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20"/>
  </p:notesMasterIdLst>
  <p:handoutMasterIdLst>
    <p:handoutMasterId r:id="rId21"/>
  </p:handoutMasterIdLst>
  <p:sldIdLst>
    <p:sldId id="298" r:id="rId4"/>
    <p:sldId id="283" r:id="rId5"/>
    <p:sldId id="297" r:id="rId6"/>
    <p:sldId id="300" r:id="rId7"/>
    <p:sldId id="301" r:id="rId8"/>
    <p:sldId id="302" r:id="rId9"/>
    <p:sldId id="303" r:id="rId10"/>
    <p:sldId id="304" r:id="rId11"/>
    <p:sldId id="325" r:id="rId12"/>
    <p:sldId id="306" r:id="rId13"/>
    <p:sldId id="324" r:id="rId14"/>
    <p:sldId id="329" r:id="rId15"/>
    <p:sldId id="330" r:id="rId16"/>
    <p:sldId id="310" r:id="rId17"/>
    <p:sldId id="328" r:id="rId18"/>
    <p:sldId id="296"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1914272-A909-4988-8D8A-D26D30866D91}">
          <p14:sldIdLst>
            <p14:sldId id="298"/>
            <p14:sldId id="283"/>
            <p14:sldId id="297"/>
            <p14:sldId id="300"/>
            <p14:sldId id="301"/>
            <p14:sldId id="302"/>
            <p14:sldId id="303"/>
            <p14:sldId id="304"/>
            <p14:sldId id="325"/>
            <p14:sldId id="306"/>
          </p14:sldIdLst>
        </p14:section>
        <p14:section name="Section sans titre" id="{41A06A3B-A6E9-4CC7-B2F8-DDB73C8815B0}">
          <p14:sldIdLst>
            <p14:sldId id="324"/>
            <p14:sldId id="329"/>
            <p14:sldId id="330"/>
            <p14:sldId id="310"/>
            <p14:sldId id="328"/>
          </p14:sldIdLst>
        </p14:section>
        <p14:section name="Section sans titre" id="{1FFFD322-810D-411F-99CF-5CBE648E83C2}">
          <p14:sldIdLst>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510" autoAdjust="0"/>
  </p:normalViewPr>
  <p:slideViewPr>
    <p:cSldViewPr snapToGrid="0">
      <p:cViewPr>
        <p:scale>
          <a:sx n="69" d="100"/>
          <a:sy n="69" d="100"/>
        </p:scale>
        <p:origin x="1138" y="25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6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E30289-B8BB-4CEB-9808-39D5F1096BED}" type="datetime1">
              <a:rPr lang="fr-CA" smtClean="0"/>
              <a:t>2024-02-05</a:t>
            </a:fld>
            <a:endParaRPr lang="fr-CA"/>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CA" smtClean="0"/>
              <a:t>‹N°›</a:t>
            </a:fld>
            <a:endParaRPr lang="fr-C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FDC86-CC02-4C4A-AE71-B80AC76C8DB6}" type="datetime1">
              <a:rPr lang="fr-CA" noProof="0" smtClean="0"/>
              <a:t>2024-02-05</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Modifier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CA" noProof="0" smtClean="0"/>
              <a:t>‹N°›</a:t>
            </a:fld>
            <a:endParaRPr lang="fr-CA"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16</a:t>
            </a:fld>
            <a:endParaRPr lang="fr-FR"/>
          </a:p>
        </p:txBody>
      </p:sp>
    </p:spTree>
    <p:extLst>
      <p:ext uri="{BB962C8B-B14F-4D97-AF65-F5344CB8AC3E}">
        <p14:creationId xmlns:p14="http://schemas.microsoft.com/office/powerpoint/2010/main" val="279262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CA"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CA"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CA" noProof="0" smtClean="0"/>
              <a:pPr rtl="0"/>
              <a:t>‹N°›</a:t>
            </a:fld>
            <a:endParaRPr lang="fr-CA"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CA"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CA"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CA"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2"/>
            <a:ext cx="8991600" cy="2340067"/>
          </a:xfrm>
        </p:spPr>
        <p:txBody>
          <a:bodyPr tIns="216000" rtlCol="0"/>
          <a:lstStyle/>
          <a:p>
            <a:pPr algn="ctr" rtl="0"/>
            <a:r>
              <a:rPr lang="fr-CA" u="sng" dirty="0">
                <a:solidFill>
                  <a:srgbClr val="FF0000"/>
                </a:solidFill>
              </a:rPr>
              <a:t>Livrable 1: </a:t>
            </a:r>
            <a:r>
              <a:rPr lang="fr-CA" dirty="0"/>
              <a:t>Plateforme spécialise dans l’</a:t>
            </a:r>
            <a:r>
              <a:rPr lang="fr-CA" dirty="0" err="1"/>
              <a:t>amenagement</a:t>
            </a:r>
            <a:r>
              <a:rPr lang="fr-CA" dirty="0"/>
              <a:t>  , la construction et la vente des biens immobiliers résidentiels pour </a:t>
            </a:r>
            <a:r>
              <a:rPr lang="fr-CA" dirty="0" err="1"/>
              <a:t>Maxto</a:t>
            </a:r>
            <a:r>
              <a:rPr lang="fr-CA" dirty="0"/>
              <a:t> </a:t>
            </a:r>
            <a:r>
              <a:rPr lang="fr-CA" dirty="0" err="1"/>
              <a:t>Inc</a:t>
            </a:r>
            <a:endParaRPr lang="fr-CA"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D8403641-3666-7CC6-560E-BA9AB00F3DAF}"/>
              </a:ext>
            </a:extLst>
          </p:cNvPr>
          <p:cNvSpPr>
            <a:spLocks noChangeArrowheads="1"/>
          </p:cNvSpPr>
          <p:nvPr/>
        </p:nvSpPr>
        <p:spPr bwMode="auto">
          <a:xfrm>
            <a:off x="667602" y="370386"/>
            <a:ext cx="11610240" cy="611722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Ctr="0" compatLnSpc="1">
            <a:prstTxWarp prst="textNoShape">
              <a:avLst/>
            </a:prstTxWarp>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indent="-457200" eaLnBrk="1" hangingPunct="1">
              <a:lnSpc>
                <a:spcPct val="115000"/>
              </a:lnSpc>
              <a:buAutoNum type="arabicPeriod" startAt="2"/>
            </a:pPr>
            <a:r>
              <a:rPr lang="fr-CA" sz="7400" b="1" u="sng" dirty="0"/>
              <a:t>Des Besoins Non-Fonctionnels :</a:t>
            </a:r>
          </a:p>
          <a:p>
            <a:pPr eaLnBrk="1" hangingPunct="1">
              <a:lnSpc>
                <a:spcPct val="115000"/>
              </a:lnSpc>
            </a:pPr>
            <a:endParaRPr lang="fr-CA" sz="8400" b="1" u="sng" dirty="0"/>
          </a:p>
          <a:p>
            <a:pPr marL="342900" lvl="0" indent="-342900">
              <a:lnSpc>
                <a:spcPct val="115000"/>
              </a:lnSpc>
              <a:buFont typeface="+mj-lt"/>
              <a:buAutoNum type="alphaLcPeriod"/>
            </a:pPr>
            <a:r>
              <a:rPr lang="fr-CA" sz="11200" u="sng" dirty="0"/>
              <a:t>Interface Utilisateur Intuitive :</a:t>
            </a:r>
          </a:p>
          <a:p>
            <a:pPr lvl="0">
              <a:lnSpc>
                <a:spcPct val="115000"/>
              </a:lnSpc>
            </a:pPr>
            <a:endParaRPr lang="fr-CA" sz="7600" dirty="0">
              <a:latin typeface="Calibri" panose="020F0502020204030204" pitchFamily="34" charset="0"/>
            </a:endParaRPr>
          </a:p>
          <a:p>
            <a:pPr marL="457200">
              <a:lnSpc>
                <a:spcPct val="115000"/>
              </a:lnSpc>
            </a:pPr>
            <a:r>
              <a:rPr lang="fr-CA" sz="7600" dirty="0">
                <a:latin typeface="Calibri" panose="020F0502020204030204" pitchFamily="34" charset="0"/>
              </a:rPr>
              <a:t>- L'application doit offrir une interface utilisateur conviviale et facile à utiliser.</a:t>
            </a:r>
          </a:p>
          <a:p>
            <a:pPr marL="457200">
              <a:lnSpc>
                <a:spcPct val="115000"/>
              </a:lnSpc>
            </a:pPr>
            <a:endParaRPr lang="fr-CA" sz="7600" dirty="0">
              <a:latin typeface="Calibri" panose="020F0502020204030204" pitchFamily="34" charset="0"/>
            </a:endParaRPr>
          </a:p>
          <a:p>
            <a:pPr>
              <a:lnSpc>
                <a:spcPct val="115000"/>
              </a:lnSpc>
            </a:pPr>
            <a:r>
              <a:rPr lang="fr-CA" sz="11200" u="sng" dirty="0"/>
              <a:t>b. Performance et Temps de Réponse :</a:t>
            </a:r>
          </a:p>
          <a:p>
            <a:pPr>
              <a:lnSpc>
                <a:spcPct val="115000"/>
              </a:lnSpc>
            </a:pPr>
            <a:endParaRPr lang="fr-CA" sz="7600" dirty="0">
              <a:latin typeface="Calibri" panose="020F0502020204030204" pitchFamily="34" charset="0"/>
            </a:endParaRPr>
          </a:p>
          <a:p>
            <a:pPr marL="457200">
              <a:lnSpc>
                <a:spcPct val="115000"/>
              </a:lnSpc>
            </a:pPr>
            <a:r>
              <a:rPr lang="fr-CA" sz="7600" dirty="0">
                <a:latin typeface="Calibri" panose="020F0502020204030204" pitchFamily="34" charset="0"/>
              </a:rPr>
              <a:t>- Assurer des performances optimales même lors d'une utilisation intensive, avec des temps de réponse rapides</a:t>
            </a:r>
          </a:p>
          <a:p>
            <a:pPr marL="457200">
              <a:lnSpc>
                <a:spcPct val="115000"/>
              </a:lnSpc>
            </a:pPr>
            <a:endParaRPr lang="fr-CA" sz="7600" u="sng" dirty="0">
              <a:latin typeface="Calibri" panose="020F0502020204030204" pitchFamily="34" charset="0"/>
            </a:endParaRPr>
          </a:p>
          <a:p>
            <a:pPr lvl="0">
              <a:lnSpc>
                <a:spcPct val="115000"/>
              </a:lnSpc>
            </a:pPr>
            <a:r>
              <a:rPr lang="fr-CA" sz="11200" u="sng" dirty="0"/>
              <a:t>c. Sécurité et Confidentialité :</a:t>
            </a:r>
          </a:p>
          <a:p>
            <a:pPr marL="514350" lvl="0" indent="-514350">
              <a:lnSpc>
                <a:spcPct val="125000"/>
              </a:lnSpc>
              <a:buFont typeface="+mj-lt"/>
              <a:buAutoNum type="alphaLcPeriod"/>
            </a:pPr>
            <a:endParaRPr lang="fr-CA" sz="7600" dirty="0">
              <a:latin typeface="Calibri" panose="020F0502020204030204" pitchFamily="34" charset="0"/>
            </a:endParaRPr>
          </a:p>
          <a:p>
            <a:pPr marL="457200">
              <a:lnSpc>
                <a:spcPct val="115000"/>
              </a:lnSpc>
            </a:pPr>
            <a:r>
              <a:rPr lang="fr-CA" sz="8000" dirty="0">
                <a:latin typeface="Calibri" panose="020F0502020204030204" pitchFamily="34" charset="0"/>
              </a:rPr>
              <a:t>- Priorité à la sécurité des données, assurant la confidentialité des informations sensibles.</a:t>
            </a:r>
          </a:p>
          <a:p>
            <a:pPr marL="457200">
              <a:lnSpc>
                <a:spcPct val="115000"/>
              </a:lnSpc>
            </a:pPr>
            <a:endParaRPr lang="fr-CA" sz="7600" u="sng" dirty="0">
              <a:effectLst/>
              <a:latin typeface="Arial" panose="020B0604020202020204" pitchFamily="34" charset="0"/>
              <a:ea typeface="Arial" panose="020B0604020202020204" pitchFamily="34" charset="0"/>
            </a:endParaRPr>
          </a:p>
          <a:p>
            <a:pPr marL="342900" indent="-342900">
              <a:lnSpc>
                <a:spcPct val="115000"/>
              </a:lnSpc>
              <a:buFont typeface="+mj-lt"/>
              <a:buAutoNum type="alphaLcPeriod" startAt="4"/>
            </a:pPr>
            <a:r>
              <a:rPr lang="fr-CA" sz="11200" u="sng" dirty="0"/>
              <a:t>Documentation Complète :</a:t>
            </a:r>
          </a:p>
          <a:p>
            <a:pPr marL="514350" indent="-514350">
              <a:lnSpc>
                <a:spcPct val="115000"/>
              </a:lnSpc>
              <a:buFont typeface="+mj-lt"/>
              <a:buAutoNum type="alphaLcPeriod"/>
            </a:pPr>
            <a:endParaRPr lang="fr-CA" sz="7600" dirty="0">
              <a:latin typeface="Calibri" panose="020F0502020204030204" pitchFamily="34" charset="0"/>
            </a:endParaRPr>
          </a:p>
          <a:p>
            <a:pPr marL="457200">
              <a:lnSpc>
                <a:spcPct val="115000"/>
              </a:lnSpc>
            </a:pPr>
            <a:r>
              <a:rPr lang="fr-CA" sz="8000" dirty="0">
                <a:latin typeface="Calibri" panose="020F0502020204030204" pitchFamily="34" charset="0"/>
              </a:rPr>
              <a:t>- Génération de rapports détaillés et documentation complète pour toutes les interactions et transactions.</a:t>
            </a:r>
          </a:p>
          <a:p>
            <a:pPr marL="342900" indent="-342900">
              <a:lnSpc>
                <a:spcPct val="115000"/>
              </a:lnSpc>
              <a:buFont typeface="+mj-lt"/>
              <a:buAutoNum type="alphaLcPeriod" startAt="4"/>
            </a:pPr>
            <a:endParaRPr lang="fr-CA" sz="11200" u="sng" dirty="0"/>
          </a:p>
          <a:p>
            <a:pPr marL="457200">
              <a:lnSpc>
                <a:spcPct val="115000"/>
              </a:lnSpc>
            </a:pPr>
            <a:r>
              <a:rPr lang="fr-CA" sz="7400" dirty="0">
                <a:effectLst/>
                <a:latin typeface="Arial" panose="020B0604020202020204" pitchFamily="34" charset="0"/>
                <a:ea typeface="Arial" panose="020B0604020202020204" pitchFamily="34" charset="0"/>
              </a:rPr>
              <a:t> </a:t>
            </a:r>
          </a:p>
          <a:p>
            <a:pPr marR="0" algn="just" eaLnBrk="1" fontAlgn="base" hangingPunct="1">
              <a:lnSpc>
                <a:spcPct val="90000"/>
              </a:lnSpc>
              <a:spcBef>
                <a:spcPts val="1000"/>
              </a:spcBef>
              <a:spcAft>
                <a:spcPct val="0"/>
              </a:spcAft>
              <a:buClrTx/>
              <a:buSzTx/>
              <a:tabLst/>
            </a:pPr>
            <a:endParaRPr kumimoji="0" lang="fr-CA" altLang="fr-FR" sz="5500" b="1" i="0" strike="noStrike" kern="1200" cap="none" normalizeH="0" baseline="0" dirty="0">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Espace réservé du numéro de diapositive 6">
            <a:extLst>
              <a:ext uri="{FF2B5EF4-FFF2-40B4-BE49-F238E27FC236}">
                <a16:creationId xmlns:a16="http://schemas.microsoft.com/office/drawing/2014/main" id="{625EAAE0-213C-F327-3646-50DE397D4E6E}"/>
              </a:ext>
            </a:extLst>
          </p:cNvPr>
          <p:cNvSpPr>
            <a:spLocks noGrp="1"/>
          </p:cNvSpPr>
          <p:nvPr>
            <p:ph type="sldNum" sz="quarter" idx="33"/>
          </p:nvPr>
        </p:nvSpPr>
        <p:spPr>
          <a:xfrm>
            <a:off x="11760000" y="6371351"/>
            <a:ext cx="432000" cy="432000"/>
          </a:xfrm>
        </p:spPr>
        <p:txBody>
          <a:bodyPr vert="horz" lIns="0" tIns="0" rIns="0" bIns="0" rtlCol="0" anchor="ctr">
            <a:normAutofit/>
          </a:bodyPr>
          <a:lstStyle/>
          <a:p>
            <a:pPr>
              <a:spcAft>
                <a:spcPts val="600"/>
              </a:spcAft>
            </a:pPr>
            <a:fld id="{19B51A1E-902D-48AF-9020-955120F399B6}" type="slidenum">
              <a:rPr lang="fr-CA" smtClean="0"/>
              <a:pPr>
                <a:spcAft>
                  <a:spcPts val="600"/>
                </a:spcAft>
              </a:pPr>
              <a:t>10</a:t>
            </a:fld>
            <a:endParaRPr lang="fr-CA"/>
          </a:p>
        </p:txBody>
      </p:sp>
    </p:spTree>
    <p:extLst>
      <p:ext uri="{BB962C8B-B14F-4D97-AF65-F5344CB8AC3E}">
        <p14:creationId xmlns:p14="http://schemas.microsoft.com/office/powerpoint/2010/main" val="193201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8BEA0FC-8840-AAB4-F5C9-BEA38E04D5B6}"/>
              </a:ext>
            </a:extLst>
          </p:cNvPr>
          <p:cNvSpPr>
            <a:spLocks noGrp="1"/>
          </p:cNvSpPr>
          <p:nvPr>
            <p:ph type="body" sz="quarter" idx="32"/>
          </p:nvPr>
        </p:nvSpPr>
        <p:spPr>
          <a:xfrm>
            <a:off x="293487" y="426719"/>
            <a:ext cx="11898513" cy="5944631"/>
          </a:xfrm>
        </p:spPr>
        <p:txBody>
          <a:bodyPr/>
          <a:lstStyle/>
          <a:p>
            <a:pPr lvl="0" eaLnBrk="0" fontAlgn="base" hangingPunct="0">
              <a:lnSpc>
                <a:spcPct val="95000"/>
              </a:lnSpc>
              <a:spcBef>
                <a:spcPct val="0"/>
              </a:spcBef>
              <a:spcAft>
                <a:spcPct val="0"/>
              </a:spcAft>
            </a:pPr>
            <a:r>
              <a:rPr lang="fr-CA" sz="2800" u="sng" dirty="0">
                <a:solidFill>
                  <a:schemeClr val="tx1"/>
                </a:solidFill>
                <a:latin typeface="Arial" panose="020B0604020202020204" pitchFamily="34" charset="0"/>
              </a:rPr>
              <a:t>e. Adaptabilité pour Intégration Future :</a:t>
            </a:r>
          </a:p>
          <a:p>
            <a:pPr lvl="0" eaLnBrk="0" fontAlgn="base" hangingPunct="0">
              <a:lnSpc>
                <a:spcPct val="95000"/>
              </a:lnSpc>
              <a:spcBef>
                <a:spcPct val="0"/>
              </a:spcBef>
              <a:spcAft>
                <a:spcPct val="0"/>
              </a:spcAft>
            </a:pPr>
            <a:endParaRPr lang="fr-CA" sz="2800" u="sng" dirty="0">
              <a:solidFill>
                <a:schemeClr val="tx1"/>
              </a:solidFill>
              <a:latin typeface="Arial" panose="020B0604020202020204" pitchFamily="34" charset="0"/>
            </a:endParaRPr>
          </a:p>
          <a:p>
            <a:pPr marL="457200" lvl="0" eaLnBrk="0" fontAlgn="base" hangingPunct="0">
              <a:lnSpc>
                <a:spcPct val="95000"/>
              </a:lnSpc>
              <a:spcBef>
                <a:spcPct val="0"/>
              </a:spcBef>
              <a:spcAft>
                <a:spcPct val="0"/>
              </a:spcAft>
            </a:pPr>
            <a:r>
              <a:rPr lang="fr-CA" sz="1900" dirty="0">
                <a:solidFill>
                  <a:schemeClr val="tx1"/>
                </a:solidFill>
                <a:latin typeface="Calibri" panose="020F0502020204030204" pitchFamily="34" charset="0"/>
              </a:rPr>
              <a:t>- Architecture flexible permettant une intégration future avec des systèmes de financement bancaire.</a:t>
            </a:r>
          </a:p>
          <a:p>
            <a:pPr lvl="0" eaLnBrk="0" fontAlgn="base" hangingPunct="0">
              <a:lnSpc>
                <a:spcPct val="95000"/>
              </a:lnSpc>
              <a:spcBef>
                <a:spcPct val="0"/>
              </a:spcBef>
              <a:spcAft>
                <a:spcPct val="0"/>
              </a:spcAft>
            </a:pPr>
            <a:br>
              <a:rPr lang="fr-CA" sz="1900" dirty="0">
                <a:solidFill>
                  <a:schemeClr val="tx1"/>
                </a:solidFill>
                <a:latin typeface="Calibri" panose="020F0502020204030204" pitchFamily="34" charset="0"/>
              </a:rPr>
            </a:br>
            <a:r>
              <a:rPr lang="fr-FR" sz="2800" u="sng" dirty="0">
                <a:solidFill>
                  <a:schemeClr val="tx1"/>
                </a:solidFill>
                <a:latin typeface="Arial" panose="020B0604020202020204" pitchFamily="34" charset="0"/>
              </a:rPr>
              <a:t>f. Logiciels : </a:t>
            </a:r>
          </a:p>
          <a:p>
            <a:pPr lvl="0" eaLnBrk="0" fontAlgn="base" hangingPunct="0">
              <a:lnSpc>
                <a:spcPct val="95000"/>
              </a:lnSpc>
              <a:spcBef>
                <a:spcPct val="0"/>
              </a:spcBef>
              <a:spcAft>
                <a:spcPct val="0"/>
              </a:spcAft>
            </a:pPr>
            <a:endParaRPr lang="fr-FR" sz="2800" u="sng" dirty="0">
              <a:solidFill>
                <a:schemeClr val="tx1"/>
              </a:solidFill>
              <a:latin typeface="Arial" panose="020B0604020202020204" pitchFamily="34" charset="0"/>
            </a:endParaRPr>
          </a:p>
          <a:p>
            <a:pPr marL="457200" eaLnBrk="0" fontAlgn="base" hangingPunct="0">
              <a:lnSpc>
                <a:spcPct val="95000"/>
              </a:lnSpc>
              <a:spcBef>
                <a:spcPct val="0"/>
              </a:spcBef>
              <a:spcAft>
                <a:spcPct val="0"/>
              </a:spcAft>
            </a:pPr>
            <a:r>
              <a:rPr lang="fr-FR" sz="1900" dirty="0">
                <a:solidFill>
                  <a:schemeClr val="tx1"/>
                </a:solidFill>
                <a:latin typeface="Calibri" panose="020F0502020204030204" pitchFamily="34" charset="0"/>
              </a:rPr>
              <a:t>- Système de gestion de bases de données (SGBD) : Pour la gestion des données ,un SGBD performant est essentiel. D’où notre choix de Microsoft SQL Server. </a:t>
            </a:r>
          </a:p>
          <a:p>
            <a:pPr marL="457200" eaLnBrk="0" fontAlgn="base" hangingPunct="0">
              <a:lnSpc>
                <a:spcPct val="95000"/>
              </a:lnSpc>
              <a:spcBef>
                <a:spcPct val="0"/>
              </a:spcBef>
              <a:spcAft>
                <a:spcPct val="0"/>
              </a:spcAft>
            </a:pPr>
            <a:r>
              <a:rPr lang="fr-FR" sz="1900" dirty="0">
                <a:solidFill>
                  <a:schemeClr val="tx1"/>
                </a:solidFill>
                <a:latin typeface="Calibri" panose="020F0502020204030204" pitchFamily="34" charset="0"/>
              </a:rPr>
              <a:t> - Logiciels de sécurité : Pour ce qui est de la sécurité des données nous opterons pour McAfee qui offre des logiciels de sécurité robustes pour protéger les informations sensibles</a:t>
            </a:r>
          </a:p>
          <a:p>
            <a:pPr marL="342900" lvl="0" indent="-342900" eaLnBrk="0" fontAlgn="base" hangingPunct="0">
              <a:lnSpc>
                <a:spcPct val="95000"/>
              </a:lnSpc>
              <a:spcBef>
                <a:spcPct val="0"/>
              </a:spcBef>
              <a:spcAft>
                <a:spcPct val="0"/>
              </a:spcAft>
              <a:buFont typeface="Arial" panose="020B0604020202020204" pitchFamily="34" charset="0"/>
              <a:buChar char="•"/>
            </a:pPr>
            <a:endParaRPr lang="fr-FR" sz="1900" dirty="0">
              <a:solidFill>
                <a:schemeClr val="tx1"/>
              </a:solidFill>
              <a:latin typeface="Calibri" panose="020F0502020204030204" pitchFamily="34" charset="0"/>
            </a:endParaRPr>
          </a:p>
          <a:p>
            <a:pPr lvl="0" eaLnBrk="0" fontAlgn="base" hangingPunct="0">
              <a:lnSpc>
                <a:spcPct val="95000"/>
              </a:lnSpc>
              <a:spcBef>
                <a:spcPct val="0"/>
              </a:spcBef>
              <a:spcAft>
                <a:spcPct val="0"/>
              </a:spcAft>
            </a:pPr>
            <a:r>
              <a:rPr lang="fr-FR" sz="2800" u="sng" dirty="0">
                <a:solidFill>
                  <a:schemeClr val="tx1"/>
                </a:solidFill>
                <a:latin typeface="Arial" panose="020B0604020202020204" pitchFamily="34" charset="0"/>
              </a:rPr>
              <a:t>g. Langages de programmations :</a:t>
            </a:r>
          </a:p>
          <a:p>
            <a:pPr lvl="0" eaLnBrk="0" fontAlgn="base" hangingPunct="0">
              <a:lnSpc>
                <a:spcPct val="95000"/>
              </a:lnSpc>
              <a:spcBef>
                <a:spcPct val="0"/>
              </a:spcBef>
              <a:spcAft>
                <a:spcPct val="0"/>
              </a:spcAft>
            </a:pPr>
            <a:endParaRPr lang="fr-FR" sz="2800" u="sng" dirty="0">
              <a:solidFill>
                <a:schemeClr val="tx1"/>
              </a:solidFill>
              <a:latin typeface="Arial" panose="020B0604020202020204" pitchFamily="34" charset="0"/>
            </a:endParaRPr>
          </a:p>
          <a:p>
            <a:pPr marL="457200" lvl="0" eaLnBrk="0" fontAlgn="base" hangingPunct="0">
              <a:lnSpc>
                <a:spcPct val="95000"/>
              </a:lnSpc>
              <a:spcBef>
                <a:spcPct val="0"/>
              </a:spcBef>
              <a:spcAft>
                <a:spcPct val="0"/>
              </a:spcAft>
            </a:pPr>
            <a:r>
              <a:rPr lang="fr-FR" sz="1900" dirty="0">
                <a:solidFill>
                  <a:schemeClr val="tx1"/>
                </a:solidFill>
                <a:latin typeface="Calibri" panose="020F0502020204030204" pitchFamily="34" charset="0"/>
              </a:rPr>
              <a:t>- Pour le développement de notre projet, C# sera le langage utilisé parce que c’est le langage de base du système d’information selon notre client et aussi en raison de sa polyvalence et de sa large adoption. </a:t>
            </a:r>
          </a:p>
          <a:p>
            <a:pPr lvl="0" eaLnBrk="0" fontAlgn="base" hangingPunct="0">
              <a:lnSpc>
                <a:spcPct val="95000"/>
              </a:lnSpc>
              <a:spcBef>
                <a:spcPct val="0"/>
              </a:spcBef>
              <a:spcAft>
                <a:spcPct val="0"/>
              </a:spcAft>
            </a:pPr>
            <a:endParaRPr lang="fr-FR" sz="1900" dirty="0">
              <a:solidFill>
                <a:schemeClr val="tx1"/>
              </a:solidFill>
              <a:latin typeface="Calibri" panose="020F0502020204030204" pitchFamily="34" charset="0"/>
            </a:endParaRPr>
          </a:p>
          <a:p>
            <a:pPr lvl="0" eaLnBrk="0" fontAlgn="base" hangingPunct="0">
              <a:lnSpc>
                <a:spcPct val="95000"/>
              </a:lnSpc>
              <a:spcBef>
                <a:spcPct val="0"/>
              </a:spcBef>
              <a:spcAft>
                <a:spcPct val="0"/>
              </a:spcAft>
            </a:pPr>
            <a:r>
              <a:rPr lang="fr-FR" sz="2800" u="sng" dirty="0">
                <a:solidFill>
                  <a:schemeClr val="tx1"/>
                </a:solidFill>
                <a:latin typeface="Arial" panose="020B0604020202020204" pitchFamily="34" charset="0"/>
              </a:rPr>
              <a:t>h. Matériels</a:t>
            </a:r>
            <a:endParaRPr lang="fr-CA" sz="2800" u="sng" dirty="0">
              <a:solidFill>
                <a:schemeClr val="tx1"/>
              </a:solidFill>
              <a:latin typeface="Arial" panose="020B0604020202020204" pitchFamily="34" charset="0"/>
            </a:endParaRPr>
          </a:p>
          <a:p>
            <a:endParaRPr lang="fr-CA" dirty="0"/>
          </a:p>
        </p:txBody>
      </p:sp>
      <p:sp>
        <p:nvSpPr>
          <p:cNvPr id="7" name="Espace réservé du numéro de diapositive 6">
            <a:extLst>
              <a:ext uri="{FF2B5EF4-FFF2-40B4-BE49-F238E27FC236}">
                <a16:creationId xmlns:a16="http://schemas.microsoft.com/office/drawing/2014/main" id="{C7D66B98-8322-8B09-BA1F-D9D48737B8AE}"/>
              </a:ext>
            </a:extLst>
          </p:cNvPr>
          <p:cNvSpPr>
            <a:spLocks noGrp="1"/>
          </p:cNvSpPr>
          <p:nvPr>
            <p:ph type="sldNum" sz="quarter" idx="33"/>
          </p:nvPr>
        </p:nvSpPr>
        <p:spPr/>
        <p:txBody>
          <a:bodyPr/>
          <a:lstStyle/>
          <a:p>
            <a:pPr rtl="0"/>
            <a:fld id="{19B51A1E-902D-48AF-9020-955120F399B6}" type="slidenum">
              <a:rPr lang="fr-CA" noProof="0" smtClean="0"/>
              <a:pPr rtl="0"/>
              <a:t>11</a:t>
            </a:fld>
            <a:endParaRPr lang="fr-CA" noProof="0"/>
          </a:p>
        </p:txBody>
      </p:sp>
    </p:spTree>
    <p:extLst>
      <p:ext uri="{BB962C8B-B14F-4D97-AF65-F5344CB8AC3E}">
        <p14:creationId xmlns:p14="http://schemas.microsoft.com/office/powerpoint/2010/main" val="44407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A8F7B-CA30-3F79-B968-3A4984BB26A3}"/>
            </a:ext>
          </a:extLst>
        </p:cNvPr>
        <p:cNvGrpSpPr/>
        <p:nvPr/>
      </p:nvGrpSpPr>
      <p:grpSpPr>
        <a:xfrm>
          <a:off x="0" y="0"/>
          <a:ext cx="0" cy="0"/>
          <a:chOff x="0" y="0"/>
          <a:chExt cx="0" cy="0"/>
        </a:xfrm>
      </p:grpSpPr>
      <p:sp>
        <p:nvSpPr>
          <p:cNvPr id="14" name="Text Placeholder 2">
            <a:extLst>
              <a:ext uri="{FF2B5EF4-FFF2-40B4-BE49-F238E27FC236}">
                <a16:creationId xmlns:a16="http://schemas.microsoft.com/office/drawing/2014/main" id="{FA1F0233-D21B-D133-9B64-F7DF79FE2231}"/>
              </a:ext>
            </a:extLst>
          </p:cNvPr>
          <p:cNvSpPr>
            <a:spLocks noGrp="1"/>
          </p:cNvSpPr>
          <p:nvPr>
            <p:ph type="body" sz="quarter" idx="32"/>
          </p:nvPr>
        </p:nvSpPr>
        <p:spPr>
          <a:xfrm>
            <a:off x="135673" y="119183"/>
            <a:ext cx="11339513" cy="621835"/>
          </a:xfrm>
        </p:spPr>
        <p:txBody>
          <a:bodyPr/>
          <a:lstStyle/>
          <a:p>
            <a:pPr marL="400050" indent="-400050">
              <a:buFont typeface="+mj-lt"/>
              <a:buAutoNum type="romanUcPeriod" startAt="3"/>
            </a:pPr>
            <a:r>
              <a:rPr lang="fr-CA" b="1" dirty="0">
                <a:solidFill>
                  <a:srgbClr val="FF0000"/>
                </a:solidFill>
              </a:rPr>
              <a:t>Parties prenantes et partie intervenant:</a:t>
            </a:r>
          </a:p>
          <a:p>
            <a:endParaRPr lang="en-US" dirty="0"/>
          </a:p>
        </p:txBody>
      </p:sp>
      <p:sp>
        <p:nvSpPr>
          <p:cNvPr id="3" name="Espace réservé du texte 2">
            <a:extLst>
              <a:ext uri="{FF2B5EF4-FFF2-40B4-BE49-F238E27FC236}">
                <a16:creationId xmlns:a16="http://schemas.microsoft.com/office/drawing/2014/main" id="{A97DCE23-EAC7-C0DB-C1F4-F467F4FEF8A0}"/>
              </a:ext>
            </a:extLst>
          </p:cNvPr>
          <p:cNvSpPr>
            <a:spLocks noGrp="1"/>
          </p:cNvSpPr>
          <p:nvPr>
            <p:ph type="body" sz="quarter" idx="12"/>
          </p:nvPr>
        </p:nvSpPr>
        <p:spPr>
          <a:xfrm>
            <a:off x="6299887" y="1511250"/>
            <a:ext cx="5472113" cy="4680000"/>
          </a:xfrm>
        </p:spPr>
        <p:txBody>
          <a:bodyPr>
            <a:normAutofit/>
          </a:bodyPr>
          <a:lstStyle/>
          <a:p>
            <a:pPr marL="400050" indent="-400050">
              <a:buFont typeface="+mj-lt"/>
              <a:buAutoNum type="romanUcPeriod" startAt="3"/>
            </a:pPr>
            <a:endParaRPr lang="fr-CA" b="1" dirty="0"/>
          </a:p>
          <a:p>
            <a:endParaRPr lang="fr-CA" dirty="0"/>
          </a:p>
        </p:txBody>
      </p:sp>
      <p:sp>
        <p:nvSpPr>
          <p:cNvPr id="7" name="Espace réservé du numéro de diapositive 6">
            <a:extLst>
              <a:ext uri="{FF2B5EF4-FFF2-40B4-BE49-F238E27FC236}">
                <a16:creationId xmlns:a16="http://schemas.microsoft.com/office/drawing/2014/main" id="{9AA6E879-859A-4E77-A8DD-5AA05B8D94AD}"/>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12</a:t>
            </a:fld>
            <a:endParaRPr lang="fr-CA" noProof="0"/>
          </a:p>
        </p:txBody>
      </p:sp>
      <p:graphicFrame>
        <p:nvGraphicFramePr>
          <p:cNvPr id="2" name="Tableau 1">
            <a:extLst>
              <a:ext uri="{FF2B5EF4-FFF2-40B4-BE49-F238E27FC236}">
                <a16:creationId xmlns:a16="http://schemas.microsoft.com/office/drawing/2014/main" id="{A7638A88-AEC5-2828-C3B2-A21739317FDB}"/>
              </a:ext>
            </a:extLst>
          </p:cNvPr>
          <p:cNvGraphicFramePr>
            <a:graphicFrameLocks noGrp="1"/>
          </p:cNvGraphicFramePr>
          <p:nvPr>
            <p:extLst>
              <p:ext uri="{D42A27DB-BD31-4B8C-83A1-F6EECF244321}">
                <p14:modId xmlns:p14="http://schemas.microsoft.com/office/powerpoint/2010/main" val="550545643"/>
              </p:ext>
            </p:extLst>
          </p:nvPr>
        </p:nvGraphicFramePr>
        <p:xfrm>
          <a:off x="0" y="494684"/>
          <a:ext cx="11807283" cy="6248940"/>
        </p:xfrm>
        <a:graphic>
          <a:graphicData uri="http://schemas.openxmlformats.org/drawingml/2006/table">
            <a:tbl>
              <a:tblPr>
                <a:noFill/>
              </a:tblPr>
              <a:tblGrid>
                <a:gridCol w="5919273">
                  <a:extLst>
                    <a:ext uri="{9D8B030D-6E8A-4147-A177-3AD203B41FA5}">
                      <a16:colId xmlns:a16="http://schemas.microsoft.com/office/drawing/2014/main" val="3112136571"/>
                    </a:ext>
                  </a:extLst>
                </a:gridCol>
                <a:gridCol w="5888010">
                  <a:extLst>
                    <a:ext uri="{9D8B030D-6E8A-4147-A177-3AD203B41FA5}">
                      <a16:colId xmlns:a16="http://schemas.microsoft.com/office/drawing/2014/main" val="245757806"/>
                    </a:ext>
                  </a:extLst>
                </a:gridCol>
              </a:tblGrid>
              <a:tr h="458416">
                <a:tc>
                  <a:txBody>
                    <a:bodyPr/>
                    <a:lstStyle/>
                    <a:p>
                      <a:pPr fontAlgn="ctr"/>
                      <a:endParaRPr lang="fr-CA" sz="1300" dirty="0">
                        <a:solidFill>
                          <a:schemeClr val="tx1">
                            <a:lumMod val="85000"/>
                            <a:lumOff val="15000"/>
                          </a:schemeClr>
                        </a:solidFill>
                        <a:effectLst/>
                      </a:endParaRPr>
                    </a:p>
                    <a:p>
                      <a:pPr algn="l" rtl="0" fontAlgn="base"/>
                      <a:r>
                        <a:rPr lang="fr-CA" sz="1300" b="1" i="0" dirty="0">
                          <a:solidFill>
                            <a:schemeClr val="tx1">
                              <a:lumMod val="85000"/>
                              <a:lumOff val="15000"/>
                            </a:schemeClr>
                          </a:solidFill>
                          <a:effectLst/>
                          <a:latin typeface="Aptos" panose="020B0004020202020204" pitchFamily="34" charset="0"/>
                        </a:rPr>
                        <a:t>Parties Prenantes</a:t>
                      </a:r>
                      <a:r>
                        <a:rPr lang="fr-CA" sz="1300" b="0" i="0" dirty="0">
                          <a:solidFill>
                            <a:schemeClr val="tx1">
                              <a:lumMod val="85000"/>
                              <a:lumOff val="15000"/>
                            </a:schemeClr>
                          </a:solidFill>
                          <a:effectLst/>
                          <a:latin typeface="Aptos" panose="020B0004020202020204" pitchFamily="34" charset="0"/>
                        </a:rPr>
                        <a:t> </a:t>
                      </a:r>
                      <a:endParaRPr lang="fr-CA"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algn="ctr" fontAlgn="ctr"/>
                      <a:endParaRPr lang="fr-CA" sz="1300">
                        <a:solidFill>
                          <a:schemeClr val="tx1">
                            <a:lumMod val="85000"/>
                            <a:lumOff val="15000"/>
                          </a:schemeClr>
                        </a:solidFill>
                        <a:effectLst/>
                      </a:endParaRPr>
                    </a:p>
                    <a:p>
                      <a:pPr algn="l" rtl="0" fontAlgn="base"/>
                      <a:r>
                        <a:rPr lang="fr-CA" sz="1300" b="1" i="0">
                          <a:solidFill>
                            <a:schemeClr val="tx1">
                              <a:lumMod val="85000"/>
                              <a:lumOff val="15000"/>
                            </a:schemeClr>
                          </a:solidFill>
                          <a:effectLst/>
                          <a:latin typeface="Aptos" panose="020B0004020202020204" pitchFamily="34" charset="0"/>
                        </a:rPr>
                        <a:t>Parties Intervenants</a:t>
                      </a:r>
                      <a:r>
                        <a:rPr lang="fr-CA" sz="1300" b="0" i="0">
                          <a:solidFill>
                            <a:schemeClr val="tx1">
                              <a:lumMod val="85000"/>
                              <a:lumOff val="15000"/>
                            </a:schemeClr>
                          </a:solidFill>
                          <a:effectLst/>
                          <a:latin typeface="Aptos" panose="020B0004020202020204" pitchFamily="34" charset="0"/>
                        </a:rPr>
                        <a:t> </a:t>
                      </a:r>
                      <a:endParaRPr lang="fr-CA" sz="1300" b="0" i="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97823656"/>
                  </a:ext>
                </a:extLst>
              </a:tr>
              <a:tr h="989359">
                <a:tc>
                  <a:txBody>
                    <a:bodyPr/>
                    <a:lstStyle/>
                    <a:p>
                      <a:pPr fontAlgn="ctr"/>
                      <a:endParaRPr lang="fr-FR" sz="1300" dirty="0">
                        <a:solidFill>
                          <a:schemeClr val="tx1">
                            <a:lumMod val="85000"/>
                            <a:lumOff val="15000"/>
                          </a:schemeClr>
                        </a:solidFill>
                        <a:effectLst/>
                      </a:endParaRPr>
                    </a:p>
                    <a:p>
                      <a:pPr algn="l" rtl="0" fontAlgn="base"/>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 </a:t>
                      </a:r>
                      <a:r>
                        <a:rPr lang="fr-FR" sz="1300" b="0" i="0" dirty="0">
                          <a:solidFill>
                            <a:schemeClr val="tx1">
                              <a:lumMod val="85000"/>
                              <a:lumOff val="15000"/>
                            </a:schemeClr>
                          </a:solidFill>
                          <a:effectLst/>
                          <a:latin typeface="Aptos" panose="020B0004020202020204" pitchFamily="34" charset="0"/>
                        </a:rPr>
                        <a:t>Client et principal bénéficiaire du projet. </a:t>
                      </a:r>
                      <a:r>
                        <a:rPr lang="fr-FR" sz="1300" b="0" i="0" dirty="0" err="1">
                          <a:solidFill>
                            <a:schemeClr val="tx1">
                              <a:lumMod val="85000"/>
                              <a:lumOff val="15000"/>
                            </a:schemeClr>
                          </a:solidFill>
                          <a:effectLst/>
                          <a:latin typeface="Aptos" panose="020B0004020202020204" pitchFamily="34" charset="0"/>
                        </a:rPr>
                        <a:t>Maxto</a:t>
                      </a:r>
                      <a:r>
                        <a:rPr lang="fr-FR" sz="1300" b="0" i="0" dirty="0">
                          <a:solidFill>
                            <a:schemeClr val="tx1">
                              <a:lumMod val="85000"/>
                              <a:lumOff val="15000"/>
                            </a:schemeClr>
                          </a:solidFill>
                          <a:effectLst/>
                          <a:latin typeface="Aptos" panose="020B0004020202020204" pitchFamily="34" charset="0"/>
                        </a:rPr>
                        <a:t> </a:t>
                      </a:r>
                      <a:r>
                        <a:rPr lang="fr-FR" sz="1300" b="0" i="0" dirty="0" err="1">
                          <a:solidFill>
                            <a:schemeClr val="tx1">
                              <a:lumMod val="85000"/>
                              <a:lumOff val="15000"/>
                            </a:schemeClr>
                          </a:solidFill>
                          <a:effectLst/>
                          <a:latin typeface="Aptos" panose="020B0004020202020204" pitchFamily="34" charset="0"/>
                        </a:rPr>
                        <a:t>Inc</a:t>
                      </a:r>
                      <a:r>
                        <a:rPr lang="fr-FR" sz="1300" b="0" i="0" dirty="0">
                          <a:solidFill>
                            <a:schemeClr val="tx1">
                              <a:lumMod val="85000"/>
                              <a:lumOff val="15000"/>
                            </a:schemeClr>
                          </a:solidFill>
                          <a:effectLst/>
                          <a:latin typeface="Aptos" panose="020B0004020202020204" pitchFamily="34" charset="0"/>
                        </a:rPr>
                        <a:t> est l’entreprise pour laquelle l’application est développée, et elle en bénéficiera directement en améliorant ses processus de vente et en augmentant son efficacité opérationnelle. </a:t>
                      </a:r>
                      <a:endParaRPr lang="fr-FR"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Équipe de Développement :</a:t>
                      </a:r>
                      <a:r>
                        <a:rPr lang="fr-FR" sz="1300" b="0" i="0" dirty="0">
                          <a:solidFill>
                            <a:schemeClr val="tx1">
                              <a:lumMod val="85000"/>
                              <a:lumOff val="15000"/>
                            </a:schemeClr>
                          </a:solidFill>
                          <a:effectLst/>
                          <a:latin typeface="Aptos" panose="020B0004020202020204" pitchFamily="34" charset="0"/>
                        </a:rPr>
                        <a:t> Analystes, concepteurs et développeurs chargés de la conception et de la mise en œuvre de l’application. Ils sont responsables de la création de l’application selon les spécifications définies par </a:t>
                      </a:r>
                      <a:r>
                        <a:rPr lang="fr-FR" sz="1300" b="0" i="0" dirty="0" err="1">
                          <a:solidFill>
                            <a:schemeClr val="tx1">
                              <a:lumMod val="85000"/>
                              <a:lumOff val="15000"/>
                            </a:schemeClr>
                          </a:solidFill>
                          <a:effectLst/>
                          <a:latin typeface="Aptos" panose="020B0004020202020204" pitchFamily="34" charset="0"/>
                        </a:rPr>
                        <a:t>Maxto</a:t>
                      </a:r>
                      <a:r>
                        <a:rPr lang="fr-FR" sz="1300" b="0" i="0" dirty="0">
                          <a:solidFill>
                            <a:schemeClr val="tx1">
                              <a:lumMod val="85000"/>
                              <a:lumOff val="15000"/>
                            </a:schemeClr>
                          </a:solidFill>
                          <a:effectLst/>
                          <a:latin typeface="Aptos" panose="020B0004020202020204" pitchFamily="34" charset="0"/>
                        </a:rPr>
                        <a:t> Inc. </a:t>
                      </a:r>
                      <a:endParaRPr lang="fr-FR" sz="1300" b="0" i="0" dirty="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509294830"/>
                  </a:ext>
                </a:extLst>
              </a:tr>
              <a:tr h="989359">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Clients potentiels de </a:t>
                      </a:r>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 </a:t>
                      </a:r>
                      <a:r>
                        <a:rPr lang="fr-FR" sz="1300" b="0" i="0" dirty="0">
                          <a:solidFill>
                            <a:schemeClr val="tx1">
                              <a:lumMod val="85000"/>
                              <a:lumOff val="15000"/>
                            </a:schemeClr>
                          </a:solidFill>
                          <a:effectLst/>
                          <a:latin typeface="Aptos" panose="020B0004020202020204" pitchFamily="34" charset="0"/>
                        </a:rPr>
                        <a:t>Utilisateurs finaux de l’application. Ce sont les individus ou les familles intéressés par l’achat de biens immobiliers auprès de </a:t>
                      </a:r>
                      <a:r>
                        <a:rPr lang="fr-FR" sz="1300" b="0" i="0" dirty="0" err="1">
                          <a:solidFill>
                            <a:schemeClr val="tx1">
                              <a:lumMod val="85000"/>
                              <a:lumOff val="15000"/>
                            </a:schemeClr>
                          </a:solidFill>
                          <a:effectLst/>
                          <a:latin typeface="Aptos" panose="020B0004020202020204" pitchFamily="34" charset="0"/>
                        </a:rPr>
                        <a:t>Maxto</a:t>
                      </a:r>
                      <a:r>
                        <a:rPr lang="fr-FR" sz="1300" b="0" i="0" dirty="0">
                          <a:solidFill>
                            <a:schemeClr val="tx1">
                              <a:lumMod val="85000"/>
                              <a:lumOff val="15000"/>
                            </a:schemeClr>
                          </a:solidFill>
                          <a:effectLst/>
                          <a:latin typeface="Aptos" panose="020B0004020202020204" pitchFamily="34" charset="0"/>
                        </a:rPr>
                        <a:t> Inc. Leur expérience utilisateur avec l’application influencera leur décision d’achat et leur satisfaction client. </a:t>
                      </a:r>
                      <a:endParaRPr lang="fr-FR"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Service Commercial de </a:t>
                      </a:r>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 </a:t>
                      </a:r>
                      <a:r>
                        <a:rPr lang="fr-FR" sz="1300" b="0" i="0" dirty="0">
                          <a:solidFill>
                            <a:schemeClr val="tx1">
                              <a:lumMod val="85000"/>
                              <a:lumOff val="15000"/>
                            </a:schemeClr>
                          </a:solidFill>
                          <a:effectLst/>
                          <a:latin typeface="Aptos" panose="020B0004020202020204" pitchFamily="34" charset="0"/>
                        </a:rPr>
                        <a:t>Responsable des ventes, des réservations et de la relation client. Ils seront impliqués dans la définition des besoins et des fonctionnalités de l’application liées aux processus de vente. </a:t>
                      </a:r>
                      <a:endParaRPr lang="fr-FR" sz="1300" b="0" i="0" dirty="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648861076"/>
                  </a:ext>
                </a:extLst>
              </a:tr>
              <a:tr h="1166340">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Avocats impliqués dans le processus d’achat de biens immobiliers : </a:t>
                      </a:r>
                      <a:r>
                        <a:rPr lang="fr-FR" sz="1300" b="0" i="0" dirty="0">
                          <a:solidFill>
                            <a:schemeClr val="tx1">
                              <a:lumMod val="85000"/>
                              <a:lumOff val="15000"/>
                            </a:schemeClr>
                          </a:solidFill>
                          <a:effectLst/>
                          <a:latin typeface="Aptos" panose="020B0004020202020204" pitchFamily="34" charset="0"/>
                        </a:rPr>
                        <a:t>Les avocats représentent les clients lors de l’achat de biens immobiliers. Leur implication est essentielle pour s’assurer que les contrats de vente sont légalement valables et pour protéger les intérêts des clients pendant le processus d’achat. </a:t>
                      </a:r>
                      <a:endParaRPr lang="fr-FR"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Service Juridique de </a:t>
                      </a:r>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 </a:t>
                      </a:r>
                      <a:r>
                        <a:rPr lang="fr-FR" sz="1300" b="0" i="0" dirty="0">
                          <a:solidFill>
                            <a:schemeClr val="tx1">
                              <a:lumMod val="85000"/>
                              <a:lumOff val="15000"/>
                            </a:schemeClr>
                          </a:solidFill>
                          <a:effectLst/>
                          <a:latin typeface="Aptos" panose="020B0004020202020204" pitchFamily="34" charset="0"/>
                        </a:rPr>
                        <a:t>Responsable de la rédaction et de la gestion des contrats de vente, ainsi que du support juridique tout au long du processus de vente. Ils contribueront à garantir que les aspects juridiques du projet sont conformes aux réglementations en vigueur. </a:t>
                      </a:r>
                      <a:endParaRPr lang="fr-FR" sz="1300" b="0" i="0" dirty="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021627078"/>
                  </a:ext>
                </a:extLst>
              </a:tr>
              <a:tr h="812378">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Investisseurs de </a:t>
                      </a:r>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 </a:t>
                      </a:r>
                      <a:r>
                        <a:rPr lang="fr-FR" sz="1300" b="0" i="0" dirty="0">
                          <a:solidFill>
                            <a:schemeClr val="tx1">
                              <a:lumMod val="85000"/>
                              <a:lumOff val="15000"/>
                            </a:schemeClr>
                          </a:solidFill>
                          <a:effectLst/>
                          <a:latin typeface="Aptos" panose="020B0004020202020204" pitchFamily="34" charset="0"/>
                        </a:rPr>
                        <a:t>Les investisseurs ont un intérêt financier dans le succès de </a:t>
                      </a:r>
                      <a:r>
                        <a:rPr lang="fr-FR" sz="1300" b="0" i="0" dirty="0" err="1">
                          <a:solidFill>
                            <a:schemeClr val="tx1">
                              <a:lumMod val="85000"/>
                              <a:lumOff val="15000"/>
                            </a:schemeClr>
                          </a:solidFill>
                          <a:effectLst/>
                          <a:latin typeface="Aptos" panose="020B0004020202020204" pitchFamily="34" charset="0"/>
                        </a:rPr>
                        <a:t>Maxto</a:t>
                      </a:r>
                      <a:r>
                        <a:rPr lang="fr-FR" sz="1300" b="0" i="0" dirty="0">
                          <a:solidFill>
                            <a:schemeClr val="tx1">
                              <a:lumMod val="85000"/>
                              <a:lumOff val="15000"/>
                            </a:schemeClr>
                          </a:solidFill>
                          <a:effectLst/>
                          <a:latin typeface="Aptos" panose="020B0004020202020204" pitchFamily="34" charset="0"/>
                        </a:rPr>
                        <a:t> Inc. Le développement de l’application pourrait avoir un impact sur la valorisation de l’entreprise et sur les rendements des investissements. </a:t>
                      </a:r>
                      <a:endParaRPr lang="fr-FR"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Équipe Projet : </a:t>
                      </a:r>
                      <a:r>
                        <a:rPr lang="fr-FR" sz="1300" b="0" i="0" dirty="0">
                          <a:solidFill>
                            <a:schemeClr val="tx1">
                              <a:lumMod val="85000"/>
                              <a:lumOff val="15000"/>
                            </a:schemeClr>
                          </a:solidFill>
                          <a:effectLst/>
                          <a:latin typeface="Aptos" panose="020B0004020202020204" pitchFamily="34" charset="0"/>
                        </a:rPr>
                        <a:t>Chef de projet, responsables des différentes phases du projet, analystes métier, etc. Ils sont chargés de la planification, de la coordination et de la gestion globale du projet. </a:t>
                      </a:r>
                      <a:endParaRPr lang="fr-FR" sz="1300" b="0" i="0" dirty="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77899927"/>
                  </a:ext>
                </a:extLst>
              </a:tr>
              <a:tr h="1166340">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Employés de </a:t>
                      </a:r>
                      <a:r>
                        <a:rPr lang="fr-FR" sz="1300" b="1" i="0" dirty="0" err="1">
                          <a:solidFill>
                            <a:schemeClr val="tx1">
                              <a:lumMod val="85000"/>
                              <a:lumOff val="15000"/>
                            </a:schemeClr>
                          </a:solidFill>
                          <a:effectLst/>
                          <a:latin typeface="Aptos" panose="020B0004020202020204" pitchFamily="34" charset="0"/>
                        </a:rPr>
                        <a:t>Maxto</a:t>
                      </a:r>
                      <a:r>
                        <a:rPr lang="fr-FR" sz="1300" b="1" i="0" dirty="0">
                          <a:solidFill>
                            <a:schemeClr val="tx1">
                              <a:lumMod val="85000"/>
                              <a:lumOff val="15000"/>
                            </a:schemeClr>
                          </a:solidFill>
                          <a:effectLst/>
                          <a:latin typeface="Aptos" panose="020B0004020202020204" pitchFamily="34" charset="0"/>
                        </a:rPr>
                        <a:t> </a:t>
                      </a:r>
                      <a:r>
                        <a:rPr lang="fr-FR" sz="1300" b="1" i="0" dirty="0" err="1">
                          <a:solidFill>
                            <a:schemeClr val="tx1">
                              <a:lumMod val="85000"/>
                              <a:lumOff val="15000"/>
                            </a:schemeClr>
                          </a:solidFill>
                          <a:effectLst/>
                          <a:latin typeface="Aptos" panose="020B0004020202020204" pitchFamily="34" charset="0"/>
                        </a:rPr>
                        <a:t>Inc</a:t>
                      </a:r>
                      <a:r>
                        <a:rPr lang="fr-FR" sz="1300" b="1" i="0" dirty="0">
                          <a:solidFill>
                            <a:schemeClr val="tx1">
                              <a:lumMod val="85000"/>
                              <a:lumOff val="15000"/>
                            </a:schemeClr>
                          </a:solidFill>
                          <a:effectLst/>
                          <a:latin typeface="Aptos" panose="020B0004020202020204" pitchFamily="34" charset="0"/>
                        </a:rPr>
                        <a:t> :</a:t>
                      </a:r>
                      <a:r>
                        <a:rPr lang="fr-FR" sz="1300" b="0" i="0" dirty="0">
                          <a:solidFill>
                            <a:schemeClr val="tx1">
                              <a:lumMod val="85000"/>
                              <a:lumOff val="15000"/>
                            </a:schemeClr>
                          </a:solidFill>
                          <a:effectLst/>
                          <a:latin typeface="Aptos" panose="020B0004020202020204" pitchFamily="34" charset="0"/>
                        </a:rPr>
                        <a:t> Utilisateurs internes de l’application. Les employés de </a:t>
                      </a:r>
                      <a:r>
                        <a:rPr lang="fr-FR" sz="1300" b="0" i="0" dirty="0" err="1">
                          <a:solidFill>
                            <a:schemeClr val="tx1">
                              <a:lumMod val="85000"/>
                              <a:lumOff val="15000"/>
                            </a:schemeClr>
                          </a:solidFill>
                          <a:effectLst/>
                          <a:latin typeface="Aptos" panose="020B0004020202020204" pitchFamily="34" charset="0"/>
                        </a:rPr>
                        <a:t>Maxto</a:t>
                      </a:r>
                      <a:r>
                        <a:rPr lang="fr-FR" sz="1300" b="0" i="0" dirty="0">
                          <a:solidFill>
                            <a:schemeClr val="tx1">
                              <a:lumMod val="85000"/>
                              <a:lumOff val="15000"/>
                            </a:schemeClr>
                          </a:solidFill>
                          <a:effectLst/>
                          <a:latin typeface="Aptos" panose="020B0004020202020204" pitchFamily="34" charset="0"/>
                        </a:rPr>
                        <a:t> </a:t>
                      </a:r>
                      <a:r>
                        <a:rPr lang="fr-FR" sz="1300" b="0" i="0" dirty="0" err="1">
                          <a:solidFill>
                            <a:schemeClr val="tx1">
                              <a:lumMod val="85000"/>
                              <a:lumOff val="15000"/>
                            </a:schemeClr>
                          </a:solidFill>
                          <a:effectLst/>
                          <a:latin typeface="Aptos" panose="020B0004020202020204" pitchFamily="34" charset="0"/>
                        </a:rPr>
                        <a:t>Inc</a:t>
                      </a:r>
                      <a:r>
                        <a:rPr lang="fr-FR" sz="1300" b="0" i="0" dirty="0">
                          <a:solidFill>
                            <a:schemeClr val="tx1">
                              <a:lumMod val="85000"/>
                              <a:lumOff val="15000"/>
                            </a:schemeClr>
                          </a:solidFill>
                          <a:effectLst/>
                          <a:latin typeface="Aptos" panose="020B0004020202020204" pitchFamily="34" charset="0"/>
                        </a:rPr>
                        <a:t>, tels que les agents immobiliers, les responsables des ventes et les gestionnaires, utiliseront l’application dans le cadre de leurs fonctions quotidiennes pour gérer les processus de vente et les interactions avec les clients. </a:t>
                      </a:r>
                      <a:endParaRPr lang="fr-FR" sz="1300" b="0" i="0" dirty="0">
                        <a:solidFill>
                          <a:schemeClr val="tx1">
                            <a:lumMod val="85000"/>
                            <a:lumOff val="15000"/>
                          </a:schemeClr>
                        </a:solidFill>
                        <a:effectLst/>
                      </a:endParaRPr>
                    </a:p>
                  </a:txBody>
                  <a:tcPr marL="97441" marR="58465" marT="58465" marB="58465"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ctr"/>
                      <a:endParaRPr lang="fr-FR" sz="1300" dirty="0">
                        <a:solidFill>
                          <a:schemeClr val="tx1">
                            <a:lumMod val="85000"/>
                            <a:lumOff val="15000"/>
                          </a:schemeClr>
                        </a:solidFill>
                        <a:effectLst/>
                      </a:endParaRPr>
                    </a:p>
                    <a:p>
                      <a:pPr algn="l" rtl="0" fontAlgn="base"/>
                      <a:r>
                        <a:rPr lang="fr-FR" sz="1300" b="1" i="0" dirty="0">
                          <a:solidFill>
                            <a:schemeClr val="tx1">
                              <a:lumMod val="85000"/>
                              <a:lumOff val="15000"/>
                            </a:schemeClr>
                          </a:solidFill>
                          <a:effectLst/>
                          <a:latin typeface="Aptos" panose="020B0004020202020204" pitchFamily="34" charset="0"/>
                        </a:rPr>
                        <a:t>Fournisseurs de Solutions Technologiques :</a:t>
                      </a:r>
                      <a:r>
                        <a:rPr lang="fr-FR" sz="1300" b="0" i="0" dirty="0">
                          <a:solidFill>
                            <a:schemeClr val="tx1">
                              <a:lumMod val="85000"/>
                              <a:lumOff val="15000"/>
                            </a:schemeClr>
                          </a:solidFill>
                          <a:effectLst/>
                          <a:latin typeface="Aptos" panose="020B0004020202020204" pitchFamily="34" charset="0"/>
                        </a:rPr>
                        <a:t> </a:t>
                      </a:r>
                      <a:endParaRPr lang="fr-FR" sz="1300" b="0" i="0" dirty="0">
                        <a:solidFill>
                          <a:schemeClr val="tx1">
                            <a:lumMod val="85000"/>
                            <a:lumOff val="15000"/>
                          </a:schemeClr>
                        </a:solidFill>
                        <a:effectLst/>
                      </a:endParaRPr>
                    </a:p>
                    <a:p>
                      <a:pPr algn="l" rtl="0" fontAlgn="base"/>
                      <a:r>
                        <a:rPr lang="fr-FR" sz="1300" b="0" i="0" dirty="0">
                          <a:solidFill>
                            <a:schemeClr val="tx1">
                              <a:lumMod val="85000"/>
                              <a:lumOff val="15000"/>
                            </a:schemeClr>
                          </a:solidFill>
                          <a:effectLst/>
                          <a:latin typeface="Aptos" panose="020B0004020202020204" pitchFamily="34" charset="0"/>
                        </a:rPr>
                        <a:t>Fournisseurs de logiciels ou de services technologiques nécessaires à la mise en œuvre de l’application de gestion des ventes. Ils peuvent fournir des outils, des plateformes ou des expertises spécialisées pour soutenir le développement de l’application. </a:t>
                      </a:r>
                      <a:endParaRPr lang="fr-FR" sz="1300" b="0" i="0" dirty="0">
                        <a:solidFill>
                          <a:schemeClr val="tx1">
                            <a:lumMod val="85000"/>
                            <a:lumOff val="15000"/>
                          </a:schemeClr>
                        </a:solidFill>
                        <a:effectLst/>
                      </a:endParaRPr>
                    </a:p>
                  </a:txBody>
                  <a:tcPr marL="97441" marR="58465" marT="58465" marB="58465"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806012721"/>
                  </a:ext>
                </a:extLst>
              </a:tr>
            </a:tbl>
          </a:graphicData>
        </a:graphic>
      </p:graphicFrame>
    </p:spTree>
    <p:extLst>
      <p:ext uri="{BB962C8B-B14F-4D97-AF65-F5344CB8AC3E}">
        <p14:creationId xmlns:p14="http://schemas.microsoft.com/office/powerpoint/2010/main" val="86242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7EB69-AADE-4597-4993-1C1FD36E3250}"/>
            </a:ext>
          </a:extLst>
        </p:cNvPr>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12A1173-58CA-FC2E-43CD-D2C8556351EB}"/>
              </a:ext>
            </a:extLst>
          </p:cNvPr>
          <p:cNvSpPr>
            <a:spLocks noGrp="1"/>
          </p:cNvSpPr>
          <p:nvPr>
            <p:ph type="body" sz="quarter" idx="32"/>
          </p:nvPr>
        </p:nvSpPr>
        <p:spPr>
          <a:xfrm>
            <a:off x="89211" y="237148"/>
            <a:ext cx="11956046" cy="6397828"/>
          </a:xfrm>
        </p:spPr>
        <p:txBody>
          <a:bodyPr/>
          <a:lstStyle/>
          <a:p>
            <a:pPr marL="857250" indent="-400050" eaLnBrk="0" fontAlgn="base" hangingPunct="0">
              <a:lnSpc>
                <a:spcPct val="95000"/>
              </a:lnSpc>
              <a:spcBef>
                <a:spcPct val="0"/>
              </a:spcBef>
              <a:spcAft>
                <a:spcPct val="0"/>
              </a:spcAft>
              <a:buFont typeface="+mj-lt"/>
              <a:buAutoNum type="romanUcPeriod" startAt="4"/>
            </a:pPr>
            <a:r>
              <a:rPr lang="fr-CA" b="1" dirty="0">
                <a:solidFill>
                  <a:srgbClr val="FF0000"/>
                </a:solidFill>
              </a:rPr>
              <a:t>Méthodologie de développement:</a:t>
            </a:r>
          </a:p>
          <a:p>
            <a:pPr marL="457200" eaLnBrk="0" fontAlgn="base" hangingPunct="0">
              <a:lnSpc>
                <a:spcPct val="95000"/>
              </a:lnSpc>
              <a:spcBef>
                <a:spcPct val="0"/>
              </a:spcBef>
              <a:spcAft>
                <a:spcPct val="0"/>
              </a:spcAft>
            </a:pPr>
            <a:br>
              <a:rPr lang="fr-CA" b="1" dirty="0">
                <a:solidFill>
                  <a:srgbClr val="FF0000"/>
                </a:solidFill>
              </a:rPr>
            </a:br>
            <a:r>
              <a:rPr lang="fr-FR" b="1" i="0" dirty="0">
                <a:solidFill>
                  <a:srgbClr val="000000"/>
                </a:solidFill>
                <a:effectLst/>
                <a:latin typeface="Times New Roman" panose="02020603050405020304" pitchFamily="18" charset="0"/>
              </a:rPr>
              <a:t>1</a:t>
            </a:r>
            <a:r>
              <a:rPr lang="fr-FR" sz="1900" b="1" u="sng" dirty="0">
                <a:solidFill>
                  <a:schemeClr val="tx1"/>
                </a:solidFill>
                <a:latin typeface="Calibri" panose="020F0502020204030204" pitchFamily="34" charset="0"/>
              </a:rPr>
              <a:t>. Méthodologie Agile :</a:t>
            </a:r>
          </a:p>
          <a:p>
            <a:pPr marL="457200" eaLnBrk="0" fontAlgn="base" hangingPunct="0">
              <a:lnSpc>
                <a:spcPct val="95000"/>
              </a:lnSpc>
              <a:spcBef>
                <a:spcPct val="0"/>
              </a:spcBef>
              <a:spcAft>
                <a:spcPct val="0"/>
              </a:spcAft>
            </a:pPr>
            <a:endParaRPr lang="fr-FR" sz="1900" dirty="0">
              <a:solidFill>
                <a:schemeClr val="tx1"/>
              </a:solidFill>
              <a:latin typeface="Calibri" panose="020F0502020204030204" pitchFamily="34" charset="0"/>
            </a:endParaRP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Justification</a:t>
            </a:r>
            <a:r>
              <a:rPr lang="fr-FR" sz="1900" dirty="0">
                <a:solidFill>
                  <a:schemeClr val="tx1"/>
                </a:solidFill>
                <a:latin typeface="Calibri" panose="020F0502020204030204" pitchFamily="34" charset="0"/>
              </a:rPr>
              <a:t> : La nature dynamique du secteur immobilier, avec ses exigences changeantes et la nécessité d'une adaptation rapide, rend la méthodologie Agile Scrum particulièrement adaptée à ce projet. Cette approche favorise la collaboration étroite entre les développeurs, les gestionnaires de projet et les utilisateurs finaux, permettant des itérations rapides, une flexibilité dans la gestion des priorités et une capacité à s'adapter aux changements rapidement.</a:t>
            </a: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 Sprints : </a:t>
            </a:r>
            <a:r>
              <a:rPr lang="fr-FR" sz="1900" dirty="0">
                <a:solidFill>
                  <a:schemeClr val="tx1"/>
                </a:solidFill>
                <a:latin typeface="Calibri" panose="020F0502020204030204" pitchFamily="34" charset="0"/>
              </a:rPr>
              <a:t>Des périodes de développement de 2 à 4 semaines, au cours desquelles des fonctionnalités spécifiques sont développées, testées et présentées aux parties prenantes.</a:t>
            </a: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 Réunions Quotidiennes </a:t>
            </a:r>
            <a:r>
              <a:rPr lang="fr-FR" sz="1900" b="1" dirty="0">
                <a:solidFill>
                  <a:schemeClr val="tx1"/>
                </a:solidFill>
                <a:latin typeface="Calibri" panose="020F0502020204030204" pitchFamily="34" charset="0"/>
              </a:rPr>
              <a:t>: </a:t>
            </a:r>
            <a:r>
              <a:rPr lang="fr-FR" sz="1900" dirty="0">
                <a:solidFill>
                  <a:schemeClr val="tx1"/>
                </a:solidFill>
                <a:latin typeface="Calibri" panose="020F0502020204030204" pitchFamily="34" charset="0"/>
              </a:rPr>
              <a:t>Courtes réunions pour synchroniser les activités de l'équipe et identifier rapidement les obstacles.</a:t>
            </a: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 Revue de Sprint </a:t>
            </a:r>
            <a:r>
              <a:rPr lang="fr-FR" sz="1900" dirty="0">
                <a:solidFill>
                  <a:schemeClr val="tx1"/>
                </a:solidFill>
                <a:latin typeface="Calibri" panose="020F0502020204030204" pitchFamily="34" charset="0"/>
              </a:rPr>
              <a:t>: À la fin de chaque sprint, pour évaluer le travail accompli et ajuster les plans de sprint suivants en conséquence.</a:t>
            </a:r>
          </a:p>
          <a:p>
            <a:pPr marL="457200" eaLnBrk="0" fontAlgn="base" hangingPunct="0">
              <a:lnSpc>
                <a:spcPct val="95000"/>
              </a:lnSpc>
              <a:spcBef>
                <a:spcPct val="0"/>
              </a:spcBef>
              <a:spcAft>
                <a:spcPct val="0"/>
              </a:spcAft>
            </a:pPr>
            <a:r>
              <a:rPr lang="fr-FR" sz="1900" dirty="0">
                <a:solidFill>
                  <a:schemeClr val="tx1"/>
                </a:solidFill>
                <a:latin typeface="Calibri" panose="020F0502020204030204" pitchFamily="34" charset="0"/>
              </a:rPr>
              <a:t>· Rétrospective de Sprint : Pour réfléchir aux méthodes de travail et s'améliorer continuellement.</a:t>
            </a:r>
          </a:p>
          <a:p>
            <a:pPr marL="457200" eaLnBrk="0" fontAlgn="base" hangingPunct="0">
              <a:lnSpc>
                <a:spcPct val="95000"/>
              </a:lnSpc>
              <a:spcBef>
                <a:spcPct val="0"/>
              </a:spcBef>
              <a:spcAft>
                <a:spcPct val="0"/>
              </a:spcAft>
            </a:pPr>
            <a:endParaRPr lang="fr-FR" sz="1900" dirty="0">
              <a:solidFill>
                <a:schemeClr val="tx1"/>
              </a:solidFill>
              <a:latin typeface="Calibri" panose="020F0502020204030204" pitchFamily="34" charset="0"/>
            </a:endParaRP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2. Conception Pilotée par le Domaine (Domain-Driven Design, DDD):</a:t>
            </a:r>
          </a:p>
          <a:p>
            <a:pPr marL="457200" eaLnBrk="0" fontAlgn="base" hangingPunct="0">
              <a:lnSpc>
                <a:spcPct val="95000"/>
              </a:lnSpc>
              <a:spcBef>
                <a:spcPct val="0"/>
              </a:spcBef>
              <a:spcAft>
                <a:spcPct val="0"/>
              </a:spcAft>
            </a:pPr>
            <a:endParaRPr lang="fr-FR" sz="1900" dirty="0">
              <a:solidFill>
                <a:schemeClr val="tx1"/>
              </a:solidFill>
              <a:latin typeface="Calibri" panose="020F0502020204030204" pitchFamily="34" charset="0"/>
            </a:endParaRPr>
          </a:p>
          <a:p>
            <a:pPr marL="457200" eaLnBrk="0" fontAlgn="base" hangingPunct="0">
              <a:lnSpc>
                <a:spcPct val="95000"/>
              </a:lnSpc>
              <a:spcBef>
                <a:spcPct val="0"/>
              </a:spcBef>
              <a:spcAft>
                <a:spcPct val="0"/>
              </a:spcAft>
            </a:pPr>
            <a:r>
              <a:rPr lang="fr-FR" sz="1900" b="1" u="sng" dirty="0">
                <a:solidFill>
                  <a:schemeClr val="tx1"/>
                </a:solidFill>
                <a:latin typeface="Calibri" panose="020F0502020204030204" pitchFamily="34" charset="0"/>
              </a:rPr>
              <a:t>Justification</a:t>
            </a:r>
            <a:r>
              <a:rPr lang="fr-FR" sz="1900" dirty="0">
                <a:solidFill>
                  <a:schemeClr val="tx1"/>
                </a:solidFill>
                <a:latin typeface="Calibri" panose="020F0502020204030204" pitchFamily="34" charset="0"/>
              </a:rPr>
              <a:t> : Étant donné la complexité du domaine immobilier, l'application de DDD aidera à aligner la conception du système sur les besoins réels du secteur, en facilitant la collaboration entre les experts techniques et les experts du domaine. Cette approche assure que le logiciel est fortement aligné sur les exigences commerciales et facilite une meilleure compréhension du domaine parmi les développeurs.</a:t>
            </a:r>
          </a:p>
          <a:p>
            <a:endParaRPr lang="fr-CA" dirty="0"/>
          </a:p>
        </p:txBody>
      </p:sp>
      <p:sp>
        <p:nvSpPr>
          <p:cNvPr id="7" name="Espace réservé du numéro de diapositive 6">
            <a:extLst>
              <a:ext uri="{FF2B5EF4-FFF2-40B4-BE49-F238E27FC236}">
                <a16:creationId xmlns:a16="http://schemas.microsoft.com/office/drawing/2014/main" id="{081C1891-FEF1-FA45-1821-039E5A3393DA}"/>
              </a:ext>
            </a:extLst>
          </p:cNvPr>
          <p:cNvSpPr>
            <a:spLocks noGrp="1"/>
          </p:cNvSpPr>
          <p:nvPr>
            <p:ph type="sldNum" sz="quarter" idx="33"/>
          </p:nvPr>
        </p:nvSpPr>
        <p:spPr/>
        <p:txBody>
          <a:bodyPr/>
          <a:lstStyle/>
          <a:p>
            <a:pPr rtl="0"/>
            <a:fld id="{19B51A1E-902D-48AF-9020-955120F399B6}" type="slidenum">
              <a:rPr lang="fr-CA" noProof="0" smtClean="0"/>
              <a:pPr rtl="0"/>
              <a:t>13</a:t>
            </a:fld>
            <a:endParaRPr lang="fr-CA" noProof="0"/>
          </a:p>
        </p:txBody>
      </p:sp>
    </p:spTree>
    <p:extLst>
      <p:ext uri="{BB962C8B-B14F-4D97-AF65-F5344CB8AC3E}">
        <p14:creationId xmlns:p14="http://schemas.microsoft.com/office/powerpoint/2010/main" val="67786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121C92-15B8-EFE4-095D-781708ADFFC1}"/>
              </a:ext>
            </a:extLst>
          </p:cNvPr>
          <p:cNvSpPr>
            <a:spLocks noGrp="1"/>
          </p:cNvSpPr>
          <p:nvPr>
            <p:ph type="title"/>
          </p:nvPr>
        </p:nvSpPr>
        <p:spPr>
          <a:xfrm>
            <a:off x="432000" y="432000"/>
            <a:ext cx="11328000" cy="432000"/>
          </a:xfrm>
        </p:spPr>
        <p:txBody>
          <a:bodyPr anchor="ctr">
            <a:normAutofit/>
          </a:bodyPr>
          <a:lstStyle/>
          <a:p>
            <a:r>
              <a:rPr lang="fr-CA" sz="1500" dirty="0"/>
              <a:t>b.  Établissement de l’</a:t>
            </a:r>
            <a:r>
              <a:rPr lang="fr-CA" sz="1500" dirty="0" err="1"/>
              <a:t>echancier</a:t>
            </a:r>
            <a:r>
              <a:rPr lang="fr-CA" sz="1500" dirty="0"/>
              <a:t>:</a:t>
            </a:r>
            <a:br>
              <a:rPr lang="fr-CA" sz="1500" b="0" dirty="0"/>
            </a:br>
            <a:r>
              <a:rPr lang="fr-CA" sz="1500" b="0" dirty="0"/>
              <a:t>un calendrier détailler pour établir l’</a:t>
            </a:r>
            <a:r>
              <a:rPr lang="fr-CA" sz="1500" b="0" dirty="0" err="1"/>
              <a:t>echancier</a:t>
            </a:r>
            <a:r>
              <a:rPr lang="fr-CA" sz="1500" b="0" dirty="0"/>
              <a:t> du projet de mise à jour de la plateforme de gestion de l’information du logiciel Orion sur une période qui </a:t>
            </a:r>
            <a:r>
              <a:rPr lang="fr-CA" sz="1500" dirty="0"/>
              <a:t>début 15/11/2023 jusqu’à 27/05/2024</a:t>
            </a:r>
            <a:r>
              <a:rPr lang="fr-CA" sz="1500" b="0" dirty="0"/>
              <a:t>:</a:t>
            </a:r>
          </a:p>
        </p:txBody>
      </p:sp>
      <p:pic>
        <p:nvPicPr>
          <p:cNvPr id="4" name="Image 3" descr="Une image contenant texte, capture d’écran, nombre, logiciel&#10;&#10;Description générée automatiquement">
            <a:extLst>
              <a:ext uri="{FF2B5EF4-FFF2-40B4-BE49-F238E27FC236}">
                <a16:creationId xmlns:a16="http://schemas.microsoft.com/office/drawing/2014/main" id="{6662134A-68D2-DEFC-53E7-A356F0933DFF}"/>
              </a:ext>
            </a:extLst>
          </p:cNvPr>
          <p:cNvPicPr>
            <a:picLocks noChangeAspect="1"/>
          </p:cNvPicPr>
          <p:nvPr/>
        </p:nvPicPr>
        <p:blipFill>
          <a:blip r:embed="rId2"/>
          <a:stretch>
            <a:fillRect/>
          </a:stretch>
        </p:blipFill>
        <p:spPr>
          <a:xfrm>
            <a:off x="1001349" y="1278050"/>
            <a:ext cx="9405529" cy="4679250"/>
          </a:xfrm>
          <a:prstGeom prst="rect">
            <a:avLst/>
          </a:prstGeom>
          <a:noFill/>
        </p:spPr>
      </p:pic>
      <p:sp>
        <p:nvSpPr>
          <p:cNvPr id="14" name="Footer Placeholder 4">
            <a:extLst>
              <a:ext uri="{FF2B5EF4-FFF2-40B4-BE49-F238E27FC236}">
                <a16:creationId xmlns:a16="http://schemas.microsoft.com/office/drawing/2014/main" id="{663A0278-646E-684E-D3BC-0022C5C98D45}"/>
              </a:ext>
            </a:extLst>
          </p:cNvPr>
          <p:cNvSpPr>
            <a:spLocks noGrp="1"/>
          </p:cNvSpPr>
          <p:nvPr>
            <p:ph type="ftr" sz="quarter" idx="12"/>
          </p:nvPr>
        </p:nvSpPr>
        <p:spPr>
          <a:xfrm>
            <a:off x="432000" y="6439820"/>
            <a:ext cx="5664000" cy="295062"/>
          </a:xfrm>
        </p:spPr>
        <p:txBody>
          <a:bodyPr/>
          <a:lstStyle/>
          <a:p>
            <a:pPr rtl="0">
              <a:spcAft>
                <a:spcPts val="600"/>
              </a:spcAft>
            </a:pPr>
            <a:r>
              <a:rPr lang="fr-CA" noProof="0"/>
              <a:t>Ajouter un pied de page</a:t>
            </a:r>
          </a:p>
        </p:txBody>
      </p:sp>
      <p:sp>
        <p:nvSpPr>
          <p:cNvPr id="7" name="Espace réservé du numéro de diapositive 6">
            <a:extLst>
              <a:ext uri="{FF2B5EF4-FFF2-40B4-BE49-F238E27FC236}">
                <a16:creationId xmlns:a16="http://schemas.microsoft.com/office/drawing/2014/main" id="{01826BA1-5EF3-3525-A439-71B994647885}"/>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14</a:t>
            </a:fld>
            <a:endParaRPr lang="fr-CA" noProof="0"/>
          </a:p>
        </p:txBody>
      </p:sp>
    </p:spTree>
    <p:extLst>
      <p:ext uri="{BB962C8B-B14F-4D97-AF65-F5344CB8AC3E}">
        <p14:creationId xmlns:p14="http://schemas.microsoft.com/office/powerpoint/2010/main" val="265502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C152E-E113-596D-8D2A-A941042F5D29}"/>
              </a:ext>
            </a:extLst>
          </p:cNvPr>
          <p:cNvSpPr>
            <a:spLocks noGrp="1"/>
          </p:cNvSpPr>
          <p:nvPr>
            <p:ph type="title"/>
          </p:nvPr>
        </p:nvSpPr>
        <p:spPr>
          <a:xfrm>
            <a:off x="128557" y="209827"/>
            <a:ext cx="11847443" cy="533251"/>
          </a:xfrm>
        </p:spPr>
        <p:txBody>
          <a:bodyPr/>
          <a:lstStyle/>
          <a:p>
            <a:r>
              <a:rPr lang="fr-CA" b="1" dirty="0">
                <a:solidFill>
                  <a:srgbClr val="FF0000"/>
                </a:solidFill>
                <a:latin typeface="Calibri" panose="020F0502020204030204" pitchFamily="34" charset="0"/>
              </a:rPr>
              <a:t>Matrice RACI :</a:t>
            </a:r>
            <a:br>
              <a:rPr lang="fr-CA" b="1" dirty="0">
                <a:solidFill>
                  <a:srgbClr val="FF0000"/>
                </a:solidFill>
                <a:latin typeface="Calibri" panose="020F0502020204030204" pitchFamily="34" charset="0"/>
              </a:rPr>
            </a:br>
            <a:endParaRPr lang="fr-CA" dirty="0"/>
          </a:p>
        </p:txBody>
      </p:sp>
      <p:sp>
        <p:nvSpPr>
          <p:cNvPr id="6" name="Espace réservé du pied de page 5">
            <a:extLst>
              <a:ext uri="{FF2B5EF4-FFF2-40B4-BE49-F238E27FC236}">
                <a16:creationId xmlns:a16="http://schemas.microsoft.com/office/drawing/2014/main" id="{BFE7970C-89F9-C940-D3B0-F1EB46E015CF}"/>
              </a:ext>
            </a:extLst>
          </p:cNvPr>
          <p:cNvSpPr>
            <a:spLocks noGrp="1"/>
          </p:cNvSpPr>
          <p:nvPr>
            <p:ph type="ftr" sz="quarter" idx="13"/>
          </p:nvPr>
        </p:nvSpPr>
        <p:spPr/>
        <p:txBody>
          <a:bodyPr/>
          <a:lstStyle/>
          <a:p>
            <a:pPr rtl="0"/>
            <a:r>
              <a:rPr lang="fr-CA" noProof="0"/>
              <a:t>Ajouter un pied de page</a:t>
            </a:r>
          </a:p>
        </p:txBody>
      </p:sp>
      <p:sp>
        <p:nvSpPr>
          <p:cNvPr id="7" name="Espace réservé du numéro de diapositive 6">
            <a:extLst>
              <a:ext uri="{FF2B5EF4-FFF2-40B4-BE49-F238E27FC236}">
                <a16:creationId xmlns:a16="http://schemas.microsoft.com/office/drawing/2014/main" id="{A84994FA-625F-0C55-95B1-914DAC01B604}"/>
              </a:ext>
            </a:extLst>
          </p:cNvPr>
          <p:cNvSpPr>
            <a:spLocks noGrp="1"/>
          </p:cNvSpPr>
          <p:nvPr>
            <p:ph type="sldNum" sz="quarter" idx="33"/>
          </p:nvPr>
        </p:nvSpPr>
        <p:spPr/>
        <p:txBody>
          <a:bodyPr/>
          <a:lstStyle/>
          <a:p>
            <a:pPr rtl="0"/>
            <a:fld id="{19B51A1E-902D-48AF-9020-955120F399B6}" type="slidenum">
              <a:rPr lang="fr-CA" noProof="0" smtClean="0"/>
              <a:pPr rtl="0"/>
              <a:t>15</a:t>
            </a:fld>
            <a:endParaRPr lang="fr-CA" noProof="0"/>
          </a:p>
        </p:txBody>
      </p:sp>
      <p:graphicFrame>
        <p:nvGraphicFramePr>
          <p:cNvPr id="8" name="Tableau 7">
            <a:extLst>
              <a:ext uri="{FF2B5EF4-FFF2-40B4-BE49-F238E27FC236}">
                <a16:creationId xmlns:a16="http://schemas.microsoft.com/office/drawing/2014/main" id="{F0526425-C38F-6685-603A-3B44097B8CC8}"/>
              </a:ext>
            </a:extLst>
          </p:cNvPr>
          <p:cNvGraphicFramePr>
            <a:graphicFrameLocks noGrp="1"/>
          </p:cNvGraphicFramePr>
          <p:nvPr>
            <p:extLst>
              <p:ext uri="{D42A27DB-BD31-4B8C-83A1-F6EECF244321}">
                <p14:modId xmlns:p14="http://schemas.microsoft.com/office/powerpoint/2010/main" val="546095260"/>
              </p:ext>
            </p:extLst>
          </p:nvPr>
        </p:nvGraphicFramePr>
        <p:xfrm>
          <a:off x="2" y="743078"/>
          <a:ext cx="12191998" cy="5991804"/>
        </p:xfrm>
        <a:graphic>
          <a:graphicData uri="http://schemas.openxmlformats.org/drawingml/2006/table">
            <a:tbl>
              <a:tblPr firstRow="1" firstCol="1" bandRow="1">
                <a:tableStyleId>{5C22544A-7EE6-4342-B048-85BDC9FD1C3A}</a:tableStyleId>
              </a:tblPr>
              <a:tblGrid>
                <a:gridCol w="1741714">
                  <a:extLst>
                    <a:ext uri="{9D8B030D-6E8A-4147-A177-3AD203B41FA5}">
                      <a16:colId xmlns:a16="http://schemas.microsoft.com/office/drawing/2014/main" val="901334655"/>
                    </a:ext>
                  </a:extLst>
                </a:gridCol>
                <a:gridCol w="1741714">
                  <a:extLst>
                    <a:ext uri="{9D8B030D-6E8A-4147-A177-3AD203B41FA5}">
                      <a16:colId xmlns:a16="http://schemas.microsoft.com/office/drawing/2014/main" val="175863160"/>
                    </a:ext>
                  </a:extLst>
                </a:gridCol>
                <a:gridCol w="1741714">
                  <a:extLst>
                    <a:ext uri="{9D8B030D-6E8A-4147-A177-3AD203B41FA5}">
                      <a16:colId xmlns:a16="http://schemas.microsoft.com/office/drawing/2014/main" val="2565026853"/>
                    </a:ext>
                  </a:extLst>
                </a:gridCol>
                <a:gridCol w="1741714">
                  <a:extLst>
                    <a:ext uri="{9D8B030D-6E8A-4147-A177-3AD203B41FA5}">
                      <a16:colId xmlns:a16="http://schemas.microsoft.com/office/drawing/2014/main" val="932898184"/>
                    </a:ext>
                  </a:extLst>
                </a:gridCol>
                <a:gridCol w="1741714">
                  <a:extLst>
                    <a:ext uri="{9D8B030D-6E8A-4147-A177-3AD203B41FA5}">
                      <a16:colId xmlns:a16="http://schemas.microsoft.com/office/drawing/2014/main" val="1937775695"/>
                    </a:ext>
                  </a:extLst>
                </a:gridCol>
                <a:gridCol w="1741714">
                  <a:extLst>
                    <a:ext uri="{9D8B030D-6E8A-4147-A177-3AD203B41FA5}">
                      <a16:colId xmlns:a16="http://schemas.microsoft.com/office/drawing/2014/main" val="3450841409"/>
                    </a:ext>
                  </a:extLst>
                </a:gridCol>
                <a:gridCol w="1741714">
                  <a:extLst>
                    <a:ext uri="{9D8B030D-6E8A-4147-A177-3AD203B41FA5}">
                      <a16:colId xmlns:a16="http://schemas.microsoft.com/office/drawing/2014/main" val="2924138515"/>
                    </a:ext>
                  </a:extLst>
                </a:gridCol>
              </a:tblGrid>
              <a:tr h="374457">
                <a:tc>
                  <a:txBody>
                    <a:bodyPr/>
                    <a:lstStyle/>
                    <a:p>
                      <a:pPr>
                        <a:lnSpc>
                          <a:spcPct val="107000"/>
                        </a:lnSpc>
                        <a:spcAft>
                          <a:spcPts val="800"/>
                        </a:spcAft>
                      </a:pPr>
                      <a:r>
                        <a:rPr lang="fr-CA" sz="1200" kern="100">
                          <a:effectLst/>
                        </a:rPr>
                        <a:t>Phases/Tâches</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Chef de projet</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Équipe de développement</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Analyste d'affaires</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Équipe de vente</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Fournisseur de technologie</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Utilisateurs finaux</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826635851"/>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Phase préliminaire</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1349513786"/>
                  </a:ext>
                </a:extLst>
              </a:tr>
              <a:tr h="374457">
                <a:tc>
                  <a:txBody>
                    <a:bodyPr/>
                    <a:lstStyle/>
                    <a:p>
                      <a:pPr>
                        <a:lnSpc>
                          <a:spcPct val="107000"/>
                        </a:lnSpc>
                        <a:spcAft>
                          <a:spcPts val="800"/>
                        </a:spcAft>
                      </a:pPr>
                      <a:r>
                        <a:rPr lang="fr-CA" sz="1200" kern="100">
                          <a:effectLst/>
                        </a:rPr>
                        <a:t>- Identification des besoins</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722773058"/>
                  </a:ext>
                </a:extLst>
              </a:tr>
              <a:tr h="374457">
                <a:tc>
                  <a:txBody>
                    <a:bodyPr/>
                    <a:lstStyle/>
                    <a:p>
                      <a:pPr>
                        <a:lnSpc>
                          <a:spcPct val="107000"/>
                        </a:lnSpc>
                        <a:spcAft>
                          <a:spcPts val="800"/>
                        </a:spcAft>
                      </a:pPr>
                      <a:r>
                        <a:rPr lang="fr-CA" sz="1200" kern="100">
                          <a:effectLst/>
                        </a:rPr>
                        <a:t>- Validation du périmètre du projet</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A</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I</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A</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324728360"/>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Étude de projet</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dirty="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2260679065"/>
                  </a:ext>
                </a:extLst>
              </a:tr>
              <a:tr h="206096">
                <a:tc>
                  <a:txBody>
                    <a:bodyPr/>
                    <a:lstStyle/>
                    <a:p>
                      <a:pPr>
                        <a:lnSpc>
                          <a:spcPct val="107000"/>
                        </a:lnSpc>
                        <a:spcAft>
                          <a:spcPts val="800"/>
                        </a:spcAft>
                      </a:pPr>
                      <a:r>
                        <a:rPr lang="fr-CA" sz="1200" kern="100" dirty="0">
                          <a:effectLst/>
                        </a:rPr>
                        <a:t>- Analyse de faisabilité</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2463237019"/>
                  </a:ext>
                </a:extLst>
              </a:tr>
              <a:tr h="374457">
                <a:tc>
                  <a:txBody>
                    <a:bodyPr/>
                    <a:lstStyle/>
                    <a:p>
                      <a:pPr>
                        <a:lnSpc>
                          <a:spcPct val="107000"/>
                        </a:lnSpc>
                        <a:spcAft>
                          <a:spcPts val="800"/>
                        </a:spcAft>
                      </a:pPr>
                      <a:r>
                        <a:rPr lang="fr-CA" sz="1200" kern="100">
                          <a:effectLst/>
                        </a:rPr>
                        <a:t>- Définition des spécifications</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A</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2255595421"/>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Phase de conception</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733179446"/>
                  </a:ext>
                </a:extLst>
              </a:tr>
              <a:tr h="374457">
                <a:tc>
                  <a:txBody>
                    <a:bodyPr/>
                    <a:lstStyle/>
                    <a:p>
                      <a:pPr>
                        <a:lnSpc>
                          <a:spcPct val="107000"/>
                        </a:lnSpc>
                        <a:spcAft>
                          <a:spcPts val="800"/>
                        </a:spcAft>
                      </a:pPr>
                      <a:r>
                        <a:rPr lang="fr-CA" sz="1200" kern="100">
                          <a:effectLst/>
                        </a:rPr>
                        <a:t>- Conception de l'architecture</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421653148"/>
                  </a:ext>
                </a:extLst>
              </a:tr>
              <a:tr h="374457">
                <a:tc>
                  <a:txBody>
                    <a:bodyPr/>
                    <a:lstStyle/>
                    <a:p>
                      <a:pPr>
                        <a:lnSpc>
                          <a:spcPct val="107000"/>
                        </a:lnSpc>
                        <a:spcAft>
                          <a:spcPts val="800"/>
                        </a:spcAft>
                      </a:pPr>
                      <a:r>
                        <a:rPr lang="fr-CA" sz="1200" kern="100">
                          <a:effectLst/>
                        </a:rPr>
                        <a:t>- Élaboration des plans de test</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977323190"/>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Phase de réalisation</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dirty="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2703858562"/>
                  </a:ext>
                </a:extLst>
              </a:tr>
              <a:tr h="374457">
                <a:tc>
                  <a:txBody>
                    <a:bodyPr/>
                    <a:lstStyle/>
                    <a:p>
                      <a:pPr>
                        <a:lnSpc>
                          <a:spcPct val="107000"/>
                        </a:lnSpc>
                        <a:spcAft>
                          <a:spcPts val="800"/>
                        </a:spcAft>
                      </a:pPr>
                      <a:r>
                        <a:rPr lang="fr-CA" sz="1200" kern="100">
                          <a:effectLst/>
                        </a:rPr>
                        <a:t>- Développement du logiciel</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C</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1171030639"/>
                  </a:ext>
                </a:extLst>
              </a:tr>
              <a:tr h="374457">
                <a:tc>
                  <a:txBody>
                    <a:bodyPr/>
                    <a:lstStyle/>
                    <a:p>
                      <a:pPr>
                        <a:lnSpc>
                          <a:spcPct val="107000"/>
                        </a:lnSpc>
                        <a:spcAft>
                          <a:spcPts val="800"/>
                        </a:spcAft>
                      </a:pPr>
                      <a:r>
                        <a:rPr lang="fr-CA" sz="1200" kern="100">
                          <a:effectLst/>
                        </a:rPr>
                        <a:t>- Réalisation des tests unitaires</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R</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134955883"/>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Phase de validation</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2977894891"/>
                  </a:ext>
                </a:extLst>
              </a:tr>
              <a:tr h="374457">
                <a:tc>
                  <a:txBody>
                    <a:bodyPr/>
                    <a:lstStyle/>
                    <a:p>
                      <a:pPr>
                        <a:lnSpc>
                          <a:spcPct val="107000"/>
                        </a:lnSpc>
                        <a:spcAft>
                          <a:spcPts val="800"/>
                        </a:spcAft>
                      </a:pPr>
                      <a:r>
                        <a:rPr lang="fr-CA" sz="1200" kern="100">
                          <a:effectLst/>
                        </a:rPr>
                        <a:t>- Tests d'intégration et de système</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R</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367920901"/>
                  </a:ext>
                </a:extLst>
              </a:tr>
              <a:tr h="374457">
                <a:tc>
                  <a:txBody>
                    <a:bodyPr/>
                    <a:lstStyle/>
                    <a:p>
                      <a:pPr>
                        <a:lnSpc>
                          <a:spcPct val="107000"/>
                        </a:lnSpc>
                        <a:spcAft>
                          <a:spcPts val="800"/>
                        </a:spcAft>
                      </a:pPr>
                      <a:r>
                        <a:rPr lang="fr-CA" sz="1200" kern="100">
                          <a:effectLst/>
                        </a:rPr>
                        <a:t>- Validation utilisateur final</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A</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988493302"/>
                  </a:ext>
                </a:extLst>
              </a:tr>
              <a:tr h="206096">
                <a:tc>
                  <a:txBody>
                    <a:bodyPr/>
                    <a:lstStyle/>
                    <a:p>
                      <a:pPr>
                        <a:lnSpc>
                          <a:spcPct val="107000"/>
                        </a:lnSpc>
                        <a:spcAft>
                          <a:spcPts val="800"/>
                        </a:spcAft>
                      </a:pPr>
                      <a:r>
                        <a:rPr lang="fr-CA" sz="1200" u="sng" kern="100" dirty="0">
                          <a:solidFill>
                            <a:schemeClr val="accent5">
                              <a:lumMod val="75000"/>
                              <a:lumOff val="25000"/>
                            </a:schemeClr>
                          </a:solidFill>
                          <a:effectLst/>
                        </a:rPr>
                        <a:t>Clôture de projet</a:t>
                      </a:r>
                      <a:endParaRPr lang="fr-CA" sz="1200" u="sng" kern="100" dirty="0">
                        <a:solidFill>
                          <a:schemeClr val="accent5">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pPr>
                      <a:endParaRPr lang="fr-CA" sz="1200" kern="100">
                        <a:effectLst/>
                        <a:latin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4195960237"/>
                  </a:ext>
                </a:extLst>
              </a:tr>
              <a:tr h="206096">
                <a:tc>
                  <a:txBody>
                    <a:bodyPr/>
                    <a:lstStyle/>
                    <a:p>
                      <a:pPr>
                        <a:lnSpc>
                          <a:spcPct val="107000"/>
                        </a:lnSpc>
                        <a:spcAft>
                          <a:spcPts val="800"/>
                        </a:spcAft>
                      </a:pPr>
                      <a:r>
                        <a:rPr lang="fr-CA" sz="1200" kern="100" dirty="0">
                          <a:effectLst/>
                        </a:rPr>
                        <a:t>- Bilan de projet</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A</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1429551170"/>
                  </a:ext>
                </a:extLst>
              </a:tr>
              <a:tr h="412096">
                <a:tc>
                  <a:txBody>
                    <a:bodyPr/>
                    <a:lstStyle/>
                    <a:p>
                      <a:pPr>
                        <a:lnSpc>
                          <a:spcPct val="107000"/>
                        </a:lnSpc>
                        <a:spcAft>
                          <a:spcPts val="800"/>
                        </a:spcAft>
                      </a:pPr>
                      <a:r>
                        <a:rPr lang="fr-CA" sz="1200" kern="100">
                          <a:effectLst/>
                        </a:rPr>
                        <a:t>- Documentation et transfert de savoir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C</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R</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a:effectLst/>
                        </a:rPr>
                        <a:t>I</a:t>
                      </a:r>
                      <a:endParaRPr lang="fr-CA" sz="1200" kern="10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tc>
                  <a:txBody>
                    <a:bodyPr/>
                    <a:lstStyle/>
                    <a:p>
                      <a:pPr>
                        <a:lnSpc>
                          <a:spcPct val="107000"/>
                        </a:lnSpc>
                        <a:spcAft>
                          <a:spcPts val="800"/>
                        </a:spcAft>
                      </a:pPr>
                      <a:r>
                        <a:rPr lang="fr-CA" sz="1200" kern="100" dirty="0">
                          <a:effectLst/>
                        </a:rPr>
                        <a:t>A</a:t>
                      </a:r>
                      <a:endParaRPr lang="fr-CA" sz="1200" kern="100" dirty="0">
                        <a:effectLst/>
                        <a:latin typeface="Calibri" panose="020F0502020204030204" pitchFamily="34" charset="0"/>
                        <a:ea typeface="Calibri" panose="020F0502020204030204" pitchFamily="34" charset="0"/>
                        <a:cs typeface="Arial" panose="020B0604020202020204" pitchFamily="34" charset="0"/>
                      </a:endParaRPr>
                    </a:p>
                  </a:txBody>
                  <a:tcPr marL="5158" marR="5158" marT="5158" marB="5158" anchor="b"/>
                </a:tc>
                <a:extLst>
                  <a:ext uri="{0D108BD9-81ED-4DB2-BD59-A6C34878D82A}">
                    <a16:rowId xmlns:a16="http://schemas.microsoft.com/office/drawing/2014/main" val="195757431"/>
                  </a:ext>
                </a:extLst>
              </a:tr>
            </a:tbl>
          </a:graphicData>
        </a:graphic>
      </p:graphicFrame>
    </p:spTree>
    <p:extLst>
      <p:ext uri="{BB962C8B-B14F-4D97-AF65-F5344CB8AC3E}">
        <p14:creationId xmlns:p14="http://schemas.microsoft.com/office/powerpoint/2010/main" val="26410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72375"/>
            <a:ext cx="9780102" cy="6804025"/>
          </a:xfrm>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CA" sz="4000"/>
              <a:t>Merci de votre attention</a:t>
            </a:r>
          </a:p>
        </p:txBody>
      </p:sp>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CA" smtClean="0"/>
              <a:pPr rtl="0"/>
              <a:t>16</a:t>
            </a:fld>
            <a:endParaRPr lang="fr-CA"/>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85776" y="101638"/>
            <a:ext cx="5743579" cy="2930811"/>
          </a:xfrm>
        </p:spPr>
        <p:txBody>
          <a:bodyPr rtlCol="0"/>
          <a:lstStyle/>
          <a:p>
            <a:pPr marL="0" indent="0" algn="ctr" rtl="0">
              <a:buNone/>
            </a:pPr>
            <a:r>
              <a:rPr lang="fr-CA" b="1" dirty="0">
                <a:solidFill>
                  <a:srgbClr val="C00000"/>
                </a:solidFill>
              </a:rPr>
              <a:t>Réalisée par :</a:t>
            </a:r>
          </a:p>
          <a:p>
            <a:pPr marL="0" indent="0" algn="ctr" rtl="0">
              <a:buNone/>
            </a:pPr>
            <a:r>
              <a:rPr lang="fr-CA" b="1" dirty="0" err="1">
                <a:solidFill>
                  <a:schemeClr val="tx1"/>
                </a:solidFill>
              </a:rPr>
              <a:t>Hammedi</a:t>
            </a:r>
            <a:r>
              <a:rPr lang="fr-CA" b="1" dirty="0">
                <a:solidFill>
                  <a:schemeClr val="tx1"/>
                </a:solidFill>
              </a:rPr>
              <a:t> </a:t>
            </a:r>
            <a:r>
              <a:rPr lang="fr-CA" b="1" dirty="0" err="1">
                <a:solidFill>
                  <a:schemeClr val="tx1"/>
                </a:solidFill>
              </a:rPr>
              <a:t>oumeima</a:t>
            </a:r>
            <a:endParaRPr lang="fr-CA" b="1" dirty="0">
              <a:solidFill>
                <a:schemeClr val="tx1"/>
              </a:solidFill>
            </a:endParaRPr>
          </a:p>
          <a:p>
            <a:pPr marL="0" indent="0" algn="ctr">
              <a:buNone/>
            </a:pPr>
            <a:r>
              <a:rPr lang="fr-CA" b="1" dirty="0">
                <a:solidFill>
                  <a:schemeClr val="tx1"/>
                </a:solidFill>
              </a:rPr>
              <a:t>Brahim </a:t>
            </a:r>
            <a:r>
              <a:rPr lang="fr-CA" b="1" dirty="0" err="1">
                <a:solidFill>
                  <a:schemeClr val="tx1"/>
                </a:solidFill>
              </a:rPr>
              <a:t>Ibersiene</a:t>
            </a:r>
            <a:endParaRPr lang="fr-CA" b="1" dirty="0">
              <a:solidFill>
                <a:schemeClr val="tx1"/>
              </a:solidFill>
            </a:endParaRPr>
          </a:p>
          <a:p>
            <a:pPr marL="0" indent="0" algn="ctr">
              <a:buNone/>
            </a:pPr>
            <a:r>
              <a:rPr lang="fr-CA" b="1" dirty="0">
                <a:solidFill>
                  <a:schemeClr val="tx1"/>
                </a:solidFill>
              </a:rPr>
              <a:t>Hamdi </a:t>
            </a:r>
            <a:r>
              <a:rPr lang="fr-CA" b="1" dirty="0" err="1">
                <a:solidFill>
                  <a:schemeClr val="tx1"/>
                </a:solidFill>
              </a:rPr>
              <a:t>Baratli</a:t>
            </a:r>
            <a:endParaRPr lang="fr-CA" b="1" dirty="0">
              <a:solidFill>
                <a:schemeClr val="tx1"/>
              </a:solidFill>
            </a:endParaRPr>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rtl="0"/>
              <a:t>2</a:t>
            </a:fld>
            <a:endParaRPr lang="fr-CA"/>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0"/>
            <a:ext cx="5736674" cy="6803351"/>
          </a:xfrm>
        </p:spPr>
      </p:pic>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5861957" y="244929"/>
            <a:ext cx="6330043" cy="6558422"/>
          </a:xfrm>
        </p:spPr>
        <p:txBody>
          <a:bodyPr rtlCol="0"/>
          <a:lstStyle/>
          <a:p>
            <a:pPr marL="514350" lvl="0" indent="-514350" fontAlgn="base">
              <a:lnSpc>
                <a:spcPct val="115000"/>
              </a:lnSpc>
              <a:buFont typeface="+mj-lt"/>
              <a:buAutoNum type="romanUcPeriod"/>
            </a:pPr>
            <a:r>
              <a:rPr lang="fr-CA" sz="2000" b="1" dirty="0">
                <a:solidFill>
                  <a:srgbClr val="FF0000"/>
                </a:solidFill>
                <a:latin typeface="Calibri" panose="020F0502020204030204" pitchFamily="34" charset="0"/>
              </a:rPr>
              <a:t>Présentation du projet :</a:t>
            </a:r>
          </a:p>
          <a:p>
            <a:pPr marL="0" indent="0" fontAlgn="base">
              <a:lnSpc>
                <a:spcPct val="115000"/>
              </a:lnSpc>
              <a:buNone/>
            </a:pPr>
            <a:r>
              <a:rPr lang="fr-CA" sz="2000" b="1" dirty="0">
                <a:solidFill>
                  <a:schemeClr val="tx1"/>
                </a:solidFill>
                <a:latin typeface="Calibri" panose="020F0502020204030204" pitchFamily="34" charset="0"/>
              </a:rPr>
              <a:t>1.Contexte :</a:t>
            </a:r>
          </a:p>
          <a:p>
            <a:pPr marL="0" indent="0" fontAlgn="base">
              <a:lnSpc>
                <a:spcPct val="115000"/>
              </a:lnSpc>
              <a:buNone/>
            </a:pPr>
            <a:r>
              <a:rPr lang="fr-CA" sz="2000" dirty="0" err="1">
                <a:solidFill>
                  <a:schemeClr val="tx1"/>
                </a:solidFill>
                <a:latin typeface="Calibri" panose="020F0502020204030204" pitchFamily="34" charset="0"/>
              </a:rPr>
              <a:t>Maxto</a:t>
            </a:r>
            <a:r>
              <a:rPr lang="fr-CA" sz="2000" dirty="0">
                <a:solidFill>
                  <a:schemeClr val="tx1"/>
                </a:solidFill>
                <a:latin typeface="Calibri" panose="020F0502020204030204" pitchFamily="34" charset="0"/>
              </a:rPr>
              <a:t> </a:t>
            </a:r>
            <a:r>
              <a:rPr lang="fr-CA" sz="2000" dirty="0" err="1">
                <a:solidFill>
                  <a:schemeClr val="tx1"/>
                </a:solidFill>
                <a:latin typeface="Calibri" panose="020F0502020204030204" pitchFamily="34" charset="0"/>
              </a:rPr>
              <a:t>Inc,un</a:t>
            </a:r>
            <a:r>
              <a:rPr lang="fr-CA" sz="2000" dirty="0">
                <a:solidFill>
                  <a:schemeClr val="tx1"/>
                </a:solidFill>
                <a:latin typeface="Calibri" panose="020F0502020204030204" pitchFamily="34" charset="0"/>
              </a:rPr>
              <a:t> acteur majeur dans le secteur de la construction immobilière, cherche à améliorer son efficacité opérationnelle en introduisant une solution technologique robuste pour la gestion des clients, des biens immobiliers et du processus de vente</a:t>
            </a:r>
          </a:p>
          <a:p>
            <a:pPr marL="0" indent="0" fontAlgn="base">
              <a:lnSpc>
                <a:spcPct val="115000"/>
              </a:lnSpc>
              <a:buNone/>
            </a:pPr>
            <a:r>
              <a:rPr lang="fr-CA" sz="2000" b="1" dirty="0">
                <a:solidFill>
                  <a:schemeClr val="tx1"/>
                </a:solidFill>
                <a:latin typeface="Calibri" panose="020F0502020204030204" pitchFamily="34" charset="0"/>
              </a:rPr>
              <a:t>2.Objectifs :</a:t>
            </a:r>
          </a:p>
          <a:p>
            <a:pPr marL="0" indent="0" fontAlgn="base">
              <a:lnSpc>
                <a:spcPct val="115000"/>
              </a:lnSpc>
              <a:buNone/>
            </a:pPr>
            <a:r>
              <a:rPr lang="fr-CA" sz="2000" dirty="0">
                <a:solidFill>
                  <a:schemeClr val="tx1"/>
                </a:solidFill>
                <a:latin typeface="Calibri" panose="020F0502020204030204" pitchFamily="34" charset="0"/>
              </a:rPr>
              <a:t>L’objectif principal est de créer une application intuitive et fonctionnelle qui permettra à </a:t>
            </a:r>
            <a:r>
              <a:rPr lang="fr-CA" sz="2000" dirty="0" err="1">
                <a:solidFill>
                  <a:schemeClr val="tx1"/>
                </a:solidFill>
                <a:latin typeface="Calibri" panose="020F0502020204030204" pitchFamily="34" charset="0"/>
              </a:rPr>
              <a:t>Maxto</a:t>
            </a:r>
            <a:r>
              <a:rPr lang="fr-CA" sz="2000" dirty="0">
                <a:solidFill>
                  <a:schemeClr val="tx1"/>
                </a:solidFill>
                <a:latin typeface="Calibri" panose="020F0502020204030204" pitchFamily="34" charset="0"/>
              </a:rPr>
              <a:t> </a:t>
            </a:r>
            <a:r>
              <a:rPr lang="fr-CA" sz="2000" dirty="0" err="1">
                <a:solidFill>
                  <a:schemeClr val="tx1"/>
                </a:solidFill>
                <a:latin typeface="Calibri" panose="020F0502020204030204" pitchFamily="34" charset="0"/>
              </a:rPr>
              <a:t>Inc</a:t>
            </a:r>
            <a:r>
              <a:rPr lang="fr-CA" sz="2000" dirty="0">
                <a:solidFill>
                  <a:schemeClr val="tx1"/>
                </a:solidFill>
                <a:latin typeface="Calibri" panose="020F0502020204030204" pitchFamily="34" charset="0"/>
              </a:rPr>
              <a:t> de rester à la pointe de l’industrie en répondant de manière agile aux exigences changeantes du </a:t>
            </a:r>
            <a:r>
              <a:rPr lang="fr-CA" sz="2000" dirty="0" err="1">
                <a:solidFill>
                  <a:schemeClr val="tx1"/>
                </a:solidFill>
                <a:latin typeface="Calibri" panose="020F0502020204030204" pitchFamily="34" charset="0"/>
              </a:rPr>
              <a:t>marché.En</a:t>
            </a:r>
            <a:r>
              <a:rPr lang="fr-CA" sz="2000" dirty="0">
                <a:solidFill>
                  <a:schemeClr val="tx1"/>
                </a:solidFill>
                <a:latin typeface="Calibri" panose="020F0502020204030204" pitchFamily="34" charset="0"/>
              </a:rPr>
              <a:t> résumé, l’objectif principal de l’application est de fournir une plateforme complète et transparente pour la gestion des clients, des biens immobiliers, et du processus de vente, en simplifiant les interactions entre </a:t>
            </a:r>
            <a:r>
              <a:rPr lang="fr-CA" sz="2000" dirty="0" err="1">
                <a:solidFill>
                  <a:schemeClr val="tx1"/>
                </a:solidFill>
                <a:latin typeface="Calibri" panose="020F0502020204030204" pitchFamily="34" charset="0"/>
              </a:rPr>
              <a:t>Maxto</a:t>
            </a:r>
            <a:r>
              <a:rPr lang="fr-CA" sz="2000" dirty="0">
                <a:solidFill>
                  <a:schemeClr val="tx1"/>
                </a:solidFill>
                <a:latin typeface="Calibri" panose="020F0502020204030204" pitchFamily="34" charset="0"/>
              </a:rPr>
              <a:t> </a:t>
            </a:r>
            <a:r>
              <a:rPr lang="fr-CA" sz="2000" dirty="0" err="1">
                <a:solidFill>
                  <a:schemeClr val="tx1"/>
                </a:solidFill>
                <a:latin typeface="Calibri" panose="020F0502020204030204" pitchFamily="34" charset="0"/>
              </a:rPr>
              <a:t>Inc,les</a:t>
            </a:r>
            <a:r>
              <a:rPr lang="fr-CA" sz="2000" dirty="0">
                <a:solidFill>
                  <a:schemeClr val="tx1"/>
                </a:solidFill>
                <a:latin typeface="Calibri" panose="020F0502020204030204" pitchFamily="34" charset="0"/>
              </a:rPr>
              <a:t> clients, et les avocats impliques dans le processus d’achat d’une maison</a:t>
            </a:r>
          </a:p>
          <a:p>
            <a:pPr marL="457200">
              <a:lnSpc>
                <a:spcPct val="115000"/>
              </a:lnSpc>
            </a:pPr>
            <a:endParaRPr lang="fr-CA" sz="1800" dirty="0">
              <a:effectLst/>
              <a:latin typeface="Arial" panose="020B0604020202020204" pitchFamily="34" charset="0"/>
              <a:ea typeface="Arial" panose="020B0604020202020204" pitchFamily="34" charset="0"/>
            </a:endParaRPr>
          </a:p>
          <a:p>
            <a:pPr marL="276225" lvl="1" indent="0">
              <a:buNone/>
            </a:pPr>
            <a:endParaRPr lang="fr-CA" dirty="0">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rtl="0"/>
              <a:t>3</a:t>
            </a:fld>
            <a:endParaRPr lang="fr-CA"/>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4E3FEE4-A73C-058B-28D4-ADDA478214F9}"/>
              </a:ext>
            </a:extLst>
          </p:cNvPr>
          <p:cNvSpPr>
            <a:spLocks noGrp="1"/>
          </p:cNvSpPr>
          <p:nvPr>
            <p:ph type="body" sz="quarter" idx="32"/>
          </p:nvPr>
        </p:nvSpPr>
        <p:spPr>
          <a:xfrm>
            <a:off x="432000" y="1155468"/>
            <a:ext cx="11339513" cy="3334890"/>
          </a:xfrm>
        </p:spPr>
        <p:txBody>
          <a:bodyPr/>
          <a:lstStyle/>
          <a:p>
            <a:pPr marL="457200">
              <a:lnSpc>
                <a:spcPct val="115000"/>
              </a:lnSpc>
            </a:pPr>
            <a:r>
              <a:rPr lang="fr-CA" sz="3200" b="1" dirty="0">
                <a:effectLst/>
                <a:latin typeface="Arial" panose="020B0604020202020204" pitchFamily="34" charset="0"/>
                <a:ea typeface="Arial" panose="020B0604020202020204" pitchFamily="34" charset="0"/>
              </a:rPr>
              <a:t>3</a:t>
            </a:r>
            <a:r>
              <a:rPr lang="fr-CA" sz="3200" b="1" dirty="0">
                <a:solidFill>
                  <a:schemeClr val="tx1"/>
                </a:solidFill>
                <a:latin typeface="Calibri" panose="020F0502020204030204" pitchFamily="34" charset="0"/>
              </a:rPr>
              <a:t>.Critere d’acceptabilité du produit :</a:t>
            </a:r>
          </a:p>
          <a:p>
            <a:pPr marL="457200">
              <a:lnSpc>
                <a:spcPct val="115000"/>
              </a:lnSpc>
            </a:pPr>
            <a:r>
              <a:rPr lang="fr-CA" sz="2800" dirty="0">
                <a:solidFill>
                  <a:schemeClr val="tx1"/>
                </a:solidFill>
                <a:latin typeface="Calibri" panose="020F0502020204030204" pitchFamily="34" charset="0"/>
              </a:rPr>
              <a:t>Le système doit traiter efficacement les demandes clients, en garantissant une gestion transparente des réservations, la gestion des contrats de vente doit être rigoureuses de plus la sécurité des données et la confidentialité avec une documentation complète des interactions. Enfin l’adaptabilité pour une intégration future avec des systèmes de financement bancaire</a:t>
            </a:r>
          </a:p>
          <a:p>
            <a:pPr lvl="1"/>
            <a:endParaRPr lang="en-US" sz="3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pied de page 1">
            <a:extLst>
              <a:ext uri="{FF2B5EF4-FFF2-40B4-BE49-F238E27FC236}">
                <a16:creationId xmlns:a16="http://schemas.microsoft.com/office/drawing/2014/main" id="{BF2141F7-4B4D-B22E-4160-214052F6FA0F}"/>
              </a:ext>
            </a:extLst>
          </p:cNvPr>
          <p:cNvSpPr>
            <a:spLocks noGrp="1"/>
          </p:cNvSpPr>
          <p:nvPr>
            <p:ph type="ftr" sz="quarter" idx="13"/>
          </p:nvPr>
        </p:nvSpPr>
        <p:spPr>
          <a:xfrm>
            <a:off x="432000" y="6439820"/>
            <a:ext cx="5664000" cy="295062"/>
          </a:xfrm>
        </p:spPr>
        <p:txBody>
          <a:bodyPr anchor="ctr">
            <a:normAutofit/>
          </a:bodyPr>
          <a:lstStyle/>
          <a:p>
            <a:pPr rtl="0">
              <a:spcAft>
                <a:spcPts val="600"/>
              </a:spcAft>
            </a:pPr>
            <a:r>
              <a:rPr lang="fr-CA" noProof="0"/>
              <a:t>Ajouter un pied de page</a:t>
            </a:r>
          </a:p>
        </p:txBody>
      </p:sp>
      <p:sp>
        <p:nvSpPr>
          <p:cNvPr id="3" name="Espace réservé du numéro de diapositive 2">
            <a:extLst>
              <a:ext uri="{FF2B5EF4-FFF2-40B4-BE49-F238E27FC236}">
                <a16:creationId xmlns:a16="http://schemas.microsoft.com/office/drawing/2014/main" id="{0405FE3F-602D-0DBF-DEEA-C2EB965CF7F2}"/>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4</a:t>
            </a:fld>
            <a:endParaRPr lang="fr-CA" noProof="0"/>
          </a:p>
        </p:txBody>
      </p:sp>
    </p:spTree>
    <p:extLst>
      <p:ext uri="{BB962C8B-B14F-4D97-AF65-F5344CB8AC3E}">
        <p14:creationId xmlns:p14="http://schemas.microsoft.com/office/powerpoint/2010/main" val="311320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4E3FEE4-A73C-058B-28D4-ADDA478214F9}"/>
              </a:ext>
            </a:extLst>
          </p:cNvPr>
          <p:cNvSpPr>
            <a:spLocks noGrp="1"/>
          </p:cNvSpPr>
          <p:nvPr>
            <p:ph type="body" sz="quarter" idx="32"/>
          </p:nvPr>
        </p:nvSpPr>
        <p:spPr>
          <a:xfrm>
            <a:off x="400430" y="947057"/>
            <a:ext cx="11575570" cy="6129577"/>
          </a:xfrm>
        </p:spPr>
        <p:txBody>
          <a:bodyPr/>
          <a:lstStyle/>
          <a:p>
            <a:pPr marL="0" indent="0" algn="l" rtl="0" fontAlgn="base">
              <a:buNone/>
            </a:pPr>
            <a:endParaRPr lang="fr-FR"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fontAlgn="base">
              <a:lnSpc>
                <a:spcPct val="115000"/>
              </a:lnSpc>
              <a:buFont typeface="+mj-lt"/>
              <a:buAutoNum type="romanUcPeriod" startAt="2"/>
            </a:pPr>
            <a:r>
              <a:rPr lang="fr-CA" sz="3200" b="1" dirty="0">
                <a:solidFill>
                  <a:srgbClr val="FF0000"/>
                </a:solidFill>
                <a:latin typeface="Calibri" panose="020F0502020204030204" pitchFamily="34" charset="0"/>
              </a:rPr>
              <a:t>Portée du projet :</a:t>
            </a:r>
          </a:p>
          <a:p>
            <a:pPr marL="457200">
              <a:lnSpc>
                <a:spcPct val="115000"/>
              </a:lnSpc>
            </a:pPr>
            <a:r>
              <a:rPr lang="fr-CA" sz="2800" dirty="0">
                <a:effectLst/>
                <a:latin typeface="Arial" panose="020B0604020202020204" pitchFamily="34" charset="0"/>
                <a:ea typeface="Arial" panose="020B0604020202020204" pitchFamily="34" charset="0"/>
              </a:rPr>
              <a:t>La portée du projet englobe l’ensemble des objectifs, des livrables et des activités planifiées qui constituent le cadre du projet de développement de l’application </a:t>
            </a:r>
            <a:r>
              <a:rPr lang="fr-CA" sz="2800" dirty="0" err="1">
                <a:effectLst/>
                <a:latin typeface="Arial" panose="020B0604020202020204" pitchFamily="34" charset="0"/>
                <a:ea typeface="Arial" panose="020B0604020202020204" pitchFamily="34" charset="0"/>
              </a:rPr>
              <a:t>Maxto</a:t>
            </a:r>
            <a:r>
              <a:rPr lang="fr-CA" sz="2800" dirty="0">
                <a:effectLst/>
                <a:latin typeface="Arial" panose="020B0604020202020204" pitchFamily="34" charset="0"/>
                <a:ea typeface="Arial" panose="020B0604020202020204" pitchFamily="34" charset="0"/>
              </a:rPr>
              <a:t> Inc. Chaque phase du projet est définie avec précision, des étapes initiales de l’analyse des besoins jusqu’à la clôture finale</a:t>
            </a:r>
          </a:p>
          <a:p>
            <a:endParaRPr lang="en-US" sz="2800" dirty="0"/>
          </a:p>
          <a:p>
            <a:endParaRPr lang="en-US" sz="2800" dirty="0"/>
          </a:p>
          <a:p>
            <a:pPr marL="457200" indent="-457200">
              <a:buFont typeface="Courier New" panose="02070309020205020404" pitchFamily="49" charset="0"/>
              <a:buChar char="o"/>
            </a:pPr>
            <a:endParaRPr lang="en-US" sz="2800" dirty="0"/>
          </a:p>
        </p:txBody>
      </p:sp>
      <p:sp>
        <p:nvSpPr>
          <p:cNvPr id="3" name="Espace réservé du numéro de diapositive 2">
            <a:extLst>
              <a:ext uri="{FF2B5EF4-FFF2-40B4-BE49-F238E27FC236}">
                <a16:creationId xmlns:a16="http://schemas.microsoft.com/office/drawing/2014/main" id="{0405FE3F-602D-0DBF-DEEA-C2EB965CF7F2}"/>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5</a:t>
            </a:fld>
            <a:endParaRPr lang="fr-CA" noProof="0"/>
          </a:p>
        </p:txBody>
      </p:sp>
    </p:spTree>
    <p:extLst>
      <p:ext uri="{BB962C8B-B14F-4D97-AF65-F5344CB8AC3E}">
        <p14:creationId xmlns:p14="http://schemas.microsoft.com/office/powerpoint/2010/main" val="361048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4E3FEE4-A73C-058B-28D4-ADDA478214F9}"/>
              </a:ext>
            </a:extLst>
          </p:cNvPr>
          <p:cNvSpPr>
            <a:spLocks noGrp="1"/>
          </p:cNvSpPr>
          <p:nvPr>
            <p:ph type="body" sz="quarter" idx="12"/>
          </p:nvPr>
        </p:nvSpPr>
        <p:spPr>
          <a:xfrm>
            <a:off x="6299887" y="1511250"/>
            <a:ext cx="5472113" cy="4680000"/>
          </a:xfrm>
        </p:spPr>
        <p:txBody>
          <a:bodyPr>
            <a:normAutofit/>
          </a:bodyPr>
          <a:lstStyle/>
          <a:p>
            <a:endParaRPr lang="en-US"/>
          </a:p>
          <a:p>
            <a:endParaRPr lang="en-US"/>
          </a:p>
          <a:p>
            <a:pPr marL="457200" indent="-457200">
              <a:buFont typeface="Courier New" panose="02070309020205020404" pitchFamily="49" charset="0"/>
              <a:buChar char="o"/>
            </a:pPr>
            <a:endParaRPr lang="en-US"/>
          </a:p>
        </p:txBody>
      </p:sp>
      <p:sp>
        <p:nvSpPr>
          <p:cNvPr id="25" name="Footer Placeholder 7">
            <a:extLst>
              <a:ext uri="{FF2B5EF4-FFF2-40B4-BE49-F238E27FC236}">
                <a16:creationId xmlns:a16="http://schemas.microsoft.com/office/drawing/2014/main" id="{40807686-1A36-6292-8FF8-53F480D106AB}"/>
              </a:ext>
            </a:extLst>
          </p:cNvPr>
          <p:cNvSpPr>
            <a:spLocks noGrp="1"/>
          </p:cNvSpPr>
          <p:nvPr>
            <p:ph type="ftr" sz="quarter" idx="13"/>
          </p:nvPr>
        </p:nvSpPr>
        <p:spPr>
          <a:xfrm>
            <a:off x="432000" y="6439820"/>
            <a:ext cx="5664000" cy="295062"/>
          </a:xfrm>
        </p:spPr>
        <p:txBody>
          <a:bodyPr anchor="ctr">
            <a:normAutofit/>
          </a:bodyPr>
          <a:lstStyle/>
          <a:p>
            <a:pPr rtl="0">
              <a:spcAft>
                <a:spcPts val="600"/>
              </a:spcAft>
            </a:pPr>
            <a:r>
              <a:rPr lang="fr-CA" noProof="0"/>
              <a:t>Ajouter un pied de page</a:t>
            </a:r>
          </a:p>
        </p:txBody>
      </p:sp>
      <p:sp>
        <p:nvSpPr>
          <p:cNvPr id="3" name="Espace réservé du numéro de diapositive 2">
            <a:extLst>
              <a:ext uri="{FF2B5EF4-FFF2-40B4-BE49-F238E27FC236}">
                <a16:creationId xmlns:a16="http://schemas.microsoft.com/office/drawing/2014/main" id="{0405FE3F-602D-0DBF-DEEA-C2EB965CF7F2}"/>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6</a:t>
            </a:fld>
            <a:endParaRPr lang="fr-CA" noProof="0"/>
          </a:p>
        </p:txBody>
      </p:sp>
      <p:graphicFrame>
        <p:nvGraphicFramePr>
          <p:cNvPr id="4" name="Tableau 3">
            <a:extLst>
              <a:ext uri="{FF2B5EF4-FFF2-40B4-BE49-F238E27FC236}">
                <a16:creationId xmlns:a16="http://schemas.microsoft.com/office/drawing/2014/main" id="{6F1A4EA8-74B7-EBF4-D330-A1FAA8EF84FE}"/>
              </a:ext>
            </a:extLst>
          </p:cNvPr>
          <p:cNvGraphicFramePr>
            <a:graphicFrameLocks noGrp="1"/>
          </p:cNvGraphicFramePr>
          <p:nvPr>
            <p:extLst>
              <p:ext uri="{D42A27DB-BD31-4B8C-83A1-F6EECF244321}">
                <p14:modId xmlns:p14="http://schemas.microsoft.com/office/powerpoint/2010/main" val="255592641"/>
              </p:ext>
            </p:extLst>
          </p:nvPr>
        </p:nvGraphicFramePr>
        <p:xfrm>
          <a:off x="432000" y="308919"/>
          <a:ext cx="11467557" cy="5540509"/>
        </p:xfrm>
        <a:graphic>
          <a:graphicData uri="http://schemas.openxmlformats.org/drawingml/2006/table">
            <a:tbl>
              <a:tblPr firstRow="1" firstCol="1" bandRow="1">
                <a:tableStyleId>{69012ECD-51FC-41F1-AA8D-1B2483CD663E}</a:tableStyleId>
              </a:tblPr>
              <a:tblGrid>
                <a:gridCol w="3285940">
                  <a:extLst>
                    <a:ext uri="{9D8B030D-6E8A-4147-A177-3AD203B41FA5}">
                      <a16:colId xmlns:a16="http://schemas.microsoft.com/office/drawing/2014/main" val="928965028"/>
                    </a:ext>
                  </a:extLst>
                </a:gridCol>
                <a:gridCol w="4824096">
                  <a:extLst>
                    <a:ext uri="{9D8B030D-6E8A-4147-A177-3AD203B41FA5}">
                      <a16:colId xmlns:a16="http://schemas.microsoft.com/office/drawing/2014/main" val="3705701566"/>
                    </a:ext>
                  </a:extLst>
                </a:gridCol>
                <a:gridCol w="3357521">
                  <a:extLst>
                    <a:ext uri="{9D8B030D-6E8A-4147-A177-3AD203B41FA5}">
                      <a16:colId xmlns:a16="http://schemas.microsoft.com/office/drawing/2014/main" val="3258384586"/>
                    </a:ext>
                  </a:extLst>
                </a:gridCol>
              </a:tblGrid>
              <a:tr h="381892">
                <a:tc>
                  <a:txBody>
                    <a:bodyPr/>
                    <a:lstStyle/>
                    <a:p>
                      <a:pPr marL="457200" algn="l" fontAlgn="ctr">
                        <a:lnSpc>
                          <a:spcPct val="115000"/>
                        </a:lnSpc>
                        <a:spcBef>
                          <a:spcPts val="0"/>
                        </a:spcBef>
                        <a:spcAft>
                          <a:spcPts val="0"/>
                        </a:spcAft>
                      </a:pPr>
                      <a:r>
                        <a:rPr lang="fr-CA" sz="700" b="0" u="none" strike="noStrike" kern="100">
                          <a:solidFill>
                            <a:srgbClr val="000000"/>
                          </a:solidFill>
                          <a:effectLst/>
                        </a:rPr>
                        <a:t>Activités visées par la portée</a:t>
                      </a:r>
                      <a:endParaRPr lang="fr-CA" sz="1100" b="0" i="0" u="none" strike="noStrike">
                        <a:effectLst/>
                        <a:latin typeface="Arial" panose="020B0604020202020204" pitchFamily="34" charset="0"/>
                      </a:endParaRPr>
                    </a:p>
                  </a:txBody>
                  <a:tcPr marL="43632" marR="43632" marT="6060" marB="0" anchor="ctr"/>
                </a:tc>
                <a:tc>
                  <a:txBody>
                    <a:bodyPr/>
                    <a:lstStyle/>
                    <a:p>
                      <a:pPr algn="l" fontAlgn="ctr">
                        <a:lnSpc>
                          <a:spcPct val="115000"/>
                        </a:lnSpc>
                        <a:spcBef>
                          <a:spcPts val="0"/>
                        </a:spcBef>
                        <a:spcAft>
                          <a:spcPts val="0"/>
                        </a:spcAft>
                      </a:pPr>
                      <a:r>
                        <a:rPr lang="fr-CA" sz="700" b="0" u="none" strike="noStrike" kern="100">
                          <a:solidFill>
                            <a:srgbClr val="000000"/>
                          </a:solidFill>
                          <a:effectLst/>
                        </a:rPr>
                        <a:t>Inclusions</a:t>
                      </a:r>
                      <a:endParaRPr lang="fr-CA" sz="1100" b="0" i="0" u="none" strike="noStrike">
                        <a:effectLst/>
                        <a:latin typeface="Arial" panose="020B0604020202020204" pitchFamily="34" charset="0"/>
                      </a:endParaRPr>
                    </a:p>
                  </a:txBody>
                  <a:tcPr marL="43632" marR="43632" marT="6060" marB="0" anchor="ctr"/>
                </a:tc>
                <a:tc>
                  <a:txBody>
                    <a:bodyPr/>
                    <a:lstStyle/>
                    <a:p>
                      <a:pPr algn="l" fontAlgn="ctr">
                        <a:lnSpc>
                          <a:spcPct val="115000"/>
                        </a:lnSpc>
                        <a:spcBef>
                          <a:spcPts val="0"/>
                        </a:spcBef>
                        <a:spcAft>
                          <a:spcPts val="0"/>
                        </a:spcAft>
                      </a:pPr>
                      <a:r>
                        <a:rPr lang="fr-CA" sz="700" b="0" u="none" strike="noStrike" kern="100">
                          <a:solidFill>
                            <a:srgbClr val="000000"/>
                          </a:solidFill>
                          <a:effectLst/>
                        </a:rPr>
                        <a:t>Exclusions</a:t>
                      </a:r>
                      <a:endParaRPr lang="fr-CA" sz="1100" b="0" i="0" u="none" strike="noStrike">
                        <a:effectLst/>
                        <a:latin typeface="Arial" panose="020B0604020202020204" pitchFamily="34" charset="0"/>
                      </a:endParaRPr>
                    </a:p>
                  </a:txBody>
                  <a:tcPr marL="43632" marR="43632" marT="6060" marB="0" anchor="ctr"/>
                </a:tc>
                <a:extLst>
                  <a:ext uri="{0D108BD9-81ED-4DB2-BD59-A6C34878D82A}">
                    <a16:rowId xmlns:a16="http://schemas.microsoft.com/office/drawing/2014/main" val="2984596004"/>
                  </a:ext>
                </a:extLst>
              </a:tr>
              <a:tr h="552445">
                <a:tc>
                  <a:txBody>
                    <a:bodyPr/>
                    <a:lstStyle/>
                    <a:p>
                      <a:pPr marL="457200" algn="l" fontAlgn="t">
                        <a:lnSpc>
                          <a:spcPct val="115000"/>
                        </a:lnSpc>
                        <a:spcBef>
                          <a:spcPts val="0"/>
                        </a:spcBef>
                        <a:spcAft>
                          <a:spcPts val="0"/>
                        </a:spcAft>
                      </a:pPr>
                      <a:r>
                        <a:rPr lang="fr-FR" sz="700" b="1" u="none" strike="noStrike" kern="100">
                          <a:effectLst/>
                        </a:rPr>
                        <a:t>Phase préliminaire</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a:effectLst/>
                        </a:rPr>
                        <a:t>- Identification des parties prenantes.</a:t>
                      </a:r>
                      <a:endParaRPr lang="fr-CA" sz="1100" b="0" u="none" strike="noStrike">
                        <a:effectLst/>
                      </a:endParaRPr>
                    </a:p>
                    <a:p>
                      <a:pPr algn="l" fontAlgn="t">
                        <a:lnSpc>
                          <a:spcPct val="115000"/>
                        </a:lnSpc>
                        <a:spcBef>
                          <a:spcPts val="0"/>
                        </a:spcBef>
                        <a:spcAft>
                          <a:spcPts val="0"/>
                        </a:spcAft>
                      </a:pPr>
                      <a:r>
                        <a:rPr lang="fr-CA" sz="700" b="0" u="none" strike="noStrike" kern="100">
                          <a:effectLst/>
                        </a:rPr>
                        <a:t>- Étude de faisabilité initiale.</a:t>
                      </a:r>
                      <a:endParaRPr lang="fr-CA" sz="1100" b="0" u="none" strike="noStrike">
                        <a:effectLst/>
                      </a:endParaRPr>
                    </a:p>
                    <a:p>
                      <a:pPr algn="l" fontAlgn="t">
                        <a:lnSpc>
                          <a:spcPct val="115000"/>
                        </a:lnSpc>
                        <a:spcBef>
                          <a:spcPts val="0"/>
                        </a:spcBef>
                        <a:spcAft>
                          <a:spcPts val="0"/>
                        </a:spcAft>
                      </a:pPr>
                      <a:r>
                        <a:rPr lang="fr-CA" sz="700" b="0" u="none" strike="noStrike" kern="100">
                          <a:effectLst/>
                        </a:rPr>
                        <a:t>- Définition des objectifs généraux du projet.</a:t>
                      </a:r>
                      <a:endParaRPr lang="fr-CA"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a:effectLst/>
                        </a:rPr>
                        <a:t>- Détails spécifiques de l'implémentation technique.</a:t>
                      </a:r>
                      <a:endParaRPr lang="fr-CA" sz="1100" b="0" u="none" strike="noStrike">
                        <a:effectLst/>
                      </a:endParaRPr>
                    </a:p>
                    <a:p>
                      <a:pPr algn="l" fontAlgn="t">
                        <a:lnSpc>
                          <a:spcPct val="115000"/>
                        </a:lnSpc>
                        <a:spcBef>
                          <a:spcPts val="0"/>
                        </a:spcBef>
                        <a:spcAft>
                          <a:spcPts val="0"/>
                        </a:spcAft>
                      </a:pPr>
                      <a:r>
                        <a:rPr lang="fr-CA" sz="700" b="0" u="none" strike="noStrike" kern="100">
                          <a:effectLst/>
                        </a:rPr>
                        <a:t>- Planification détaillée des activités.</a:t>
                      </a:r>
                      <a:endParaRPr lang="fr-CA" sz="1100" b="0" i="0" u="none" strike="noStrike">
                        <a:effectLst/>
                        <a:latin typeface="Arial" panose="020B0604020202020204" pitchFamily="34" charset="0"/>
                      </a:endParaRPr>
                    </a:p>
                  </a:txBody>
                  <a:tcPr marL="43632" marR="43632" marT="6060" marB="0"/>
                </a:tc>
                <a:extLst>
                  <a:ext uri="{0D108BD9-81ED-4DB2-BD59-A6C34878D82A}">
                    <a16:rowId xmlns:a16="http://schemas.microsoft.com/office/drawing/2014/main" val="188976857"/>
                  </a:ext>
                </a:extLst>
              </a:tr>
              <a:tr h="1064103">
                <a:tc>
                  <a:txBody>
                    <a:bodyPr/>
                    <a:lstStyle/>
                    <a:p>
                      <a:pPr marL="457200" algn="l" fontAlgn="t">
                        <a:lnSpc>
                          <a:spcPct val="115000"/>
                        </a:lnSpc>
                        <a:spcBef>
                          <a:spcPts val="0"/>
                        </a:spcBef>
                        <a:spcAft>
                          <a:spcPts val="0"/>
                        </a:spcAft>
                      </a:pPr>
                      <a:r>
                        <a:rPr lang="fr-FR" sz="700" b="1" u="none" strike="noStrike" kern="100">
                          <a:effectLst/>
                        </a:rPr>
                        <a:t>Etude de projet</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a:effectLst/>
                        </a:rPr>
                        <a:t>- Analyse approfondie des besoins des clients et des biens immobiliers.</a:t>
                      </a:r>
                      <a:endParaRPr lang="fr-FR" sz="1100" b="0" u="none" strike="noStrike">
                        <a:effectLst/>
                      </a:endParaRPr>
                    </a:p>
                    <a:p>
                      <a:pPr algn="l" fontAlgn="t">
                        <a:lnSpc>
                          <a:spcPct val="115000"/>
                        </a:lnSpc>
                        <a:spcBef>
                          <a:spcPts val="0"/>
                        </a:spcBef>
                        <a:spcAft>
                          <a:spcPts val="0"/>
                        </a:spcAft>
                      </a:pPr>
                      <a:r>
                        <a:rPr lang="fr-FR" sz="700" b="0" u="none" strike="noStrike" kern="100">
                          <a:effectLst/>
                        </a:rPr>
                        <a:t>- Proposition détaillée du projet incluant la gestion des clients, des biens immobiliers, et du processus de vente.</a:t>
                      </a:r>
                      <a:endParaRPr lang="fr-FR" sz="1100" b="0" u="none" strike="noStrike">
                        <a:effectLst/>
                      </a:endParaRPr>
                    </a:p>
                    <a:p>
                      <a:pPr algn="l" fontAlgn="t">
                        <a:lnSpc>
                          <a:spcPct val="115000"/>
                        </a:lnSpc>
                        <a:spcBef>
                          <a:spcPts val="0"/>
                        </a:spcBef>
                        <a:spcAft>
                          <a:spcPts val="0"/>
                        </a:spcAft>
                      </a:pPr>
                      <a:r>
                        <a:rPr lang="fr-FR" sz="700" b="0" u="none" strike="noStrike" kern="100">
                          <a:effectLst/>
                        </a:rPr>
                        <a:t>- Évaluation des ressources nécessaires pour le développement de l'application.</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a:solidFill>
                            <a:srgbClr val="374151"/>
                          </a:solidFill>
                          <a:effectLst/>
                        </a:rPr>
                        <a:t>- Développement effectif du code.</a:t>
                      </a:r>
                      <a:endParaRPr lang="fr-CA" sz="1100" b="0" u="none" strike="noStrike">
                        <a:effectLst/>
                      </a:endParaRPr>
                    </a:p>
                    <a:p>
                      <a:pPr algn="l" fontAlgn="t">
                        <a:lnSpc>
                          <a:spcPct val="115000"/>
                        </a:lnSpc>
                        <a:spcBef>
                          <a:spcPts val="0"/>
                        </a:spcBef>
                        <a:spcAft>
                          <a:spcPts val="0"/>
                        </a:spcAft>
                      </a:pPr>
                      <a:r>
                        <a:rPr lang="fr-CA" sz="700" b="0" u="none" strike="noStrike" kern="100">
                          <a:solidFill>
                            <a:srgbClr val="374151"/>
                          </a:solidFill>
                          <a:effectLst/>
                        </a:rPr>
                        <a:t>- Détails de conception technique.</a:t>
                      </a:r>
                      <a:endParaRPr lang="fr-CA" sz="1100" b="0" i="0" u="none" strike="noStrike">
                        <a:effectLst/>
                        <a:latin typeface="Arial" panose="020B0604020202020204" pitchFamily="34" charset="0"/>
                      </a:endParaRPr>
                    </a:p>
                  </a:txBody>
                  <a:tcPr marL="43632" marR="43632" marT="6060" marB="0"/>
                </a:tc>
                <a:extLst>
                  <a:ext uri="{0D108BD9-81ED-4DB2-BD59-A6C34878D82A}">
                    <a16:rowId xmlns:a16="http://schemas.microsoft.com/office/drawing/2014/main" val="1287515564"/>
                  </a:ext>
                </a:extLst>
              </a:tr>
              <a:tr h="1031971">
                <a:tc>
                  <a:txBody>
                    <a:bodyPr/>
                    <a:lstStyle/>
                    <a:p>
                      <a:pPr marL="457200" algn="l" fontAlgn="t">
                        <a:lnSpc>
                          <a:spcPct val="115000"/>
                        </a:lnSpc>
                        <a:spcBef>
                          <a:spcPts val="0"/>
                        </a:spcBef>
                        <a:spcAft>
                          <a:spcPts val="0"/>
                        </a:spcAft>
                      </a:pPr>
                      <a:r>
                        <a:rPr lang="fr-FR" sz="700" b="1" u="none" strike="noStrike" kern="100">
                          <a:effectLst/>
                        </a:rPr>
                        <a:t>Phase de conception</a:t>
                      </a:r>
                      <a:endParaRPr lang="fr-FR" sz="1100" b="0" u="none" strike="noStrike">
                        <a:effectLst/>
                      </a:endParaRPr>
                    </a:p>
                    <a:p>
                      <a:pPr marL="457200" algn="l" fontAlgn="t">
                        <a:lnSpc>
                          <a:spcPct val="115000"/>
                        </a:lnSpc>
                        <a:spcBef>
                          <a:spcPts val="0"/>
                        </a:spcBef>
                        <a:spcAft>
                          <a:spcPts val="0"/>
                        </a:spcAft>
                      </a:pPr>
                      <a:r>
                        <a:rPr lang="fr-FR" sz="700" b="0" u="none" strike="noStrike" kern="100">
                          <a:effectLst/>
                        </a:rPr>
                        <a:t> </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dirty="0">
                          <a:solidFill>
                            <a:srgbClr val="374151"/>
                          </a:solidFill>
                          <a:effectLst/>
                        </a:rPr>
                        <a:t>- Conception détaillée de l'architecture logicielle pour la gestion des clients, des biens immobiliers, et du processus de vente.</a:t>
                      </a:r>
                      <a:endParaRPr lang="fr-CA" sz="1100" b="0" u="none" strike="noStrike" dirty="0">
                        <a:effectLst/>
                      </a:endParaRPr>
                    </a:p>
                    <a:p>
                      <a:pPr algn="l" fontAlgn="t">
                        <a:lnSpc>
                          <a:spcPct val="115000"/>
                        </a:lnSpc>
                        <a:spcBef>
                          <a:spcPts val="0"/>
                        </a:spcBef>
                        <a:spcAft>
                          <a:spcPts val="0"/>
                        </a:spcAft>
                      </a:pPr>
                      <a:r>
                        <a:rPr lang="fr-CA" sz="700" b="0" u="none" strike="noStrike" kern="100" dirty="0">
                          <a:solidFill>
                            <a:srgbClr val="374151"/>
                          </a:solidFill>
                          <a:effectLst/>
                        </a:rPr>
                        <a:t>- Définition des interfaces utilisateur pour une consultation en ligne du catalogue immobilier.</a:t>
                      </a:r>
                      <a:endParaRPr lang="fr-CA" sz="1100" b="0" u="none" strike="noStrike" dirty="0">
                        <a:effectLst/>
                      </a:endParaRPr>
                    </a:p>
                    <a:p>
                      <a:pPr algn="l" fontAlgn="t">
                        <a:lnSpc>
                          <a:spcPct val="115000"/>
                        </a:lnSpc>
                        <a:spcBef>
                          <a:spcPts val="0"/>
                        </a:spcBef>
                        <a:spcAft>
                          <a:spcPts val="0"/>
                        </a:spcAft>
                      </a:pPr>
                      <a:r>
                        <a:rPr lang="fr-CA" sz="700" b="0" u="none" strike="noStrike" kern="100" dirty="0">
                          <a:solidFill>
                            <a:srgbClr val="374151"/>
                          </a:solidFill>
                          <a:effectLst/>
                        </a:rPr>
                        <a:t>- Élaboration des spécifications techniques pour les fonctionnalités de visualisation et de réservation.</a:t>
                      </a:r>
                      <a:endParaRPr lang="fr-CA" sz="1100" b="0" i="0" u="none" strike="noStrike" dirty="0">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a:effectLst/>
                        </a:rPr>
                        <a:t>- Développement effectif du code.</a:t>
                      </a:r>
                      <a:endParaRPr lang="fr-FR" sz="1100" b="0" u="none" strike="noStrike">
                        <a:effectLst/>
                      </a:endParaRPr>
                    </a:p>
                    <a:p>
                      <a:pPr algn="l" fontAlgn="t">
                        <a:lnSpc>
                          <a:spcPct val="115000"/>
                        </a:lnSpc>
                        <a:spcBef>
                          <a:spcPts val="0"/>
                        </a:spcBef>
                        <a:spcAft>
                          <a:spcPts val="0"/>
                        </a:spcAft>
                      </a:pPr>
                      <a:r>
                        <a:rPr lang="fr-FR" sz="700" b="0" u="none" strike="noStrike" kern="100">
                          <a:effectLst/>
                        </a:rPr>
                        <a:t>- Tests formels.</a:t>
                      </a:r>
                      <a:endParaRPr lang="fr-FR" sz="1100" b="0" i="0" u="none" strike="noStrike">
                        <a:effectLst/>
                        <a:latin typeface="Arial" panose="020B0604020202020204" pitchFamily="34" charset="0"/>
                      </a:endParaRPr>
                    </a:p>
                  </a:txBody>
                  <a:tcPr marL="43632" marR="43632" marT="6060" marB="0"/>
                </a:tc>
                <a:extLst>
                  <a:ext uri="{0D108BD9-81ED-4DB2-BD59-A6C34878D82A}">
                    <a16:rowId xmlns:a16="http://schemas.microsoft.com/office/drawing/2014/main" val="3871971543"/>
                  </a:ext>
                </a:extLst>
              </a:tr>
              <a:tr h="893550">
                <a:tc>
                  <a:txBody>
                    <a:bodyPr/>
                    <a:lstStyle/>
                    <a:p>
                      <a:pPr marL="457200" algn="l" fontAlgn="t">
                        <a:lnSpc>
                          <a:spcPct val="115000"/>
                        </a:lnSpc>
                        <a:spcBef>
                          <a:spcPts val="0"/>
                        </a:spcBef>
                        <a:spcAft>
                          <a:spcPts val="0"/>
                        </a:spcAft>
                      </a:pPr>
                      <a:r>
                        <a:rPr lang="fr-FR" sz="700" b="1" u="none" strike="noStrike" kern="100">
                          <a:effectLst/>
                        </a:rPr>
                        <a:t>Phase de réalisation</a:t>
                      </a:r>
                      <a:endParaRPr lang="fr-FR" sz="1100" b="0" u="none" strike="noStrike">
                        <a:effectLst/>
                      </a:endParaRPr>
                    </a:p>
                    <a:p>
                      <a:pPr marL="457200" algn="l" fontAlgn="t">
                        <a:lnSpc>
                          <a:spcPct val="115000"/>
                        </a:lnSpc>
                        <a:spcBef>
                          <a:spcPts val="0"/>
                        </a:spcBef>
                        <a:spcAft>
                          <a:spcPts val="0"/>
                        </a:spcAft>
                      </a:pPr>
                      <a:r>
                        <a:rPr lang="fr-FR" sz="700" b="0" u="none" strike="noStrike" kern="100">
                          <a:effectLst/>
                        </a:rPr>
                        <a:t> </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a:effectLst/>
                        </a:rPr>
                        <a:t>- Implémentation effective du code pour la gestion des clients, des biens immobiliers, et du processus de vente.</a:t>
                      </a:r>
                      <a:endParaRPr lang="fr-FR" sz="1100" b="0" u="none" strike="noStrike">
                        <a:effectLst/>
                      </a:endParaRPr>
                    </a:p>
                    <a:p>
                      <a:pPr algn="l" fontAlgn="t">
                        <a:lnSpc>
                          <a:spcPct val="115000"/>
                        </a:lnSpc>
                        <a:spcBef>
                          <a:spcPts val="0"/>
                        </a:spcBef>
                        <a:spcAft>
                          <a:spcPts val="0"/>
                        </a:spcAft>
                      </a:pPr>
                      <a:r>
                        <a:rPr lang="fr-FR" sz="700" b="0" u="none" strike="noStrike" kern="100">
                          <a:effectLst/>
                        </a:rPr>
                        <a:t>- Personnalisation des fonctionnalités selon les besoins spécifiques du projet.</a:t>
                      </a:r>
                      <a:endParaRPr lang="fr-FR" sz="1100" b="0" u="none" strike="noStrike">
                        <a:effectLst/>
                      </a:endParaRPr>
                    </a:p>
                    <a:p>
                      <a:pPr algn="l" fontAlgn="t">
                        <a:lnSpc>
                          <a:spcPct val="115000"/>
                        </a:lnSpc>
                        <a:spcBef>
                          <a:spcPts val="0"/>
                        </a:spcBef>
                        <a:spcAft>
                          <a:spcPts val="0"/>
                        </a:spcAft>
                      </a:pPr>
                      <a:r>
                        <a:rPr lang="fr-FR" sz="700" b="0" u="none" strike="noStrike" kern="100">
                          <a:effectLst/>
                        </a:rPr>
                        <a:t>- Tests unitaires des fonctionnalités implémentées.</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a:effectLst/>
                        </a:rPr>
                        <a:t>-Tests de système.</a:t>
                      </a:r>
                      <a:endParaRPr lang="fr-FR" sz="1100" b="0" u="none" strike="noStrike">
                        <a:effectLst/>
                      </a:endParaRPr>
                    </a:p>
                    <a:p>
                      <a:pPr algn="l" fontAlgn="t">
                        <a:lnSpc>
                          <a:spcPct val="115000"/>
                        </a:lnSpc>
                        <a:spcBef>
                          <a:spcPts val="0"/>
                        </a:spcBef>
                        <a:spcAft>
                          <a:spcPts val="0"/>
                        </a:spcAft>
                      </a:pPr>
                      <a:r>
                        <a:rPr lang="fr-FR" sz="700" b="0" u="none" strike="noStrike" kern="100">
                          <a:effectLst/>
                        </a:rPr>
                        <a:t>- Déploiement de l'application.</a:t>
                      </a:r>
                      <a:endParaRPr lang="fr-FR" sz="1100" b="0" i="0" u="none" strike="noStrike">
                        <a:effectLst/>
                        <a:latin typeface="Arial" panose="020B0604020202020204" pitchFamily="34" charset="0"/>
                      </a:endParaRPr>
                    </a:p>
                  </a:txBody>
                  <a:tcPr marL="43632" marR="43632" marT="6060" marB="0"/>
                </a:tc>
                <a:extLst>
                  <a:ext uri="{0D108BD9-81ED-4DB2-BD59-A6C34878D82A}">
                    <a16:rowId xmlns:a16="http://schemas.microsoft.com/office/drawing/2014/main" val="4141669361"/>
                  </a:ext>
                </a:extLst>
              </a:tr>
              <a:tr h="893550">
                <a:tc>
                  <a:txBody>
                    <a:bodyPr/>
                    <a:lstStyle/>
                    <a:p>
                      <a:pPr marL="457200" algn="l" fontAlgn="t">
                        <a:lnSpc>
                          <a:spcPct val="115000"/>
                        </a:lnSpc>
                        <a:spcBef>
                          <a:spcPts val="0"/>
                        </a:spcBef>
                        <a:spcAft>
                          <a:spcPts val="0"/>
                        </a:spcAft>
                      </a:pPr>
                      <a:r>
                        <a:rPr lang="fr-FR" sz="700" b="1" u="none" strike="noStrike" kern="100">
                          <a:effectLst/>
                        </a:rPr>
                        <a:t>Phase de validation</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a:effectLst/>
                        </a:rPr>
                        <a:t>-Tests d'intégration pour assurer le bon fonctionnement global de l'application.</a:t>
                      </a:r>
                      <a:endParaRPr lang="fr-CA" sz="1100" b="0" u="none" strike="noStrike">
                        <a:effectLst/>
                      </a:endParaRPr>
                    </a:p>
                    <a:p>
                      <a:pPr algn="l" fontAlgn="t">
                        <a:lnSpc>
                          <a:spcPct val="115000"/>
                        </a:lnSpc>
                        <a:spcBef>
                          <a:spcPts val="0"/>
                        </a:spcBef>
                        <a:spcAft>
                          <a:spcPts val="0"/>
                        </a:spcAft>
                      </a:pPr>
                      <a:r>
                        <a:rPr lang="fr-CA" sz="700" b="0" u="none" strike="noStrike" kern="100">
                          <a:effectLst/>
                        </a:rPr>
                        <a:t>-Tests de système pour vérifier la cohérence des fonctionnalités.</a:t>
                      </a:r>
                      <a:endParaRPr lang="fr-CA" sz="1100" b="0" u="none" strike="noStrike">
                        <a:effectLst/>
                      </a:endParaRPr>
                    </a:p>
                    <a:p>
                      <a:pPr algn="l" fontAlgn="t">
                        <a:lnSpc>
                          <a:spcPct val="115000"/>
                        </a:lnSpc>
                        <a:spcBef>
                          <a:spcPts val="0"/>
                        </a:spcBef>
                        <a:spcAft>
                          <a:spcPts val="0"/>
                        </a:spcAft>
                      </a:pPr>
                      <a:r>
                        <a:rPr lang="fr-CA" sz="700" b="0" u="none" strike="noStrike" kern="100">
                          <a:effectLst/>
                        </a:rPr>
                        <a:t>- Validation par rapport aux spécifications définies</a:t>
                      </a:r>
                      <a:endParaRPr lang="fr-CA"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CA" sz="700" b="0" u="none" strike="noStrike" kern="100">
                          <a:effectLst/>
                        </a:rPr>
                        <a:t>- Formation des utilisateurs finaux.</a:t>
                      </a:r>
                      <a:endParaRPr lang="fr-CA" sz="1100" b="0" u="none" strike="noStrike">
                        <a:effectLst/>
                      </a:endParaRPr>
                    </a:p>
                    <a:p>
                      <a:pPr algn="l" fontAlgn="t">
                        <a:lnSpc>
                          <a:spcPct val="115000"/>
                        </a:lnSpc>
                        <a:spcBef>
                          <a:spcPts val="0"/>
                        </a:spcBef>
                        <a:spcAft>
                          <a:spcPts val="0"/>
                        </a:spcAft>
                      </a:pPr>
                      <a:r>
                        <a:rPr lang="fr-CA" sz="700" b="0" u="none" strike="noStrike" kern="100">
                          <a:effectLst/>
                        </a:rPr>
                        <a:t>- Déploiement effectif de l'application</a:t>
                      </a:r>
                      <a:endParaRPr lang="fr-CA" sz="1100" b="0" i="0" u="none" strike="noStrike">
                        <a:effectLst/>
                        <a:latin typeface="Arial" panose="020B0604020202020204" pitchFamily="34" charset="0"/>
                      </a:endParaRPr>
                    </a:p>
                  </a:txBody>
                  <a:tcPr marL="43632" marR="43632" marT="6060" marB="0"/>
                </a:tc>
                <a:extLst>
                  <a:ext uri="{0D108BD9-81ED-4DB2-BD59-A6C34878D82A}">
                    <a16:rowId xmlns:a16="http://schemas.microsoft.com/office/drawing/2014/main" val="1645965363"/>
                  </a:ext>
                </a:extLst>
              </a:tr>
              <a:tr h="722998">
                <a:tc>
                  <a:txBody>
                    <a:bodyPr/>
                    <a:lstStyle/>
                    <a:p>
                      <a:pPr marL="457200" algn="l" fontAlgn="t">
                        <a:lnSpc>
                          <a:spcPct val="115000"/>
                        </a:lnSpc>
                        <a:spcBef>
                          <a:spcPts val="0"/>
                        </a:spcBef>
                        <a:spcAft>
                          <a:spcPts val="0"/>
                        </a:spcAft>
                      </a:pPr>
                      <a:r>
                        <a:rPr lang="fr-CA" sz="700" b="1" u="none" strike="noStrike" kern="100">
                          <a:effectLst/>
                        </a:rPr>
                        <a:t>Clôture du projet</a:t>
                      </a:r>
                      <a:endParaRPr lang="fr-CA"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a:effectLst/>
                        </a:rPr>
                        <a:t>- Évaluation des résultats par rapport aux objectifs initiaux.</a:t>
                      </a:r>
                      <a:endParaRPr lang="fr-FR" sz="1100" b="0" u="none" strike="noStrike">
                        <a:effectLst/>
                      </a:endParaRPr>
                    </a:p>
                    <a:p>
                      <a:pPr algn="l" fontAlgn="t">
                        <a:lnSpc>
                          <a:spcPct val="115000"/>
                        </a:lnSpc>
                        <a:spcBef>
                          <a:spcPts val="0"/>
                        </a:spcBef>
                        <a:spcAft>
                          <a:spcPts val="0"/>
                        </a:spcAft>
                      </a:pPr>
                      <a:r>
                        <a:rPr lang="fr-FR" sz="700" b="0" u="none" strike="noStrike" kern="100">
                          <a:effectLst/>
                        </a:rPr>
                        <a:t>- Documentation des leçons apprises tout au long du projet.</a:t>
                      </a:r>
                      <a:endParaRPr lang="fr-FR" sz="1100" b="0" u="none" strike="noStrike">
                        <a:effectLst/>
                      </a:endParaRPr>
                    </a:p>
                    <a:p>
                      <a:pPr algn="l" fontAlgn="t">
                        <a:lnSpc>
                          <a:spcPct val="115000"/>
                        </a:lnSpc>
                        <a:spcBef>
                          <a:spcPts val="0"/>
                        </a:spcBef>
                        <a:spcAft>
                          <a:spcPts val="0"/>
                        </a:spcAft>
                      </a:pPr>
                      <a:r>
                        <a:rPr lang="fr-FR" sz="700" b="0" u="none" strike="noStrike" kern="100">
                          <a:effectLst/>
                        </a:rPr>
                        <a:t>- Transmission des responsabilités de maintenance et de support.</a:t>
                      </a:r>
                      <a:endParaRPr lang="fr-FR" sz="1100" b="0" i="0" u="none" strike="noStrike">
                        <a:effectLst/>
                        <a:latin typeface="Arial" panose="020B0604020202020204" pitchFamily="34" charset="0"/>
                      </a:endParaRPr>
                    </a:p>
                  </a:txBody>
                  <a:tcPr marL="43632" marR="43632" marT="6060" marB="0"/>
                </a:tc>
                <a:tc>
                  <a:txBody>
                    <a:bodyPr/>
                    <a:lstStyle/>
                    <a:p>
                      <a:pPr algn="l" fontAlgn="t">
                        <a:lnSpc>
                          <a:spcPct val="115000"/>
                        </a:lnSpc>
                        <a:spcBef>
                          <a:spcPts val="0"/>
                        </a:spcBef>
                        <a:spcAft>
                          <a:spcPts val="0"/>
                        </a:spcAft>
                      </a:pPr>
                      <a:r>
                        <a:rPr lang="fr-FR" sz="700" b="0" u="none" strike="noStrike" kern="100" dirty="0">
                          <a:effectLst/>
                        </a:rPr>
                        <a:t>- Activités opérationnelles continues, développement de nouvelles fonctionnalités.</a:t>
                      </a:r>
                      <a:endParaRPr lang="fr-FR" sz="1100" b="0" i="0" u="none" strike="noStrike" dirty="0">
                        <a:effectLst/>
                        <a:latin typeface="Arial" panose="020B0604020202020204" pitchFamily="34" charset="0"/>
                      </a:endParaRPr>
                    </a:p>
                  </a:txBody>
                  <a:tcPr marL="43632" marR="43632" marT="6060" marB="0"/>
                </a:tc>
                <a:extLst>
                  <a:ext uri="{0D108BD9-81ED-4DB2-BD59-A6C34878D82A}">
                    <a16:rowId xmlns:a16="http://schemas.microsoft.com/office/drawing/2014/main" val="2713989116"/>
                  </a:ext>
                </a:extLst>
              </a:tr>
            </a:tbl>
          </a:graphicData>
        </a:graphic>
      </p:graphicFrame>
    </p:spTree>
    <p:extLst>
      <p:ext uri="{BB962C8B-B14F-4D97-AF65-F5344CB8AC3E}">
        <p14:creationId xmlns:p14="http://schemas.microsoft.com/office/powerpoint/2010/main" val="50545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64E3FEE4-A73C-058B-28D4-ADDA478214F9}"/>
              </a:ext>
            </a:extLst>
          </p:cNvPr>
          <p:cNvSpPr>
            <a:spLocks noGrp="1"/>
          </p:cNvSpPr>
          <p:nvPr>
            <p:ph type="body" sz="quarter" idx="12"/>
          </p:nvPr>
        </p:nvSpPr>
        <p:spPr>
          <a:xfrm>
            <a:off x="6299887" y="2020359"/>
            <a:ext cx="5472113" cy="4170891"/>
          </a:xfrm>
        </p:spPr>
        <p:txBody>
          <a:bodyPr>
            <a:normAutofit/>
          </a:bodyPr>
          <a:lstStyle/>
          <a:p>
            <a:endParaRPr lang="en-US" dirty="0"/>
          </a:p>
          <a:p>
            <a:endParaRPr lang="en-US" dirty="0"/>
          </a:p>
          <a:p>
            <a:pPr marL="457200" indent="-457200">
              <a:buFont typeface="Courier New" panose="02070309020205020404" pitchFamily="49" charset="0"/>
              <a:buChar char="o"/>
            </a:pPr>
            <a:endParaRPr lang="en-US" dirty="0"/>
          </a:p>
        </p:txBody>
      </p:sp>
      <p:sp>
        <p:nvSpPr>
          <p:cNvPr id="3" name="Espace réservé du numéro de diapositive 2">
            <a:extLst>
              <a:ext uri="{FF2B5EF4-FFF2-40B4-BE49-F238E27FC236}">
                <a16:creationId xmlns:a16="http://schemas.microsoft.com/office/drawing/2014/main" id="{0405FE3F-602D-0DBF-DEEA-C2EB965CF7F2}"/>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7</a:t>
            </a:fld>
            <a:endParaRPr lang="fr-CA" noProof="0"/>
          </a:p>
        </p:txBody>
      </p:sp>
      <p:sp>
        <p:nvSpPr>
          <p:cNvPr id="4" name="ZoneTexte 3">
            <a:extLst>
              <a:ext uri="{FF2B5EF4-FFF2-40B4-BE49-F238E27FC236}">
                <a16:creationId xmlns:a16="http://schemas.microsoft.com/office/drawing/2014/main" id="{9276ECE4-0CCE-086F-C6C3-8225D510BAC3}"/>
              </a:ext>
            </a:extLst>
          </p:cNvPr>
          <p:cNvSpPr txBox="1"/>
          <p:nvPr/>
        </p:nvSpPr>
        <p:spPr>
          <a:xfrm>
            <a:off x="203887" y="522009"/>
            <a:ext cx="11845873" cy="5334024"/>
          </a:xfrm>
          <a:prstGeom prst="rect">
            <a:avLst/>
          </a:prstGeom>
          <a:noFill/>
        </p:spPr>
        <p:txBody>
          <a:bodyPr wrap="square" rtlCol="0">
            <a:spAutoFit/>
          </a:bodyPr>
          <a:lstStyle/>
          <a:p>
            <a:pPr marL="514350" lvl="0" indent="-514350" fontAlgn="base">
              <a:lnSpc>
                <a:spcPct val="115000"/>
              </a:lnSpc>
              <a:spcBef>
                <a:spcPts val="1000"/>
              </a:spcBef>
              <a:buFont typeface="+mj-lt"/>
              <a:buAutoNum type="romanUcPeriod" startAt="2"/>
            </a:pPr>
            <a:r>
              <a:rPr lang="fr-CA" sz="2000" b="1" dirty="0">
                <a:solidFill>
                  <a:srgbClr val="FF0000"/>
                </a:solidFill>
                <a:latin typeface="Calibri" panose="020F0502020204030204" pitchFamily="34" charset="0"/>
              </a:rPr>
              <a:t>Expression des besoins :</a:t>
            </a:r>
          </a:p>
          <a:p>
            <a:pPr lvl="0" fontAlgn="base">
              <a:lnSpc>
                <a:spcPct val="115000"/>
              </a:lnSpc>
              <a:spcBef>
                <a:spcPts val="1000"/>
              </a:spcBef>
            </a:pPr>
            <a:endParaRPr lang="fr-CA" sz="2000" b="1" dirty="0">
              <a:solidFill>
                <a:srgbClr val="FF0000"/>
              </a:solidFill>
              <a:latin typeface="Calibri" panose="020F0502020204030204" pitchFamily="34" charset="0"/>
            </a:endParaRPr>
          </a:p>
          <a:p>
            <a:pPr marL="342900" lvl="0" indent="-342900">
              <a:lnSpc>
                <a:spcPct val="115000"/>
              </a:lnSpc>
              <a:buFont typeface="+mj-lt"/>
              <a:buAutoNum type="arabicPeriod"/>
            </a:pPr>
            <a:r>
              <a:rPr lang="fr-CA" b="1" u="sng" dirty="0">
                <a:effectLst/>
                <a:latin typeface="Arial" panose="020B0604020202020204" pitchFamily="34" charset="0"/>
                <a:ea typeface="Arial" panose="020B0604020202020204" pitchFamily="34" charset="0"/>
              </a:rPr>
              <a:t>Des besoins fonctionnels :</a:t>
            </a:r>
          </a:p>
          <a:p>
            <a:pPr lvl="0">
              <a:lnSpc>
                <a:spcPct val="115000"/>
              </a:lnSpc>
            </a:pPr>
            <a:endParaRPr lang="fr-CA" b="1" u="sng" dirty="0">
              <a:effectLst/>
              <a:latin typeface="Arial" panose="020B0604020202020204" pitchFamily="34" charset="0"/>
              <a:ea typeface="Arial" panose="020B0604020202020204" pitchFamily="34" charset="0"/>
            </a:endParaRPr>
          </a:p>
          <a:p>
            <a:pPr marL="685800" lvl="1" indent="-228600">
              <a:lnSpc>
                <a:spcPct val="115000"/>
              </a:lnSpc>
              <a:buFont typeface="+mj-lt"/>
              <a:buAutoNum type="alphaLcPeriod"/>
            </a:pPr>
            <a:r>
              <a:rPr lang="fr-CA" sz="2800" u="sng" dirty="0">
                <a:effectLst/>
                <a:latin typeface="Arial" panose="020B0604020202020204" pitchFamily="34" charset="0"/>
                <a:ea typeface="Arial" panose="020B0604020202020204" pitchFamily="34" charset="0"/>
              </a:rPr>
              <a:t> Gestion des biens immobiliers :</a:t>
            </a:r>
          </a:p>
          <a:p>
            <a:pPr marL="914400" indent="-457200">
              <a:lnSpc>
                <a:spcPct val="115000"/>
              </a:lnSpc>
              <a:buFont typeface="Arial" panose="020B0604020202020204" pitchFamily="34" charset="0"/>
              <a:buChar char="•"/>
            </a:pPr>
            <a:r>
              <a:rPr lang="fr-CA" sz="2800" dirty="0">
                <a:latin typeface="Calibri" panose="020F0502020204030204" pitchFamily="34" charset="0"/>
              </a:rPr>
              <a:t>Enregistrement et gestion des habitations autonomes avec détails tels que numéro de lot, superficie, nombre de chambres, date de disponibilité, et prix de vente</a:t>
            </a:r>
            <a:r>
              <a:rPr lang="fr-CA" dirty="0">
                <a:effectLst/>
                <a:latin typeface="Arial" panose="020B0604020202020204" pitchFamily="34" charset="0"/>
                <a:ea typeface="Arial" panose="020B0604020202020204" pitchFamily="34" charset="0"/>
              </a:rPr>
              <a:t>.</a:t>
            </a:r>
          </a:p>
          <a:p>
            <a:pPr marL="685800" lvl="1" indent="-228600">
              <a:lnSpc>
                <a:spcPct val="115000"/>
              </a:lnSpc>
              <a:buFont typeface="+mj-lt"/>
              <a:buAutoNum type="alphaLcPeriod" startAt="2"/>
            </a:pPr>
            <a:r>
              <a:rPr lang="fr-CA" sz="2800" u="sng" dirty="0">
                <a:effectLst/>
                <a:latin typeface="Arial" panose="020B0604020202020204" pitchFamily="34" charset="0"/>
                <a:ea typeface="Arial" panose="020B0604020202020204" pitchFamily="34" charset="0"/>
              </a:rPr>
              <a:t> Catalogue en Ligne :</a:t>
            </a:r>
          </a:p>
          <a:p>
            <a:pPr marL="914400" lvl="1" indent="-457200" rtl="0">
              <a:lnSpc>
                <a:spcPct val="115000"/>
              </a:lnSpc>
              <a:buFont typeface="Arial" panose="020B0604020202020204" pitchFamily="34" charset="0"/>
              <a:buChar char="•"/>
            </a:pPr>
            <a:r>
              <a:rPr lang="fr-CA" sz="2800" dirty="0">
                <a:latin typeface="Calibri" panose="020F0502020204030204" pitchFamily="34" charset="0"/>
              </a:rPr>
              <a:t>Interface en ligne accessible au grand public pour consulter le catalogue des biens immobiliers</a:t>
            </a:r>
            <a:r>
              <a:rPr lang="fr-CA" sz="1100" dirty="0">
                <a:effectLst/>
                <a:latin typeface="Arial" panose="020B0604020202020204" pitchFamily="34" charset="0"/>
                <a:ea typeface="Arial" panose="020B0604020202020204" pitchFamily="34" charset="0"/>
              </a:rPr>
              <a:t>.</a:t>
            </a:r>
            <a:br>
              <a:rPr lang="fr-CA" sz="1100" dirty="0">
                <a:effectLst/>
                <a:latin typeface="Arial" panose="020B0604020202020204" pitchFamily="34" charset="0"/>
                <a:ea typeface="Arial" panose="020B0604020202020204" pitchFamily="34" charset="0"/>
              </a:rPr>
            </a:br>
            <a:endParaRPr lang="fr-CA" dirty="0"/>
          </a:p>
        </p:txBody>
      </p:sp>
    </p:spTree>
    <p:extLst>
      <p:ext uri="{BB962C8B-B14F-4D97-AF65-F5344CB8AC3E}">
        <p14:creationId xmlns:p14="http://schemas.microsoft.com/office/powerpoint/2010/main" val="398793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AC2C0BF-702D-F73F-2EDC-03C7D2680422}"/>
              </a:ext>
            </a:extLst>
          </p:cNvPr>
          <p:cNvSpPr>
            <a:spLocks noGrp="1"/>
          </p:cNvSpPr>
          <p:nvPr>
            <p:ph type="title"/>
          </p:nvPr>
        </p:nvSpPr>
        <p:spPr>
          <a:xfrm>
            <a:off x="65314" y="2677886"/>
            <a:ext cx="12061371" cy="3525083"/>
          </a:xfrm>
        </p:spPr>
        <p:txBody>
          <a:bodyPr/>
          <a:lstStyle/>
          <a:p>
            <a:pPr marL="457200" lvl="1" rtl="0">
              <a:lnSpc>
                <a:spcPct val="115000"/>
              </a:lnSpc>
            </a:pPr>
            <a:br>
              <a:rPr lang="fr-CA" sz="1100" dirty="0">
                <a:effectLst/>
                <a:latin typeface="Arial" panose="020B0604020202020204" pitchFamily="34" charset="0"/>
                <a:ea typeface="Arial" panose="020B0604020202020204" pitchFamily="34" charset="0"/>
              </a:rPr>
            </a:br>
            <a:r>
              <a:rPr lang="fr-CA" sz="1100" dirty="0">
                <a:effectLst/>
                <a:latin typeface="Arial" panose="020B0604020202020204" pitchFamily="34" charset="0"/>
                <a:ea typeface="Arial" panose="020B0604020202020204" pitchFamily="34" charset="0"/>
              </a:rPr>
              <a:t> </a:t>
            </a:r>
            <a:br>
              <a:rPr lang="fr-CA" sz="1100" dirty="0">
                <a:effectLst/>
                <a:latin typeface="Arial" panose="020B0604020202020204" pitchFamily="34" charset="0"/>
                <a:ea typeface="Arial" panose="020B0604020202020204" pitchFamily="34" charset="0"/>
              </a:rPr>
            </a:br>
            <a:br>
              <a:rPr lang="fr-FR" sz="2800" dirty="0">
                <a:solidFill>
                  <a:srgbClr val="C00000"/>
                </a:solidFill>
                <a:latin typeface="Calibri" panose="020F0502020204030204" pitchFamily="34" charset="0"/>
                <a:ea typeface="Calibri" panose="020F0502020204030204" pitchFamily="34" charset="0"/>
                <a:cs typeface="Calibri" panose="020F0502020204030204" pitchFamily="34" charset="0"/>
              </a:rPr>
            </a:br>
            <a:br>
              <a:rPr lang="fr-FR" sz="2800" b="0" dirty="0">
                <a:latin typeface="Calibri" panose="020F0502020204030204" pitchFamily="34" charset="0"/>
                <a:ea typeface="Calibri" panose="020F0502020204030204" pitchFamily="34" charset="0"/>
                <a:cs typeface="Calibri" panose="020F0502020204030204" pitchFamily="34" charset="0"/>
              </a:rPr>
            </a:br>
            <a:br>
              <a:rPr lang="fr-FR" sz="2400" b="0" u="sng" dirty="0">
                <a:latin typeface="Calibri" panose="020F0502020204030204" pitchFamily="34" charset="0"/>
              </a:rPr>
            </a:br>
            <a:br>
              <a:rPr lang="fr-FR" sz="2400" b="0" u="sng" dirty="0">
                <a:latin typeface="Calibri" panose="020F0502020204030204" pitchFamily="34" charset="0"/>
              </a:rPr>
            </a:br>
            <a:endParaRPr lang="en-US" dirty="0"/>
          </a:p>
        </p:txBody>
      </p:sp>
      <p:sp>
        <p:nvSpPr>
          <p:cNvPr id="3" name="Espace réservé du numéro de diapositive 2">
            <a:extLst>
              <a:ext uri="{FF2B5EF4-FFF2-40B4-BE49-F238E27FC236}">
                <a16:creationId xmlns:a16="http://schemas.microsoft.com/office/drawing/2014/main" id="{0405FE3F-602D-0DBF-DEEA-C2EB965CF7F2}"/>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8</a:t>
            </a:fld>
            <a:endParaRPr lang="fr-CA" noProof="0"/>
          </a:p>
        </p:txBody>
      </p:sp>
      <p:sp>
        <p:nvSpPr>
          <p:cNvPr id="2" name="ZoneTexte 1">
            <a:extLst>
              <a:ext uri="{FF2B5EF4-FFF2-40B4-BE49-F238E27FC236}">
                <a16:creationId xmlns:a16="http://schemas.microsoft.com/office/drawing/2014/main" id="{B900BEA9-5171-E068-87CF-75BD995605B3}"/>
              </a:ext>
            </a:extLst>
          </p:cNvPr>
          <p:cNvSpPr txBox="1"/>
          <p:nvPr/>
        </p:nvSpPr>
        <p:spPr>
          <a:xfrm>
            <a:off x="528320" y="472151"/>
            <a:ext cx="10058400" cy="6014723"/>
          </a:xfrm>
          <a:prstGeom prst="rect">
            <a:avLst/>
          </a:prstGeom>
          <a:noFill/>
        </p:spPr>
        <p:txBody>
          <a:bodyPr wrap="square" rtlCol="0">
            <a:spAutoFit/>
          </a:bodyPr>
          <a:lstStyle/>
          <a:p>
            <a:pPr lvl="1" rtl="0">
              <a:lnSpc>
                <a:spcPct val="115000"/>
              </a:lnSpc>
            </a:pPr>
            <a:r>
              <a:rPr lang="fr-CA" sz="2800" u="sng" dirty="0">
                <a:latin typeface="Arial" panose="020B0604020202020204" pitchFamily="34" charset="0"/>
                <a:ea typeface="Arial" panose="020B0604020202020204" pitchFamily="34" charset="0"/>
              </a:rPr>
              <a:t>c</a:t>
            </a:r>
            <a:r>
              <a:rPr lang="fr-CA" sz="2800" u="sng" dirty="0">
                <a:effectLst/>
                <a:latin typeface="Arial" panose="020B0604020202020204" pitchFamily="34" charset="0"/>
                <a:ea typeface="Arial" panose="020B0604020202020204" pitchFamily="34" charset="0"/>
              </a:rPr>
              <a:t>. Visualisation 3D :</a:t>
            </a:r>
            <a:endParaRPr lang="fr-CA" sz="2800" dirty="0">
              <a:latin typeface="Calibri" panose="020F0502020204030204" pitchFamily="34" charset="0"/>
            </a:endParaRPr>
          </a:p>
          <a:p>
            <a:pPr marL="914400" indent="-457200">
              <a:lnSpc>
                <a:spcPct val="115000"/>
              </a:lnSpc>
              <a:buFont typeface="Arial" panose="020B0604020202020204" pitchFamily="34" charset="0"/>
              <a:buChar char="•"/>
            </a:pPr>
            <a:r>
              <a:rPr lang="fr-CA" sz="2800" dirty="0">
                <a:latin typeface="Calibri" panose="020F0502020204030204" pitchFamily="34" charset="0"/>
              </a:rPr>
              <a:t>Visualisation en 3D des modèles de maisons et du plan de la communauté.</a:t>
            </a:r>
          </a:p>
          <a:p>
            <a:pPr lvl="1">
              <a:lnSpc>
                <a:spcPct val="115000"/>
              </a:lnSpc>
            </a:pPr>
            <a:r>
              <a:rPr lang="fr-CA" sz="2800" u="sng" dirty="0">
                <a:effectLst/>
                <a:latin typeface="Arial" panose="020B0604020202020204" pitchFamily="34" charset="0"/>
                <a:ea typeface="Arial" panose="020B0604020202020204" pitchFamily="34" charset="0"/>
              </a:rPr>
              <a:t>d. Gestion des Demandes Clients :</a:t>
            </a:r>
          </a:p>
          <a:p>
            <a:pPr marL="914400" indent="-457200">
              <a:lnSpc>
                <a:spcPct val="115000"/>
              </a:lnSpc>
              <a:buFont typeface="Arial" panose="020B0604020202020204" pitchFamily="34" charset="0"/>
              <a:buChar char="•"/>
            </a:pPr>
            <a:r>
              <a:rPr lang="fr-CA" sz="2800" dirty="0">
                <a:latin typeface="Calibri" panose="020F0502020204030204" pitchFamily="34" charset="0"/>
              </a:rPr>
              <a:t>Possibilité pour les clients de manifester leur intérêt via formulaire web ou téléphone, avec gestion transparente des informations fournies.</a:t>
            </a:r>
          </a:p>
          <a:p>
            <a:pPr marL="457200">
              <a:lnSpc>
                <a:spcPct val="115000"/>
              </a:lnSpc>
            </a:pPr>
            <a:r>
              <a:rPr lang="fr-CA" sz="2800" u="sng" kern="1200" dirty="0">
                <a:solidFill>
                  <a:schemeClr val="tx1"/>
                </a:solidFill>
                <a:latin typeface="Arial" panose="020B0604020202020204" pitchFamily="34" charset="0"/>
                <a:cs typeface="+mn-cs"/>
              </a:rPr>
              <a:t>e. Processus de Réservation :</a:t>
            </a:r>
            <a:br>
              <a:rPr lang="fr-CA" sz="1100" dirty="0">
                <a:effectLst/>
                <a:latin typeface="Arial" panose="020B0604020202020204" pitchFamily="34" charset="0"/>
                <a:ea typeface="Arial" panose="020B0604020202020204" pitchFamily="34" charset="0"/>
              </a:rPr>
            </a:br>
            <a:endParaRPr lang="fr-CA" sz="1100" dirty="0">
              <a:effectLst/>
              <a:latin typeface="Arial" panose="020B0604020202020204" pitchFamily="34" charset="0"/>
              <a:ea typeface="Arial" panose="020B0604020202020204" pitchFamily="34" charset="0"/>
            </a:endParaRPr>
          </a:p>
          <a:p>
            <a:pPr marL="914400" indent="-457200">
              <a:lnSpc>
                <a:spcPct val="115000"/>
              </a:lnSpc>
              <a:buFont typeface="Arial" panose="020B0604020202020204" pitchFamily="34" charset="0"/>
              <a:buChar char="•"/>
            </a:pPr>
            <a:r>
              <a:rPr lang="fr-CA" sz="2800" dirty="0">
                <a:latin typeface="Calibri" panose="020F0502020204030204" pitchFamily="34" charset="0"/>
              </a:rPr>
              <a:t>Mise en place d'un processus de réservation transparent avec dépôt initial et planification des paiements.</a:t>
            </a:r>
          </a:p>
          <a:p>
            <a:pPr marL="457200">
              <a:lnSpc>
                <a:spcPct val="115000"/>
              </a:lnSpc>
            </a:pPr>
            <a:endParaRPr lang="fr-CA" sz="2800" dirty="0">
              <a:latin typeface="Calibri" panose="020F0502020204030204" pitchFamily="34" charset="0"/>
            </a:endParaRPr>
          </a:p>
          <a:p>
            <a:endParaRPr lang="fr-CA" dirty="0"/>
          </a:p>
        </p:txBody>
      </p:sp>
    </p:spTree>
    <p:extLst>
      <p:ext uri="{BB962C8B-B14F-4D97-AF65-F5344CB8AC3E}">
        <p14:creationId xmlns:p14="http://schemas.microsoft.com/office/powerpoint/2010/main" val="247186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2CC42-D852-2263-98ED-6AD51EEDEFAD}"/>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3AA27210-3896-DB31-E7D8-F9EA15B7EC58}"/>
              </a:ext>
            </a:extLst>
          </p:cNvPr>
          <p:cNvSpPr>
            <a:spLocks noGrp="1"/>
          </p:cNvSpPr>
          <p:nvPr>
            <p:ph type="title"/>
          </p:nvPr>
        </p:nvSpPr>
        <p:spPr>
          <a:xfrm>
            <a:off x="176981" y="206476"/>
            <a:ext cx="11583219" cy="6037007"/>
          </a:xfrm>
        </p:spPr>
        <p:txBody>
          <a:bodyPr/>
          <a:lstStyle/>
          <a:p>
            <a:pPr marL="457200" lvl="1" rtl="0">
              <a:lnSpc>
                <a:spcPct val="115000"/>
              </a:lnSpc>
            </a:pP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br>
              <a:rPr lang="fr-CA" sz="1100" dirty="0">
                <a:effectLst/>
                <a:latin typeface="Arial" panose="020B0604020202020204" pitchFamily="34" charset="0"/>
                <a:ea typeface="Arial" panose="020B0604020202020204" pitchFamily="34" charset="0"/>
              </a:rPr>
            </a:br>
            <a:r>
              <a:rPr lang="fr-CA" sz="2800" u="sng" kern="1200" dirty="0">
                <a:solidFill>
                  <a:schemeClr val="tx1"/>
                </a:solidFill>
                <a:latin typeface="Arial" panose="020B0604020202020204" pitchFamily="34" charset="0"/>
                <a:cs typeface="+mn-cs"/>
              </a:rPr>
              <a:t>f. Gestion des Contrats de Vente :</a:t>
            </a:r>
            <a:br>
              <a:rPr lang="fr-CA" sz="2800" u="sng" kern="1200" dirty="0">
                <a:solidFill>
                  <a:schemeClr val="tx1"/>
                </a:solidFill>
                <a:latin typeface="Arial" panose="020B0604020202020204" pitchFamily="34" charset="0"/>
                <a:cs typeface="+mn-cs"/>
              </a:rPr>
            </a:br>
            <a:r>
              <a:rPr lang="fr-CA" sz="2800" kern="1200" dirty="0">
                <a:solidFill>
                  <a:schemeClr val="tx1"/>
                </a:solidFill>
                <a:latin typeface="Arial" panose="020B0604020202020204" pitchFamily="34" charset="0"/>
                <a:cs typeface="+mn-cs"/>
              </a:rPr>
              <a:t>- </a:t>
            </a:r>
            <a:r>
              <a:rPr lang="fr-CA" sz="2800" kern="1200" dirty="0">
                <a:solidFill>
                  <a:schemeClr val="tx1"/>
                </a:solidFill>
                <a:latin typeface="Calibri" panose="020F0502020204030204" pitchFamily="34" charset="0"/>
                <a:ea typeface="+mn-ea"/>
                <a:cs typeface="+mn-cs"/>
              </a:rPr>
              <a:t>Envoi, réception, et gestion des contrats de vente avec une communication fluide entre les parties.</a:t>
            </a:r>
            <a:br>
              <a:rPr lang="fr-CA" sz="2800" kern="1200" dirty="0">
                <a:solidFill>
                  <a:schemeClr val="tx1"/>
                </a:solidFill>
                <a:latin typeface="Calibri" panose="020F0502020204030204" pitchFamily="34" charset="0"/>
                <a:ea typeface="+mn-ea"/>
                <a:cs typeface="+mn-cs"/>
              </a:rPr>
            </a:br>
            <a:br>
              <a:rPr lang="fr-CA" sz="1100" dirty="0">
                <a:effectLst/>
                <a:latin typeface="Arial" panose="020B0604020202020204" pitchFamily="34" charset="0"/>
                <a:ea typeface="Arial" panose="020B0604020202020204" pitchFamily="34" charset="0"/>
              </a:rPr>
            </a:br>
            <a:r>
              <a:rPr lang="fr-CA" sz="2800" u="sng" kern="1200" dirty="0">
                <a:solidFill>
                  <a:schemeClr val="tx1"/>
                </a:solidFill>
                <a:effectLst/>
                <a:latin typeface="Arial" panose="020B0604020202020204" pitchFamily="34" charset="0"/>
                <a:ea typeface="Arial" panose="020B0604020202020204" pitchFamily="34" charset="0"/>
                <a:cs typeface="+mn-cs"/>
              </a:rPr>
              <a:t>g</a:t>
            </a:r>
            <a:r>
              <a:rPr lang="fr-CA" sz="2800" u="sng" kern="1200" dirty="0">
                <a:solidFill>
                  <a:schemeClr val="tx1"/>
                </a:solidFill>
                <a:latin typeface="Arial" panose="020B0604020202020204" pitchFamily="34" charset="0"/>
                <a:cs typeface="+mn-cs"/>
              </a:rPr>
              <a:t>. Gestion des Désistements :</a:t>
            </a:r>
            <a:br>
              <a:rPr lang="fr-CA" sz="2800" u="sng" kern="1200" dirty="0">
                <a:solidFill>
                  <a:schemeClr val="tx1"/>
                </a:solidFill>
                <a:latin typeface="Arial" panose="020B0604020202020204" pitchFamily="34" charset="0"/>
                <a:cs typeface="+mn-cs"/>
              </a:rPr>
            </a:br>
            <a:br>
              <a:rPr lang="fr-CA" sz="1100" dirty="0">
                <a:effectLst/>
                <a:latin typeface="Arial" panose="020B0604020202020204" pitchFamily="34" charset="0"/>
                <a:ea typeface="Arial" panose="020B0604020202020204" pitchFamily="34" charset="0"/>
              </a:rPr>
            </a:br>
            <a:r>
              <a:rPr lang="fr-CA" sz="2800" dirty="0">
                <a:effectLst/>
                <a:latin typeface="Arial" panose="020B0604020202020204" pitchFamily="34" charset="0"/>
                <a:ea typeface="Arial" panose="020B0604020202020204" pitchFamily="34" charset="0"/>
              </a:rPr>
              <a:t>- </a:t>
            </a:r>
            <a:r>
              <a:rPr lang="fr-CA" sz="2800" kern="1200" dirty="0">
                <a:solidFill>
                  <a:schemeClr val="tx1"/>
                </a:solidFill>
                <a:latin typeface="Calibri" panose="020F0502020204030204" pitchFamily="34" charset="0"/>
                <a:ea typeface="+mn-ea"/>
                <a:cs typeface="+mn-cs"/>
              </a:rPr>
              <a:t>Gestion transparente des désistements avec documentation des annulations de réservation.</a:t>
            </a:r>
            <a:br>
              <a:rPr lang="fr-CA" sz="2800" kern="1200" dirty="0">
                <a:solidFill>
                  <a:schemeClr val="tx1"/>
                </a:solidFill>
                <a:latin typeface="Calibri" panose="020F0502020204030204" pitchFamily="34" charset="0"/>
                <a:ea typeface="+mn-ea"/>
                <a:cs typeface="+mn-cs"/>
              </a:rPr>
            </a:br>
            <a:br>
              <a:rPr lang="fr-CA" sz="1100" dirty="0">
                <a:effectLst/>
                <a:latin typeface="Arial" panose="020B0604020202020204" pitchFamily="34" charset="0"/>
                <a:ea typeface="Arial" panose="020B0604020202020204" pitchFamily="34" charset="0"/>
              </a:rPr>
            </a:br>
            <a:r>
              <a:rPr lang="fr-CA" sz="2800" u="sng" kern="1200" dirty="0">
                <a:solidFill>
                  <a:schemeClr val="tx1"/>
                </a:solidFill>
                <a:effectLst/>
                <a:latin typeface="Arial" panose="020B0604020202020204" pitchFamily="34" charset="0"/>
                <a:ea typeface="Arial" panose="020B0604020202020204" pitchFamily="34" charset="0"/>
                <a:cs typeface="+mn-cs"/>
              </a:rPr>
              <a:t>h</a:t>
            </a:r>
            <a:r>
              <a:rPr lang="fr-CA" sz="2800" u="sng" kern="1200" dirty="0">
                <a:solidFill>
                  <a:schemeClr val="tx1"/>
                </a:solidFill>
                <a:latin typeface="Arial" panose="020B0604020202020204" pitchFamily="34" charset="0"/>
                <a:cs typeface="+mn-cs"/>
              </a:rPr>
              <a:t>. Processus de Clôture Flexible :</a:t>
            </a:r>
            <a:br>
              <a:rPr lang="fr-CA" sz="2800" u="sng" kern="1200" dirty="0">
                <a:solidFill>
                  <a:schemeClr val="tx1"/>
                </a:solidFill>
                <a:latin typeface="Arial" panose="020B0604020202020204" pitchFamily="34" charset="0"/>
                <a:cs typeface="+mn-cs"/>
              </a:rPr>
            </a:br>
            <a:br>
              <a:rPr lang="fr-CA" sz="2800" u="sng" kern="1200" dirty="0">
                <a:solidFill>
                  <a:schemeClr val="tx1"/>
                </a:solidFill>
                <a:latin typeface="Arial" panose="020B0604020202020204" pitchFamily="34" charset="0"/>
                <a:cs typeface="+mn-cs"/>
              </a:rPr>
            </a:br>
            <a:r>
              <a:rPr lang="fr-CA" sz="2800" kern="1200" dirty="0">
                <a:solidFill>
                  <a:schemeClr val="tx1"/>
                </a:solidFill>
                <a:latin typeface="Arial" panose="020B0604020202020204" pitchFamily="34" charset="0"/>
                <a:cs typeface="+mn-cs"/>
              </a:rPr>
              <a:t>- </a:t>
            </a:r>
            <a:r>
              <a:rPr lang="fr-CA" sz="2800" kern="1200" dirty="0">
                <a:solidFill>
                  <a:schemeClr val="tx1"/>
                </a:solidFill>
                <a:latin typeface="Calibri" panose="020F0502020204030204" pitchFamily="34" charset="0"/>
                <a:ea typeface="+mn-ea"/>
                <a:cs typeface="+mn-cs"/>
              </a:rPr>
              <a:t>Fonctionnalités flexibles pour les processus de clôture, incluant la signature d'un acte authentique et le paiement par l'acheteur.</a:t>
            </a:r>
            <a:br>
              <a:rPr lang="fr-CA" sz="1100" dirty="0">
                <a:effectLst/>
                <a:latin typeface="Arial" panose="020B0604020202020204" pitchFamily="34" charset="0"/>
                <a:ea typeface="Arial" panose="020B0604020202020204" pitchFamily="34" charset="0"/>
              </a:rPr>
            </a:br>
            <a:r>
              <a:rPr lang="fr-CA" sz="1100" dirty="0">
                <a:effectLst/>
                <a:latin typeface="Arial" panose="020B0604020202020204" pitchFamily="34" charset="0"/>
                <a:ea typeface="Arial" panose="020B0604020202020204" pitchFamily="34" charset="0"/>
              </a:rPr>
              <a:t> </a:t>
            </a:r>
            <a:br>
              <a:rPr lang="fr-CA" sz="1100" dirty="0">
                <a:effectLst/>
                <a:latin typeface="Arial" panose="020B0604020202020204" pitchFamily="34" charset="0"/>
                <a:ea typeface="Arial" panose="020B0604020202020204" pitchFamily="34" charset="0"/>
              </a:rPr>
            </a:br>
            <a:br>
              <a:rPr lang="fr-FR" sz="2800" dirty="0">
                <a:solidFill>
                  <a:srgbClr val="C00000"/>
                </a:solidFill>
                <a:latin typeface="Calibri" panose="020F0502020204030204" pitchFamily="34" charset="0"/>
                <a:ea typeface="Calibri" panose="020F0502020204030204" pitchFamily="34" charset="0"/>
                <a:cs typeface="Calibri" panose="020F0502020204030204" pitchFamily="34" charset="0"/>
              </a:rPr>
            </a:br>
            <a:br>
              <a:rPr lang="fr-FR" sz="2800" b="0" dirty="0">
                <a:latin typeface="Calibri" panose="020F0502020204030204" pitchFamily="34" charset="0"/>
                <a:ea typeface="Calibri" panose="020F0502020204030204" pitchFamily="34" charset="0"/>
                <a:cs typeface="Calibri" panose="020F0502020204030204" pitchFamily="34" charset="0"/>
              </a:rPr>
            </a:br>
            <a:br>
              <a:rPr lang="fr-FR" sz="2400" b="0" u="sng" dirty="0">
                <a:latin typeface="Calibri" panose="020F0502020204030204" pitchFamily="34" charset="0"/>
              </a:rPr>
            </a:br>
            <a:br>
              <a:rPr lang="fr-FR" sz="2400" b="0" u="sng" dirty="0">
                <a:latin typeface="Calibri" panose="020F0502020204030204" pitchFamily="34" charset="0"/>
              </a:rPr>
            </a:br>
            <a:endParaRPr lang="en-US" dirty="0"/>
          </a:p>
        </p:txBody>
      </p:sp>
      <p:sp>
        <p:nvSpPr>
          <p:cNvPr id="3" name="Espace réservé du numéro de diapositive 2">
            <a:extLst>
              <a:ext uri="{FF2B5EF4-FFF2-40B4-BE49-F238E27FC236}">
                <a16:creationId xmlns:a16="http://schemas.microsoft.com/office/drawing/2014/main" id="{2FC894A5-C8C4-539F-AEE7-B7D9BD90E8E6}"/>
              </a:ext>
            </a:extLst>
          </p:cNvPr>
          <p:cNvSpPr>
            <a:spLocks noGrp="1"/>
          </p:cNvSpPr>
          <p:nvPr>
            <p:ph type="sldNum" sz="quarter" idx="33"/>
          </p:nvPr>
        </p:nvSpPr>
        <p:spPr>
          <a:xfrm>
            <a:off x="11760000" y="6371351"/>
            <a:ext cx="432000" cy="432000"/>
          </a:xfrm>
        </p:spPr>
        <p:txBody>
          <a:bodyPr anchor="ctr">
            <a:normAutofit/>
          </a:bodyPr>
          <a:lstStyle/>
          <a:p>
            <a:pPr rtl="0">
              <a:spcAft>
                <a:spcPts val="600"/>
              </a:spcAft>
            </a:pPr>
            <a:fld id="{19B51A1E-902D-48AF-9020-955120F399B6}" type="slidenum">
              <a:rPr lang="fr-CA" noProof="0" smtClean="0"/>
              <a:pPr rtl="0">
                <a:spcAft>
                  <a:spcPts val="600"/>
                </a:spcAft>
              </a:pPr>
              <a:t>9</a:t>
            </a:fld>
            <a:endParaRPr lang="fr-CA" noProof="0"/>
          </a:p>
        </p:txBody>
      </p:sp>
    </p:spTree>
    <p:extLst>
      <p:ext uri="{BB962C8B-B14F-4D97-AF65-F5344CB8AC3E}">
        <p14:creationId xmlns:p14="http://schemas.microsoft.com/office/powerpoint/2010/main" val="1872824734"/>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7086_TF16411250" id="{F042CD41-5521-4088-86DA-248C4BB9D2A4}" vid="{7E5BF40D-7586-4454-8C46-F4A68AF639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docProps/app.xml><?xml version="1.0" encoding="utf-8"?>
<Properties xmlns="http://schemas.openxmlformats.org/officeDocument/2006/extended-properties" xmlns:vt="http://schemas.openxmlformats.org/officeDocument/2006/docPropsVTypes">
  <Template>{5477E164-6E43-4FC4-B550-F537CFFE66E9}tf16411250_win32</Template>
  <TotalTime>18713</TotalTime>
  <Words>1982</Words>
  <Application>Microsoft Office PowerPoint</Application>
  <PresentationFormat>Grand écran</PresentationFormat>
  <Paragraphs>267</Paragraphs>
  <Slides>16</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Aptos</vt:lpstr>
      <vt:lpstr>Arial</vt:lpstr>
      <vt:lpstr>Calibri</vt:lpstr>
      <vt:lpstr>Candara</vt:lpstr>
      <vt:lpstr>Corbel</vt:lpstr>
      <vt:lpstr>Courier New</vt:lpstr>
      <vt:lpstr>Times New Roman</vt:lpstr>
      <vt:lpstr>Thème Office</vt:lpstr>
      <vt:lpstr>Livrable 1: Plateforme spécialise dans l’amenagement  , la construction et la vente des biens immobiliers résidentiels pour Maxto Inc</vt:lpstr>
      <vt:lpstr>Présentation PowerPoint</vt:lpstr>
      <vt:lpstr>Présentation PowerPoint</vt:lpstr>
      <vt:lpstr>Présentation PowerPoint</vt:lpstr>
      <vt:lpstr>Présentation PowerPoint</vt:lpstr>
      <vt:lpstr>Présentation PowerPoint</vt:lpstr>
      <vt:lpstr>Présentation PowerPoint</vt:lpstr>
      <vt:lpstr>       </vt:lpstr>
      <vt:lpstr>           f. Gestion des Contrats de Vente : - Envoi, réception, et gestion des contrats de vente avec une communication fluide entre les parties.  g. Gestion des Désistements :  - Gestion transparente des désistements avec documentation des annulations de réservation.  h. Processus de Clôture Flexible :  - Fonctionnalités flexibles pour les processus de clôture, incluant la signature d'un acte authentique et le paiement par l'acheteur.       </vt:lpstr>
      <vt:lpstr>Présentation PowerPoint</vt:lpstr>
      <vt:lpstr>Présentation PowerPoint</vt:lpstr>
      <vt:lpstr>Présentation PowerPoint</vt:lpstr>
      <vt:lpstr>Présentation PowerPoint</vt:lpstr>
      <vt:lpstr>b.  Établissement de l’echancier: un calendrier détailler pour établir l’echancier du projet de mise à jour de la plateforme de gestion de l’information du logiciel Orion sur une période qui début 15/11/2023 jusqu’à 27/05/2024:</vt:lpstr>
      <vt:lpstr>Matrice RACI :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Charte et reconstitution de projet</dc:title>
  <dc:creator>oumaima elhammadi</dc:creator>
  <cp:lastModifiedBy>Oumaima Elhammadi</cp:lastModifiedBy>
  <cp:revision>79</cp:revision>
  <dcterms:created xsi:type="dcterms:W3CDTF">2023-10-20T17:01:22Z</dcterms:created>
  <dcterms:modified xsi:type="dcterms:W3CDTF">2024-02-06T20:08:57Z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13b79f-ce8d-43d6-b7e5-c12d3e236916_Enabled">
    <vt:lpwstr>true</vt:lpwstr>
  </property>
  <property fmtid="{D5CDD505-2E9C-101B-9397-08002B2CF9AE}" pid="3" name="MSIP_Label_3513b79f-ce8d-43d6-b7e5-c12d3e236916_SetDate">
    <vt:lpwstr>2024-02-02T21:09:42Z</vt:lpwstr>
  </property>
  <property fmtid="{D5CDD505-2E9C-101B-9397-08002B2CF9AE}" pid="4" name="MSIP_Label_3513b79f-ce8d-43d6-b7e5-c12d3e236916_Method">
    <vt:lpwstr>Standard</vt:lpwstr>
  </property>
  <property fmtid="{D5CDD505-2E9C-101B-9397-08002B2CF9AE}" pid="5" name="MSIP_Label_3513b79f-ce8d-43d6-b7e5-c12d3e236916_Name">
    <vt:lpwstr>defa4170-0d19-0005-0004-bc88714345d2</vt:lpwstr>
  </property>
  <property fmtid="{D5CDD505-2E9C-101B-9397-08002B2CF9AE}" pid="6" name="MSIP_Label_3513b79f-ce8d-43d6-b7e5-c12d3e236916_SiteId">
    <vt:lpwstr>ad8a84ef-f1f3-4b14-ad08-b99ca66f7e30</vt:lpwstr>
  </property>
  <property fmtid="{D5CDD505-2E9C-101B-9397-08002B2CF9AE}" pid="7" name="MSIP_Label_3513b79f-ce8d-43d6-b7e5-c12d3e236916_ActionId">
    <vt:lpwstr>bd6f61e5-6f3a-4141-bb3b-7af392cb8e60</vt:lpwstr>
  </property>
  <property fmtid="{D5CDD505-2E9C-101B-9397-08002B2CF9AE}" pid="8" name="MSIP_Label_3513b79f-ce8d-43d6-b7e5-c12d3e236916_ContentBits">
    <vt:lpwstr>0</vt:lpwstr>
  </property>
</Properties>
</file>