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513">
          <p15:clr>
            <a:srgbClr val="9AA0A6"/>
          </p15:clr>
        </p15:guide>
        <p15:guide id="2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B0743C-F3AE-42E2-AD2B-5B4EE4DC27F0}">
  <a:tblStyle styleId="{59B0743C-F3AE-42E2-AD2B-5B4EE4DC27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513"/>
        <p:guide pos="3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4.xml"/><Relationship Id="rId42" Type="http://schemas.openxmlformats.org/officeDocument/2006/relationships/font" Target="fonts/Roboto-regular.fntdata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6.xml"/><Relationship Id="rId44" Type="http://schemas.openxmlformats.org/officeDocument/2006/relationships/font" Target="fonts/Roboto-italic.fntdata"/><Relationship Id="rId21" Type="http://schemas.openxmlformats.org/officeDocument/2006/relationships/slide" Target="slides/slide15.xml"/><Relationship Id="rId43" Type="http://schemas.openxmlformats.org/officeDocument/2006/relationships/font" Target="fonts/Robo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0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1e6d0082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21e6d0082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d5e995734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d5e9957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e7351e246_2_1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e7351e24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e7351e246_2_2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e7351e24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Rental: Chercher “Hertz”</a:t>
            </a:r>
            <a:br>
              <a:rPr lang="fr"/>
            </a:br>
            <a:r>
              <a:rPr lang="fr"/>
              <a:t>Taxi: Chercher “Capitole” ou “Taxi”</a:t>
            </a:r>
            <a:r>
              <a:rPr lang="fr">
                <a:solidFill>
                  <a:schemeClr val="dk1"/>
                </a:solidFill>
              </a:rPr>
              <a:t> vers claim 10024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“Now I pass the mic to the RED team”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ead450812_11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ead45081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ead450812_5_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ead450812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ad450812_5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ad45081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ad450812_7_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ad450812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ad450812_6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ad45081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d5e995734_0_1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d5e9957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e7351e246_7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e7351e24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ead4507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dead4507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d5e995734_0_2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d5e9957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d5e995734_0_2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d5e99573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eabedfecd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eabed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eabedfecd_0_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eabedfe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687cbba60_0_7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687cbba6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e7351e246_7_2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e7351e246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faefdf653_0_13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faefdf65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078c59ffd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078c59f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078c59ffd_0_1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078c59f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078c59ffd_0_2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078c59f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722b52d89_17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722b52d89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078c59ffd_0_3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078c59ff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9783e086a_22_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9783e086a_2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e7351dfd1_0_1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e7351df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e7351dfd1_0_2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e7351df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b998922eb_4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b998922e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42acf5d7a_1_1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42acf5d7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987352505_0_7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9873525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e7351e246_2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e7351e2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oreadministrationv0.docs.apiary.io/#" TargetMode="External"/><Relationship Id="rId4" Type="http://schemas.openxmlformats.org/officeDocument/2006/relationships/image" Target="../media/image17.jp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"/>
            <a:ext cx="9144000" cy="51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/>
          <p:nvPr/>
        </p:nvSpPr>
        <p:spPr>
          <a:xfrm>
            <a:off x="1707225" y="736025"/>
            <a:ext cx="54408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WildFly</a:t>
            </a:r>
            <a:r>
              <a:rPr b="1" lang="fr" sz="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Formation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8"/>
          <p:cNvSpPr txBox="1"/>
          <p:nvPr/>
        </p:nvSpPr>
        <p:spPr>
          <a:xfrm>
            <a:off x="1570251" y="4100975"/>
            <a:ext cx="2993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Presented By : OUMINA EL Hassane</a:t>
            </a:r>
            <a:endParaRPr b="1" sz="1200"/>
          </a:p>
        </p:txBody>
      </p:sp>
      <p:sp>
        <p:nvSpPr>
          <p:cNvPr id="37" name="Google Shape;37;p8"/>
          <p:cNvSpPr txBox="1"/>
          <p:nvPr/>
        </p:nvSpPr>
        <p:spPr>
          <a:xfrm>
            <a:off x="5063225" y="4107796"/>
            <a:ext cx="25290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After each diapo, questions will be answered</a:t>
            </a:r>
            <a:endParaRPr b="1" sz="1200"/>
          </a:p>
        </p:txBody>
      </p:sp>
      <p:grpSp>
        <p:nvGrpSpPr>
          <p:cNvPr id="38" name="Google Shape;38;p8"/>
          <p:cNvGrpSpPr/>
          <p:nvPr/>
        </p:nvGrpSpPr>
        <p:grpSpPr>
          <a:xfrm>
            <a:off x="5988589" y="3561840"/>
            <a:ext cx="612884" cy="612900"/>
            <a:chOff x="5697450" y="3644870"/>
            <a:chExt cx="612884" cy="612900"/>
          </a:xfrm>
        </p:grpSpPr>
        <p:sp>
          <p:nvSpPr>
            <p:cNvPr id="39" name="Google Shape;39;p8"/>
            <p:cNvSpPr/>
            <p:nvPr/>
          </p:nvSpPr>
          <p:spPr>
            <a:xfrm>
              <a:off x="5842636" y="3756026"/>
              <a:ext cx="322500" cy="390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" name="Google Shape;40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97450" y="3644870"/>
              <a:ext cx="612884" cy="612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" name="Google Shape;41;p8"/>
          <p:cNvGrpSpPr/>
          <p:nvPr/>
        </p:nvGrpSpPr>
        <p:grpSpPr>
          <a:xfrm>
            <a:off x="2602030" y="3559981"/>
            <a:ext cx="605946" cy="606143"/>
            <a:chOff x="2435675" y="1876375"/>
            <a:chExt cx="986400" cy="986400"/>
          </a:xfrm>
        </p:grpSpPr>
        <p:sp>
          <p:nvSpPr>
            <p:cNvPr id="42" name="Google Shape;42;p8"/>
            <p:cNvSpPr/>
            <p:nvPr/>
          </p:nvSpPr>
          <p:spPr>
            <a:xfrm>
              <a:off x="2435675" y="1876375"/>
              <a:ext cx="986400" cy="986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3" name="Google Shape;43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22425" y="2063125"/>
              <a:ext cx="612900" cy="612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8"/>
          <p:cNvSpPr txBox="1"/>
          <p:nvPr/>
        </p:nvSpPr>
        <p:spPr>
          <a:xfrm>
            <a:off x="5752325" y="130550"/>
            <a:ext cx="3260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June 4th </a:t>
            </a:r>
            <a:r>
              <a:rPr lang="fr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2021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4706550" y="-295475"/>
            <a:ext cx="2066700" cy="180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" name="Google Shape;46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150" y="166100"/>
            <a:ext cx="969300" cy="9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8500" y="1647825"/>
            <a:ext cx="2066700" cy="15480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5400000" dist="19050">
              <a:srgbClr val="000000">
                <a:alpha val="50000"/>
              </a:srgbClr>
            </a:outerShdw>
            <a:reflection blurRad="0" dir="5400000" dist="38100" endA="0" endPos="17000" fadeDir="5400012" kx="0" rotWithShape="0" algn="bl" stA="46000" stPos="0" sy="-100000" ky="0"/>
          </a:effectLst>
        </p:spPr>
      </p:pic>
      <p:pic>
        <p:nvPicPr>
          <p:cNvPr id="48" name="Google Shape;48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4997" y="1888334"/>
            <a:ext cx="1824900" cy="1366800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6900000" dist="85725">
              <a:schemeClr val="accent2">
                <a:alpha val="56000"/>
              </a:schemeClr>
            </a:outerShdw>
            <a:reflection blurRad="0" dir="5400000" dist="38100" endA="0" endPos="30000" fadeDir="5400012" kx="0" rotWithShape="0" algn="bl" stA="54000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2077400" y="48325"/>
            <a:ext cx="7018200" cy="5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display of date, time and user in timeline</a:t>
            </a:r>
            <a:endParaRPr sz="3950">
              <a:solidFill>
                <a:srgbClr val="172B4D"/>
              </a:solidFill>
              <a:highlight>
                <a:srgbClr val="EBECF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Impact: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Low </a:t>
            </a: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/ Digital: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COREDRSA-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7019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 sz="1300">
                <a:solidFill>
                  <a:schemeClr val="dk1"/>
                </a:solidFill>
              </a:rPr>
              <a:t>As an operator consulting a claim overview,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I want to clearly identify who does what and when 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In order to know all about an existing claim.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descr="photo-1428908728789-d2de25dbd4e2.jpeg"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71075" y="2476175"/>
            <a:ext cx="17649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RENTAL CAR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7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EOM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5">
            <a:alphaModFix/>
          </a:blip>
          <a:srcRect b="0" l="51886" r="0" t="0"/>
          <a:stretch/>
        </p:blipFill>
        <p:spPr>
          <a:xfrm>
            <a:off x="6249325" y="1417175"/>
            <a:ext cx="2846275" cy="349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2077400" y="48325"/>
            <a:ext cx="7018200" cy="5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Adapt BRE with new RENTAL advanced mission</a:t>
            </a:r>
            <a:endParaRPr sz="3950">
              <a:solidFill>
                <a:srgbClr val="172B4D"/>
              </a:solidFill>
              <a:highlight>
                <a:srgbClr val="EBECF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Impact: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Medium</a:t>
            </a: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/ Digital: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COREDRSA-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5961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 sz="1300">
                <a:solidFill>
                  <a:schemeClr val="dk1"/>
                </a:solidFill>
              </a:rPr>
              <a:t>BRE can now handle Rental advanced missions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descr="photo-1428908728789-d2de25dbd4e2.jpeg"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71075" y="2476175"/>
            <a:ext cx="17649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RENTAL CAR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8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GYA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/>
        </p:nvSpPr>
        <p:spPr>
          <a:xfrm>
            <a:off x="2077400" y="48325"/>
            <a:ext cx="7018200" cy="5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claim by provider (rental)</a:t>
            </a:r>
            <a:endParaRPr sz="3950">
              <a:solidFill>
                <a:srgbClr val="172B4D"/>
              </a:solidFill>
              <a:highlight>
                <a:srgbClr val="EBECF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Impact: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High</a:t>
            </a: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/ Digital: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COREDRSA-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6238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In Complex search: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 sz="1300">
                <a:solidFill>
                  <a:schemeClr val="dk1"/>
                </a:solidFill>
              </a:rPr>
              <a:t>Searching by provider name will only return advanced missions (Rental, Crane, Tow and ROS + highways)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 sz="1300">
                <a:solidFill>
                  <a:schemeClr val="dk1"/>
                </a:solidFill>
              </a:rPr>
              <a:t>Provider name search will no longer return legacy missions such as Taxi, Legacy Rental, etc.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descr="photo-1428908728789-d2de25dbd4e2.jpeg"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71075" y="2476175"/>
            <a:ext cx="17649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RENTAL CAR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0" name="Google Shape;160;p19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9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GYA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28908728789-d2de25dbd4e2.jpeg"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5523" r="5674" t="16756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/>
          <p:nvPr/>
        </p:nvSpPr>
        <p:spPr>
          <a:xfrm>
            <a:off x="2450800" y="843750"/>
            <a:ext cx="4212300" cy="3327900"/>
          </a:xfrm>
          <a:prstGeom prst="rect">
            <a:avLst/>
          </a:prstGeom>
          <a:solidFill>
            <a:srgbClr val="FFFFFF">
              <a:alpha val="56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3154975" y="1957800"/>
            <a:ext cx="28995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Proxima Nova"/>
                <a:ea typeface="Proxima Nova"/>
                <a:cs typeface="Proxima Nova"/>
                <a:sym typeface="Proxima Nova"/>
              </a:rPr>
              <a:t>TOW - Custom v</a:t>
            </a:r>
            <a:r>
              <a:rPr b="1" lang="fr" sz="2400">
                <a:latin typeface="Proxima Nova"/>
                <a:ea typeface="Proxima Nova"/>
                <a:cs typeface="Proxima Nova"/>
                <a:sym typeface="Proxima Nova"/>
              </a:rPr>
              <a:t>ehicle destination justification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2077400" y="48325"/>
            <a:ext cx="7018200" cy="5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Justification of custom address for vehicle destination of a TOW mission</a:t>
            </a:r>
            <a:endParaRPr sz="3950">
              <a:solidFill>
                <a:srgbClr val="172B4D"/>
              </a:solidFill>
              <a:highlight>
                <a:srgbClr val="EBECF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Impact: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Medium </a:t>
            </a: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 Digital: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COREDRSA-4979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32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29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29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82550" lvl="0" marL="29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 sz="1300">
                <a:solidFill>
                  <a:schemeClr val="dk1"/>
                </a:solidFill>
              </a:rPr>
              <a:t>In the current version, when an operator creates a custom address for the vehicle destination, they can’t provide the justification of why the choice of using a custom address has been made. </a:t>
            </a:r>
            <a:endParaRPr sz="1300">
              <a:solidFill>
                <a:schemeClr val="dk1"/>
              </a:solidFill>
            </a:endParaRPr>
          </a:p>
          <a:p>
            <a:pPr indent="0" lvl="0" marL="29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29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Thus, we implemented a new modal with reasons for the operator to select the accurate justification.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descr="photo-1428908728789-d2de25dbd4e2.jpeg" id="174" name="Google Shape;174;p21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71075" y="2476175"/>
            <a:ext cx="17649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Vehicle </a:t>
            </a: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destination</a:t>
            </a: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=&gt; Custom address reason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8" name="Google Shape;178;p21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1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NEV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0575" y="1974500"/>
            <a:ext cx="2963202" cy="265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28908728789-d2de25dbd4e2.jpeg"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5523" r="5674" t="16756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/>
          <p:nvPr/>
        </p:nvSpPr>
        <p:spPr>
          <a:xfrm>
            <a:off x="2450800" y="843750"/>
            <a:ext cx="4212300" cy="3327900"/>
          </a:xfrm>
          <a:prstGeom prst="rect">
            <a:avLst/>
          </a:prstGeom>
          <a:solidFill>
            <a:srgbClr val="FFFFFF">
              <a:alpha val="56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3154975" y="1957800"/>
            <a:ext cx="28995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Proxima Nova"/>
                <a:ea typeface="Proxima Nova"/>
                <a:cs typeface="Proxima Nova"/>
                <a:sym typeface="Proxima Nova"/>
              </a:rPr>
              <a:t>PROVIDER REPORTS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/>
        </p:nvSpPr>
        <p:spPr>
          <a:xfrm>
            <a:off x="2077400" y="48325"/>
            <a:ext cx="7018200" cy="5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Add fault and vehicle values in immobilization screen</a:t>
            </a:r>
            <a:endParaRPr b="1"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Impact: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Medium</a:t>
            </a: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/ Digital: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COREDRSA-4801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 sz="1300">
                <a:solidFill>
                  <a:schemeClr val="dk1"/>
                </a:solidFill>
              </a:rPr>
              <a:t>We added fault category, fault type, vehicle value and repair cost to vehicle immobilisation.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32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descr="photo-1428908728789-d2de25dbd4e2.jpeg"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71075" y="2476175"/>
            <a:ext cx="17649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Vehicle </a:t>
            </a:r>
            <a:r>
              <a:rPr b="1"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immobilisation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7" name="Google Shape;197;p23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3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ADA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9526" y="2748825"/>
            <a:ext cx="3915551" cy="225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/>
        </p:nvSpPr>
        <p:spPr>
          <a:xfrm>
            <a:off x="2077400" y="48325"/>
            <a:ext cx="7018200" cy="5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Report’s rule in product configuration</a:t>
            </a:r>
            <a:endParaRPr sz="3950">
              <a:solidFill>
                <a:srgbClr val="172B4D"/>
              </a:solidFill>
              <a:highlight>
                <a:srgbClr val="EBECF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Impact: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High</a:t>
            </a: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/ Digital: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COREDRSA-4805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As an administrator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I need to configure the report rule in product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In order to comply with the business partner agreement and share this information with the provider</a:t>
            </a:r>
            <a:endParaRPr sz="1050">
              <a:solidFill>
                <a:srgbClr val="172B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descr="photo-1428908728789-d2de25dbd4e2.jpeg" id="205" name="Google Shape;205;p24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>
            <a:off x="71075" y="2476175"/>
            <a:ext cx="17649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PROVIDER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REPORT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9" name="Google Shape;209;p24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4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AGH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/>
        </p:nvSpPr>
        <p:spPr>
          <a:xfrm>
            <a:off x="2077400" y="48325"/>
            <a:ext cx="7018200" cy="5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Implement provider feedback in Core Missioning API</a:t>
            </a:r>
            <a:endParaRPr sz="3950">
              <a:solidFill>
                <a:srgbClr val="172B4D"/>
              </a:solidFill>
              <a:highlight>
                <a:srgbClr val="EBECF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Impact: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igh</a:t>
            </a: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/ Digital: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COREDRSA-4798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 sz="1300">
                <a:solidFill>
                  <a:schemeClr val="dk1"/>
                </a:solidFill>
              </a:rPr>
              <a:t>Implement Core Missioning API v3 with new provider report format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fr" sz="1300">
                <a:solidFill>
                  <a:schemeClr val="dk1"/>
                </a:solidFill>
              </a:rPr>
              <a:t>New endpoint : Clear intermediate stop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fr" sz="1300">
                <a:solidFill>
                  <a:schemeClr val="dk1"/>
                </a:solidFill>
              </a:rPr>
              <a:t>New endpoint : Alert for missing provider report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fr" sz="1300">
                <a:solidFill>
                  <a:schemeClr val="dk1"/>
                </a:solidFill>
              </a:rPr>
              <a:t>Modify endpoint : Update provider agent details with additional attributes (Fault category and Fault type)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fr" sz="1300">
                <a:solidFill>
                  <a:schemeClr val="dk1"/>
                </a:solidFill>
              </a:rPr>
              <a:t>Modify endpoint : Add or modify provider report (with new format)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descr="photo-1428908728789-d2de25dbd4e2.jpeg" id="216" name="Google Shape;216;p25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71075" y="2476175"/>
            <a:ext cx="17649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PROVIDER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REPORT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0" name="Google Shape;220;p25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5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AGH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/>
        </p:nvSpPr>
        <p:spPr>
          <a:xfrm>
            <a:off x="2077400" y="48325"/>
            <a:ext cx="7018200" cy="5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Restraint access of report modification</a:t>
            </a:r>
            <a:endParaRPr sz="3950">
              <a:solidFill>
                <a:srgbClr val="172B4D"/>
              </a:solidFill>
              <a:highlight>
                <a:srgbClr val="EBECF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Impact: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Medium </a:t>
            </a: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 Digital: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COREDRSA-6681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 sz="1300">
                <a:solidFill>
                  <a:schemeClr val="dk1"/>
                </a:solidFill>
              </a:rPr>
              <a:t>As an operational manager. I want to define who has the right to modify a provider report. In order to restraint modification and keep tracability. So we should create a new operator role MODIFY_REPORT and assign it to a new  MANAGER permission.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   </a:t>
            </a:r>
            <a:r>
              <a:rPr lang="fr" sz="1300" u="sng">
                <a:solidFill>
                  <a:schemeClr val="hlink"/>
                </a:solidFill>
                <a:hlinkClick r:id="rId3"/>
              </a:rPr>
              <a:t>API Doc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descr="photo-1428908728789-d2de25dbd4e2.jpeg" id="227" name="Google Shape;227;p26"/>
          <p:cNvPicPr preferRelativeResize="0"/>
          <p:nvPr/>
        </p:nvPicPr>
        <p:blipFill rotWithShape="1">
          <a:blip r:embed="rId4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 txBox="1"/>
          <p:nvPr/>
        </p:nvSpPr>
        <p:spPr>
          <a:xfrm>
            <a:off x="71075" y="2476175"/>
            <a:ext cx="17649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PROVIDER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REPORT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1" name="Google Shape;231;p26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6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2848125" y="1133675"/>
            <a:ext cx="17373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Former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4" name="Google Shape;54;p9"/>
          <p:cNvSpPr txBox="1"/>
          <p:nvPr/>
        </p:nvSpPr>
        <p:spPr>
          <a:xfrm>
            <a:off x="194398" y="1297050"/>
            <a:ext cx="22473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</a:rPr>
              <a:t>OUMINA EL Hassane</a:t>
            </a:r>
            <a:r>
              <a:rPr b="1" lang="fr">
                <a:solidFill>
                  <a:schemeClr val="dk1"/>
                </a:solidFill>
              </a:rPr>
              <a:t> </a:t>
            </a:r>
            <a:endParaRPr b="1" sz="1200" u="sng"/>
          </a:p>
        </p:txBody>
      </p:sp>
      <p:sp>
        <p:nvSpPr>
          <p:cNvPr id="55" name="Google Shape;55;p9"/>
          <p:cNvSpPr txBox="1"/>
          <p:nvPr/>
        </p:nvSpPr>
        <p:spPr>
          <a:xfrm>
            <a:off x="312001" y="1949625"/>
            <a:ext cx="37188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chemeClr val="dk1"/>
                </a:solidFill>
              </a:rPr>
              <a:t>JAVA/JEE Developer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chemeClr val="dk1"/>
                </a:solidFill>
              </a:rPr>
              <a:t>Consultant 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chemeClr val="dk1"/>
                </a:solidFill>
              </a:rPr>
              <a:t>Atos/Bnp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chemeClr val="dk1"/>
                </a:solidFill>
              </a:rPr>
              <a:t> paribas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chemeClr val="dk1"/>
                </a:solidFill>
              </a:rPr>
              <a:t>JAVA/JEE Developer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00" y="157750"/>
            <a:ext cx="969300" cy="9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900" y="306800"/>
            <a:ext cx="2008175" cy="18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28908728789-d2de25dbd4e2.jpeg" id="237" name="Google Shape;237;p27"/>
          <p:cNvPicPr preferRelativeResize="0"/>
          <p:nvPr/>
        </p:nvPicPr>
        <p:blipFill rotWithShape="1">
          <a:blip r:embed="rId3">
            <a:alphaModFix/>
          </a:blip>
          <a:srcRect b="0" l="5523" r="5674" t="16756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/>
          <p:nvPr/>
        </p:nvSpPr>
        <p:spPr>
          <a:xfrm>
            <a:off x="2450800" y="843750"/>
            <a:ext cx="4212300" cy="3327900"/>
          </a:xfrm>
          <a:prstGeom prst="rect">
            <a:avLst/>
          </a:prstGeom>
          <a:solidFill>
            <a:srgbClr val="FFFFFF">
              <a:alpha val="56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3154975" y="1957800"/>
            <a:ext cx="28995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Proxima Nova"/>
                <a:ea typeface="Proxima Nova"/>
                <a:cs typeface="Proxima Nova"/>
                <a:sym typeface="Proxima Nova"/>
              </a:rPr>
              <a:t>CRASH EVENT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/>
        </p:nvSpPr>
        <p:spPr>
          <a:xfrm>
            <a:off x="2077400" y="48325"/>
            <a:ext cx="7018200" cy="5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Creation of a new CRASH event</a:t>
            </a:r>
            <a:endParaRPr sz="3950">
              <a:solidFill>
                <a:srgbClr val="172B4D"/>
              </a:solidFill>
              <a:highlight>
                <a:srgbClr val="EBECF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Impact: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Low</a:t>
            </a: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/ Digital: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COREDRSA-5650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 sz="1300">
                <a:solidFill>
                  <a:schemeClr val="dk1"/>
                </a:solidFill>
              </a:rPr>
              <a:t>The operator will be able to create a new CRASH event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descr="photo-1428908728789-d2de25dbd4e2.jpeg" id="245" name="Google Shape;245;p28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 txBox="1"/>
          <p:nvPr/>
        </p:nvSpPr>
        <p:spPr>
          <a:xfrm>
            <a:off x="71075" y="2476175"/>
            <a:ext cx="17649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CRASH EVENT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9" name="Google Shape;249;p28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8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AGH</a:t>
            </a:r>
            <a:endParaRPr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825" y="2476177"/>
            <a:ext cx="5759774" cy="26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28908728789-d2de25dbd4e2.jpeg" id="256" name="Google Shape;256;p29"/>
          <p:cNvPicPr preferRelativeResize="0"/>
          <p:nvPr/>
        </p:nvPicPr>
        <p:blipFill rotWithShape="1">
          <a:blip r:embed="rId3">
            <a:alphaModFix/>
          </a:blip>
          <a:srcRect b="0" l="5523" r="5674" t="16756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/>
          <p:nvPr/>
        </p:nvSpPr>
        <p:spPr>
          <a:xfrm>
            <a:off x="2450800" y="843750"/>
            <a:ext cx="4212300" cy="3327900"/>
          </a:xfrm>
          <a:prstGeom prst="rect">
            <a:avLst/>
          </a:prstGeom>
          <a:solidFill>
            <a:srgbClr val="FFFFFF">
              <a:alpha val="56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2919125" y="1957800"/>
            <a:ext cx="33252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Proxima Nova"/>
                <a:ea typeface="Proxima Nova"/>
                <a:cs typeface="Proxima Nova"/>
                <a:sym typeface="Proxima Nova"/>
              </a:rPr>
              <a:t>API &amp; TRANSLATION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Proxima Nova"/>
                <a:ea typeface="Proxima Nova"/>
                <a:cs typeface="Proxima Nova"/>
                <a:sym typeface="Proxima Nova"/>
              </a:rPr>
              <a:t>UPDATES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/>
        </p:nvSpPr>
        <p:spPr>
          <a:xfrm>
            <a:off x="2010575" y="48325"/>
            <a:ext cx="70182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New API implementation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descr="photo-1428908728789-d2de25dbd4e2.jpeg" id="264" name="Google Shape;264;p30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/>
          <p:nvPr/>
        </p:nvSpPr>
        <p:spPr>
          <a:xfrm>
            <a:off x="89561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/>
          <p:nvPr/>
        </p:nvSpPr>
        <p:spPr>
          <a:xfrm>
            <a:off x="71075" y="2476175"/>
            <a:ext cx="17649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NEW API</a:t>
            </a:r>
            <a:endParaRPr b="1"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8" name="Google Shape;268;p30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0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JPI</a:t>
            </a:r>
            <a:endParaRPr/>
          </a:p>
        </p:txBody>
      </p:sp>
      <p:graphicFrame>
        <p:nvGraphicFramePr>
          <p:cNvPr id="270" name="Google Shape;270;p30"/>
          <p:cNvGraphicFramePr/>
          <p:nvPr/>
        </p:nvGraphicFramePr>
        <p:xfrm>
          <a:off x="2077400" y="86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{59B0743C-F3AE-42E2-AD2B-5B4EE4DC27F0}</a:tableStyleId>
              </a:tblPr>
              <a:tblGrid>
                <a:gridCol w="1455200"/>
                <a:gridCol w="2521050"/>
                <a:gridCol w="1745650"/>
                <a:gridCol w="672075"/>
                <a:gridCol w="583525"/>
              </a:tblGrid>
              <a:tr h="25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API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Topic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Reference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Impact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Digital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  Public API v1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Create digital interaction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COREDRSA-6188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highlight>
                            <a:srgbClr val="FFE599"/>
                          </a:highlight>
                        </a:rPr>
                        <a:t>Medium</a:t>
                      </a:r>
                      <a:endParaRPr sz="1000">
                        <a:highlight>
                          <a:srgbClr val="FFE599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highlight>
                            <a:srgbClr val="FFE599"/>
                          </a:highlight>
                        </a:rPr>
                        <a:t>yes</a:t>
                      </a:r>
                      <a:endParaRPr sz="1000">
                        <a:highlight>
                          <a:srgbClr val="FFE599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Core Missioning v3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Provider Report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COREDRSA-4798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High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No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Affiliate Missionning v3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Provider Report - product config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New crash event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COREDRSA-4805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COREDRSA-5650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Medium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Quotation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v3.1 &amp; v2.4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New CRASH event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COREDRSA-5650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Medium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Affiliate CTI :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v2.1 &amp; v1.3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New CRASH event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COREDRSA-5650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Medium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Public API: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v1.7 &amp; v0.46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New CRASH event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COREDRSA-5650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Medium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yes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28908728789-d2de25dbd4e2.jpeg" id="275" name="Google Shape;275;p31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"/>
          <p:cNvSpPr txBox="1"/>
          <p:nvPr/>
        </p:nvSpPr>
        <p:spPr>
          <a:xfrm>
            <a:off x="0" y="2476175"/>
            <a:ext cx="19245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CORE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TRANSLATIONS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1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1"/>
          <p:cNvSpPr txBox="1"/>
          <p:nvPr/>
        </p:nvSpPr>
        <p:spPr>
          <a:xfrm>
            <a:off x="2239350" y="218675"/>
            <a:ext cx="67356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dk1"/>
                </a:solidFill>
              </a:rPr>
              <a:t>Some wordings have been added / updated: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1" name="Google Shape;281;p31"/>
          <p:cNvGraphicFramePr/>
          <p:nvPr/>
        </p:nvGraphicFramePr>
        <p:xfrm>
          <a:off x="2191538" y="6159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{59B0743C-F3AE-42E2-AD2B-5B4EE4DC27F0}</a:tableStyleId>
              </a:tblPr>
              <a:tblGrid>
                <a:gridCol w="1025600"/>
                <a:gridCol w="3713275"/>
                <a:gridCol w="1955050"/>
              </a:tblGrid>
              <a:tr h="2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600"/>
                        <a:t>Screen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600"/>
                        <a:t>Translation key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600"/>
                        <a:t>English translation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Report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ReportModal.labelUpdate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Update report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Report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ReportModal.labelAdd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Add report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Report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ReportModal.reportReference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Report reference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Report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ReportModal.validate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Save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Report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ReportModal.information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Information (example: issue with the customer, etc)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Report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ReportModal.addMoreDetails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Add more details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Report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Core.missioning.task.REQUEST_MISSION_REPORT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 mission report is requested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Report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Core.missioning.task.REVIEW_MISSION_REPORT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The mission report must be reviewed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Report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TaskType.Goal.RSA.CONTACT_PROVIDER.REVIEW_MISSION_REPORT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Review a mission report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2" name="Google Shape;282;p31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JPI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p32"/>
          <p:cNvGraphicFramePr/>
          <p:nvPr/>
        </p:nvGraphicFramePr>
        <p:xfrm>
          <a:off x="2191538" y="6159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{59B0743C-F3AE-42E2-AD2B-5B4EE4DC27F0}</a:tableStyleId>
              </a:tblPr>
              <a:tblGrid>
                <a:gridCol w="1025600"/>
                <a:gridCol w="3713275"/>
                <a:gridCol w="1955050"/>
              </a:tblGrid>
              <a:tr h="2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600"/>
                        <a:t>Screen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600"/>
                        <a:t>Translation key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600"/>
                        <a:t>English translation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Report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Report.CANCELLED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Cancelled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/>
                        <a:t>Vehicle </a:t>
                      </a:r>
                      <a:r>
                        <a:rPr lang="fr" sz="1000"/>
                        <a:t>immobilisation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VehicleImmobilisation.repairCost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Repair cost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Vehicle </a:t>
                      </a:r>
                      <a:r>
                        <a:rPr lang="fr" sz="1000">
                          <a:solidFill>
                            <a:schemeClr val="dk1"/>
                          </a:solidFill>
                        </a:rPr>
                        <a:t>immobilisation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VehicleImmobilisation.vehicleValue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Vehicle value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/>
                        <a:t>Tow - Custom vehicle destination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vehicleDestination.SelectionReasonModal.title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Why do you want an other vehicle destination 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photo-1428908728789-d2de25dbd4e2.jpeg" id="288" name="Google Shape;288;p32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0" y="2476175"/>
            <a:ext cx="19245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CORE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TRANSLATIONS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32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32"/>
          <p:cNvSpPr txBox="1"/>
          <p:nvPr/>
        </p:nvSpPr>
        <p:spPr>
          <a:xfrm>
            <a:off x="2239350" y="218675"/>
            <a:ext cx="67356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dk1"/>
                </a:solidFill>
              </a:rPr>
              <a:t>Some wordings have been added / updated: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JPI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28908728789-d2de25dbd4e2.jpeg" id="299" name="Google Shape;299;p33"/>
          <p:cNvPicPr preferRelativeResize="0"/>
          <p:nvPr/>
        </p:nvPicPr>
        <p:blipFill rotWithShape="1">
          <a:blip r:embed="rId3">
            <a:alphaModFix/>
          </a:blip>
          <a:srcRect b="0" l="5523" r="5674" t="16756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/>
          <p:nvPr/>
        </p:nvSpPr>
        <p:spPr>
          <a:xfrm>
            <a:off x="2450800" y="843750"/>
            <a:ext cx="4212300" cy="3327900"/>
          </a:xfrm>
          <a:prstGeom prst="rect">
            <a:avLst/>
          </a:prstGeom>
          <a:solidFill>
            <a:srgbClr val="FFFFFF">
              <a:alpha val="56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"/>
          <p:cNvSpPr txBox="1"/>
          <p:nvPr/>
        </p:nvSpPr>
        <p:spPr>
          <a:xfrm>
            <a:off x="2928775" y="1957800"/>
            <a:ext cx="32961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Proxima Nova"/>
                <a:ea typeface="Proxima Nova"/>
                <a:cs typeface="Proxima Nova"/>
                <a:sym typeface="Proxima Nova"/>
              </a:rPr>
              <a:t>ROADMAP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Proxima Nova"/>
                <a:ea typeface="Proxima Nova"/>
                <a:cs typeface="Proxima Nova"/>
                <a:sym typeface="Proxima Nova"/>
              </a:rPr>
              <a:t>&amp;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Proxima Nova"/>
                <a:ea typeface="Proxima Nova"/>
                <a:cs typeface="Proxima Nova"/>
                <a:sym typeface="Proxima Nova"/>
              </a:rPr>
              <a:t>NEXT PRIORITIES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Google Shape;306;p34"/>
          <p:cNvGraphicFramePr/>
          <p:nvPr/>
        </p:nvGraphicFramePr>
        <p:xfrm>
          <a:off x="1990238" y="-37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{59B0743C-F3AE-42E2-AD2B-5B4EE4DC27F0}</a:tableStyleId>
              </a:tblPr>
              <a:tblGrid>
                <a:gridCol w="1192200"/>
                <a:gridCol w="2648850"/>
                <a:gridCol w="3333075"/>
              </a:tblGrid>
              <a:tr h="3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Feature</a:t>
                      </a:r>
                      <a:endParaRPr b="1"/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Done</a:t>
                      </a:r>
                      <a:endParaRPr b="1"/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Work in progress or To Do</a:t>
                      </a:r>
                      <a:endParaRPr b="1"/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Public A</a:t>
                      </a:r>
                      <a:r>
                        <a:rPr b="1"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PI for advanced missioning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900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75%</a:t>
                      </a:r>
                      <a:endParaRPr b="1" i="1" sz="900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Proxima Nova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r>
                        <a:rPr lang="fr" sz="900">
                          <a:solidFill>
                            <a:schemeClr val="dk1"/>
                          </a:solidFill>
                        </a:rPr>
                        <a:t>earch vehicle destinations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Get tow limits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Get all missions of the claim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Update mission type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Drop mission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Digital interactions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Select vehicle destination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Create and dispatch a mission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Provider report management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100 %</a:t>
                      </a:r>
                      <a:endParaRPr b="1" i="1"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Proxima Nova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Display the list of provider’s report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Add an edit report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Add fault category and type in mission provider details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Design and implement new product configuration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Design and implement provider’s feedback in core missioning API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Restraint access to report modification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457200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  <a:p>
                      <a:pPr indent="0" lvl="0" marL="457200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TOW - Vehicle destination  justification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100%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Implement custom justification for vehicle destination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New crash alert event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100%</a:t>
                      </a:r>
                      <a:endParaRPr b="1" i="1"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Add new event “CRASH”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Modify claim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999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7149" lvl="0" marL="0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Design new routes to modify subs + vehicle + driver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  <a:p>
                      <a:pPr indent="-147149" lvl="0" marL="0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Modify subscription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  <a:p>
                      <a:pPr indent="-147149" lvl="0" marL="0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Modify driver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147149" lvl="0" marL="0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Modify vehicle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...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36000" marB="36000" marR="36000" marL="180000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photo-1428908728789-d2de25dbd4e2.jpeg" id="307" name="Google Shape;307;p34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4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4"/>
          <p:cNvSpPr txBox="1"/>
          <p:nvPr/>
        </p:nvSpPr>
        <p:spPr>
          <a:xfrm>
            <a:off x="71075" y="2476175"/>
            <a:ext cx="17649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STORY MAP</a:t>
            </a:r>
            <a:endParaRPr b="1"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11" name="Google Shape;311;p34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4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YFA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Google Shape;317;p35"/>
          <p:cNvGraphicFramePr/>
          <p:nvPr/>
        </p:nvGraphicFramePr>
        <p:xfrm>
          <a:off x="201057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{59B0743C-F3AE-42E2-AD2B-5B4EE4DC27F0}</a:tableStyleId>
              </a:tblPr>
              <a:tblGrid>
                <a:gridCol w="1178300"/>
                <a:gridCol w="2946150"/>
                <a:gridCol w="2966125"/>
              </a:tblGrid>
              <a:tr h="49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Feature</a:t>
                      </a:r>
                      <a:endParaRPr b="1"/>
                    </a:p>
                  </a:txBody>
                  <a:tcPr marT="36000" marB="36000" marR="36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Done</a:t>
                      </a:r>
                      <a:endParaRPr b="1"/>
                    </a:p>
                  </a:txBody>
                  <a:tcPr marT="36000" marB="36000" marR="36000" marL="36000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Work in progress or To Do</a:t>
                      </a:r>
                      <a:endParaRPr b="1"/>
                    </a:p>
                  </a:txBody>
                  <a:tcPr marT="36000" marB="36000" marR="36000" marL="36000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Advanced missioning -</a:t>
                      </a:r>
                      <a:endParaRPr b="1" sz="9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Rental car</a:t>
                      </a:r>
                      <a:endParaRPr b="1" sz="9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Proxima Nova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Front skeleton </a:t>
                      </a:r>
                      <a:endParaRPr sz="9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Proxima Nova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Domain model and data base </a:t>
                      </a:r>
                      <a:endParaRPr sz="9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Proxima Nova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Quotation and missioning</a:t>
                      </a:r>
                      <a:endParaRPr sz="9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Proxima Nova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Mission panels and mission info (31/32)</a:t>
                      </a:r>
                      <a:endParaRPr sz="9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Proxima Nova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Mission management (10/17 + 3 in progress)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47149" lvl="0" marL="179999" rtl="0" algn="l">
                        <a:lnSpc>
                          <a:spcPct val="11666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Proxima Nova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Legacy replacement (0/1)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photo-1428908728789-d2de25dbd4e2.jpeg" id="318" name="Google Shape;318;p35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5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5"/>
          <p:cNvSpPr txBox="1"/>
          <p:nvPr/>
        </p:nvSpPr>
        <p:spPr>
          <a:xfrm>
            <a:off x="71075" y="2476175"/>
            <a:ext cx="17649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STORY MAP</a:t>
            </a:r>
            <a:endParaRPr b="1"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2" name="Google Shape;322;p35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35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MXB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28908728789-d2de25dbd4e2.jpeg" id="328" name="Google Shape;328;p36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6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6"/>
          <p:cNvSpPr txBox="1"/>
          <p:nvPr/>
        </p:nvSpPr>
        <p:spPr>
          <a:xfrm>
            <a:off x="71075" y="2476175"/>
            <a:ext cx="17649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STORY MAP</a:t>
            </a:r>
            <a:endParaRPr b="1"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32" name="Google Shape;332;p36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6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SME</a:t>
            </a:r>
            <a:endParaRPr/>
          </a:p>
        </p:txBody>
      </p:sp>
      <p:graphicFrame>
        <p:nvGraphicFramePr>
          <p:cNvPr id="334" name="Google Shape;334;p36"/>
          <p:cNvGraphicFramePr/>
          <p:nvPr/>
        </p:nvGraphicFramePr>
        <p:xfrm>
          <a:off x="2067950" y="13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{59B0743C-F3AE-42E2-AD2B-5B4EE4DC27F0}</a:tableStyleId>
              </a:tblPr>
              <a:tblGrid>
                <a:gridCol w="1469025"/>
                <a:gridCol w="2759175"/>
                <a:gridCol w="2781525"/>
              </a:tblGrid>
              <a:tr h="40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Feature/ Epic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Done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In progress/ ToDo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48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/>
                        <a:t>Reporting digital exits</a:t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/>
                        <a:t>85% Complete</a:t>
                      </a:r>
                      <a:endParaRPr b="1"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Designing digital exits reason implementation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Digital exit endpoint for Claims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Digital exit endpoint for missions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Digital exit endpoint for DI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Exit reasons for BRE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Exit reasons for Core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Add BRE event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Data export: Desing digital exit reason payload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Core digital exits + task creation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Data Export implement digital exit reason payloadN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Display Claim and mission exit reasons in timeline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Allow a mission to receive a digital exit after PENDING status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fr" sz="900">
                          <a:highlight>
                            <a:srgbClr val="FFFF00"/>
                          </a:highlight>
                        </a:rPr>
                        <a:t>Display DI exit in DI page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/>
                        <a:t>Benefit recommendation</a:t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/>
                        <a:t>83% Complete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Display new Benefit recommendation </a:t>
                      </a: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condition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Display new service recommendation condition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Display service recommendation conditions in Force eligibility modal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Display new Benefit recommendation limits in claim timeline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Display benefit conditions in force eligibility modal for update &amp; send mission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/>
                        <a:t>Product Migration</a:t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/>
                        <a:t>60% complete</a:t>
                      </a:r>
                      <a:endParaRPr b="1"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Benefit recommendation mecanism based on covered area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Product digital solution filter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RSA (inc Highway) provider network and radius selection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EA9999"/>
                          </a:highlight>
                        </a:rPr>
                        <a:t>Rental network prioritization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EA9999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EA9999"/>
                          </a:highlight>
                        </a:rPr>
                        <a:t>Product code &amp; name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EA9999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fr" sz="900">
                          <a:highlight>
                            <a:srgbClr val="EA9999"/>
                          </a:highlight>
                        </a:rPr>
                        <a:t>Product digital solution filter</a:t>
                      </a:r>
                      <a:endParaRPr sz="900">
                        <a:highlight>
                          <a:srgbClr val="EA9999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fr" sz="900">
                          <a:highlight>
                            <a:srgbClr val="EA9999"/>
                          </a:highlight>
                        </a:rPr>
                        <a:t>Other provider and radius selection</a:t>
                      </a:r>
                      <a:endParaRPr sz="9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28908728789-d2de25dbd4e2.jpeg" id="62" name="Google Shape;62;p10"/>
          <p:cNvPicPr preferRelativeResize="0"/>
          <p:nvPr/>
        </p:nvPicPr>
        <p:blipFill rotWithShape="1">
          <a:blip r:embed="rId3">
            <a:alphaModFix/>
          </a:blip>
          <a:srcRect b="0" l="5523" r="5674" t="16756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/>
          <p:nvPr/>
        </p:nvSpPr>
        <p:spPr>
          <a:xfrm>
            <a:off x="1922950" y="758225"/>
            <a:ext cx="5268000" cy="3296700"/>
          </a:xfrm>
          <a:prstGeom prst="rect">
            <a:avLst/>
          </a:prstGeom>
          <a:solidFill>
            <a:srgbClr val="FFFFFF">
              <a:alpha val="56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00" y="154438"/>
            <a:ext cx="871600" cy="7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/>
        </p:nvSpPr>
        <p:spPr>
          <a:xfrm>
            <a:off x="2403650" y="1550525"/>
            <a:ext cx="4601100" cy="25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b="1"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b="1"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API &amp; translation updates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b="1"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Roadmap &amp; Next Priorities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3304700" y="797500"/>
            <a:ext cx="2404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DRSA Demo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28908728789-d2de25dbd4e2.jpeg" id="339" name="Google Shape;339;p37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7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7"/>
          <p:cNvSpPr txBox="1"/>
          <p:nvPr/>
        </p:nvSpPr>
        <p:spPr>
          <a:xfrm>
            <a:off x="71075" y="2476175"/>
            <a:ext cx="17649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AF</a:t>
            </a:r>
            <a:endParaRPr b="1"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STORY MAP</a:t>
            </a:r>
            <a:endParaRPr b="1"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43" name="Google Shape;343;p37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7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SMH</a:t>
            </a:r>
            <a:endParaRPr/>
          </a:p>
        </p:txBody>
      </p:sp>
      <p:graphicFrame>
        <p:nvGraphicFramePr>
          <p:cNvPr id="345" name="Google Shape;345;p37"/>
          <p:cNvGraphicFramePr/>
          <p:nvPr/>
        </p:nvGraphicFramePr>
        <p:xfrm>
          <a:off x="2061775" y="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{59B0743C-F3AE-42E2-AD2B-5B4EE4DC27F0}</a:tableStyleId>
              </a:tblPr>
              <a:tblGrid>
                <a:gridCol w="1731350"/>
                <a:gridCol w="2648475"/>
                <a:gridCol w="263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Feature/ Epic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Done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In progress/ ToDo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GDPR- Cookies Management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70% Complete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On Hold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Implement Analytics consent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Analytics activation related to cookies consent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Cookies banner should be reachable on all WebApp workflow steps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-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Cookies conscent stockage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Public API V1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50% Complete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Consume new public API v1 Digital exits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Implement public API v1 Claim endpoint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Implement public API select location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Implement public API select event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Implement public API v1 Mission endpoint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Public API v1 car destination management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Refresh management impact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Technical improvements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Unused settings clean-up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Extract all Analytics tags &amp; events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Responsive Design improvements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EA9999"/>
                          </a:highlight>
                        </a:rPr>
                        <a:t>Unused Anatytics clean-up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</a:rPr>
                        <a:t>NPS Page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fr" sz="900">
                          <a:solidFill>
                            <a:schemeClr val="dk1"/>
                          </a:solidFill>
                          <a:highlight>
                            <a:srgbClr val="EA9999"/>
                          </a:highlight>
                        </a:rPr>
                        <a:t>New NPS page requested by EADE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28908728789-d2de25dbd4e2.jpeg" id="350" name="Google Shape;350;p38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0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8"/>
          <p:cNvSpPr/>
          <p:nvPr/>
        </p:nvSpPr>
        <p:spPr>
          <a:xfrm>
            <a:off x="89486" y="9127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0191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8"/>
          <p:cNvSpPr txBox="1"/>
          <p:nvPr/>
        </p:nvSpPr>
        <p:spPr>
          <a:xfrm>
            <a:off x="71075" y="2476175"/>
            <a:ext cx="1764900" cy="17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b="1"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4" name="Google Shape;354;p38"/>
          <p:cNvCxnSpPr/>
          <p:nvPr/>
        </p:nvCxnSpPr>
        <p:spPr>
          <a:xfrm>
            <a:off x="308100" y="22475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38"/>
          <p:cNvSpPr txBox="1"/>
          <p:nvPr/>
        </p:nvSpPr>
        <p:spPr>
          <a:xfrm>
            <a:off x="0" y="44028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ASO</a:t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3093409" y="52800"/>
            <a:ext cx="181500" cy="5014500"/>
          </a:xfrm>
          <a:prstGeom prst="rect">
            <a:avLst/>
          </a:prstGeom>
          <a:solidFill>
            <a:srgbClr val="840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 txBox="1"/>
          <p:nvPr/>
        </p:nvSpPr>
        <p:spPr>
          <a:xfrm>
            <a:off x="2195000" y="1597293"/>
            <a:ext cx="758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rPr>
              <a:t>23/06</a:t>
            </a:r>
            <a:endParaRPr b="1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8" name="Google Shape;358;p38"/>
          <p:cNvCxnSpPr/>
          <p:nvPr/>
        </p:nvCxnSpPr>
        <p:spPr>
          <a:xfrm rot="10800000">
            <a:off x="2936225" y="1770691"/>
            <a:ext cx="529800" cy="0"/>
          </a:xfrm>
          <a:prstGeom prst="straightConnector1">
            <a:avLst/>
          </a:prstGeom>
          <a:noFill/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38"/>
          <p:cNvCxnSpPr/>
          <p:nvPr/>
        </p:nvCxnSpPr>
        <p:spPr>
          <a:xfrm rot="10800000">
            <a:off x="2889950" y="3237166"/>
            <a:ext cx="529800" cy="0"/>
          </a:xfrm>
          <a:prstGeom prst="straightConnector1">
            <a:avLst/>
          </a:prstGeom>
          <a:noFill/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38"/>
          <p:cNvSpPr txBox="1"/>
          <p:nvPr/>
        </p:nvSpPr>
        <p:spPr>
          <a:xfrm>
            <a:off x="3615575" y="2554750"/>
            <a:ext cx="46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DRSA Change Advisory Board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2194988" y="3964081"/>
            <a:ext cx="758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rPr>
              <a:t>02/07</a:t>
            </a:r>
            <a:endParaRPr b="1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8"/>
          <p:cNvSpPr txBox="1"/>
          <p:nvPr/>
        </p:nvSpPr>
        <p:spPr>
          <a:xfrm>
            <a:off x="3539375" y="3022963"/>
            <a:ext cx="55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Design workshop - Reviewing solution proposed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3" name="Google Shape;363;p38"/>
          <p:cNvCxnSpPr/>
          <p:nvPr/>
        </p:nvCxnSpPr>
        <p:spPr>
          <a:xfrm rot="10800000">
            <a:off x="2922375" y="2754841"/>
            <a:ext cx="529800" cy="0"/>
          </a:xfrm>
          <a:prstGeom prst="straightConnector1">
            <a:avLst/>
          </a:prstGeom>
          <a:noFill/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38"/>
          <p:cNvSpPr txBox="1"/>
          <p:nvPr/>
        </p:nvSpPr>
        <p:spPr>
          <a:xfrm>
            <a:off x="2118800" y="3011943"/>
            <a:ext cx="7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rPr>
              <a:t>25/06</a:t>
            </a:r>
            <a:endParaRPr b="1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" name="Google Shape;365;p38"/>
          <p:cNvCxnSpPr/>
          <p:nvPr/>
        </p:nvCxnSpPr>
        <p:spPr>
          <a:xfrm rot="10800000">
            <a:off x="2936225" y="4175691"/>
            <a:ext cx="529800" cy="0"/>
          </a:xfrm>
          <a:prstGeom prst="straightConnector1">
            <a:avLst/>
          </a:prstGeom>
          <a:noFill/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38"/>
          <p:cNvSpPr txBox="1"/>
          <p:nvPr/>
        </p:nvSpPr>
        <p:spPr>
          <a:xfrm>
            <a:off x="3490775" y="3959763"/>
            <a:ext cx="5598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8"/>
          <p:cNvSpPr txBox="1"/>
          <p:nvPr/>
        </p:nvSpPr>
        <p:spPr>
          <a:xfrm>
            <a:off x="3490775" y="983345"/>
            <a:ext cx="55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Shift demo - </a:t>
            </a:r>
            <a:r>
              <a:rPr b="1" lang="fr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EA Portugal</a:t>
            </a:r>
            <a:endParaRPr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2195000" y="1036818"/>
            <a:ext cx="758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r>
              <a:rPr b="1" lang="fr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rPr>
              <a:t>/06</a:t>
            </a:r>
            <a:endParaRPr b="1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9" name="Google Shape;369;p38"/>
          <p:cNvCxnSpPr/>
          <p:nvPr/>
        </p:nvCxnSpPr>
        <p:spPr>
          <a:xfrm rot="10800000">
            <a:off x="2951625" y="1210216"/>
            <a:ext cx="529800" cy="0"/>
          </a:xfrm>
          <a:prstGeom prst="straightConnector1">
            <a:avLst/>
          </a:prstGeom>
          <a:noFill/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0" name="Google Shape;370;p38"/>
          <p:cNvSpPr txBox="1"/>
          <p:nvPr/>
        </p:nvSpPr>
        <p:spPr>
          <a:xfrm>
            <a:off x="3512500" y="1581025"/>
            <a:ext cx="5598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Delivery Board - DRSA update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1" name="Google Shape;371;p38"/>
          <p:cNvCxnSpPr/>
          <p:nvPr/>
        </p:nvCxnSpPr>
        <p:spPr>
          <a:xfrm rot="10800000">
            <a:off x="2936225" y="2304091"/>
            <a:ext cx="529800" cy="0"/>
          </a:xfrm>
          <a:prstGeom prst="straightConnector1">
            <a:avLst/>
          </a:prstGeom>
          <a:noFill/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" name="Google Shape;372;p38"/>
          <p:cNvSpPr txBox="1"/>
          <p:nvPr/>
        </p:nvSpPr>
        <p:spPr>
          <a:xfrm>
            <a:off x="3512500" y="2120083"/>
            <a:ext cx="55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Training - Digital e-learning with 360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3615575" y="3550863"/>
            <a:ext cx="46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Release in PRD CORE v1.60.x &amp; Webapp v3.21.x 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4" name="Google Shape;374;p38"/>
          <p:cNvCxnSpPr/>
          <p:nvPr/>
        </p:nvCxnSpPr>
        <p:spPr>
          <a:xfrm rot="10800000">
            <a:off x="2922375" y="3674754"/>
            <a:ext cx="529800" cy="0"/>
          </a:xfrm>
          <a:prstGeom prst="straightConnector1">
            <a:avLst/>
          </a:prstGeom>
          <a:noFill/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38"/>
          <p:cNvSpPr txBox="1"/>
          <p:nvPr/>
        </p:nvSpPr>
        <p:spPr>
          <a:xfrm>
            <a:off x="2118800" y="3474656"/>
            <a:ext cx="7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rPr>
              <a:t>30</a:t>
            </a:r>
            <a:r>
              <a:rPr b="1" lang="fr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rPr>
              <a:t>/06</a:t>
            </a:r>
            <a:endParaRPr b="1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8"/>
          <p:cNvSpPr txBox="1"/>
          <p:nvPr/>
        </p:nvSpPr>
        <p:spPr>
          <a:xfrm>
            <a:off x="2195000" y="2114118"/>
            <a:ext cx="758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rPr>
              <a:t>24/06</a:t>
            </a:r>
            <a:endParaRPr b="1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28908728789-d2de25dbd4e2.jpeg" id="71" name="Google Shape;71;p11"/>
          <p:cNvPicPr preferRelativeResize="0"/>
          <p:nvPr/>
        </p:nvPicPr>
        <p:blipFill rotWithShape="1">
          <a:blip r:embed="rId3">
            <a:alphaModFix/>
          </a:blip>
          <a:srcRect b="0" l="5523" r="5674" t="16756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/>
          <p:nvPr/>
        </p:nvSpPr>
        <p:spPr>
          <a:xfrm>
            <a:off x="2410050" y="843750"/>
            <a:ext cx="4212300" cy="3327900"/>
          </a:xfrm>
          <a:prstGeom prst="rect">
            <a:avLst/>
          </a:prstGeom>
          <a:solidFill>
            <a:srgbClr val="FFFFFF">
              <a:alpha val="56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 txBox="1"/>
          <p:nvPr/>
        </p:nvSpPr>
        <p:spPr>
          <a:xfrm>
            <a:off x="2929050" y="1957800"/>
            <a:ext cx="32280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latin typeface="Proxima Nova"/>
                <a:ea typeface="Proxima Nova"/>
                <a:cs typeface="Proxima Nova"/>
                <a:sym typeface="Proxima Nova"/>
              </a:rPr>
              <a:t>BENEFIT / SERVICE RECOMMENDATION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/>
        </p:nvSpPr>
        <p:spPr>
          <a:xfrm>
            <a:off x="2077400" y="48325"/>
            <a:ext cx="7018200" cy="5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Coverage conditions display when forced eligibility</a:t>
            </a:r>
            <a:endParaRPr sz="3950">
              <a:solidFill>
                <a:srgbClr val="172B4D"/>
              </a:solidFill>
              <a:highlight>
                <a:srgbClr val="EBECF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Impact: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Low</a:t>
            </a: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/ Digital: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b="1" lang="fr" sz="1300">
                <a:solidFill>
                  <a:srgbClr val="222222"/>
                </a:solidFill>
                <a:highlight>
                  <a:srgbClr val="FFFFFF"/>
                </a:highlight>
              </a:rPr>
              <a:t> WildFly (15-21) is Java 8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 claim timeline, when a partially recommended service is selected for a given mission, then, “force service” is displayed behind service title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the “Force” tab, unsatisfied/ missing service recommendation are displayed in order to inform the operator what made this service partially recommended.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descr="photo-1428908728789-d2de25dbd4e2.jpeg"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2"/>
          <p:cNvSpPr txBox="1"/>
          <p:nvPr/>
        </p:nvSpPr>
        <p:spPr>
          <a:xfrm>
            <a:off x="71075" y="2476175"/>
            <a:ext cx="17649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Benefit/ service recommendation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3" name="Google Shape;83;p12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2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KMA</a:t>
            </a:r>
            <a:endParaRPr/>
          </a:p>
        </p:txBody>
      </p:sp>
      <p:pic>
        <p:nvPicPr>
          <p:cNvPr id="85" name="Google Shape;8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7448" y="1027725"/>
            <a:ext cx="4057725" cy="30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28908728789-d2de25dbd4e2.jpeg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5523" r="5674" t="16756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2410050" y="843750"/>
            <a:ext cx="4212300" cy="3327900"/>
          </a:xfrm>
          <a:prstGeom prst="rect">
            <a:avLst/>
          </a:prstGeom>
          <a:solidFill>
            <a:srgbClr val="FFFFFF">
              <a:alpha val="56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2929050" y="1957800"/>
            <a:ext cx="32280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latin typeface="Proxima Nova"/>
                <a:ea typeface="Proxima Nova"/>
                <a:cs typeface="Proxima Nova"/>
                <a:sym typeface="Proxima Nova"/>
              </a:rPr>
              <a:t>PRODUCT MIGRATION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2077400" y="48325"/>
            <a:ext cx="7018200" cy="5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 covered areas</a:t>
            </a:r>
            <a:endParaRPr sz="3950">
              <a:solidFill>
                <a:srgbClr val="172B4D"/>
              </a:solidFill>
              <a:highlight>
                <a:srgbClr val="EBECF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Impact: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High</a:t>
            </a: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</a:t>
            </a: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Digital: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COREDRSA-6305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Only one covered area is allowed for benefit on the backoffice.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Before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After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descr="photo-1428908728789-d2de25dbd4e2.jpeg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71075" y="2476175"/>
            <a:ext cx="17649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 migration</a:t>
            </a:r>
            <a:endParaRPr b="1"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4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</a:t>
            </a: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9463" y="3531363"/>
            <a:ext cx="57054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5188" y="2619713"/>
            <a:ext cx="57340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28908728789-d2de25dbd4e2.jpeg"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5523" r="5674" t="16756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>
            <a:off x="2450800" y="843750"/>
            <a:ext cx="4212300" cy="3327900"/>
          </a:xfrm>
          <a:prstGeom prst="rect">
            <a:avLst/>
          </a:prstGeom>
          <a:solidFill>
            <a:srgbClr val="FFFFFF">
              <a:alpha val="56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3154975" y="1957800"/>
            <a:ext cx="28995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Proxima Nova"/>
                <a:ea typeface="Proxima Nova"/>
                <a:cs typeface="Proxima Nova"/>
                <a:sym typeface="Proxima Nova"/>
              </a:rPr>
              <a:t>RENTAL CAR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Proxima Nova"/>
                <a:ea typeface="Proxima Nova"/>
                <a:cs typeface="Proxima Nova"/>
                <a:sym typeface="Proxima Nova"/>
              </a:rPr>
              <a:t>ADVANCED MISSIONING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808300" y="1260925"/>
            <a:ext cx="3027726" cy="2319678"/>
          </a:xfrm>
          <a:prstGeom prst="irregularSeal2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NOT YET DELIVERED IN PRODUCTION</a:t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2077400" y="48325"/>
            <a:ext cx="7018200" cy="5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Claim overview impacts (without force eligibility)</a:t>
            </a:r>
            <a:endParaRPr sz="3950">
              <a:solidFill>
                <a:srgbClr val="172B4D"/>
              </a:solidFill>
              <a:highlight>
                <a:srgbClr val="EBECF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Impact: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Low</a:t>
            </a: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/ Digital: 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COREDRSA-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6147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 sz="1300">
                <a:solidFill>
                  <a:schemeClr val="dk1"/>
                </a:solidFill>
              </a:rPr>
              <a:t>As an operator consulting a claim overview I will be able to see all the information about an advanced rental mission.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descr="photo-1428908728789-d2de25dbd4e2.jpeg"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79434" t="11909"/>
          <a:stretch/>
        </p:blipFill>
        <p:spPr>
          <a:xfrm>
            <a:off x="-44425" y="0"/>
            <a:ext cx="2054997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>
            <a:off x="89486" y="760325"/>
            <a:ext cx="1764900" cy="3431700"/>
          </a:xfrm>
          <a:prstGeom prst="rect">
            <a:avLst/>
          </a:prstGeom>
          <a:solidFill>
            <a:srgbClr val="FFFFFF">
              <a:alpha val="80770"/>
            </a:srgbClr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00" y="1247775"/>
            <a:ext cx="1327800" cy="10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71075" y="2476175"/>
            <a:ext cx="17649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RENTAL CAR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>
            <a:off x="308100" y="2476175"/>
            <a:ext cx="13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6"/>
          <p:cNvSpPr txBox="1"/>
          <p:nvPr/>
        </p:nvSpPr>
        <p:spPr>
          <a:xfrm>
            <a:off x="0" y="4631425"/>
            <a:ext cx="1699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EOM</a:t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9000" y="2405650"/>
            <a:ext cx="3398299" cy="101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9000" y="3625775"/>
            <a:ext cx="3398301" cy="140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3025" y="2347570"/>
            <a:ext cx="2267868" cy="279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