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6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8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scale/types-of-nosql-database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Word-count-program-flow-executed-with-MapReduce-5_fig6_270448794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opedia.com/definition/1184/data-warehouse-dw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c79f83d8ec64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c79f83d8ec64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With inception of this concept we found many emerging technologies which either facilitate the storage or processing of these data in a distributed fashion. Apache Hadoop being one of those early technologies/framework which started handling these data with it’s sub-projects like HDFS, MapReduce, Hive, Pig, HBase etc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59d2968e927c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59d2968e927c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2f426d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2f426d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2f426d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2f426d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9c79f83d8ec64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9c79f83d8ec64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hlinkClick r:id="rId2"/>
              </a:rPr>
              <a:t>https://www.mongodb.com/scale/types-of-nosql-databases</a:t>
            </a:r>
            <a:r>
              <a:rPr lang="fr" sz="1000"/>
              <a:t>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Source Sans Pro"/>
                <a:ea typeface="Source Sans Pro"/>
                <a:cs typeface="Source Sans Pro"/>
                <a:sym typeface="Source Sans Pro"/>
              </a:rPr>
              <a:t>Thanks to their flexibility, these non-relational databases enable the management of large volumes of heterogeneous data on a set of distributed storage servers, with a very high scalability.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c0d14e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0c0d14e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2f426d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2f426d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c0d14e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c0d14e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e446320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e446320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https://www.researchgate.net/figure/Word-count-program-flow-executed-with-MapReduce-5_fig6_270448794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cfbf44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cfbf44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c0d14e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c0d14e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09fd0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09fd0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d200f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d200f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c0d1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c0d1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c79f83d8ec64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c79f83d8ec64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d5c46c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0d5c46c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0d5c46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0d5c46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Example: smart houses &gt; adjust temperature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luminosity of the house adjust depending on the light outside the home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e446320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e446320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e8a81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0e8a81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9c79f83d8ec64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9c79f83d8ec64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0e446320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0e446320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549ede61_1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549ede61_1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1185e0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1185e0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c79f83d8ec6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c79f83d8ec6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https://www.techopedia.com/definition/1184/data-warehouse-dw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c0d14e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c0d14e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2acca7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2acca7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549ede61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549ede61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09fd05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09fd05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150">
                <a:solidFill>
                  <a:srgbClr val="131313"/>
                </a:solidFill>
                <a:highlight>
                  <a:schemeClr val="lt1"/>
                </a:highlight>
              </a:rPr>
              <a:t>More data was created in the last two years than the previous 5,000 years of humanity</a:t>
            </a:r>
            <a:endParaRPr sz="1150">
              <a:solidFill>
                <a:srgbClr val="13131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wardsdatascience.com/big-data-and-data-science-c946ac92374c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boots.com/story/what-is-nosql-database-and-why-should-you-learn-use-it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xenonstack.com/blog/big-data-engineering/overview-types-nosql-databases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en.wikipedia.org/wiki/Network_partitioning" TargetMode="External"/><Relationship Id="rId5" Type="http://schemas.openxmlformats.org/officeDocument/2006/relationships/hyperlink" Target="https://en.wikipedia.org/wiki/Distributed_data_store" TargetMode="External"/><Relationship Id="rId6" Type="http://schemas.openxmlformats.org/officeDocument/2006/relationships/hyperlink" Target="https://en.wikipedia.org/wiki/CAP_theorem#cite_note-3" TargetMode="External"/><Relationship Id="rId7" Type="http://schemas.openxmlformats.org/officeDocument/2006/relationships/hyperlink" Target="https://en.wikipedia.org/wiki/Consistency_(database_systems)" TargetMode="External"/><Relationship Id="rId8" Type="http://schemas.openxmlformats.org/officeDocument/2006/relationships/hyperlink" Target="https://en.wikipedia.org/wiki/Availabilit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dureka.co/blog/hadoop-ecosystem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hyperlink" Target="https://spark.apache.org/" TargetMode="External"/><Relationship Id="rId6" Type="http://schemas.openxmlformats.org/officeDocument/2006/relationships/hyperlink" Target="https://community.cloud.databricks.com/login.html" TargetMode="External"/><Relationship Id="rId7" Type="http://schemas.openxmlformats.org/officeDocument/2006/relationships/hyperlink" Target="https://spark.apache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s://cloud.google.com/free/docs/map-aws-google-cloud-platfor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1MAC Talks: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From data analysis to Big data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Analyst Track ;)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98500" y="4280200"/>
            <a:ext cx="3315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By: OUMOUSS EL MEHDI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Data scientist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0" y="1283975"/>
            <a:ext cx="49785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This data has several characteristics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solidFill>
                  <a:srgbClr val="0000FF"/>
                </a:solidFill>
              </a:rPr>
              <a:t>Volume </a:t>
            </a:r>
            <a:r>
              <a:rPr lang="fr" sz="1800"/>
              <a:t>: we are talking already talking about </a:t>
            </a:r>
            <a:r>
              <a:rPr lang="fr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terabytes (1000 GB) &lt; petabytes (1000 TB)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solidFill>
                  <a:srgbClr val="0000FF"/>
                </a:solidFill>
              </a:rPr>
              <a:t>Variety </a:t>
            </a:r>
            <a:r>
              <a:rPr lang="fr" sz="1800"/>
              <a:t>: of sources (transactions, etc) as well as </a:t>
            </a:r>
            <a:r>
              <a:rPr lang="fr" sz="1800"/>
              <a:t>formats (video, audio, text,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solidFill>
                  <a:srgbClr val="0000FF"/>
                </a:solidFill>
              </a:rPr>
              <a:t>Velocity </a:t>
            </a:r>
            <a:r>
              <a:rPr lang="fr" sz="1800"/>
              <a:t>: data comes in different speeds (Batch, </a:t>
            </a:r>
            <a:r>
              <a:rPr lang="fr"/>
              <a:t>Streaming)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 Data V’s</a:t>
            </a:r>
            <a:endParaRPr/>
          </a:p>
        </p:txBody>
      </p:sp>
      <p:pic>
        <p:nvPicPr>
          <p:cNvPr id="147" name="Google Shape;147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499" y="1068425"/>
            <a:ext cx="4024426" cy="32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Big Data Challenges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 these features makes it very challenging to  deal with data using traditional data management tools.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It is to answer these different problems that the Big data era was 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solidFill>
                  <a:srgbClr val="0000FF"/>
                </a:solidFill>
              </a:rPr>
              <a:t>In short, big data is a solution to handle storage and processing of large amount of data in a distributed way </a:t>
            </a:r>
            <a:r>
              <a:rPr lang="fr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 a result, the emergence of different technologies !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1900575" y="3705450"/>
            <a:ext cx="1914000" cy="797400"/>
          </a:xfrm>
          <a:prstGeom prst="flowChartAlternate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Storage</a:t>
            </a:r>
            <a:endParaRPr sz="2400"/>
          </a:p>
        </p:txBody>
      </p:sp>
      <p:sp>
        <p:nvSpPr>
          <p:cNvPr id="155" name="Google Shape;155;p23"/>
          <p:cNvSpPr/>
          <p:nvPr/>
        </p:nvSpPr>
        <p:spPr>
          <a:xfrm>
            <a:off x="4990225" y="3705450"/>
            <a:ext cx="1914000" cy="797400"/>
          </a:xfrm>
          <a:prstGeom prst="flowChartAlternate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Processing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Storage solutions</a:t>
            </a:r>
            <a:endParaRPr sz="60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No SQL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Not Only SQL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RDBMS vs noSQL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58225" y="1647300"/>
            <a:ext cx="3665700" cy="2589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Relational Data bases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2"/>
                </a:solidFill>
              </a:rPr>
              <a:t>(Structured/</a:t>
            </a:r>
            <a:r>
              <a:rPr lang="fr" sz="1800">
                <a:solidFill>
                  <a:schemeClr val="dk2"/>
                </a:solidFill>
              </a:rPr>
              <a:t>Tabular </a:t>
            </a:r>
            <a:r>
              <a:rPr b="1" lang="fr" sz="1800">
                <a:solidFill>
                  <a:schemeClr val="dk2"/>
                </a:solidFill>
              </a:rPr>
              <a:t> Data)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883500" y="1647300"/>
            <a:ext cx="3776700" cy="2589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noSQL DBs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2"/>
                </a:solidFill>
              </a:rPr>
              <a:t>(Un/Semi-Structured data)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4238525" y="2621000"/>
            <a:ext cx="500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227" l="13111" r="12688" t="5855"/>
          <a:stretch/>
        </p:blipFill>
        <p:spPr>
          <a:xfrm>
            <a:off x="4747450" y="933675"/>
            <a:ext cx="3955625" cy="36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000075"/>
            <a:ext cx="4435800" cy="3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b="1"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Key-value stores: 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Example: Redis 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b="1"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Wide-column stores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store data together as columns instead of rows and are optimized for queries over large datasets. 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 : Cassandra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b="1"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Document databases 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pair each key with a complex data structure known as a document. 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: MongoDB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b="1" lang="f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Graph databases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Stores data as graphs (networks)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fr" sz="1400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:  Neo4J</a:t>
            </a:r>
            <a:endParaRPr sz="1400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 (Not Only SQL)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0" y="1068425"/>
            <a:ext cx="5084299" cy="37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 Theorem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5249550" y="826025"/>
            <a:ext cx="3761400" cy="4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impossible for a </a:t>
            </a:r>
            <a:r>
              <a:rPr lang="fr" sz="1400" u="sng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distributed data store</a:t>
            </a:r>
            <a:r>
              <a:rPr lang="fr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to simultaneously provide more than two out of the following three guarantees</a:t>
            </a:r>
            <a:endParaRPr baseline="30000" sz="1400" u="sng">
              <a:solidFill>
                <a:srgbClr val="0B0080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i="1" lang="fr" sz="1400" u="sng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Consistency</a:t>
            </a:r>
            <a:r>
              <a:rPr lang="fr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Every read receives the most recent write or an error</a:t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i="1" lang="fr" sz="1400" u="sng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Availability</a:t>
            </a:r>
            <a:r>
              <a:rPr lang="fr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Every request receives a (non-error) response – without guarantee that it contains the most recent write</a:t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i="1" lang="fr" sz="1400" u="sng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Partition tolerance</a:t>
            </a:r>
            <a:r>
              <a:rPr lang="fr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The system continues to operate despite an arbitrary number of messages being dropped (or delayed) by the network between nodes</a:t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[Wikipedia - CAP Theorem]</a:t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Processing </a:t>
            </a:r>
            <a:r>
              <a:rPr lang="fr" sz="6000"/>
              <a:t>solutions</a:t>
            </a:r>
            <a:endParaRPr sz="6000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Hadoop Ecosystem</a:t>
            </a:r>
            <a:endParaRPr/>
          </a:p>
        </p:txBody>
      </p:sp>
      <p:pic>
        <p:nvPicPr>
          <p:cNvPr id="195" name="Google Shape;195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25" y="1011800"/>
            <a:ext cx="5276162" cy="413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6276500" y="2739400"/>
            <a:ext cx="24054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66666"/>
                </a:solidFill>
                <a:highlight>
                  <a:srgbClr val="FFFFFF"/>
                </a:highlight>
              </a:rPr>
              <a:t>The three principal Hadoop distribution :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fr" sz="1800">
                <a:solidFill>
                  <a:srgbClr val="666666"/>
                </a:solidFill>
                <a:highlight>
                  <a:srgbClr val="FFFFFF"/>
                </a:highlight>
              </a:rPr>
              <a:t>Cloudera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fr" sz="1800">
                <a:solidFill>
                  <a:srgbClr val="666666"/>
                </a:solidFill>
                <a:highlight>
                  <a:srgbClr val="FFFFFF"/>
                </a:highlight>
              </a:rPr>
              <a:t>HortonWorks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fr" sz="1800">
                <a:solidFill>
                  <a:srgbClr val="666666"/>
                </a:solidFill>
                <a:highlight>
                  <a:srgbClr val="FFFFFF"/>
                </a:highlight>
              </a:rPr>
              <a:t>MapR</a:t>
            </a:r>
            <a:r>
              <a:rPr lang="fr" sz="18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 sz="1800"/>
          </a:p>
        </p:txBody>
      </p:sp>
      <p:sp>
        <p:nvSpPr>
          <p:cNvPr id="197" name="Google Shape;197;p29"/>
          <p:cNvSpPr txBox="1"/>
          <p:nvPr/>
        </p:nvSpPr>
        <p:spPr>
          <a:xfrm>
            <a:off x="6558800" y="567350"/>
            <a:ext cx="184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66666"/>
                </a:solidFill>
                <a:highlight>
                  <a:srgbClr val="FFFFFF"/>
                </a:highlight>
              </a:rPr>
              <a:t>Data Bases</a:t>
            </a:r>
            <a:endParaRPr sz="1800"/>
          </a:p>
        </p:txBody>
      </p:sp>
      <p:sp>
        <p:nvSpPr>
          <p:cNvPr id="198" name="Google Shape;198;p29"/>
          <p:cNvSpPr txBox="1"/>
          <p:nvPr/>
        </p:nvSpPr>
        <p:spPr>
          <a:xfrm>
            <a:off x="6558800" y="1331500"/>
            <a:ext cx="184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66666"/>
                </a:solidFill>
                <a:highlight>
                  <a:srgbClr val="FFFFFF"/>
                </a:highlight>
              </a:rPr>
              <a:t>Data Warehouse</a:t>
            </a:r>
            <a:endParaRPr sz="1800"/>
          </a:p>
        </p:txBody>
      </p:sp>
      <p:sp>
        <p:nvSpPr>
          <p:cNvPr id="199" name="Google Shape;199;p29"/>
          <p:cNvSpPr txBox="1"/>
          <p:nvPr/>
        </p:nvSpPr>
        <p:spPr>
          <a:xfrm>
            <a:off x="6558800" y="2095650"/>
            <a:ext cx="184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666666"/>
                </a:solidFill>
                <a:highlight>
                  <a:srgbClr val="FFFFFF"/>
                </a:highlight>
              </a:rPr>
              <a:t>Data Lakes</a:t>
            </a:r>
            <a:endParaRPr b="1" sz="1800"/>
          </a:p>
        </p:txBody>
      </p:sp>
      <p:sp>
        <p:nvSpPr>
          <p:cNvPr id="200" name="Google Shape;200;p29"/>
          <p:cNvSpPr/>
          <p:nvPr/>
        </p:nvSpPr>
        <p:spPr>
          <a:xfrm>
            <a:off x="7320025" y="1005800"/>
            <a:ext cx="229200" cy="2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7320025" y="1948800"/>
            <a:ext cx="229200" cy="2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(Hadoop) Map Reduce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" y="1150376"/>
            <a:ext cx="8916574" cy="3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650" y="274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575" y="2342025"/>
            <a:ext cx="3745300" cy="17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Spark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205950" y="1391525"/>
            <a:ext cx="79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Apache Spark™ is a unified analytics engine for large-scale data processing.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https://spark.apache.org/</a:t>
            </a: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Hadoop map reduce vs spark ?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RDD / Dataframe / Datasets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Databricks</a:t>
            </a: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https://community.cloud.databricks.com/login.html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goals behind this presentation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Share (knowledge &amp; experience)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Guide (future studies / </a:t>
            </a:r>
            <a:r>
              <a:rPr lang="fr" sz="2400"/>
              <a:t>career, Where to start from ?)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</a:t>
            </a:r>
            <a:r>
              <a:rPr lang="fr"/>
              <a:t>(Apache Spark)</a:t>
            </a:r>
            <a:r>
              <a:rPr lang="fr"/>
              <a:t>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486900" y="1673975"/>
            <a:ext cx="19935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IntelliJ Idea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Scala sbt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Spark 2.11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55" y="1152475"/>
            <a:ext cx="5498419" cy="38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</a:t>
            </a:r>
            <a:r>
              <a:rPr lang="fr"/>
              <a:t>(Another one !)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13" y="1068425"/>
            <a:ext cx="8524778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Cloud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00" y="3065950"/>
            <a:ext cx="34861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250" y="3016274"/>
            <a:ext cx="2674650" cy="1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Cloud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cloud is simply renting servers (computational power) from providers.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/>
              <a:t>Concepts: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IaaS : Infrastructure as a Service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PaaS : Platform as a Service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SaaS : Software as a Service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1728425" y="4649000"/>
            <a:ext cx="5460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https://cloud.google.com/free/docs/map-aws-google-cloud-platform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IoT : Internet of Things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IoT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52475"/>
            <a:ext cx="3195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Internet of thing can be described as the extension of internet to the different objects of the physical world.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 connected objects (watches, cars, electrical appliances, etc)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capable of connecting and exchanging information with other objects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400" y="1152475"/>
            <a:ext cx="5083675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25" y="82730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Starting with IoT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00" y="1261750"/>
            <a:ext cx="4152600" cy="29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1748850" y="4396500"/>
            <a:ext cx="1032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50">
                <a:solidFill>
                  <a:schemeClr val="dk2"/>
                </a:solidFill>
              </a:rPr>
              <a:t>ArduIno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6155825" y="4346325"/>
            <a:ext cx="1237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2"/>
                </a:solidFill>
                <a:highlight>
                  <a:srgbClr val="FFFFFF"/>
                </a:highlight>
              </a:rPr>
              <a:t>Raspberry Pi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3000"/>
              <a:t>Interesting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Interesting links: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Stack overflow (ask questions to the community)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Hacker rank / Leetcode (improve your programming skills)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Twitter / Linkedin (follow pioneers in your field of interest)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Thank you for you attention :D</a:t>
            </a:r>
            <a:endParaRPr sz="4800"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236650" y="1152475"/>
            <a:ext cx="45957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SQL (Relational DBs):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○"/>
            </a:pPr>
            <a:r>
              <a:rPr lang="fr" sz="2400"/>
              <a:t>Basics (select from where)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○"/>
            </a:pPr>
            <a:r>
              <a:rPr lang="fr" sz="2400"/>
              <a:t>Joins (join)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○"/>
            </a:pPr>
            <a:r>
              <a:rPr lang="fr" sz="2400"/>
              <a:t>Aggregates (group by)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○"/>
            </a:pPr>
            <a:r>
              <a:rPr lang="fr" sz="2400"/>
              <a:t>Subqueries and temporary tables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○"/>
            </a:pPr>
            <a:r>
              <a:rPr lang="fr" sz="2400"/>
              <a:t>data cleaning</a:t>
            </a:r>
            <a:endParaRPr sz="24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1MAC Program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93275" y="1262375"/>
            <a:ext cx="40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Descriptive Statistic: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mean, median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quartiles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data distributions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 Case : Big Distribution Company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Let’s suppose you are a data analyst at a big distribution company (ex: Walmart),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/>
              <a:t> and you boss asked you to report to him the total sales of a certain product for the current month and the one before, </a:t>
            </a:r>
            <a:r>
              <a:rPr b="1" lang="fr"/>
              <a:t>world wild</a:t>
            </a:r>
            <a:r>
              <a:rPr lang="fr"/>
              <a:t> !</a:t>
            </a:r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5726450" y="2415450"/>
            <a:ext cx="2941070" cy="2376000"/>
            <a:chOff x="5726450" y="2415450"/>
            <a:chExt cx="2941070" cy="2376000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57845" y="2926656"/>
              <a:ext cx="1109675" cy="1385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/>
            <p:nvPr/>
          </p:nvSpPr>
          <p:spPr>
            <a:xfrm>
              <a:off x="5727325" y="2415450"/>
              <a:ext cx="496500" cy="6234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US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727325" y="3101250"/>
              <a:ext cx="496500" cy="6234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FR</a:t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5726450" y="4168050"/>
              <a:ext cx="582000" cy="6234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UAE</a:t>
              </a:r>
              <a:endParaRPr/>
            </a:p>
          </p:txBody>
        </p:sp>
        <p:cxnSp>
          <p:nvCxnSpPr>
            <p:cNvPr id="86" name="Google Shape;86;p16"/>
            <p:cNvCxnSpPr>
              <a:stCxn id="82" idx="1"/>
              <a:endCxn id="83" idx="4"/>
            </p:cNvCxnSpPr>
            <p:nvPr/>
          </p:nvCxnSpPr>
          <p:spPr>
            <a:xfrm rot="10800000">
              <a:off x="6223745" y="2727013"/>
              <a:ext cx="1334100" cy="89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6"/>
            <p:cNvCxnSpPr>
              <a:stCxn id="82" idx="1"/>
              <a:endCxn id="84" idx="4"/>
            </p:cNvCxnSpPr>
            <p:nvPr/>
          </p:nvCxnSpPr>
          <p:spPr>
            <a:xfrm rot="10800000">
              <a:off x="6223745" y="3412813"/>
              <a:ext cx="1334100" cy="20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6"/>
            <p:cNvCxnSpPr>
              <a:stCxn id="82" idx="1"/>
              <a:endCxn id="85" idx="4"/>
            </p:cNvCxnSpPr>
            <p:nvPr/>
          </p:nvCxnSpPr>
          <p:spPr>
            <a:xfrm flipH="1">
              <a:off x="6308345" y="3619513"/>
              <a:ext cx="1249500" cy="86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6"/>
            <p:cNvSpPr txBox="1"/>
            <p:nvPr/>
          </p:nvSpPr>
          <p:spPr>
            <a:xfrm>
              <a:off x="5769200" y="3724650"/>
              <a:ext cx="4965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/>
                <a:t>...</a:t>
              </a:r>
              <a:endParaRPr sz="1800"/>
            </a:p>
          </p:txBody>
        </p:sp>
      </p:grp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8475" y="2500225"/>
            <a:ext cx="48339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Issues: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heterogeneity (dbs with different schemas)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transfer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4271238" y="1361363"/>
            <a:ext cx="601500" cy="650100"/>
          </a:xfrm>
          <a:prstGeom prst="can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CRM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71238" y="2313561"/>
            <a:ext cx="601500" cy="650100"/>
          </a:xfrm>
          <a:prstGeom prst="can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ERP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271238" y="3132040"/>
            <a:ext cx="601500" cy="650100"/>
          </a:xfrm>
          <a:prstGeom prst="can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Ext. Rsc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920" y="1608131"/>
            <a:ext cx="1109675" cy="13857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Data Warehouse (DW)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83100" y="1228675"/>
            <a:ext cx="39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data warehouse (DW) is a database use to collect / store a collection of corporate information and data coming from different operational systems (data bases) and external data sources. </a:t>
            </a:r>
            <a:endParaRPr sz="14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 : </a:t>
            </a:r>
            <a:endParaRPr b="1" sz="14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data warehouse is designed to support business decisions </a:t>
            </a:r>
            <a:endParaRPr sz="14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How: </a:t>
            </a:r>
            <a:endParaRPr b="1" sz="14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Allowing data consolidation, analysis and reporting at different aggregate levels.</a:t>
            </a:r>
            <a:endParaRPr sz="1400"/>
          </a:p>
        </p:txBody>
      </p:sp>
      <p:sp>
        <p:nvSpPr>
          <p:cNvPr id="101" name="Google Shape;101;p17"/>
          <p:cNvSpPr txBox="1"/>
          <p:nvPr/>
        </p:nvSpPr>
        <p:spPr>
          <a:xfrm>
            <a:off x="5255575" y="4286200"/>
            <a:ext cx="3487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accent1"/>
                </a:solidFill>
                <a:highlight>
                  <a:srgbClr val="FFFFFF"/>
                </a:highlight>
              </a:rPr>
              <a:t>Data is populated into the DW through the processes of </a:t>
            </a:r>
            <a:r>
              <a:rPr b="1" lang="fr" sz="1200">
                <a:solidFill>
                  <a:schemeClr val="accent1"/>
                </a:solidFill>
                <a:highlight>
                  <a:srgbClr val="FFFFFF"/>
                </a:highlight>
              </a:rPr>
              <a:t>extraction, transformation and loading</a:t>
            </a:r>
            <a:r>
              <a:rPr lang="fr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b="1" lang="fr" sz="1200">
                <a:solidFill>
                  <a:schemeClr val="accent1"/>
                </a:solidFill>
                <a:highlight>
                  <a:srgbClr val="FFFFFF"/>
                </a:highlight>
              </a:rPr>
              <a:t>(ETL)</a:t>
            </a:r>
            <a:endParaRPr b="1"/>
          </a:p>
        </p:txBody>
      </p:sp>
      <p:sp>
        <p:nvSpPr>
          <p:cNvPr id="102" name="Google Shape;102;p17"/>
          <p:cNvSpPr/>
          <p:nvPr/>
        </p:nvSpPr>
        <p:spPr>
          <a:xfrm>
            <a:off x="6078758" y="1837531"/>
            <a:ext cx="1358400" cy="151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Data Warehouse</a:t>
            </a:r>
            <a:endParaRPr sz="1800"/>
          </a:p>
        </p:txBody>
      </p:sp>
      <p:sp>
        <p:nvSpPr>
          <p:cNvPr id="103" name="Google Shape;103;p17"/>
          <p:cNvSpPr/>
          <p:nvPr/>
        </p:nvSpPr>
        <p:spPr>
          <a:xfrm>
            <a:off x="4627076" y="1449425"/>
            <a:ext cx="601500" cy="650100"/>
          </a:xfrm>
          <a:prstGeom prst="can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CRM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627076" y="2401623"/>
            <a:ext cx="601500" cy="650100"/>
          </a:xfrm>
          <a:prstGeom prst="can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ERP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627076" y="3220102"/>
            <a:ext cx="601500" cy="650100"/>
          </a:xfrm>
          <a:prstGeom prst="can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Ext. Rsc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1736200">
            <a:off x="5336204" y="1795908"/>
            <a:ext cx="580354" cy="28663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ETL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 rot="180767">
            <a:off x="5341040" y="2581097"/>
            <a:ext cx="570789" cy="290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ETL</a:t>
            </a:r>
            <a:endParaRPr sz="1200"/>
          </a:p>
        </p:txBody>
      </p:sp>
      <p:sp>
        <p:nvSpPr>
          <p:cNvPr id="108" name="Google Shape;108;p17"/>
          <p:cNvSpPr/>
          <p:nvPr/>
        </p:nvSpPr>
        <p:spPr>
          <a:xfrm rot="-2685214">
            <a:off x="5357829" y="3376814"/>
            <a:ext cx="591854" cy="28111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ETL</a:t>
            </a:r>
            <a:endParaRPr sz="1200"/>
          </a:p>
        </p:txBody>
      </p:sp>
      <p:sp>
        <p:nvSpPr>
          <p:cNvPr id="109" name="Google Shape;109;p17"/>
          <p:cNvSpPr txBox="1"/>
          <p:nvPr/>
        </p:nvSpPr>
        <p:spPr>
          <a:xfrm>
            <a:off x="7512700" y="2902900"/>
            <a:ext cx="1580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OLAP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Mining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Reporting </a:t>
            </a:r>
            <a:endParaRPr/>
          </a:p>
        </p:txBody>
      </p:sp>
      <p:cxnSp>
        <p:nvCxnSpPr>
          <p:cNvPr id="110" name="Google Shape;110;p17"/>
          <p:cNvCxnSpPr>
            <a:stCxn id="102" idx="4"/>
            <a:endCxn id="98" idx="1"/>
          </p:cNvCxnSpPr>
          <p:nvPr/>
        </p:nvCxnSpPr>
        <p:spPr>
          <a:xfrm flipH="1" rot="10800000">
            <a:off x="7437158" y="2301031"/>
            <a:ext cx="3108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7948950" y="1283225"/>
            <a:ext cx="700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Users</a:t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4732075" y="1036200"/>
            <a:ext cx="5235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UAE</a:t>
            </a:r>
            <a:endParaRPr sz="1200"/>
          </a:p>
        </p:txBody>
      </p:sp>
      <p:sp>
        <p:nvSpPr>
          <p:cNvPr id="113" name="Google Shape;113;p17"/>
          <p:cNvSpPr txBox="1"/>
          <p:nvPr/>
        </p:nvSpPr>
        <p:spPr>
          <a:xfrm>
            <a:off x="4310250" y="1036200"/>
            <a:ext cx="5235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OLAP Queries (Example)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369450" y="595925"/>
            <a:ext cx="923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SQL 9</a:t>
            </a:r>
            <a:r>
              <a:rPr lang="fr"/>
              <a:t>9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1149075"/>
            <a:ext cx="4962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f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type, product, SUM(price)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f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orders, order_details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f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ROLLUP </a:t>
            </a:r>
            <a:r>
              <a:rPr lang="f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(type, product)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7900"/>
            <a:ext cx="3276339" cy="28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00" y="1641850"/>
            <a:ext cx="3439400" cy="33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3951025" y="3441138"/>
            <a:ext cx="7326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Many other clauses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 commands: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Rollup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Grouping_sets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Partitioning (OVER):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functions: Rank, Dense_rank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 functions: Lag, Lead, first_value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many other functions ...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 Data &amp; NoSQL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32511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How much d</a:t>
            </a:r>
            <a:r>
              <a:rPr lang="fr"/>
              <a:t>ata we generate every minute?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677" y="1"/>
            <a:ext cx="50673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