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5" r:id="rId14"/>
    <p:sldId id="273" r:id="rId15"/>
    <p:sldId id="275" r:id="rId16"/>
    <p:sldId id="274" r:id="rId17"/>
    <p:sldId id="280" r:id="rId18"/>
    <p:sldId id="281" r:id="rId19"/>
    <p:sldId id="282" r:id="rId20"/>
    <p:sldId id="283" r:id="rId21"/>
    <p:sldId id="268" r:id="rId22"/>
    <p:sldId id="269" r:id="rId23"/>
    <p:sldId id="270" r:id="rId24"/>
    <p:sldId id="271" r:id="rId25"/>
    <p:sldId id="276" r:id="rId26"/>
    <p:sldId id="277" r:id="rId27"/>
    <p:sldId id="278" r:id="rId28"/>
    <p:sldId id="279" r:id="rId29"/>
    <p:sldId id="272" r:id="rId30"/>
  </p:sldIdLst>
  <p:sldSz cx="10080625" cy="7559675"/>
  <p:notesSz cx="7559675" cy="106918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4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3640" y="576000"/>
            <a:ext cx="719928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3640" y="1800000"/>
            <a:ext cx="9070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3640" y="4090320"/>
            <a:ext cx="9070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3640" y="576000"/>
            <a:ext cx="719928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3640" y="1800000"/>
            <a:ext cx="442656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1960" y="1800000"/>
            <a:ext cx="442656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51960" y="4090320"/>
            <a:ext cx="442656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3640" y="4090320"/>
            <a:ext cx="442656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3640" y="576000"/>
            <a:ext cx="719928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3640" y="180000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0840" y="180000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7680" y="180000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637680" y="409032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0840" y="409032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503640" y="409032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3640" y="576000"/>
            <a:ext cx="719928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3640" y="1800000"/>
            <a:ext cx="907092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3640" y="576000"/>
            <a:ext cx="719928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3640" y="1800000"/>
            <a:ext cx="9070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3640" y="576000"/>
            <a:ext cx="719928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3640" y="1800000"/>
            <a:ext cx="442656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1960" y="1800000"/>
            <a:ext cx="442656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3640" y="576000"/>
            <a:ext cx="719928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3640" y="576000"/>
            <a:ext cx="7199280" cy="3337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3640" y="576000"/>
            <a:ext cx="719928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3640" y="1800000"/>
            <a:ext cx="442656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3640" y="4090320"/>
            <a:ext cx="442656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151960" y="1800000"/>
            <a:ext cx="442656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3640" y="576000"/>
            <a:ext cx="719928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3640" y="1800000"/>
            <a:ext cx="907092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3640" y="576000"/>
            <a:ext cx="719928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3640" y="1800000"/>
            <a:ext cx="442656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1960" y="1800000"/>
            <a:ext cx="442656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1960" y="4090320"/>
            <a:ext cx="442656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3640" y="576000"/>
            <a:ext cx="719928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3640" y="1800000"/>
            <a:ext cx="442656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1960" y="1800000"/>
            <a:ext cx="442656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3640" y="4090320"/>
            <a:ext cx="9070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3640" y="576000"/>
            <a:ext cx="719928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3640" y="1800000"/>
            <a:ext cx="9070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3640" y="4090320"/>
            <a:ext cx="9070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3640" y="576000"/>
            <a:ext cx="719928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3640" y="1800000"/>
            <a:ext cx="442656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1960" y="1800000"/>
            <a:ext cx="442656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1960" y="4090320"/>
            <a:ext cx="442656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3640" y="4090320"/>
            <a:ext cx="442656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3640" y="576000"/>
            <a:ext cx="719928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3640" y="180000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0840" y="180000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7680" y="180000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637680" y="409032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0840" y="409032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503640" y="409032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3640" y="576000"/>
            <a:ext cx="719928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3640" y="1800000"/>
            <a:ext cx="9070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3640" y="576000"/>
            <a:ext cx="719928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3640" y="1800000"/>
            <a:ext cx="442656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1960" y="1800000"/>
            <a:ext cx="442656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3640" y="576000"/>
            <a:ext cx="719928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3640" y="576000"/>
            <a:ext cx="7199280" cy="3337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3640" y="576000"/>
            <a:ext cx="719928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3640" y="1800000"/>
            <a:ext cx="442656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3640" y="4090320"/>
            <a:ext cx="442656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1960" y="1800000"/>
            <a:ext cx="442656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3640" y="576000"/>
            <a:ext cx="719928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3640" y="1800000"/>
            <a:ext cx="442656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1960" y="1800000"/>
            <a:ext cx="442656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1960" y="4090320"/>
            <a:ext cx="442656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3640" y="576000"/>
            <a:ext cx="719928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3640" y="1800000"/>
            <a:ext cx="442656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1960" y="1800000"/>
            <a:ext cx="442656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3640" y="4090320"/>
            <a:ext cx="9070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/>
          <p:nvPr/>
        </p:nvPicPr>
        <p:blipFill>
          <a:blip r:embed="rId14"/>
          <a:stretch/>
        </p:blipFill>
        <p:spPr>
          <a:xfrm>
            <a:off x="720" y="720"/>
            <a:ext cx="10079640" cy="7559640"/>
          </a:xfrm>
          <a:prstGeom prst="rect">
            <a:avLst/>
          </a:prstGeom>
          <a:ln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DE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タイトルテキストの書式を編集するにはクリックします。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アウトラインテキストの書式を編集するにはクリックします。</a:t>
            </a:r>
          </a:p>
          <a:p>
            <a:pPr marL="864000" lvl="1" indent="-324000">
              <a:spcAft>
                <a:spcPts val="1134"/>
              </a:spcAft>
              <a:buClr>
                <a:srgbClr val="99CC66"/>
              </a:buClr>
              <a:buSzPct val="75000"/>
              <a:buFont typeface="Symbol" charset="2"/>
              <a:buChar char="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2レベル目のアウトライン</a:t>
            </a:r>
          </a:p>
          <a:p>
            <a:pPr marL="1296000" lvl="2" indent="-288000">
              <a:spcAft>
                <a:spcPts val="850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3レベル目のアウトライン</a:t>
            </a:r>
          </a:p>
          <a:p>
            <a:pPr marL="1728000" lvl="3" indent="-216000">
              <a:spcAft>
                <a:spcPts val="567"/>
              </a:spcAft>
              <a:buClr>
                <a:srgbClr val="99CC66"/>
              </a:buClr>
              <a:buSzPct val="75000"/>
              <a:buFont typeface="Symbol" charset="2"/>
              <a:buChar char="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4レベル目のアウトライン</a:t>
            </a:r>
          </a:p>
          <a:p>
            <a:pPr marL="2160000" lvl="4" indent="-216000">
              <a:spcAft>
                <a:spcPts val="283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5レベル目のアウトライン</a:t>
            </a:r>
          </a:p>
          <a:p>
            <a:pPr marL="2592000" lvl="5" indent="-216000">
              <a:spcAft>
                <a:spcPts val="283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6レベル目のアウトライン</a:t>
            </a:r>
          </a:p>
          <a:p>
            <a:pPr marL="3024000" lvl="6" indent="-216000">
              <a:spcAft>
                <a:spcPts val="283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7レベル目のアウトライン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68287A74-569B-42DC-A6C2-56B72B72C832}" type="slidenum"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図 41"/>
          <p:cNvPicPr/>
          <p:nvPr/>
        </p:nvPicPr>
        <p:blipFill>
          <a:blip r:embed="rId14"/>
          <a:stretch/>
        </p:blipFill>
        <p:spPr>
          <a:xfrm>
            <a:off x="360" y="720"/>
            <a:ext cx="10078560" cy="7559640"/>
          </a:xfrm>
          <a:prstGeom prst="rect">
            <a:avLst/>
          </a:prstGeom>
          <a:ln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3640" y="576000"/>
            <a:ext cx="7199280" cy="71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D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タイトルテキストの書式を編集するにはクリックします。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3640" y="1800000"/>
            <a:ext cx="9070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アウトラインテキストの書式を編集するにはクリックします。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2レベル目のアウトライン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3レベル目のアウトライン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4レベル目のアウトライン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5レベル目のアウトライン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6レベル目のアウトライン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7レベル目のアウトライン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4000" y="576000"/>
            <a:ext cx="9000000" cy="640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de-DE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これからの</a:t>
            </a:r>
          </a:p>
          <a:p>
            <a:pPr algn="ctr"/>
            <a:r>
              <a:rPr lang="de-DE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Python芸</a:t>
            </a:r>
          </a:p>
          <a:p>
            <a:pPr algn="ctr"/>
            <a:r>
              <a:rPr lang="de-DE" sz="6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の話をしよう</a:t>
            </a:r>
            <a:endParaRPr lang="de-DE" sz="6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解説</a:t>
            </a:r>
          </a:p>
        </p:txBody>
      </p:sp>
      <p:sp>
        <p:nvSpPr>
          <p:cNvPr id="101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108000">
              <a:spcAft>
                <a:spcPts val="1417"/>
              </a:spcAft>
              <a:buClr>
                <a:srgbClr val="99CC66"/>
              </a:buClr>
              <a:buSzPct val="45000"/>
            </a:pP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重要な点</a:t>
            </a:r>
          </a:p>
          <a:p>
            <a:pPr marL="108000">
              <a:spcAft>
                <a:spcPts val="1417"/>
              </a:spcAft>
              <a:buClr>
                <a:srgbClr val="99CC66"/>
              </a:buClr>
              <a:buSzPct val="45000"/>
            </a:pP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1.リスト内包表記は外側から評価される</a:t>
            </a: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endParaRPr lang="de-DE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spcAft>
                <a:spcPts val="1417"/>
              </a:spcAft>
              <a:buClr>
                <a:srgbClr val="99CC66"/>
              </a:buClr>
              <a:buSzPct val="45000"/>
            </a:pP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2.[list]の形式でfor i in [list]を行うとlistを取り出せて便利</a:t>
            </a: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endParaRPr lang="de-DE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spcAft>
                <a:spcPts val="1417"/>
              </a:spcAft>
              <a:buClr>
                <a:srgbClr val="99CC66"/>
              </a:buClr>
              <a:buSzPct val="45000"/>
            </a:pP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3.[f for i in a for j in b]と [[f for j in b] for i in a]では動きが違う</a:t>
            </a: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endParaRPr lang="de-DE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endParaRPr lang="de-DE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解説</a:t>
            </a:r>
          </a:p>
        </p:txBody>
      </p:sp>
      <p:sp>
        <p:nvSpPr>
          <p:cNvPr id="103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108000">
              <a:spcAft>
                <a:spcPts val="1417"/>
              </a:spcAft>
              <a:buClr>
                <a:srgbClr val="99CC66"/>
              </a:buClr>
              <a:buSzPct val="45000"/>
            </a:pPr>
            <a:r>
              <a:rPr lang="de-DE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重要な点</a:t>
            </a:r>
          </a:p>
          <a:p>
            <a:pPr marL="108000">
              <a:spcAft>
                <a:spcPts val="1417"/>
              </a:spcAft>
              <a:buClr>
                <a:srgbClr val="99CC66"/>
              </a:buClr>
              <a:buSzPct val="45000"/>
            </a:pPr>
            <a:r>
              <a:rPr lang="de-DE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4.[g(i) for i in j if f(i)]で条件式f(i)にかからないものを省くことができる</a:t>
            </a: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endParaRPr lang="de-DE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spcAft>
                <a:spcPts val="1417"/>
              </a:spcAft>
              <a:buClr>
                <a:srgbClr val="99CC66"/>
              </a:buClr>
              <a:buSzPct val="45000"/>
            </a:pP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5.[g(i) if f(i) else h(i) for i in j]でもし条件式f(i)が真の時g(i)そうでない場合h(i)を返す。</a:t>
            </a: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endParaRPr lang="de-DE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endParaRPr lang="de-DE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解説</a:t>
            </a:r>
          </a:p>
        </p:txBody>
      </p:sp>
      <p:sp>
        <p:nvSpPr>
          <p:cNvPr id="99" name="TextShape 2"/>
          <p:cNvSpPr txBox="1"/>
          <p:nvPr/>
        </p:nvSpPr>
        <p:spPr>
          <a:xfrm>
            <a:off x="504000" y="1799999"/>
            <a:ext cx="9072000" cy="53952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2500" lnSpcReduction="20000"/>
          </a:bodyPr>
          <a:lstStyle/>
          <a:p>
            <a:pPr marL="108000">
              <a:spcAft>
                <a:spcPts val="1417"/>
              </a:spcAft>
              <a:buClr>
                <a:srgbClr val="99CC66"/>
              </a:buClr>
              <a:buSzPct val="45000"/>
            </a:pP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 = [[1 if k in j else 0 for j in [[int(k) for k in input().split()]] for k in range(n)] for i in range(n)]</a:t>
            </a: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endParaRPr lang="de-DE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spcAft>
                <a:spcPts val="1417"/>
              </a:spcAft>
              <a:buClr>
                <a:srgbClr val="99CC66"/>
              </a:buClr>
              <a:buSzPct val="45000"/>
            </a:pP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 = [</a:t>
            </a:r>
          </a:p>
          <a:p>
            <a:pPr marL="1008000" lvl="2">
              <a:spcAft>
                <a:spcPts val="850"/>
              </a:spcAft>
              <a:buClr>
                <a:srgbClr val="99CC66"/>
              </a:buClr>
              <a:buSzPct val="45000"/>
            </a:pP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</a:t>
            </a:r>
          </a:p>
          <a:p>
            <a:pPr marL="1512000" lvl="3">
              <a:spcAft>
                <a:spcPts val="567"/>
              </a:spcAft>
              <a:buClr>
                <a:srgbClr val="99CC66"/>
              </a:buClr>
              <a:buSzPct val="75000"/>
            </a:pP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 if k in j else 0 </a:t>
            </a:r>
            <a:endParaRPr lang="de-DE" sz="2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12000" lvl="3">
              <a:spcAft>
                <a:spcPts val="567"/>
              </a:spcAft>
              <a:buClr>
                <a:srgbClr val="99CC66"/>
              </a:buClr>
              <a:buSzPct val="75000"/>
            </a:pPr>
            <a:r>
              <a:rPr lang="de-DE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</a:t>
            </a: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 </a:t>
            </a:r>
            <a:r>
              <a:rPr lang="de-DE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</a:t>
            </a:r>
            <a:r>
              <a:rPr lang="ja-JP" alt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de-DE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</a:t>
            </a:r>
            <a:endParaRPr lang="de-DE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44000" lvl="4">
              <a:spcAft>
                <a:spcPts val="283"/>
              </a:spcAft>
              <a:buClr>
                <a:srgbClr val="99CC66"/>
              </a:buClr>
              <a:buSzPct val="45000"/>
            </a:pPr>
            <a:r>
              <a:rPr lang="de-DE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 int(k</a:t>
            </a: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for k in input().split</a:t>
            </a:r>
            <a:r>
              <a:rPr lang="de-DE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() ]</a:t>
            </a:r>
            <a:endParaRPr lang="de-DE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12000" lvl="3">
              <a:spcAft>
                <a:spcPts val="567"/>
              </a:spcAft>
              <a:buClr>
                <a:srgbClr val="99CC66"/>
              </a:buClr>
              <a:buSzPct val="75000"/>
            </a:pP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]</a:t>
            </a:r>
          </a:p>
          <a:p>
            <a:pPr marL="1512000" lvl="3">
              <a:spcAft>
                <a:spcPts val="567"/>
              </a:spcAft>
              <a:buClr>
                <a:srgbClr val="99CC66"/>
              </a:buClr>
              <a:buSzPct val="75000"/>
            </a:pP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k in range(n)</a:t>
            </a:r>
          </a:p>
          <a:p>
            <a:pPr marL="1008000" lvl="2">
              <a:spcAft>
                <a:spcPts val="850"/>
              </a:spcAft>
              <a:buClr>
                <a:srgbClr val="99CC66"/>
              </a:buClr>
              <a:buSzPct val="45000"/>
            </a:pP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] </a:t>
            </a:r>
          </a:p>
          <a:p>
            <a:pPr marL="1008000" lvl="2">
              <a:spcAft>
                <a:spcPts val="850"/>
              </a:spcAft>
              <a:buClr>
                <a:srgbClr val="99CC66"/>
              </a:buClr>
              <a:buSzPct val="45000"/>
            </a:pP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i in range(n)</a:t>
            </a:r>
          </a:p>
          <a:p>
            <a:pPr marL="540000" lvl="1">
              <a:spcAft>
                <a:spcPts val="1134"/>
              </a:spcAft>
              <a:buClr>
                <a:srgbClr val="99CC66"/>
              </a:buClr>
              <a:buSzPct val="75000"/>
            </a:pP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Python</a:t>
            </a:r>
            <a:r>
              <a:rPr kumimoji="1" lang="ja-JP" altLang="en-US" dirty="0" smtClean="0"/>
              <a:t>芸の手法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/>
          </p:nvPr>
        </p:nvSpPr>
        <p:spPr>
          <a:xfrm>
            <a:off x="503640" y="1800000"/>
            <a:ext cx="9070920" cy="533531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en-US" altLang="ja-JP" dirty="0" smtClean="0"/>
              <a:t>1.</a:t>
            </a:r>
            <a:r>
              <a:rPr kumimoji="1" lang="ja-JP" altLang="en-US" dirty="0" smtClean="0"/>
              <a:t>変数定義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内包表記内では変数の宣言ができない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→本当に？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　次のようなコードを考える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	[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 for 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 in [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(1)]]</a:t>
            </a:r>
          </a:p>
          <a:p>
            <a:pPr marL="0" indent="0">
              <a:buNone/>
            </a:pPr>
            <a:r>
              <a:rPr lang="ja-JP" altLang="en-US" dirty="0" smtClean="0"/>
              <a:t>　ここで</a:t>
            </a:r>
            <a:r>
              <a:rPr lang="en-US" altLang="ja-JP" dirty="0" err="1" smtClean="0"/>
              <a:t>i</a:t>
            </a:r>
            <a:r>
              <a:rPr lang="ja-JP" altLang="en-US" dirty="0" smtClean="0"/>
              <a:t>の中身は、解説の２より</a:t>
            </a:r>
            <a:r>
              <a:rPr lang="en-US" altLang="ja-JP" dirty="0" smtClean="0"/>
              <a:t>[]</a:t>
            </a:r>
            <a:r>
              <a:rPr lang="ja-JP" altLang="en-US" dirty="0" smtClean="0"/>
              <a:t>の中身の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(1),</a:t>
            </a:r>
            <a:r>
              <a:rPr lang="ja-JP" altLang="en-US" dirty="0" smtClean="0"/>
              <a:t>つまり 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	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 = 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(1)</a:t>
            </a:r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以上より </a:t>
            </a:r>
            <a:r>
              <a:rPr lang="en-US" altLang="ja-JP" dirty="0" smtClean="0"/>
              <a:t>for </a:t>
            </a:r>
            <a:r>
              <a:rPr lang="en-US" altLang="ja-JP" dirty="0" err="1" smtClean="0"/>
              <a:t>var</a:t>
            </a:r>
            <a:r>
              <a:rPr lang="en-US" altLang="ja-JP" dirty="0" smtClean="0"/>
              <a:t> in [type]</a:t>
            </a:r>
            <a:r>
              <a:rPr lang="ja-JP" altLang="en-US" dirty="0" smtClean="0"/>
              <a:t>で</a:t>
            </a:r>
            <a:r>
              <a:rPr lang="en-US" altLang="ja-JP" dirty="0" smtClean="0"/>
              <a:t>type</a:t>
            </a:r>
            <a:r>
              <a:rPr lang="ja-JP" altLang="en-US" dirty="0" smtClean="0"/>
              <a:t>型の変数</a:t>
            </a:r>
            <a:r>
              <a:rPr lang="en-US" altLang="ja-JP" dirty="0" err="1" smtClean="0"/>
              <a:t>var</a:t>
            </a:r>
            <a:r>
              <a:rPr lang="ja-JP" altLang="en-US" dirty="0" smtClean="0"/>
              <a:t>が作れる。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2219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Python</a:t>
            </a:r>
            <a:r>
              <a:rPr lang="ja-JP" altLang="en-US" dirty="0" smtClean="0"/>
              <a:t>芸の手法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/>
          </p:nvPr>
        </p:nvSpPr>
        <p:spPr>
          <a:xfrm>
            <a:off x="503640" y="1799999"/>
            <a:ext cx="9070920" cy="5380289"/>
          </a:xfrm>
        </p:spPr>
        <p:txBody>
          <a:bodyPr>
            <a:normAutofit fontScale="77500" lnSpcReduction="20000"/>
          </a:bodyPr>
          <a:lstStyle/>
          <a:p>
            <a:r>
              <a:rPr kumimoji="1" lang="ja-JP" altLang="en-US" dirty="0" smtClean="0"/>
              <a:t>複数命令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　内包表記では基本的に１つの命令しか実行できない。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次のコードを考える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en-US" altLang="ja-JP" sz="2400" dirty="0" smtClean="0"/>
              <a:t>	</a:t>
            </a:r>
            <a:r>
              <a:rPr lang="en-US" altLang="ja-JP" sz="2400" dirty="0" smtClean="0"/>
              <a:t>[[</a:t>
            </a:r>
            <a:r>
              <a:rPr lang="en-US" altLang="ja-JP" sz="2400" dirty="0" err="1" smtClean="0"/>
              <a:t>a.extend</a:t>
            </a:r>
            <a:r>
              <a:rPr lang="en-US" altLang="ja-JP" sz="2400" dirty="0" smtClean="0"/>
              <a:t>([a[0]-2]), </a:t>
            </a:r>
            <a:r>
              <a:rPr lang="en-US" altLang="ja-JP" sz="2400" dirty="0" err="1" smtClean="0"/>
              <a:t>a.extend</a:t>
            </a:r>
            <a:r>
              <a:rPr lang="en-US" altLang="ja-JP" sz="2400" dirty="0" smtClean="0"/>
              <a:t>([a[1]+1]), a[2]][2] for a in [[1]]]</a:t>
            </a:r>
          </a:p>
          <a:p>
            <a:pPr marL="0" indent="0">
              <a:buNone/>
            </a:pPr>
            <a:r>
              <a:rPr kumimoji="1" lang="ja-JP" altLang="en-US" dirty="0" smtClean="0"/>
              <a:t>　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最初の</a:t>
            </a:r>
            <a:r>
              <a:rPr lang="en-US" altLang="ja-JP" dirty="0" smtClean="0"/>
              <a:t>[]</a:t>
            </a:r>
            <a:r>
              <a:rPr lang="ja-JP" altLang="en-US" dirty="0" smtClean="0"/>
              <a:t>は先に</a:t>
            </a:r>
            <a:r>
              <a:rPr lang="en-US" altLang="ja-JP" dirty="0" smtClean="0"/>
              <a:t>a[0].append(a[0]-2)</a:t>
            </a:r>
            <a:r>
              <a:rPr lang="ja-JP" altLang="en-US" dirty="0" err="1" smtClean="0"/>
              <a:t>が評</a:t>
            </a:r>
            <a:r>
              <a:rPr lang="ja-JP" altLang="en-US" dirty="0" smtClean="0"/>
              <a:t>価された後に、</a:t>
            </a:r>
            <a:r>
              <a:rPr lang="en-US" altLang="ja-JP" dirty="0" smtClean="0"/>
              <a:t>a[0].append(a[0]+1)</a:t>
            </a:r>
            <a:r>
              <a:rPr lang="ja-JP" altLang="en-US" dirty="0" smtClean="0"/>
              <a:t> 、最後に</a:t>
            </a:r>
            <a:r>
              <a:rPr lang="en-US" altLang="ja-JP" dirty="0" smtClean="0"/>
              <a:t>a[2]</a:t>
            </a:r>
            <a:r>
              <a:rPr lang="ja-JP" altLang="en-US" dirty="0" err="1" smtClean="0"/>
              <a:t>が評</a:t>
            </a:r>
            <a:r>
              <a:rPr lang="ja-JP" altLang="en-US" dirty="0" smtClean="0"/>
              <a:t>価されそれぞれの結果を要素に持つリストが生成される。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この場合の結果は</a:t>
            </a:r>
            <a:r>
              <a:rPr lang="en-US" altLang="ja-JP" dirty="0" smtClean="0"/>
              <a:t>[0]</a:t>
            </a:r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内包表記内で複数の命令を行うことができた。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2889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Python</a:t>
            </a:r>
            <a:r>
              <a:rPr lang="ja-JP" altLang="en-US" dirty="0"/>
              <a:t>芸の手法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/>
          </p:nvPr>
        </p:nvSpPr>
        <p:spPr>
          <a:xfrm>
            <a:off x="503640" y="1800000"/>
            <a:ext cx="9070920" cy="5350308"/>
          </a:xfrm>
        </p:spPr>
        <p:txBody>
          <a:bodyPr>
            <a:normAutofit fontScale="77500" lnSpcReduction="20000"/>
          </a:bodyPr>
          <a:lstStyle/>
          <a:p>
            <a:r>
              <a:rPr lang="ja-JP" altLang="en-US" dirty="0" smtClean="0"/>
              <a:t>代入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内包表記では“代入”が使えない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ただし、</a:t>
            </a:r>
            <a:r>
              <a:rPr lang="en-US" altLang="ja-JP" dirty="0" smtClean="0"/>
              <a:t>list</a:t>
            </a:r>
            <a:r>
              <a:rPr lang="ja-JP" altLang="en-US" dirty="0" smtClean="0"/>
              <a:t>の</a:t>
            </a:r>
            <a:r>
              <a:rPr lang="en-US" altLang="ja-JP" dirty="0" smtClean="0"/>
              <a:t>append</a:t>
            </a:r>
            <a:r>
              <a:rPr lang="ja-JP" altLang="en-US" dirty="0" smtClean="0"/>
              <a:t>や</a:t>
            </a:r>
            <a:r>
              <a:rPr lang="en-US" altLang="ja-JP" dirty="0" smtClean="0"/>
              <a:t>extend</a:t>
            </a:r>
            <a:r>
              <a:rPr lang="ja-JP" altLang="en-US" dirty="0" err="1" smtClean="0"/>
              <a:t>、</a:t>
            </a:r>
            <a:r>
              <a:rPr lang="en-US" altLang="ja-JP" dirty="0" err="1" smtClean="0"/>
              <a:t>dict</a:t>
            </a:r>
            <a:r>
              <a:rPr lang="ja-JP" altLang="en-US" dirty="0" smtClean="0"/>
              <a:t>の</a:t>
            </a:r>
            <a:r>
              <a:rPr lang="en-US" altLang="ja-JP" dirty="0" smtClean="0"/>
              <a:t>update</a:t>
            </a:r>
            <a:r>
              <a:rPr lang="ja-JP" altLang="en-US" dirty="0" smtClean="0"/>
              <a:t>は使える。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次のようなコードを考える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[[</a:t>
            </a:r>
            <a:r>
              <a:rPr lang="en-US" altLang="ja-JP" dirty="0" err="1" smtClean="0"/>
              <a:t>v.update</a:t>
            </a:r>
            <a:r>
              <a:rPr lang="en-US" altLang="ja-JP" dirty="0" smtClean="0"/>
              <a:t>({j:1}), v][1] for v in [</a:t>
            </a:r>
            <a:r>
              <a:rPr lang="en-US" altLang="ja-JP" dirty="0" err="1" smtClean="0"/>
              <a:t>dict</a:t>
            </a:r>
            <a:r>
              <a:rPr lang="en-US" altLang="ja-JP" dirty="0" smtClean="0"/>
              <a:t>()] for j in ["a"]]</a:t>
            </a:r>
          </a:p>
          <a:p>
            <a:pPr marL="0" indent="0">
              <a:buNone/>
            </a:pPr>
            <a:r>
              <a:rPr lang="ja-JP" altLang="en-US" dirty="0" smtClean="0"/>
              <a:t>　この時のリストの中身は</a:t>
            </a:r>
            <a:r>
              <a:rPr lang="en-US" altLang="ja-JP" dirty="0" smtClean="0"/>
              <a:t>{“a”:1}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つまり</a:t>
            </a:r>
            <a:r>
              <a:rPr lang="en-US" altLang="ja-JP" dirty="0" smtClean="0"/>
              <a:t>a</a:t>
            </a:r>
            <a:r>
              <a:rPr lang="ja-JP" altLang="en-US" dirty="0" smtClean="0"/>
              <a:t>と</a:t>
            </a:r>
            <a:r>
              <a:rPr lang="en-US" altLang="ja-JP" dirty="0" smtClean="0"/>
              <a:t>1</a:t>
            </a:r>
            <a:r>
              <a:rPr lang="ja-JP" altLang="en-US" dirty="0" smtClean="0"/>
              <a:t>が対応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 smtClean="0"/>
              <a:t>→変数の代わりにつかえる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update</a:t>
            </a:r>
            <a:r>
              <a:rPr lang="ja-JP" altLang="en-US" dirty="0" smtClean="0"/>
              <a:t>は同じキーを更新するからより好都合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6514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例２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kumimoji="1" lang="ja-JP" altLang="en-US" dirty="0" smtClean="0"/>
              <a:t>みんな大好き</a:t>
            </a:r>
            <a:r>
              <a:rPr kumimoji="1" lang="en-US" altLang="ja-JP" dirty="0" err="1" smtClean="0"/>
              <a:t>fizzbuzz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441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/>
          </p:nvPr>
        </p:nvSpPr>
        <p:spPr>
          <a:xfrm>
            <a:off x="503640" y="1799999"/>
            <a:ext cx="9070920" cy="54102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dirty="0" err="1" smtClean="0"/>
              <a:t>def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fizzbuzz</a:t>
            </a:r>
            <a:r>
              <a:rPr lang="en-US" altLang="ja-JP" dirty="0" smtClean="0"/>
              <a:t>(end):</a:t>
            </a:r>
          </a:p>
          <a:p>
            <a:pPr marL="0" indent="0">
              <a:buNone/>
            </a:pPr>
            <a:r>
              <a:rPr kumimoji="1" lang="en-US" altLang="ja-JP" dirty="0"/>
              <a:t>	</a:t>
            </a:r>
            <a:r>
              <a:rPr kumimoji="1" lang="en-US" altLang="ja-JP" dirty="0" smtClean="0"/>
              <a:t>for </a:t>
            </a:r>
            <a:r>
              <a:rPr kumimoji="1" lang="en-US" altLang="ja-JP" dirty="0" err="1" smtClean="0"/>
              <a:t>i</a:t>
            </a:r>
            <a:r>
              <a:rPr kumimoji="1" lang="en-US" altLang="ja-JP" dirty="0" smtClean="0"/>
              <a:t> in range(1,end+1):</a:t>
            </a:r>
          </a:p>
          <a:p>
            <a:pPr marL="0" indent="0">
              <a:buNone/>
            </a:pPr>
            <a:r>
              <a:rPr lang="en-US" altLang="ja-JP" dirty="0" smtClean="0"/>
              <a:t>		if not 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 % 15:</a:t>
            </a:r>
          </a:p>
          <a:p>
            <a:pPr marL="0" indent="0">
              <a:buNone/>
            </a:pPr>
            <a:r>
              <a:rPr kumimoji="1" lang="en-US" altLang="ja-JP" dirty="0" smtClean="0"/>
              <a:t>			print(“</a:t>
            </a:r>
            <a:r>
              <a:rPr kumimoji="1" lang="en-US" altLang="ja-JP" dirty="0" err="1" smtClean="0"/>
              <a:t>fizzbuzz</a:t>
            </a:r>
            <a:r>
              <a:rPr kumimoji="1" lang="en-US" altLang="ja-JP" dirty="0" smtClean="0"/>
              <a:t>”)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	</a:t>
            </a:r>
            <a:r>
              <a:rPr lang="en-US" altLang="ja-JP" dirty="0" err="1" smtClean="0"/>
              <a:t>elif</a:t>
            </a:r>
            <a:r>
              <a:rPr lang="en-US" altLang="ja-JP" dirty="0" smtClean="0"/>
              <a:t> not 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 % 3:</a:t>
            </a:r>
          </a:p>
          <a:p>
            <a:pPr marL="0" indent="0">
              <a:buNone/>
            </a:pPr>
            <a:r>
              <a:rPr kumimoji="1" lang="en-US" altLang="ja-JP" dirty="0"/>
              <a:t>	</a:t>
            </a:r>
            <a:r>
              <a:rPr kumimoji="1" lang="en-US" altLang="ja-JP" dirty="0" smtClean="0"/>
              <a:t>		print(“fizz”)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	</a:t>
            </a:r>
            <a:r>
              <a:rPr lang="en-US" altLang="ja-JP" dirty="0" err="1" smtClean="0"/>
              <a:t>elif</a:t>
            </a:r>
            <a:r>
              <a:rPr lang="en-US" altLang="ja-JP" dirty="0" smtClean="0"/>
              <a:t> not 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 % 5:</a:t>
            </a:r>
          </a:p>
          <a:p>
            <a:pPr marL="0" indent="0">
              <a:buNone/>
            </a:pPr>
            <a:r>
              <a:rPr kumimoji="1" lang="en-US" altLang="ja-JP" dirty="0"/>
              <a:t>	</a:t>
            </a:r>
            <a:r>
              <a:rPr kumimoji="1" lang="en-US" altLang="ja-JP" dirty="0" smtClean="0"/>
              <a:t>		print(“buzz”)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en-US" altLang="ja-JP" dirty="0"/>
              <a:t>	</a:t>
            </a:r>
            <a:r>
              <a:rPr kumimoji="1" lang="en-US" altLang="ja-JP" dirty="0" smtClean="0"/>
              <a:t>	else: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		print(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)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36838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[print("</a:t>
            </a:r>
            <a:r>
              <a:rPr lang="en-US" altLang="ja-JP" dirty="0" err="1"/>
              <a:t>fizzbuzz</a:t>
            </a:r>
            <a:r>
              <a:rPr lang="en-US" altLang="ja-JP" dirty="0"/>
              <a:t>") if not </a:t>
            </a:r>
            <a:r>
              <a:rPr lang="en-US" altLang="ja-JP" dirty="0" err="1"/>
              <a:t>i</a:t>
            </a:r>
            <a:r>
              <a:rPr lang="en-US" altLang="ja-JP" dirty="0"/>
              <a:t> % 15 else print("fizz") if not </a:t>
            </a:r>
            <a:r>
              <a:rPr lang="en-US" altLang="ja-JP" dirty="0" err="1"/>
              <a:t>i</a:t>
            </a:r>
            <a:r>
              <a:rPr lang="en-US" altLang="ja-JP" dirty="0"/>
              <a:t> % 3 else print("buzz") if not </a:t>
            </a:r>
            <a:r>
              <a:rPr lang="en-US" altLang="ja-JP" dirty="0" err="1"/>
              <a:t>i</a:t>
            </a:r>
            <a:r>
              <a:rPr lang="en-US" altLang="ja-JP" dirty="0"/>
              <a:t> % 5 else print(</a:t>
            </a:r>
            <a:r>
              <a:rPr lang="en-US" altLang="ja-JP" dirty="0" err="1"/>
              <a:t>i</a:t>
            </a:r>
            <a:r>
              <a:rPr lang="en-US" altLang="ja-JP" dirty="0"/>
              <a:t>) for </a:t>
            </a:r>
            <a:r>
              <a:rPr lang="en-US" altLang="ja-JP" dirty="0" err="1"/>
              <a:t>i</a:t>
            </a:r>
            <a:r>
              <a:rPr lang="en-US" altLang="ja-JP" dirty="0"/>
              <a:t> in range(1,end+1)]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3416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/>
          </p:nvPr>
        </p:nvSpPr>
        <p:spPr>
          <a:xfrm>
            <a:off x="503640" y="1799999"/>
            <a:ext cx="9070920" cy="527535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ja-JP" dirty="0" smtClean="0"/>
              <a:t>[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print</a:t>
            </a:r>
            <a:r>
              <a:rPr lang="en-US" altLang="ja-JP" dirty="0"/>
              <a:t>("</a:t>
            </a:r>
            <a:r>
              <a:rPr lang="en-US" altLang="ja-JP" dirty="0" err="1"/>
              <a:t>fizzbuzz</a:t>
            </a:r>
            <a:r>
              <a:rPr lang="en-US" altLang="ja-JP" dirty="0"/>
              <a:t>") </a:t>
            </a:r>
            <a:r>
              <a:rPr lang="en-US" altLang="ja-JP" dirty="0" smtClean="0"/>
              <a:t>if </a:t>
            </a:r>
            <a:r>
              <a:rPr lang="en-US" altLang="ja-JP" dirty="0"/>
              <a:t>not </a:t>
            </a:r>
            <a:r>
              <a:rPr lang="en-US" altLang="ja-JP" dirty="0" err="1"/>
              <a:t>i</a:t>
            </a:r>
            <a:r>
              <a:rPr lang="en-US" altLang="ja-JP" dirty="0"/>
              <a:t> % 15 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else 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	print</a:t>
            </a:r>
            <a:r>
              <a:rPr lang="en-US" altLang="ja-JP" dirty="0"/>
              <a:t>("fizz") if not </a:t>
            </a:r>
            <a:r>
              <a:rPr lang="en-US" altLang="ja-JP" dirty="0" err="1"/>
              <a:t>i</a:t>
            </a:r>
            <a:r>
              <a:rPr lang="en-US" altLang="ja-JP" dirty="0"/>
              <a:t> % 3 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else 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	print</a:t>
            </a:r>
            <a:r>
              <a:rPr lang="en-US" altLang="ja-JP" dirty="0"/>
              <a:t>("buzz") if not </a:t>
            </a:r>
            <a:r>
              <a:rPr lang="en-US" altLang="ja-JP" dirty="0" err="1"/>
              <a:t>i</a:t>
            </a:r>
            <a:r>
              <a:rPr lang="en-US" altLang="ja-JP" dirty="0"/>
              <a:t> % 5 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else 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	print(</a:t>
            </a:r>
            <a:r>
              <a:rPr lang="en-US" altLang="ja-JP" dirty="0" err="1" smtClean="0"/>
              <a:t>i</a:t>
            </a:r>
            <a:r>
              <a:rPr lang="en-US" altLang="ja-JP" dirty="0"/>
              <a:t>) 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for </a:t>
            </a:r>
            <a:r>
              <a:rPr lang="en-US" altLang="ja-JP" dirty="0" err="1"/>
              <a:t>i</a:t>
            </a:r>
            <a:r>
              <a:rPr lang="en-US" altLang="ja-JP" dirty="0"/>
              <a:t> in range(1,end+1</a:t>
            </a:r>
            <a:r>
              <a:rPr lang="en-US" altLang="ja-JP" dirty="0" smtClean="0"/>
              <a:t>)</a:t>
            </a:r>
          </a:p>
          <a:p>
            <a:pPr marL="0" indent="0">
              <a:buNone/>
            </a:pPr>
            <a:r>
              <a:rPr lang="en-US" altLang="ja-JP" dirty="0" smtClean="0"/>
              <a:t>]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6361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このスライドの目的</a:t>
            </a:r>
          </a:p>
        </p:txBody>
      </p:sp>
      <p:sp>
        <p:nvSpPr>
          <p:cNvPr id="83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de-DE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難読コードの闇を見る。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3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例</a:t>
            </a:r>
            <a:r>
              <a:rPr lang="ja-JP" altLang="en-US" sz="3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３</a:t>
            </a:r>
            <a:endParaRPr lang="de-DE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列数と行列A,Bが与えられるので、その積、A・Bを表示するコードをかけ。</a:t>
            </a: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ただし、掛け算が不可能であるときFalseを表示せよ。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de-DE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504000" y="1800000"/>
            <a:ext cx="9072000" cy="518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2500" lnSpcReduction="10000"/>
          </a:bodyPr>
          <a:lstStyle/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def mat_kake(A, B):</a:t>
            </a:r>
          </a:p>
          <a:p>
            <a:pPr marL="864000" lvl="1" indent="-324000">
              <a:spcAft>
                <a:spcPts val="1134"/>
              </a:spcAft>
              <a:buClr>
                <a:srgbClr val="99CC66"/>
              </a:buClr>
              <a:buSzPct val="75000"/>
              <a:buFont typeface="Symbol" charset="2"/>
              <a:buChar char="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 = []</a:t>
            </a:r>
          </a:p>
          <a:p>
            <a:pPr marL="864000" lvl="1" indent="-324000">
              <a:spcAft>
                <a:spcPts val="1134"/>
              </a:spcAft>
              <a:buClr>
                <a:srgbClr val="99CC66"/>
              </a:buClr>
              <a:buSzPct val="75000"/>
              <a:buFont typeface="Symbol" charset="2"/>
              <a:buChar char="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len(A[0]) == len(B):</a:t>
            </a:r>
          </a:p>
          <a:p>
            <a:pPr marL="1296000" lvl="2" indent="-288000">
              <a:spcAft>
                <a:spcPts val="850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i in range(len(A)):</a:t>
            </a:r>
          </a:p>
          <a:p>
            <a:pPr marL="1728000" lvl="3" indent="-216000">
              <a:spcAft>
                <a:spcPts val="567"/>
              </a:spcAft>
              <a:buClr>
                <a:srgbClr val="99CC66"/>
              </a:buClr>
              <a:buSzPct val="75000"/>
              <a:buFont typeface="Symbol" charset="2"/>
              <a:buChar char="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C.append([])</a:t>
            </a:r>
          </a:p>
          <a:p>
            <a:pPr marL="1728000" lvl="3" indent="-216000">
              <a:spcAft>
                <a:spcPts val="567"/>
              </a:spcAft>
              <a:buClr>
                <a:srgbClr val="99CC66"/>
              </a:buClr>
              <a:buSzPct val="75000"/>
              <a:buFont typeface="Symbol" charset="2"/>
              <a:buChar char="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j in range(len(B[0])):</a:t>
            </a:r>
          </a:p>
          <a:p>
            <a:pPr marL="2160000" lvl="4" indent="-216000">
              <a:spcAft>
                <a:spcPts val="283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C[-1].append(0)</a:t>
            </a:r>
          </a:p>
          <a:p>
            <a:pPr marL="2160000" lvl="4" indent="-216000">
              <a:spcAft>
                <a:spcPts val="283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k in range(len(A[0])):</a:t>
            </a:r>
          </a:p>
          <a:p>
            <a:pPr marL="2592000" lvl="5" indent="-216000">
              <a:spcAft>
                <a:spcPts val="283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C[-1][-1] += A[i][k]*B[k][j]</a:t>
            </a:r>
          </a:p>
          <a:p>
            <a:pPr marL="864000" lvl="1" indent="-324000">
              <a:spcAft>
                <a:spcPts val="1134"/>
              </a:spcAft>
              <a:buClr>
                <a:srgbClr val="99CC66"/>
              </a:buClr>
              <a:buSzPct val="75000"/>
              <a:buFont typeface="Symbol" charset="2"/>
              <a:buChar char="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else:</a:t>
            </a:r>
          </a:p>
          <a:p>
            <a:pPr marL="1296000" lvl="2" indent="-288000">
              <a:spcAft>
                <a:spcPts val="850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C.append(False)</a:t>
            </a:r>
          </a:p>
          <a:p>
            <a:pPr marL="864000" lvl="1" indent="-324000">
              <a:spcAft>
                <a:spcPts val="1134"/>
              </a:spcAft>
              <a:buClr>
                <a:srgbClr val="99CC66"/>
              </a:buClr>
              <a:buSzPct val="75000"/>
              <a:buFont typeface="Symbol" charset="2"/>
              <a:buChar char="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 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de-DE" sz="3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 = [[[sum([i[0][j][l]*i[1][l][k] for l in range(len(i[1]))]) for k in range(len(i[1][0]))] for j in range(len(i[0]))] if len(i[0][0]) == len(i[1]) else False for i in [[[[int(i) for i in input().split()] for j in range(int(input()))] for k in range(2)]]]</a:t>
            </a: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[print(mi)for mi in m]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解説</a:t>
            </a:r>
          </a:p>
        </p:txBody>
      </p:sp>
      <p:sp>
        <p:nvSpPr>
          <p:cNvPr id="111" name="TextShape 2"/>
          <p:cNvSpPr txBox="1"/>
          <p:nvPr/>
        </p:nvSpPr>
        <p:spPr>
          <a:xfrm>
            <a:off x="504000" y="1800000"/>
            <a:ext cx="9072000" cy="54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55000" lnSpcReduction="20000"/>
          </a:bodyPr>
          <a:lstStyle/>
          <a:p>
            <a:pPr marL="108000">
              <a:spcAft>
                <a:spcPts val="1417"/>
              </a:spcAft>
              <a:buClr>
                <a:srgbClr val="99CC66"/>
              </a:buClr>
              <a:buSzPct val="45000"/>
            </a:pP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 = </a:t>
            </a:r>
          </a:p>
          <a:p>
            <a:pPr marL="108000">
              <a:spcAft>
                <a:spcPts val="1417"/>
              </a:spcAft>
              <a:buClr>
                <a:srgbClr val="99CC66"/>
              </a:buClr>
              <a:buSzPct val="45000"/>
            </a:pP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</a:t>
            </a:r>
          </a:p>
          <a:p>
            <a:pPr marL="540000" lvl="1">
              <a:spcAft>
                <a:spcPts val="1134"/>
              </a:spcAft>
              <a:buClr>
                <a:srgbClr val="99CC66"/>
              </a:buClr>
              <a:buSzPct val="75000"/>
            </a:pP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</a:t>
            </a:r>
          </a:p>
          <a:p>
            <a:pPr marL="1008000" lvl="2">
              <a:spcAft>
                <a:spcPts val="850"/>
              </a:spcAft>
              <a:buClr>
                <a:srgbClr val="99CC66"/>
              </a:buClr>
              <a:buSzPct val="45000"/>
            </a:pP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</a:t>
            </a:r>
          </a:p>
          <a:p>
            <a:pPr marL="1512000" lvl="3">
              <a:spcAft>
                <a:spcPts val="567"/>
              </a:spcAft>
              <a:buClr>
                <a:srgbClr val="99CC66"/>
              </a:buClr>
              <a:buSzPct val="75000"/>
            </a:pP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sum([i[0][j][l]*i[1][l][k] for l in range(len(i[1]))]) for k in range(len(i[1][0]))</a:t>
            </a:r>
          </a:p>
          <a:p>
            <a:pPr marL="1008000" lvl="2">
              <a:spcAft>
                <a:spcPts val="850"/>
              </a:spcAft>
              <a:buClr>
                <a:srgbClr val="99CC66"/>
              </a:buClr>
              <a:buSzPct val="45000"/>
            </a:pP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]</a:t>
            </a:r>
          </a:p>
          <a:p>
            <a:pPr marL="1008000" lvl="2">
              <a:spcAft>
                <a:spcPts val="850"/>
              </a:spcAft>
              <a:buClr>
                <a:srgbClr val="99CC66"/>
              </a:buClr>
              <a:buSzPct val="45000"/>
            </a:pP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for j in range(len(i[0]))</a:t>
            </a:r>
          </a:p>
          <a:p>
            <a:pPr marL="540000" lvl="1">
              <a:spcAft>
                <a:spcPts val="1134"/>
              </a:spcAft>
              <a:buClr>
                <a:srgbClr val="99CC66"/>
              </a:buClr>
              <a:buSzPct val="75000"/>
            </a:pP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] </a:t>
            </a:r>
          </a:p>
          <a:p>
            <a:pPr marL="540000" lvl="1">
              <a:spcAft>
                <a:spcPts val="1134"/>
              </a:spcAft>
              <a:buClr>
                <a:srgbClr val="99CC66"/>
              </a:buClr>
              <a:buSzPct val="75000"/>
            </a:pP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len(i[0][0]) == len(i[1]) else False for i in [</a:t>
            </a:r>
          </a:p>
          <a:p>
            <a:pPr marL="1008000" lvl="2">
              <a:spcAft>
                <a:spcPts val="850"/>
              </a:spcAft>
              <a:buClr>
                <a:srgbClr val="99CC66"/>
              </a:buClr>
              <a:buSzPct val="45000"/>
            </a:pP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</a:t>
            </a:r>
          </a:p>
          <a:p>
            <a:pPr marL="1512000" lvl="3">
              <a:spcAft>
                <a:spcPts val="567"/>
              </a:spcAft>
              <a:buClr>
                <a:srgbClr val="99CC66"/>
              </a:buClr>
              <a:buSzPct val="75000"/>
            </a:pP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</a:t>
            </a:r>
          </a:p>
          <a:p>
            <a:pPr marL="1944000" lvl="4">
              <a:spcAft>
                <a:spcPts val="283"/>
              </a:spcAft>
              <a:buClr>
                <a:srgbClr val="99CC66"/>
              </a:buClr>
              <a:buSzPct val="45000"/>
            </a:pP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</a:t>
            </a:r>
          </a:p>
          <a:p>
            <a:pPr marL="2376000" lvl="5">
              <a:spcAft>
                <a:spcPts val="283"/>
              </a:spcAft>
              <a:buClr>
                <a:srgbClr val="99CC66"/>
              </a:buClr>
              <a:buSzPct val="45000"/>
            </a:pP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int(i) for i in input().split()</a:t>
            </a:r>
          </a:p>
          <a:p>
            <a:pPr marL="1944000" lvl="4">
              <a:spcAft>
                <a:spcPts val="283"/>
              </a:spcAft>
              <a:buClr>
                <a:srgbClr val="99CC66"/>
              </a:buClr>
              <a:buSzPct val="45000"/>
            </a:pP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] </a:t>
            </a:r>
          </a:p>
          <a:p>
            <a:pPr marL="1512000" lvl="3">
              <a:spcAft>
                <a:spcPts val="567"/>
              </a:spcAft>
              <a:buClr>
                <a:srgbClr val="99CC66"/>
              </a:buClr>
              <a:buSzPct val="75000"/>
            </a:pP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j in range(int(input()))</a:t>
            </a:r>
          </a:p>
          <a:p>
            <a:pPr marL="1008000" lvl="2">
              <a:spcAft>
                <a:spcPts val="850"/>
              </a:spcAft>
              <a:buClr>
                <a:srgbClr val="99CC66"/>
              </a:buClr>
              <a:buSzPct val="45000"/>
            </a:pP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] </a:t>
            </a:r>
          </a:p>
          <a:p>
            <a:pPr marL="1008000" lvl="2">
              <a:spcAft>
                <a:spcPts val="850"/>
              </a:spcAft>
              <a:buClr>
                <a:srgbClr val="99CC66"/>
              </a:buClr>
              <a:buSzPct val="45000"/>
            </a:pP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k in range(2)</a:t>
            </a:r>
          </a:p>
          <a:p>
            <a:pPr marL="540000" lvl="1">
              <a:spcAft>
                <a:spcPts val="1134"/>
              </a:spcAft>
              <a:buClr>
                <a:srgbClr val="99CC66"/>
              </a:buClr>
              <a:buSzPct val="75000"/>
            </a:pP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]</a:t>
            </a:r>
          </a:p>
          <a:p>
            <a:pPr marL="108000">
              <a:spcAft>
                <a:spcPts val="1417"/>
              </a:spcAft>
              <a:buClr>
                <a:srgbClr val="99CC66"/>
              </a:buClr>
              <a:buSzPct val="45000"/>
            </a:pP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例４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kumimoji="1" lang="ja-JP" altLang="en-US" dirty="0" smtClean="0"/>
              <a:t>辞書型の変数</a:t>
            </a:r>
            <a:r>
              <a:rPr kumimoji="1" lang="en-US" altLang="ja-JP" dirty="0" smtClean="0"/>
              <a:t>d</a:t>
            </a:r>
            <a:r>
              <a:rPr kumimoji="1" lang="ja-JP" altLang="en-US" dirty="0" smtClean="0"/>
              <a:t>が与えられ、その中身は</a:t>
            </a:r>
            <a:r>
              <a:rPr kumimoji="1" lang="en-US" altLang="ja-JP" dirty="0" smtClean="0"/>
              <a:t>list</a:t>
            </a:r>
            <a:r>
              <a:rPr kumimoji="1" lang="ja-JP" altLang="en-US" dirty="0" smtClean="0"/>
              <a:t>もしくは</a:t>
            </a:r>
            <a:r>
              <a:rPr lang="en-US" altLang="ja-JP" dirty="0" err="1" smtClean="0"/>
              <a:t>int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float</a:t>
            </a:r>
            <a:r>
              <a:rPr lang="ja-JP" altLang="en-US" dirty="0" err="1" smtClean="0"/>
              <a:t>、</a:t>
            </a:r>
            <a:r>
              <a:rPr lang="en-US" altLang="ja-JP" dirty="0" err="1" smtClean="0"/>
              <a:t>str</a:t>
            </a:r>
            <a:r>
              <a:rPr lang="ja-JP" altLang="en-US" dirty="0" smtClean="0"/>
              <a:t>型になっている。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この時、各要素をキーに持ち、各要素に対応するキーを要素に持つコードをかけ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ただし、要素が</a:t>
            </a:r>
            <a:r>
              <a:rPr lang="en-US" altLang="ja-JP" dirty="0" smtClean="0"/>
              <a:t>list</a:t>
            </a:r>
            <a:r>
              <a:rPr lang="ja-JP" altLang="en-US" dirty="0" smtClean="0"/>
              <a:t>型の場合、その</a:t>
            </a:r>
            <a:r>
              <a:rPr lang="en-US" altLang="ja-JP" dirty="0" smtClean="0"/>
              <a:t>list</a:t>
            </a:r>
            <a:r>
              <a:rPr lang="ja-JP" altLang="en-US" dirty="0" smtClean="0"/>
              <a:t>の各要素にキーが対応していると考える。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31028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/>
          </p:nvPr>
        </p:nvSpPr>
        <p:spPr>
          <a:xfrm>
            <a:off x="503640" y="1618938"/>
            <a:ext cx="9070920" cy="57412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1800" dirty="0" err="1" smtClean="0"/>
              <a:t>def</a:t>
            </a:r>
            <a:r>
              <a:rPr lang="en-US" altLang="ja-JP" sz="1800" dirty="0" smtClean="0"/>
              <a:t> rev(data):</a:t>
            </a:r>
          </a:p>
          <a:p>
            <a:pPr marL="0" indent="0">
              <a:buNone/>
            </a:pPr>
            <a:r>
              <a:rPr lang="en-US" altLang="ja-JP" sz="1800" dirty="0"/>
              <a:t>	</a:t>
            </a:r>
            <a:r>
              <a:rPr lang="en-US" altLang="ja-JP" sz="1800" dirty="0" smtClean="0"/>
              <a:t>out = </a:t>
            </a:r>
            <a:r>
              <a:rPr lang="en-US" altLang="ja-JP" sz="1800" dirty="0" err="1" smtClean="0"/>
              <a:t>dict</a:t>
            </a:r>
            <a:r>
              <a:rPr lang="en-US" altLang="ja-JP" sz="1800" dirty="0" smtClean="0"/>
              <a:t>()</a:t>
            </a:r>
          </a:p>
          <a:p>
            <a:pPr marL="0" indent="0">
              <a:buNone/>
            </a:pPr>
            <a:r>
              <a:rPr kumimoji="1" lang="en-US" altLang="ja-JP" sz="1800" dirty="0"/>
              <a:t>	</a:t>
            </a:r>
            <a:r>
              <a:rPr lang="en-US" altLang="ja-JP" sz="1800" dirty="0" smtClean="0"/>
              <a:t>for key in data:</a:t>
            </a:r>
          </a:p>
          <a:p>
            <a:pPr marL="0" indent="0">
              <a:buNone/>
            </a:pPr>
            <a:r>
              <a:rPr lang="en-US" altLang="ja-JP" sz="1800" dirty="0"/>
              <a:t>	</a:t>
            </a:r>
            <a:r>
              <a:rPr lang="en-US" altLang="ja-JP" sz="1800" dirty="0" smtClean="0"/>
              <a:t>	if type(data[key]) == list:</a:t>
            </a:r>
          </a:p>
          <a:p>
            <a:pPr marL="0" indent="0">
              <a:buNone/>
            </a:pPr>
            <a:r>
              <a:rPr lang="en-US" altLang="ja-JP" sz="1800" dirty="0" smtClean="0"/>
              <a:t>	</a:t>
            </a:r>
            <a:r>
              <a:rPr lang="en-US" altLang="ja-JP" sz="1800" dirty="0"/>
              <a:t>	</a:t>
            </a:r>
            <a:r>
              <a:rPr lang="en-US" altLang="ja-JP" sz="1800" dirty="0" smtClean="0"/>
              <a:t>	for </a:t>
            </a:r>
            <a:r>
              <a:rPr lang="en-US" altLang="ja-JP" sz="1800" dirty="0" err="1" smtClean="0"/>
              <a:t>key_data</a:t>
            </a:r>
            <a:r>
              <a:rPr lang="en-US" altLang="ja-JP" sz="1800" dirty="0" smtClean="0"/>
              <a:t> in data[key]:</a:t>
            </a:r>
          </a:p>
          <a:p>
            <a:pPr marL="0" indent="0">
              <a:buNone/>
            </a:pPr>
            <a:r>
              <a:rPr kumimoji="1" lang="en-US" altLang="ja-JP" sz="1800" dirty="0" smtClean="0"/>
              <a:t>		</a:t>
            </a:r>
            <a:r>
              <a:rPr kumimoji="1" lang="en-US" altLang="ja-JP" sz="1800" dirty="0"/>
              <a:t>	</a:t>
            </a:r>
            <a:r>
              <a:rPr kumimoji="1" lang="en-US" altLang="ja-JP" sz="1800" dirty="0" smtClean="0"/>
              <a:t>	if </a:t>
            </a:r>
            <a:r>
              <a:rPr kumimoji="1" lang="en-US" altLang="ja-JP" sz="1800" dirty="0" err="1" smtClean="0"/>
              <a:t>key_data</a:t>
            </a:r>
            <a:r>
              <a:rPr kumimoji="1" lang="en-US" altLang="ja-JP" sz="1800" dirty="0" smtClean="0"/>
              <a:t> in out:</a:t>
            </a:r>
          </a:p>
          <a:p>
            <a:pPr marL="0" indent="0">
              <a:buNone/>
            </a:pPr>
            <a:r>
              <a:rPr lang="en-US" altLang="ja-JP" sz="1800" dirty="0"/>
              <a:t>	</a:t>
            </a:r>
            <a:r>
              <a:rPr lang="en-US" altLang="ja-JP" sz="1800" dirty="0" smtClean="0"/>
              <a:t>				out[</a:t>
            </a:r>
            <a:r>
              <a:rPr lang="en-US" altLang="ja-JP" sz="1800" dirty="0" err="1" smtClean="0"/>
              <a:t>key_data</a:t>
            </a:r>
            <a:r>
              <a:rPr lang="en-US" altLang="ja-JP" sz="1800" dirty="0" smtClean="0"/>
              <a:t>].append(key)</a:t>
            </a:r>
          </a:p>
          <a:p>
            <a:pPr marL="0" indent="0">
              <a:buNone/>
            </a:pPr>
            <a:r>
              <a:rPr kumimoji="1" lang="en-US" altLang="ja-JP" sz="1800" dirty="0"/>
              <a:t>	</a:t>
            </a:r>
            <a:r>
              <a:rPr kumimoji="1" lang="en-US" altLang="ja-JP" sz="1800" dirty="0" smtClean="0"/>
              <a:t>			else:</a:t>
            </a:r>
          </a:p>
          <a:p>
            <a:pPr marL="0" indent="0">
              <a:buNone/>
            </a:pPr>
            <a:r>
              <a:rPr lang="en-US" altLang="ja-JP" sz="1800" dirty="0"/>
              <a:t>	</a:t>
            </a:r>
            <a:r>
              <a:rPr lang="en-US" altLang="ja-JP" sz="1800" dirty="0" smtClean="0"/>
              <a:t>				out[</a:t>
            </a:r>
            <a:r>
              <a:rPr lang="en-US" altLang="ja-JP" sz="1800" dirty="0" err="1" smtClean="0"/>
              <a:t>key_data</a:t>
            </a:r>
            <a:r>
              <a:rPr lang="en-US" altLang="ja-JP" sz="1800" dirty="0" smtClean="0"/>
              <a:t>] = [key]</a:t>
            </a:r>
          </a:p>
          <a:p>
            <a:pPr marL="0" indent="0">
              <a:buNone/>
            </a:pPr>
            <a:r>
              <a:rPr kumimoji="1" lang="en-US" altLang="ja-JP" sz="1800" dirty="0"/>
              <a:t>	</a:t>
            </a:r>
            <a:r>
              <a:rPr kumimoji="1" lang="en-US" altLang="ja-JP" sz="1800" dirty="0" smtClean="0"/>
              <a:t>	else:</a:t>
            </a:r>
          </a:p>
          <a:p>
            <a:pPr marL="0" indent="0">
              <a:buNone/>
            </a:pPr>
            <a:r>
              <a:rPr lang="en-US" altLang="ja-JP" sz="1800" dirty="0" smtClean="0"/>
              <a:t>			 if data[key] in out:</a:t>
            </a:r>
          </a:p>
          <a:p>
            <a:pPr marL="0" indent="0">
              <a:buNone/>
            </a:pPr>
            <a:r>
              <a:rPr lang="en-US" altLang="ja-JP" sz="1800" dirty="0" smtClean="0"/>
              <a:t>				data[key]].append(key)</a:t>
            </a:r>
          </a:p>
          <a:p>
            <a:pPr marL="0" indent="0">
              <a:buNone/>
            </a:pPr>
            <a:r>
              <a:rPr lang="en-US" altLang="ja-JP" sz="1800" dirty="0" smtClean="0"/>
              <a:t>	</a:t>
            </a:r>
            <a:r>
              <a:rPr lang="en-US" altLang="ja-JP" sz="1800" dirty="0"/>
              <a:t>		else:</a:t>
            </a:r>
          </a:p>
          <a:p>
            <a:pPr marL="0" indent="0">
              <a:buNone/>
            </a:pPr>
            <a:r>
              <a:rPr lang="en-US" altLang="ja-JP" sz="1800" dirty="0" smtClean="0"/>
              <a:t>				data[key]] = [key]</a:t>
            </a:r>
          </a:p>
          <a:p>
            <a:pPr marL="0" indent="0">
              <a:buNone/>
            </a:pPr>
            <a:r>
              <a:rPr lang="en-US" altLang="ja-JP" sz="1800" dirty="0"/>
              <a:t>	</a:t>
            </a:r>
            <a:r>
              <a:rPr lang="en-US" altLang="ja-JP" sz="1800" dirty="0" smtClean="0"/>
              <a:t>r</a:t>
            </a:r>
            <a:r>
              <a:rPr kumimoji="1" lang="en-US" altLang="ja-JP" sz="1800" dirty="0" smtClean="0"/>
              <a:t>eturn out</a:t>
            </a:r>
            <a:endParaRPr kumimoji="1"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56301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od = {j:(a[j].append(</a:t>
            </a:r>
            <a:r>
              <a:rPr lang="en-US" altLang="ja-JP" dirty="0" err="1"/>
              <a:t>i</a:t>
            </a:r>
            <a:r>
              <a:rPr lang="en-US" altLang="ja-JP" dirty="0"/>
              <a:t>), a[j])[1] if j in a else (</a:t>
            </a:r>
            <a:r>
              <a:rPr lang="en-US" altLang="ja-JP" dirty="0" err="1"/>
              <a:t>a.update</a:t>
            </a:r>
            <a:r>
              <a:rPr lang="en-US" altLang="ja-JP" dirty="0"/>
              <a:t>({j:[</a:t>
            </a:r>
            <a:r>
              <a:rPr lang="en-US" altLang="ja-JP" dirty="0" err="1"/>
              <a:t>i</a:t>
            </a:r>
            <a:r>
              <a:rPr lang="en-US" altLang="ja-JP" dirty="0"/>
              <a:t>]}), a[j])[1] for a in [</a:t>
            </a:r>
            <a:r>
              <a:rPr lang="en-US" altLang="ja-JP" dirty="0" err="1"/>
              <a:t>dict</a:t>
            </a:r>
            <a:r>
              <a:rPr lang="en-US" altLang="ja-JP" dirty="0"/>
              <a:t>()] for </a:t>
            </a:r>
            <a:r>
              <a:rPr lang="en-US" altLang="ja-JP" dirty="0" err="1"/>
              <a:t>i</a:t>
            </a:r>
            <a:r>
              <a:rPr lang="en-US" altLang="ja-JP" dirty="0"/>
              <a:t> in d for j in (d[</a:t>
            </a:r>
            <a:r>
              <a:rPr lang="en-US" altLang="ja-JP" dirty="0" err="1"/>
              <a:t>i</a:t>
            </a:r>
            <a:r>
              <a:rPr lang="en-US" altLang="ja-JP" dirty="0"/>
              <a:t>] if type(d[</a:t>
            </a:r>
            <a:r>
              <a:rPr lang="en-US" altLang="ja-JP" dirty="0" err="1"/>
              <a:t>i</a:t>
            </a:r>
            <a:r>
              <a:rPr lang="en-US" altLang="ja-JP" dirty="0"/>
              <a:t>]) == list else [d[</a:t>
            </a:r>
            <a:r>
              <a:rPr lang="en-US" altLang="ja-JP" dirty="0" err="1"/>
              <a:t>i</a:t>
            </a:r>
            <a:r>
              <a:rPr lang="en-US" altLang="ja-JP" dirty="0"/>
              <a:t>]])}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7452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od = </a:t>
            </a:r>
            <a:r>
              <a:rPr lang="en-US" altLang="ja-JP" dirty="0" smtClean="0"/>
              <a:t>{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j:(a[j</a:t>
            </a:r>
            <a:r>
              <a:rPr lang="en-US" altLang="ja-JP" dirty="0"/>
              <a:t>].append(i), a[j</a:t>
            </a:r>
            <a:r>
              <a:rPr lang="en-US" altLang="ja-JP" dirty="0" smtClean="0"/>
              <a:t>])[</a:t>
            </a:r>
            <a:r>
              <a:rPr lang="en-US" altLang="ja-JP" dirty="0"/>
              <a:t>1] if j in a else 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a.update</a:t>
            </a:r>
            <a:r>
              <a:rPr lang="en-US" altLang="ja-JP" dirty="0"/>
              <a:t>({j:[</a:t>
            </a:r>
            <a:r>
              <a:rPr lang="en-US" altLang="ja-JP" dirty="0" err="1"/>
              <a:t>i</a:t>
            </a:r>
            <a:r>
              <a:rPr lang="en-US" altLang="ja-JP" dirty="0"/>
              <a:t>]}), a[j</a:t>
            </a:r>
            <a:r>
              <a:rPr lang="en-US" altLang="ja-JP" dirty="0" smtClean="0"/>
              <a:t>])[</a:t>
            </a:r>
            <a:r>
              <a:rPr lang="en-US" altLang="ja-JP" dirty="0"/>
              <a:t>1] 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for </a:t>
            </a:r>
            <a:r>
              <a:rPr lang="en-US" altLang="ja-JP" dirty="0"/>
              <a:t>a in [</a:t>
            </a:r>
            <a:r>
              <a:rPr lang="en-US" altLang="ja-JP" dirty="0" err="1"/>
              <a:t>dict</a:t>
            </a:r>
            <a:r>
              <a:rPr lang="en-US" altLang="ja-JP" dirty="0"/>
              <a:t>()] 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for </a:t>
            </a:r>
            <a:r>
              <a:rPr lang="en-US" altLang="ja-JP" dirty="0" err="1"/>
              <a:t>i</a:t>
            </a:r>
            <a:r>
              <a:rPr lang="en-US" altLang="ja-JP" dirty="0"/>
              <a:t> in d 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for </a:t>
            </a:r>
            <a:r>
              <a:rPr lang="en-US" altLang="ja-JP" dirty="0"/>
              <a:t>j in (d[</a:t>
            </a:r>
            <a:r>
              <a:rPr lang="en-US" altLang="ja-JP" dirty="0" err="1"/>
              <a:t>i</a:t>
            </a:r>
            <a:r>
              <a:rPr lang="en-US" altLang="ja-JP" dirty="0"/>
              <a:t>] if type(d[</a:t>
            </a:r>
            <a:r>
              <a:rPr lang="en-US" altLang="ja-JP" dirty="0" err="1"/>
              <a:t>i</a:t>
            </a:r>
            <a:r>
              <a:rPr lang="en-US" altLang="ja-JP" dirty="0"/>
              <a:t>]) == list else [d[</a:t>
            </a:r>
            <a:r>
              <a:rPr lang="en-US" altLang="ja-JP" dirty="0" err="1"/>
              <a:t>i</a:t>
            </a:r>
            <a:r>
              <a:rPr lang="en-US" altLang="ja-JP" dirty="0" smtClean="0"/>
              <a:t>]])</a:t>
            </a:r>
          </a:p>
          <a:p>
            <a:pPr marL="0" indent="0">
              <a:buNone/>
            </a:pPr>
            <a:r>
              <a:rPr lang="en-US" altLang="ja-JP" dirty="0" smtClean="0"/>
              <a:t>}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69844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503640" y="576000"/>
            <a:ext cx="7199280" cy="71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503640" y="1800000"/>
            <a:ext cx="907092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de-DE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Pythonの闇は深い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de-DE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de-DE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Zen of Python?</a:t>
            </a:r>
          </a:p>
          <a:p>
            <a:pPr algn="ctr"/>
            <a:endParaRPr lang="de-DE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de-DE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投げ捨てよう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自己紹介</a:t>
            </a:r>
          </a:p>
        </p:txBody>
      </p:sp>
      <p:sp>
        <p:nvSpPr>
          <p:cNvPr id="87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HN:オウムガイ</a:t>
            </a: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TwitterID: @ougai_quantum</a:t>
            </a: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de-DE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留年しました</a:t>
            </a:r>
            <a:endParaRPr lang="de-DE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趣味:データいじり、</a:t>
            </a:r>
            <a:r>
              <a:rPr lang="de-DE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数学</a:t>
            </a:r>
            <a:r>
              <a:rPr lang="ja-JP" altLang="en-US" sz="2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、</a:t>
            </a:r>
            <a:r>
              <a:rPr lang="ja-JP" altLang="en-US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後輩に対してイキ</a:t>
            </a:r>
            <a:r>
              <a:rPr lang="ja-JP" altLang="en-US" sz="2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る</a:t>
            </a:r>
            <a:r>
              <a:rPr lang="ja-JP" altLang="en-US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こと</a:t>
            </a:r>
            <a:endParaRPr lang="de-DE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ja-JP" altLang="en-US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お</a:t>
            </a:r>
            <a:r>
              <a:rPr lang="ja-JP" alt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金</a:t>
            </a:r>
            <a:r>
              <a:rPr lang="ja-JP" altLang="en-US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と彼女ほしい</a:t>
            </a:r>
            <a:endParaRPr lang="de-DE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Python芸？</a:t>
            </a:r>
          </a:p>
        </p:txBody>
      </p:sp>
      <p:sp>
        <p:nvSpPr>
          <p:cNvPr id="89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Python芸とは</a:t>
            </a: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　Pythonで難読コードを書いたり、Pythonの仕様などを応用しテクニカルなプログラムを書くこと</a:t>
            </a: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endParaRPr lang="de-DE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つまりShell芸のPython版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例１</a:t>
            </a:r>
          </a:p>
        </p:txBody>
      </p:sp>
      <p:sp>
        <p:nvSpPr>
          <p:cNvPr id="91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de-DE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ノード数と、n番目のノードと隣接しているノードの番号が空白区切りで与えられるので、隣接行列を作るコードを作れ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例１</a:t>
            </a:r>
          </a:p>
        </p:txBody>
      </p:sp>
      <p:sp>
        <p:nvSpPr>
          <p:cNvPr id="93" name="TextShape 2"/>
          <p:cNvSpPr txBox="1"/>
          <p:nvPr/>
        </p:nvSpPr>
        <p:spPr>
          <a:xfrm>
            <a:off x="504000" y="1800000"/>
            <a:ext cx="9072000" cy="525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108000">
              <a:spcAft>
                <a:spcPts val="1417"/>
              </a:spcAft>
              <a:buClr>
                <a:srgbClr val="99CC66"/>
              </a:buClr>
              <a:buSzPct val="45000"/>
            </a:pPr>
            <a:r>
              <a:rPr lang="de-DE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def graph():</a:t>
            </a:r>
          </a:p>
          <a:p>
            <a:pPr marL="540000" lvl="1">
              <a:spcAft>
                <a:spcPts val="1134"/>
              </a:spcAft>
              <a:buClr>
                <a:srgbClr val="99CC66"/>
              </a:buClr>
              <a:buSzPct val="75000"/>
            </a:pPr>
            <a:r>
              <a:rPr lang="de-DE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 = list()</a:t>
            </a:r>
          </a:p>
          <a:p>
            <a:pPr marL="540000" lvl="1">
              <a:spcAft>
                <a:spcPts val="1134"/>
              </a:spcAft>
              <a:buClr>
                <a:srgbClr val="99CC66"/>
              </a:buClr>
              <a:buSzPct val="75000"/>
            </a:pPr>
            <a:r>
              <a:rPr lang="de-DE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 = int(input())</a:t>
            </a:r>
          </a:p>
          <a:p>
            <a:pPr marL="540000" lvl="1">
              <a:spcAft>
                <a:spcPts val="1134"/>
              </a:spcAft>
              <a:buClr>
                <a:srgbClr val="99CC66"/>
              </a:buClr>
              <a:buSzPct val="75000"/>
            </a:pPr>
            <a:r>
              <a:rPr lang="de-DE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i in range(n):</a:t>
            </a:r>
          </a:p>
          <a:p>
            <a:pPr marL="1008000" lvl="2">
              <a:spcAft>
                <a:spcPts val="850"/>
              </a:spcAft>
              <a:buClr>
                <a:srgbClr val="99CC66"/>
              </a:buClr>
              <a:buSzPct val="45000"/>
            </a:pPr>
            <a:r>
              <a:rPr lang="de-DE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= [int(k) for k in input().split()]</a:t>
            </a:r>
          </a:p>
          <a:p>
            <a:pPr marL="1008000" lvl="2">
              <a:spcAft>
                <a:spcPts val="850"/>
              </a:spcAft>
              <a:buClr>
                <a:srgbClr val="99CC66"/>
              </a:buClr>
              <a:buSzPct val="45000"/>
            </a:pPr>
            <a:r>
              <a:rPr lang="de-DE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g.appned(list())</a:t>
            </a:r>
          </a:p>
          <a:p>
            <a:pPr marL="1008000" lvl="2">
              <a:spcAft>
                <a:spcPts val="850"/>
              </a:spcAft>
              <a:buClr>
                <a:srgbClr val="99CC66"/>
              </a:buClr>
              <a:buSzPct val="45000"/>
            </a:pPr>
            <a:r>
              <a:rPr lang="de-DE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j in range(n):</a:t>
            </a:r>
          </a:p>
          <a:p>
            <a:pPr marL="1512000" lvl="3">
              <a:spcAft>
                <a:spcPts val="567"/>
              </a:spcAft>
              <a:buClr>
                <a:srgbClr val="99CC66"/>
              </a:buClr>
              <a:buSzPct val="75000"/>
            </a:pPr>
            <a:r>
              <a:rPr lang="de-DE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j in t: </a:t>
            </a:r>
          </a:p>
          <a:p>
            <a:pPr marL="1944000" lvl="4">
              <a:spcAft>
                <a:spcPts val="283"/>
              </a:spcAft>
              <a:buClr>
                <a:srgbClr val="99CC66"/>
              </a:buClr>
              <a:buSzPct val="45000"/>
            </a:pPr>
            <a:r>
              <a:rPr lang="de-DE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g[-1].appned(1)</a:t>
            </a:r>
          </a:p>
          <a:p>
            <a:pPr marL="1512000" lvl="3">
              <a:spcAft>
                <a:spcPts val="567"/>
              </a:spcAft>
              <a:buClr>
                <a:srgbClr val="99CC66"/>
              </a:buClr>
              <a:buSzPct val="75000"/>
            </a:pPr>
            <a:r>
              <a:rPr lang="de-DE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else:</a:t>
            </a:r>
          </a:p>
          <a:p>
            <a:pPr marL="1944000" lvl="4">
              <a:spcAft>
                <a:spcPts val="283"/>
              </a:spcAft>
              <a:buClr>
                <a:srgbClr val="99CC66"/>
              </a:buClr>
              <a:buSzPct val="45000"/>
            </a:pPr>
            <a:r>
              <a:rPr lang="de-DE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g[-1].append(0)</a:t>
            </a:r>
          </a:p>
          <a:p>
            <a:pPr marL="540000" lvl="1">
              <a:spcAft>
                <a:spcPts val="1134"/>
              </a:spcAft>
              <a:buClr>
                <a:srgbClr val="99CC66"/>
              </a:buClr>
              <a:buSzPct val="75000"/>
            </a:pPr>
            <a:r>
              <a:rPr lang="de-DE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 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例１</a:t>
            </a:r>
          </a:p>
        </p:txBody>
      </p:sp>
      <p:sp>
        <p:nvSpPr>
          <p:cNvPr id="95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108000">
              <a:spcAft>
                <a:spcPts val="1417"/>
              </a:spcAft>
              <a:buClr>
                <a:srgbClr val="99CC66"/>
              </a:buClr>
              <a:buSzPct val="45000"/>
            </a:pP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 = int(input())</a:t>
            </a:r>
          </a:p>
          <a:p>
            <a:pPr marL="108000">
              <a:spcAft>
                <a:spcPts val="1417"/>
              </a:spcAft>
              <a:buClr>
                <a:srgbClr val="99CC66"/>
              </a:buClr>
              <a:buSzPct val="45000"/>
            </a:pP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 = [[1 if k in j else 0 for j in [[int(k) for k in input().split()]] for k in range(n)] for i in range(n)]</a:t>
            </a:r>
          </a:p>
          <a:p>
            <a:pPr marL="108000">
              <a:spcAft>
                <a:spcPts val="1417"/>
              </a:spcAft>
              <a:buClr>
                <a:srgbClr val="99CC66"/>
              </a:buClr>
              <a:buSzPct val="45000"/>
            </a:pPr>
            <a:r>
              <a:rPr lang="de-DE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[print(i) for i in d]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動かす</a:t>
            </a:r>
          </a:p>
        </p:txBody>
      </p:sp>
      <p:sp>
        <p:nvSpPr>
          <p:cNvPr id="97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de-DE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</TotalTime>
  <Words>741</Words>
  <Application>Microsoft Office PowerPoint</Application>
  <PresentationFormat>ユーザー設定</PresentationFormat>
  <Paragraphs>186</Paragraphs>
  <Slides>28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28</vt:i4>
      </vt:variant>
    </vt:vector>
  </HeadingPairs>
  <TitlesOfParts>
    <vt:vector size="34" baseType="lpstr">
      <vt:lpstr>Arial</vt:lpstr>
      <vt:lpstr>DejaVu Sans</vt:lpstr>
      <vt:lpstr>Symbol</vt:lpstr>
      <vt:lpstr>Wingdings</vt:lpstr>
      <vt:lpstr>Office Theme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Python芸の手法</vt:lpstr>
      <vt:lpstr>Python芸の手法</vt:lpstr>
      <vt:lpstr>Python芸の手法</vt:lpstr>
      <vt:lpstr>例２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例４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subject/>
  <dc:creator/>
  <dc:description/>
  <cp:lastModifiedBy>Lenovo</cp:lastModifiedBy>
  <cp:revision>23</cp:revision>
  <dcterms:created xsi:type="dcterms:W3CDTF">2017-07-28T18:20:02Z</dcterms:created>
  <dcterms:modified xsi:type="dcterms:W3CDTF">2017-07-31T08:42:28Z</dcterms:modified>
  <dc:language>ja-JP</dc:language>
</cp:coreProperties>
</file>