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EAFF"/>
          </a:solidFill>
        </a:fill>
      </a:tcStyle>
    </a:wholeTbl>
    <a:band2H>
      <a:tcTxStyle/>
      <a:tcStyle>
        <a:tcBdr/>
        <a:fill>
          <a:solidFill>
            <a:srgbClr val="E9F5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E3CA"/>
          </a:solidFill>
        </a:fill>
      </a:tcStyle>
    </a:wholeTbl>
    <a:band2H>
      <a:tcTxStyle/>
      <a:tcStyle>
        <a:tcBdr/>
        <a:fill>
          <a:solidFill>
            <a:srgbClr val="FEF2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1CCEB"/>
          </a:solidFill>
        </a:fill>
      </a:tcStyle>
    </a:wholeTbl>
    <a:band2H>
      <a:tcTxStyle/>
      <a:tcStyle>
        <a:tcBdr/>
        <a:fill>
          <a:solidFill>
            <a:srgbClr val="F8E7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orbel"/>
      </a:defRPr>
    </a:lvl1pPr>
    <a:lvl2pPr indent="228600" latinLnBrk="0">
      <a:defRPr sz="1200">
        <a:latin typeface="+mj-lt"/>
        <a:ea typeface="+mj-ea"/>
        <a:cs typeface="+mj-cs"/>
        <a:sym typeface="Corbel"/>
      </a:defRPr>
    </a:lvl2pPr>
    <a:lvl3pPr indent="457200" latinLnBrk="0">
      <a:defRPr sz="1200">
        <a:latin typeface="+mj-lt"/>
        <a:ea typeface="+mj-ea"/>
        <a:cs typeface="+mj-cs"/>
        <a:sym typeface="Corbel"/>
      </a:defRPr>
    </a:lvl3pPr>
    <a:lvl4pPr indent="685800" latinLnBrk="0">
      <a:defRPr sz="1200">
        <a:latin typeface="+mj-lt"/>
        <a:ea typeface="+mj-ea"/>
        <a:cs typeface="+mj-cs"/>
        <a:sym typeface="Corbel"/>
      </a:defRPr>
    </a:lvl4pPr>
    <a:lvl5pPr indent="914400" latinLnBrk="0">
      <a:defRPr sz="1200">
        <a:latin typeface="+mj-lt"/>
        <a:ea typeface="+mj-ea"/>
        <a:cs typeface="+mj-cs"/>
        <a:sym typeface="Corbel"/>
      </a:defRPr>
    </a:lvl5pPr>
    <a:lvl6pPr indent="1143000" latinLnBrk="0">
      <a:defRPr sz="1200">
        <a:latin typeface="+mj-lt"/>
        <a:ea typeface="+mj-ea"/>
        <a:cs typeface="+mj-cs"/>
        <a:sym typeface="Corbel"/>
      </a:defRPr>
    </a:lvl6pPr>
    <a:lvl7pPr indent="1371600" latinLnBrk="0">
      <a:defRPr sz="1200">
        <a:latin typeface="+mj-lt"/>
        <a:ea typeface="+mj-ea"/>
        <a:cs typeface="+mj-cs"/>
        <a:sym typeface="Corbel"/>
      </a:defRPr>
    </a:lvl7pPr>
    <a:lvl8pPr indent="1600200" latinLnBrk="0">
      <a:defRPr sz="1200">
        <a:latin typeface="+mj-lt"/>
        <a:ea typeface="+mj-ea"/>
        <a:cs typeface="+mj-cs"/>
        <a:sym typeface="Corbel"/>
      </a:defRPr>
    </a:lvl8pPr>
    <a:lvl9pPr indent="1828800" latinLnBrk="0">
      <a:defRPr sz="1200">
        <a:latin typeface="+mj-lt"/>
        <a:ea typeface="+mj-ea"/>
        <a:cs typeface="+mj-cs"/>
        <a:sym typeface="Corbe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065213" y="1828800"/>
            <a:ext cx="8229601" cy="28956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66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65212" y="4800600"/>
            <a:ext cx="8229601" cy="1219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000" cap="all" spc="200">
                <a:solidFill>
                  <a:schemeClr val="accent1"/>
                </a:solidFill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000" cap="all" spc="200">
                <a:solidFill>
                  <a:schemeClr val="accent1"/>
                </a:solidFill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000" cap="all" spc="200">
                <a:solidFill>
                  <a:schemeClr val="accent1"/>
                </a:solidFill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000" cap="all" spc="200">
                <a:solidFill>
                  <a:schemeClr val="accent1"/>
                </a:solidFill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000" cap="all" spc="2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contenu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xfrm>
            <a:off x="1522412" y="1904999"/>
            <a:ext cx="9134393" cy="411480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-tête de sectio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65212" y="5410200"/>
            <a:ext cx="8687335" cy="60960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000" cap="all" spc="200">
                <a:solidFill>
                  <a:schemeClr val="accent1"/>
                </a:solidFill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000" cap="all" spc="200">
                <a:solidFill>
                  <a:schemeClr val="accent1"/>
                </a:solidFill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000" cap="all" spc="200">
                <a:solidFill>
                  <a:schemeClr val="accent1"/>
                </a:solidFill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000" cap="all" spc="200">
                <a:solidFill>
                  <a:schemeClr val="accent1"/>
                </a:solidFill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000" cap="all" spc="2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ux contenu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504781" y="1905000"/>
            <a:ext cx="4419599" cy="411480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aiso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2411" y="1905000"/>
            <a:ext cx="4416553" cy="7620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000" cap="all" spc="200">
                <a:solidFill>
                  <a:schemeClr val="accent1"/>
                </a:solidFill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000" cap="all" spc="200">
                <a:solidFill>
                  <a:schemeClr val="accent1"/>
                </a:solidFill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000" cap="all" spc="200">
                <a:solidFill>
                  <a:schemeClr val="accent1"/>
                </a:solidFill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000" cap="all" spc="200">
                <a:solidFill>
                  <a:schemeClr val="accent1"/>
                </a:solidFill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000" cap="all" spc="2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Espace réservé du texte 4"/>
          <p:cNvSpPr>
            <a:spLocks noGrp="1"/>
          </p:cNvSpPr>
          <p:nvPr>
            <p:ph type="body" sz="quarter" idx="21"/>
          </p:nvPr>
        </p:nvSpPr>
        <p:spPr>
          <a:xfrm>
            <a:off x="6249861" y="1905000"/>
            <a:ext cx="4416553" cy="762000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2000" cap="all" spc="200">
                <a:solidFill>
                  <a:schemeClr val="accent1"/>
                </a:solidFill>
              </a:defRPr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uniquem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 avec légen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1055603" y="1905000"/>
            <a:ext cx="3596608" cy="266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4951414" y="685800"/>
            <a:ext cx="6400801" cy="53340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Espace réservé du texte 3"/>
          <p:cNvSpPr>
            <a:spLocks noGrp="1"/>
          </p:cNvSpPr>
          <p:nvPr>
            <p:ph type="body" sz="quarter" idx="21"/>
          </p:nvPr>
        </p:nvSpPr>
        <p:spPr>
          <a:xfrm>
            <a:off x="1065212" y="4648200"/>
            <a:ext cx="3581400" cy="13716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ClrTx/>
              <a:buSzTx/>
              <a:buFontTx/>
              <a:buNone/>
              <a:defRPr sz="18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avec légen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space réservé d’image 2"/>
          <p:cNvSpPr>
            <a:spLocks noGrp="1"/>
          </p:cNvSpPr>
          <p:nvPr>
            <p:ph type="pic" idx="21"/>
          </p:nvPr>
        </p:nvSpPr>
        <p:spPr>
          <a:xfrm>
            <a:off x="4951414" y="685800"/>
            <a:ext cx="6400799" cy="5334000"/>
          </a:xfrm>
          <a:prstGeom prst="rect">
            <a:avLst/>
          </a:prstGeom>
          <a:ln w="76200">
            <a:solidFill>
              <a:srgbClr val="FFFFFF"/>
            </a:solidFill>
            <a:miter lim="800000"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3" name="Title Text"/>
          <p:cNvSpPr txBox="1">
            <a:spLocks noGrp="1"/>
          </p:cNvSpPr>
          <p:nvPr>
            <p:ph type="title"/>
          </p:nvPr>
        </p:nvSpPr>
        <p:spPr>
          <a:xfrm>
            <a:off x="1055603" y="1905000"/>
            <a:ext cx="3596608" cy="266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65212" y="4648200"/>
            <a:ext cx="3581400" cy="1371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buClrTx/>
              <a:buSzTx/>
              <a:buFontTx/>
              <a:buNone/>
              <a:defRPr sz="1800"/>
            </a:lvl1pPr>
            <a:lvl2pPr marL="0" indent="457200">
              <a:spcBef>
                <a:spcPts val="1200"/>
              </a:spcBef>
              <a:buClrTx/>
              <a:buSzTx/>
              <a:buFontTx/>
              <a:buNone/>
              <a:defRPr sz="1800"/>
            </a:lvl2pPr>
            <a:lvl3pPr marL="0" indent="914400">
              <a:spcBef>
                <a:spcPts val="1200"/>
              </a:spcBef>
              <a:buClrTx/>
              <a:buSzTx/>
              <a:buFontTx/>
              <a:buNone/>
              <a:defRPr sz="1800"/>
            </a:lvl3pPr>
            <a:lvl4pPr marL="0" indent="1371600">
              <a:spcBef>
                <a:spcPts val="1200"/>
              </a:spcBef>
              <a:buClrTx/>
              <a:buSzTx/>
              <a:buFontTx/>
              <a:buNone/>
              <a:defRPr sz="1800"/>
            </a:lvl4pPr>
            <a:lvl5pPr marL="0" indent="1828800">
              <a:spcBef>
                <a:spcPts val="1200"/>
              </a:spcBef>
              <a:buClrTx/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435271" y="6423344"/>
            <a:ext cx="231141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100" baseline="0"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100" baseline="0"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100" baseline="0"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100" baseline="0"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100" baseline="0"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100" baseline="0"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100" baseline="0"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100" baseline="0"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100" baseline="0"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9pPr>
    </p:titleStyle>
    <p:bodyStyle>
      <a:lvl1pPr marL="223838" marR="0" indent="-223838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4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1pPr>
      <a:lvl2pPr marL="509905" marR="0" indent="-27813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4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2pPr>
      <a:lvl3pPr marL="755650" marR="0" indent="-29210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4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3pPr>
      <a:lvl4pPr marL="944562" marR="0" indent="-261937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4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4pPr>
      <a:lvl5pPr marL="1116807" marR="0" indent="-259557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4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5pPr>
      <a:lvl6pPr marL="1293876" marR="0" indent="-260604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4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6pPr>
      <a:lvl7pPr marL="1467611" marR="0" indent="-260603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4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7pPr>
      <a:lvl8pPr marL="1641348" marR="0" indent="-260604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4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8pPr>
      <a:lvl9pPr marL="1815083" marR="0" indent="-260603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4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re 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Semester Project</a:t>
            </a:r>
          </a:p>
        </p:txBody>
      </p:sp>
      <p:sp>
        <p:nvSpPr>
          <p:cNvPr id="95" name="Sous-titre 3"/>
          <p:cNvSpPr txBox="1">
            <a:spLocks noGrp="1"/>
          </p:cNvSpPr>
          <p:nvPr>
            <p:ph type="subTitle" sz="quarter" idx="1"/>
          </p:nvPr>
        </p:nvSpPr>
        <p:spPr>
          <a:xfrm>
            <a:off x="1065212" y="4800599"/>
            <a:ext cx="9781727" cy="143671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defRPr sz="1700" spc="100"/>
            </a:pPr>
            <a:r>
              <a:t>Ibrahim ounon</a:t>
            </a:r>
            <a:endParaRPr spc="200"/>
          </a:p>
          <a:p>
            <a:pPr>
              <a:lnSpc>
                <a:spcPct val="72000"/>
              </a:lnSpc>
              <a:defRPr sz="1700"/>
            </a:pPr>
            <a:endParaRPr spc="200"/>
          </a:p>
          <a:p>
            <a:pPr>
              <a:lnSpc>
                <a:spcPct val="72000"/>
              </a:lnSpc>
              <a:defRPr sz="1700"/>
            </a:pPr>
            <a:endParaRPr spc="200"/>
          </a:p>
          <a:p>
            <a:pPr>
              <a:lnSpc>
                <a:spcPct val="72000"/>
              </a:lnSpc>
              <a:defRPr sz="1700"/>
            </a:pPr>
            <a:endParaRPr spc="200"/>
          </a:p>
          <a:p>
            <a:pPr>
              <a:lnSpc>
                <a:spcPct val="72000"/>
              </a:lnSpc>
              <a:defRPr sz="1700" spc="100"/>
            </a:pPr>
            <a:r>
              <a:t>Professor: Benoit Garbinato                 </a:t>
            </a:r>
            <a:endParaRPr spc="200"/>
          </a:p>
          <a:p>
            <a:pPr>
              <a:lnSpc>
                <a:spcPct val="72000"/>
              </a:lnSpc>
              <a:defRPr sz="1700"/>
            </a:pPr>
            <a:endParaRPr spc="200"/>
          </a:p>
          <a:p>
            <a:pPr>
              <a:lnSpc>
                <a:spcPct val="72000"/>
              </a:lnSpc>
              <a:defRPr sz="1700" spc="100"/>
            </a:pPr>
            <a:r>
              <a:t>Assistant: Melike GECER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re 12"/>
          <p:cNvSpPr txBox="1"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/>
          <a:lstStyle/>
          <a:p>
            <a:r>
              <a:rPr dirty="0"/>
              <a:t>Conclusion</a:t>
            </a:r>
            <a:r>
              <a:rPr lang="fr-FR" dirty="0"/>
              <a:t> (1/2)</a:t>
            </a:r>
            <a:endParaRPr dirty="0"/>
          </a:p>
        </p:txBody>
      </p:sp>
      <p:sp>
        <p:nvSpPr>
          <p:cNvPr id="135" name="Espace réservé du contenu 13"/>
          <p:cNvSpPr txBox="1">
            <a:spLocks noGrp="1"/>
          </p:cNvSpPr>
          <p:nvPr>
            <p:ph type="body" idx="1"/>
          </p:nvPr>
        </p:nvSpPr>
        <p:spPr>
          <a:xfrm>
            <a:off x="1532022" y="2374729"/>
            <a:ext cx="9134393" cy="4114803"/>
          </a:xfrm>
          <a:prstGeom prst="rect">
            <a:avLst/>
          </a:prstGeom>
        </p:spPr>
        <p:txBody>
          <a:bodyPr/>
          <a:lstStyle/>
          <a:p>
            <a:r>
              <a:t>Microservice User</a:t>
            </a:r>
          </a:p>
          <a:p>
            <a:pPr marL="463550" lvl="1" indent="-231775">
              <a:spcBef>
                <a:spcPts val="1200"/>
              </a:spcBef>
              <a:defRPr sz="2000"/>
            </a:pPr>
            <a:r>
              <a:t>Can create, update and delete students, assistants and professors.</a:t>
            </a:r>
          </a:p>
          <a:p>
            <a:pPr marL="463550" lvl="1" indent="-231775">
              <a:spcBef>
                <a:spcPts val="1200"/>
              </a:spcBef>
              <a:defRPr sz="2000"/>
            </a:pPr>
            <a:r>
              <a:t>Can add courses.</a:t>
            </a:r>
          </a:p>
          <a:p>
            <a:pPr marL="0" lvl="1" indent="231775">
              <a:spcBef>
                <a:spcPts val="1200"/>
              </a:spcBef>
              <a:buSzTx/>
              <a:buNone/>
              <a:defRPr sz="2000"/>
            </a:pPr>
            <a:endParaRPr/>
          </a:p>
          <a:p>
            <a:r>
              <a:t>Microservice Question</a:t>
            </a:r>
          </a:p>
          <a:p>
            <a:pPr marL="463550" lvl="1" indent="-231775">
              <a:spcBef>
                <a:spcPts val="1200"/>
              </a:spcBef>
              <a:defRPr sz="2000"/>
            </a:pPr>
            <a:r>
              <a:t>Can create, update and delete courses. </a:t>
            </a:r>
          </a:p>
          <a:p>
            <a:pPr marL="463550" lvl="1" indent="-231775">
              <a:spcBef>
                <a:spcPts val="1200"/>
              </a:spcBef>
              <a:defRPr sz="2000"/>
            </a:pPr>
            <a:r>
              <a:t>Can add questions.</a:t>
            </a:r>
          </a:p>
          <a:p>
            <a:pPr marL="463550" lvl="1" indent="-231775">
              <a:spcBef>
                <a:spcPts val="1200"/>
              </a:spcBef>
              <a:defRPr sz="2000"/>
            </a:pPr>
            <a:r>
              <a:t>Can create, update and delete questions.</a:t>
            </a:r>
          </a:p>
        </p:txBody>
      </p:sp>
      <p:sp>
        <p:nvSpPr>
          <p:cNvPr id="136" name="Espace réservé du numéro de diapositive 1"/>
          <p:cNvSpPr txBox="1">
            <a:spLocks noGrp="1"/>
          </p:cNvSpPr>
          <p:nvPr>
            <p:ph type="sldNum" sz="quarter" idx="2"/>
          </p:nvPr>
        </p:nvSpPr>
        <p:spPr>
          <a:xfrm>
            <a:off x="10435271" y="6423344"/>
            <a:ext cx="231141" cy="2311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re 12"/>
          <p:cNvSpPr txBox="1"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/>
          <a:lstStyle/>
          <a:p>
            <a:r>
              <a:rPr dirty="0"/>
              <a:t>Conclusion</a:t>
            </a:r>
            <a:r>
              <a:rPr lang="fr-FR" dirty="0"/>
              <a:t> (2/2)</a:t>
            </a:r>
            <a:endParaRPr dirty="0"/>
          </a:p>
        </p:txBody>
      </p:sp>
      <p:sp>
        <p:nvSpPr>
          <p:cNvPr id="135" name="Espace réservé du contenu 13"/>
          <p:cNvSpPr txBox="1">
            <a:spLocks noGrp="1"/>
          </p:cNvSpPr>
          <p:nvPr>
            <p:ph type="body" idx="1"/>
          </p:nvPr>
        </p:nvSpPr>
        <p:spPr>
          <a:xfrm>
            <a:off x="1532022" y="2374729"/>
            <a:ext cx="9134393" cy="4114803"/>
          </a:xfrm>
          <a:prstGeom prst="rect">
            <a:avLst/>
          </a:prstGeom>
        </p:spPr>
        <p:txBody>
          <a:bodyPr/>
          <a:lstStyle/>
          <a:p>
            <a:r>
              <a:rPr dirty="0"/>
              <a:t>Microservice User</a:t>
            </a:r>
          </a:p>
          <a:p>
            <a:pPr marL="463550" lvl="1" indent="-231775">
              <a:spcBef>
                <a:spcPts val="1200"/>
              </a:spcBef>
              <a:defRPr sz="2000"/>
            </a:pP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delete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to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relashionship</a:t>
            </a:r>
            <a:r>
              <a:rPr lang="fr-FR" dirty="0"/>
              <a:t>.</a:t>
            </a:r>
          </a:p>
          <a:p>
            <a:pPr marL="463550" lvl="1" indent="-231775">
              <a:spcBef>
                <a:spcPts val="1200"/>
              </a:spcBef>
              <a:defRPr sz="2000"/>
            </a:pPr>
            <a:r>
              <a:rPr lang="en-US" dirty="0"/>
              <a:t>Not possibility to update one field.</a:t>
            </a:r>
            <a:endParaRPr dirty="0"/>
          </a:p>
          <a:p>
            <a:pPr marL="0" lvl="1" indent="231775">
              <a:spcBef>
                <a:spcPts val="1200"/>
              </a:spcBef>
              <a:buSzTx/>
              <a:buNone/>
              <a:defRPr sz="2000"/>
            </a:pPr>
            <a:endParaRPr dirty="0"/>
          </a:p>
          <a:p>
            <a:r>
              <a:rPr dirty="0"/>
              <a:t>Microservice Question</a:t>
            </a:r>
            <a:endParaRPr lang="fr-FR" dirty="0"/>
          </a:p>
          <a:p>
            <a:pPr marL="463550" lvl="1" indent="-231775">
              <a:spcBef>
                <a:spcPts val="1200"/>
              </a:spcBef>
              <a:defRPr sz="2000"/>
            </a:pPr>
            <a:r>
              <a:rPr lang="fr-FR" dirty="0"/>
              <a:t>Do no </a:t>
            </a:r>
            <a:r>
              <a:rPr lang="fr-FR" dirty="0" err="1"/>
              <a:t>create</a:t>
            </a:r>
            <a:r>
              <a:rPr lang="fr-FR" dirty="0"/>
              <a:t> the </a:t>
            </a:r>
            <a:r>
              <a:rPr lang="fr-FR" dirty="0" err="1"/>
              <a:t>submission</a:t>
            </a:r>
            <a:r>
              <a:rPr lang="fr-FR" dirty="0"/>
              <a:t> </a:t>
            </a:r>
            <a:r>
              <a:rPr lang="fr-FR" dirty="0" err="1"/>
              <a:t>properly</a:t>
            </a:r>
            <a:r>
              <a:rPr lang="fr-FR" dirty="0"/>
              <a:t>.</a:t>
            </a:r>
          </a:p>
          <a:p>
            <a:pPr marL="463550" lvl="1" indent="-231775">
              <a:spcBef>
                <a:spcPts val="1200"/>
              </a:spcBef>
              <a:defRPr sz="2000"/>
            </a:pPr>
            <a:r>
              <a:rPr lang="fr-FR" dirty="0"/>
              <a:t>Not </a:t>
            </a:r>
            <a:r>
              <a:rPr lang="fr-FR" dirty="0" err="1"/>
              <a:t>possibility</a:t>
            </a:r>
            <a:r>
              <a:rPr lang="fr-FR" dirty="0"/>
              <a:t> to update one </a:t>
            </a:r>
            <a:r>
              <a:rPr lang="fr-FR" dirty="0" err="1"/>
              <a:t>field</a:t>
            </a:r>
            <a:r>
              <a:rPr lang="fr-FR" dirty="0"/>
              <a:t>.</a:t>
            </a:r>
            <a:endParaRPr dirty="0"/>
          </a:p>
        </p:txBody>
      </p:sp>
      <p:sp>
        <p:nvSpPr>
          <p:cNvPr id="136" name="Espace réservé du numéro de diapositive 1"/>
          <p:cNvSpPr txBox="1">
            <a:spLocks noGrp="1"/>
          </p:cNvSpPr>
          <p:nvPr>
            <p:ph type="sldNum" sz="quarter" idx="2"/>
          </p:nvPr>
        </p:nvSpPr>
        <p:spPr>
          <a:xfrm>
            <a:off x="10435271" y="6423344"/>
            <a:ext cx="231141" cy="2311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253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Espace réservé du contenu 13"/>
          <p:cNvSpPr txBox="1">
            <a:spLocks noGrp="1"/>
          </p:cNvSpPr>
          <p:nvPr>
            <p:ph type="body" idx="1"/>
          </p:nvPr>
        </p:nvSpPr>
        <p:spPr>
          <a:xfrm>
            <a:off x="1300878" y="1371598"/>
            <a:ext cx="9134393" cy="4114803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36" name="Espace réservé du numéro de diapositive 1"/>
          <p:cNvSpPr txBox="1">
            <a:spLocks noGrp="1"/>
          </p:cNvSpPr>
          <p:nvPr>
            <p:ph type="sldNum" sz="quarter" idx="2"/>
          </p:nvPr>
        </p:nvSpPr>
        <p:spPr>
          <a:xfrm>
            <a:off x="10435271" y="6423344"/>
            <a:ext cx="231141" cy="2311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C94998A1-E43C-4F32-940B-F3C800527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1530" y="2521259"/>
            <a:ext cx="1953088" cy="205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re 12"/>
          <p:cNvSpPr txBox="1"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sp>
        <p:nvSpPr>
          <p:cNvPr id="98" name="Espace réservé du contenu 13"/>
          <p:cNvSpPr txBox="1">
            <a:spLocks noGrp="1"/>
          </p:cNvSpPr>
          <p:nvPr>
            <p:ph type="body" idx="1"/>
          </p:nvPr>
        </p:nvSpPr>
        <p:spPr>
          <a:xfrm>
            <a:off x="1522412" y="1904998"/>
            <a:ext cx="9134393" cy="411480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defRPr sz="2200"/>
            </a:pPr>
            <a:endParaRPr/>
          </a:p>
          <a:p>
            <a:pPr>
              <a:lnSpc>
                <a:spcPct val="72000"/>
              </a:lnSpc>
              <a:defRPr sz="2200"/>
            </a:pPr>
            <a:r>
              <a:t>Context</a:t>
            </a:r>
          </a:p>
          <a:p>
            <a:pPr>
              <a:lnSpc>
                <a:spcPct val="72000"/>
              </a:lnSpc>
              <a:defRPr sz="2200"/>
            </a:pPr>
            <a:r>
              <a:t>Planning</a:t>
            </a:r>
          </a:p>
          <a:p>
            <a:pPr>
              <a:lnSpc>
                <a:spcPct val="72000"/>
              </a:lnSpc>
              <a:defRPr sz="2200"/>
            </a:pPr>
            <a:r>
              <a:t>Technologies</a:t>
            </a:r>
          </a:p>
          <a:p>
            <a:pPr>
              <a:lnSpc>
                <a:spcPct val="72000"/>
              </a:lnSpc>
              <a:defRPr sz="2200"/>
            </a:pPr>
            <a:r>
              <a:t>Approach</a:t>
            </a:r>
          </a:p>
          <a:p>
            <a:pPr>
              <a:lnSpc>
                <a:spcPct val="72000"/>
              </a:lnSpc>
              <a:defRPr sz="2200"/>
            </a:pPr>
            <a:r>
              <a:t>Structure</a:t>
            </a:r>
          </a:p>
          <a:p>
            <a:pPr>
              <a:lnSpc>
                <a:spcPct val="72000"/>
              </a:lnSpc>
              <a:defRPr sz="2200"/>
            </a:pPr>
            <a:r>
              <a:t>Database</a:t>
            </a:r>
          </a:p>
          <a:p>
            <a:pPr>
              <a:lnSpc>
                <a:spcPct val="72000"/>
              </a:lnSpc>
              <a:defRPr sz="2200"/>
            </a:pPr>
            <a:r>
              <a:t>Code demonstration</a:t>
            </a:r>
          </a:p>
          <a:p>
            <a:pPr>
              <a:lnSpc>
                <a:spcPct val="72000"/>
              </a:lnSpc>
              <a:defRPr sz="2200"/>
            </a:pPr>
            <a:r>
              <a:t>Conclusion</a:t>
            </a:r>
          </a:p>
        </p:txBody>
      </p:sp>
      <p:sp>
        <p:nvSpPr>
          <p:cNvPr id="99" name="Espace réservé du numéro de diapositive 1"/>
          <p:cNvSpPr txBox="1">
            <a:spLocks noGrp="1"/>
          </p:cNvSpPr>
          <p:nvPr>
            <p:ph type="sldNum" sz="quarter" idx="2"/>
          </p:nvPr>
        </p:nvSpPr>
        <p:spPr>
          <a:xfrm>
            <a:off x="10498771" y="6423344"/>
            <a:ext cx="167641" cy="2311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re 12"/>
          <p:cNvSpPr txBox="1"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/>
          <a:lstStyle/>
          <a:p>
            <a:r>
              <a:t>Context</a:t>
            </a:r>
          </a:p>
        </p:txBody>
      </p:sp>
      <p:sp>
        <p:nvSpPr>
          <p:cNvPr id="102" name="Espace réservé du contenu 13"/>
          <p:cNvSpPr txBox="1">
            <a:spLocks noGrp="1"/>
          </p:cNvSpPr>
          <p:nvPr>
            <p:ph type="body" idx="1"/>
          </p:nvPr>
        </p:nvSpPr>
        <p:spPr>
          <a:xfrm>
            <a:off x="1532022" y="2374729"/>
            <a:ext cx="9134393" cy="4114803"/>
          </a:xfrm>
          <a:prstGeom prst="rect">
            <a:avLst/>
          </a:prstGeom>
        </p:spPr>
        <p:txBody>
          <a:bodyPr/>
          <a:lstStyle/>
          <a:p>
            <a:r>
              <a:t>Problem</a:t>
            </a:r>
          </a:p>
          <a:p>
            <a:pPr marL="463550" lvl="1" indent="-231775">
              <a:spcBef>
                <a:spcPts val="1200"/>
              </a:spcBef>
              <a:defRPr sz="2000"/>
            </a:pPr>
            <a:r>
              <a:t>Impossible to check students solution one by one.</a:t>
            </a:r>
          </a:p>
          <a:p>
            <a:pPr marL="463550" lvl="1" indent="-231775">
              <a:spcBef>
                <a:spcPts val="1200"/>
              </a:spcBef>
              <a:defRPr sz="2000"/>
            </a:pPr>
            <a:r>
              <a:t>The JupyterHub solution is not optimal.</a:t>
            </a:r>
          </a:p>
          <a:p>
            <a:pPr marL="463550" lvl="1" indent="-231775">
              <a:spcBef>
                <a:spcPts val="1200"/>
              </a:spcBef>
              <a:defRPr sz="2000"/>
            </a:pPr>
            <a:endParaRPr/>
          </a:p>
          <a:p>
            <a:r>
              <a:t>Solution to be implemented</a:t>
            </a:r>
          </a:p>
          <a:p>
            <a:pPr marL="463550" lvl="1" indent="-231775">
              <a:spcBef>
                <a:spcPts val="1200"/>
              </a:spcBef>
              <a:defRPr sz="2000"/>
            </a:pPr>
            <a:r>
              <a:t>developing an online coding environment.</a:t>
            </a:r>
          </a:p>
        </p:txBody>
      </p:sp>
      <p:sp>
        <p:nvSpPr>
          <p:cNvPr id="103" name="Espace réservé du numéro de diapositive 1"/>
          <p:cNvSpPr txBox="1">
            <a:spLocks noGrp="1"/>
          </p:cNvSpPr>
          <p:nvPr>
            <p:ph type="sldNum" sz="quarter" idx="2"/>
          </p:nvPr>
        </p:nvSpPr>
        <p:spPr>
          <a:xfrm>
            <a:off x="10498771" y="6423344"/>
            <a:ext cx="167641" cy="2311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re 12"/>
          <p:cNvSpPr txBox="1"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/>
          <a:lstStyle/>
          <a:p>
            <a:r>
              <a:t>Planning</a:t>
            </a:r>
          </a:p>
        </p:txBody>
      </p:sp>
      <p:sp>
        <p:nvSpPr>
          <p:cNvPr id="106" name="Espace réservé du contenu 13"/>
          <p:cNvSpPr txBox="1">
            <a:spLocks noGrp="1"/>
          </p:cNvSpPr>
          <p:nvPr>
            <p:ph type="body" idx="1"/>
          </p:nvPr>
        </p:nvSpPr>
        <p:spPr>
          <a:xfrm>
            <a:off x="1532022" y="2374729"/>
            <a:ext cx="9134393" cy="4114803"/>
          </a:xfrm>
          <a:prstGeom prst="rect">
            <a:avLst/>
          </a:prstGeom>
        </p:spPr>
        <p:txBody>
          <a:bodyPr/>
          <a:lstStyle/>
          <a:p>
            <a:r>
              <a:rPr dirty="0"/>
              <a:t>Backend</a:t>
            </a:r>
          </a:p>
          <a:p>
            <a:pPr marL="463550" lvl="1" indent="-231775">
              <a:spcBef>
                <a:spcPts val="1200"/>
              </a:spcBef>
              <a:defRPr sz="2000"/>
            </a:pPr>
            <a:r>
              <a:rPr dirty="0"/>
              <a:t>01.10.2020 – 30.1</a:t>
            </a:r>
            <a:r>
              <a:rPr lang="fr-FR" dirty="0"/>
              <a:t>1</a:t>
            </a:r>
            <a:r>
              <a:rPr dirty="0"/>
              <a:t>.2020</a:t>
            </a:r>
          </a:p>
          <a:p>
            <a:r>
              <a:rPr dirty="0"/>
              <a:t>Frontend</a:t>
            </a:r>
          </a:p>
          <a:p>
            <a:pPr marL="463550" lvl="1" indent="-231775">
              <a:spcBef>
                <a:spcPts val="1200"/>
              </a:spcBef>
              <a:defRPr sz="2000"/>
            </a:pPr>
            <a:r>
              <a:rPr dirty="0"/>
              <a:t>01.1</a:t>
            </a:r>
            <a:r>
              <a:rPr lang="fr-FR" dirty="0"/>
              <a:t>2</a:t>
            </a:r>
            <a:r>
              <a:rPr dirty="0"/>
              <a:t>.2020 – End January</a:t>
            </a:r>
          </a:p>
        </p:txBody>
      </p:sp>
      <p:sp>
        <p:nvSpPr>
          <p:cNvPr id="107" name="Espace réservé du numéro de diapositive 1"/>
          <p:cNvSpPr txBox="1">
            <a:spLocks noGrp="1"/>
          </p:cNvSpPr>
          <p:nvPr>
            <p:ph type="sldNum" sz="quarter" idx="2"/>
          </p:nvPr>
        </p:nvSpPr>
        <p:spPr>
          <a:xfrm>
            <a:off x="10498771" y="6423344"/>
            <a:ext cx="167641" cy="2311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re 12"/>
          <p:cNvSpPr txBox="1"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/>
          <a:lstStyle/>
          <a:p>
            <a:r>
              <a:t>Technologies</a:t>
            </a:r>
          </a:p>
        </p:txBody>
      </p:sp>
      <p:sp>
        <p:nvSpPr>
          <p:cNvPr id="110" name="Espace réservé du contenu 13"/>
          <p:cNvSpPr txBox="1">
            <a:spLocks noGrp="1"/>
          </p:cNvSpPr>
          <p:nvPr>
            <p:ph type="body" idx="1"/>
          </p:nvPr>
        </p:nvSpPr>
        <p:spPr>
          <a:xfrm>
            <a:off x="1522412" y="2276871"/>
            <a:ext cx="9134393" cy="4114803"/>
          </a:xfrm>
          <a:prstGeom prst="rect">
            <a:avLst/>
          </a:prstGeom>
        </p:spPr>
        <p:txBody>
          <a:bodyPr/>
          <a:lstStyle/>
          <a:p>
            <a:r>
              <a:t>Spring Boot</a:t>
            </a:r>
          </a:p>
          <a:p>
            <a:r>
              <a:t>Tomcat</a:t>
            </a:r>
          </a:p>
          <a:p>
            <a:r>
              <a:t>JSF (Primeface)</a:t>
            </a:r>
          </a:p>
          <a:p>
            <a:r>
              <a:t>Jdoodle</a:t>
            </a:r>
          </a:p>
          <a:p>
            <a:r>
              <a:t>MySQL</a:t>
            </a:r>
          </a:p>
        </p:txBody>
      </p:sp>
      <p:pic>
        <p:nvPicPr>
          <p:cNvPr id="111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086" y="1988840"/>
            <a:ext cx="2113534" cy="10801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086" y="3645024"/>
            <a:ext cx="2113533" cy="10801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210" y="1988840"/>
            <a:ext cx="1828801" cy="10081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Picture 10" descr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2644" y="3611443"/>
            <a:ext cx="2736305" cy="1273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Picture 16" descr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3926" y="4985758"/>
            <a:ext cx="2402634" cy="977499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Espace réservé du numéro de diapositive 3"/>
          <p:cNvSpPr txBox="1">
            <a:spLocks noGrp="1"/>
          </p:cNvSpPr>
          <p:nvPr>
            <p:ph type="sldNum" sz="quarter" idx="2"/>
          </p:nvPr>
        </p:nvSpPr>
        <p:spPr>
          <a:xfrm>
            <a:off x="10498771" y="6423344"/>
            <a:ext cx="167641" cy="2311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re 12"/>
          <p:cNvSpPr txBox="1"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/>
          <a:lstStyle/>
          <a:p>
            <a:r>
              <a:t>Approach</a:t>
            </a:r>
          </a:p>
        </p:txBody>
      </p:sp>
      <p:sp>
        <p:nvSpPr>
          <p:cNvPr id="119" name="Espace réservé du contenu 13"/>
          <p:cNvSpPr txBox="1">
            <a:spLocks noGrp="1"/>
          </p:cNvSpPr>
          <p:nvPr>
            <p:ph type="body" idx="1"/>
          </p:nvPr>
        </p:nvSpPr>
        <p:spPr>
          <a:xfrm>
            <a:off x="1522412" y="1904998"/>
            <a:ext cx="9134393" cy="4114803"/>
          </a:xfrm>
          <a:prstGeom prst="rect">
            <a:avLst/>
          </a:prstGeom>
        </p:spPr>
        <p:txBody>
          <a:bodyPr/>
          <a:lstStyle/>
          <a:p>
            <a:r>
              <a:t>Microservices approach</a:t>
            </a:r>
          </a:p>
          <a:p>
            <a:r>
              <a:t>Two microservices</a:t>
            </a:r>
          </a:p>
          <a:p>
            <a:pPr marL="463550" lvl="1" indent="-231775">
              <a:spcBef>
                <a:spcPts val="1200"/>
              </a:spcBef>
              <a:defRPr sz="2000"/>
            </a:pPr>
            <a:r>
              <a:t>Management of users</a:t>
            </a:r>
          </a:p>
          <a:p>
            <a:pPr marL="463550" lvl="1" indent="-231775">
              <a:spcBef>
                <a:spcPts val="1200"/>
              </a:spcBef>
              <a:defRPr sz="2000"/>
            </a:pPr>
            <a:r>
              <a:t>Management of exercises</a:t>
            </a:r>
          </a:p>
        </p:txBody>
      </p:sp>
      <p:sp>
        <p:nvSpPr>
          <p:cNvPr id="120" name="Espace réservé du numéro de diapositive 1"/>
          <p:cNvSpPr txBox="1">
            <a:spLocks noGrp="1"/>
          </p:cNvSpPr>
          <p:nvPr>
            <p:ph type="sldNum" sz="quarter" idx="2"/>
          </p:nvPr>
        </p:nvSpPr>
        <p:spPr>
          <a:xfrm>
            <a:off x="10498771" y="6423344"/>
            <a:ext cx="167641" cy="2311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re 12"/>
          <p:cNvSpPr txBox="1"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/>
          <a:lstStyle/>
          <a:p>
            <a:r>
              <a:t>Structure</a:t>
            </a:r>
          </a:p>
        </p:txBody>
      </p:sp>
      <p:pic>
        <p:nvPicPr>
          <p:cNvPr id="123" name="Espace réservé du contenu 2" descr="Espace réservé du contenu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744" y="1905000"/>
            <a:ext cx="3631813" cy="4114800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Espace réservé du numéro de diapositive 3"/>
          <p:cNvSpPr txBox="1">
            <a:spLocks noGrp="1"/>
          </p:cNvSpPr>
          <p:nvPr>
            <p:ph type="sldNum" sz="quarter" idx="2"/>
          </p:nvPr>
        </p:nvSpPr>
        <p:spPr>
          <a:xfrm>
            <a:off x="10498771" y="6423344"/>
            <a:ext cx="167641" cy="2311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re 12"/>
          <p:cNvSpPr txBox="1"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/>
          <a:lstStyle/>
          <a:p>
            <a:r>
              <a:t>Database</a:t>
            </a:r>
          </a:p>
        </p:txBody>
      </p:sp>
      <p:pic>
        <p:nvPicPr>
          <p:cNvPr id="127" name="Espace réservé du contenu 2" descr="Espace réservé du contenu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886" y="1904999"/>
            <a:ext cx="7655444" cy="4114802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Espace réservé du numéro de diapositive 5"/>
          <p:cNvSpPr txBox="1">
            <a:spLocks noGrp="1"/>
          </p:cNvSpPr>
          <p:nvPr>
            <p:ph type="sldNum" sz="quarter" idx="2"/>
          </p:nvPr>
        </p:nvSpPr>
        <p:spPr>
          <a:xfrm>
            <a:off x="10498771" y="6423344"/>
            <a:ext cx="167641" cy="2311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re 12"/>
          <p:cNvSpPr txBox="1"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/>
          <a:lstStyle/>
          <a:p>
            <a:r>
              <a:t>Code Structure and Demonstration</a:t>
            </a:r>
          </a:p>
        </p:txBody>
      </p:sp>
      <p:sp>
        <p:nvSpPr>
          <p:cNvPr id="131" name="Espace réservé du contenu 13"/>
          <p:cNvSpPr txBox="1">
            <a:spLocks noGrp="1"/>
          </p:cNvSpPr>
          <p:nvPr>
            <p:ph type="body" idx="1"/>
          </p:nvPr>
        </p:nvSpPr>
        <p:spPr>
          <a:xfrm>
            <a:off x="1532022" y="2374729"/>
            <a:ext cx="9134393" cy="4114803"/>
          </a:xfrm>
          <a:prstGeom prst="rect">
            <a:avLst/>
          </a:prstGeom>
        </p:spPr>
        <p:txBody>
          <a:bodyPr/>
          <a:lstStyle/>
          <a:p>
            <a:r>
              <a:t>Packages</a:t>
            </a:r>
          </a:p>
          <a:p>
            <a:pPr marL="463550" lvl="1" indent="-231775">
              <a:spcBef>
                <a:spcPts val="1200"/>
              </a:spcBef>
              <a:defRPr sz="2000"/>
            </a:pPr>
            <a:r>
              <a:t>Entities</a:t>
            </a:r>
          </a:p>
          <a:p>
            <a:pPr marL="463550" lvl="1" indent="-231775">
              <a:spcBef>
                <a:spcPts val="1200"/>
              </a:spcBef>
              <a:defRPr sz="2000"/>
            </a:pPr>
            <a:r>
              <a:t>DAO</a:t>
            </a:r>
          </a:p>
          <a:p>
            <a:pPr marL="463550" lvl="1" indent="-231775">
              <a:spcBef>
                <a:spcPts val="1200"/>
              </a:spcBef>
              <a:defRPr sz="2000"/>
            </a:pPr>
            <a:r>
              <a:t>Services</a:t>
            </a:r>
          </a:p>
        </p:txBody>
      </p:sp>
      <p:sp>
        <p:nvSpPr>
          <p:cNvPr id="132" name="Espace réservé du numéro de diapositive 1"/>
          <p:cNvSpPr txBox="1">
            <a:spLocks noGrp="1"/>
          </p:cNvSpPr>
          <p:nvPr>
            <p:ph type="sldNum" sz="quarter" idx="2"/>
          </p:nvPr>
        </p:nvSpPr>
        <p:spPr>
          <a:xfrm>
            <a:off x="10498771" y="6423344"/>
            <a:ext cx="167641" cy="2311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unnel bleu numérique 16:9">
  <a:themeElements>
    <a:clrScheme name="Tunnel bleu numérique 16: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0000FF"/>
      </a:hlink>
      <a:folHlink>
        <a:srgbClr val="FF00FF"/>
      </a:folHlink>
    </a:clrScheme>
    <a:fontScheme name="Tunnel bleu numérique 16:9">
      <a:majorFont>
        <a:latin typeface="Corbel"/>
        <a:ea typeface="Corbel"/>
        <a:cs typeface="Corbel"/>
      </a:majorFont>
      <a:minorFont>
        <a:latin typeface="Helvetica"/>
        <a:ea typeface="Helvetica"/>
        <a:cs typeface="Helvetica"/>
      </a:minorFont>
    </a:fontScheme>
    <a:fmtScheme name="Tunnel bleu numérique 16: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unnel bleu numérique 16:9">
  <a:themeElements>
    <a:clrScheme name="Tunnel bleu numérique 16: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0000FF"/>
      </a:hlink>
      <a:folHlink>
        <a:srgbClr val="FF00FF"/>
      </a:folHlink>
    </a:clrScheme>
    <a:fontScheme name="Tunnel bleu numérique 16:9">
      <a:majorFont>
        <a:latin typeface="Corbel"/>
        <a:ea typeface="Corbel"/>
        <a:cs typeface="Corbel"/>
      </a:majorFont>
      <a:minorFont>
        <a:latin typeface="Helvetica"/>
        <a:ea typeface="Helvetica"/>
        <a:cs typeface="Helvetica"/>
      </a:minorFont>
    </a:fontScheme>
    <a:fmtScheme name="Tunnel bleu numérique 16: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186</Words>
  <Application>Microsoft Office PowerPoint</Application>
  <PresentationFormat>Personnalisé</PresentationFormat>
  <Paragraphs>76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Corbel</vt:lpstr>
      <vt:lpstr>Tunnel bleu numérique 16:9</vt:lpstr>
      <vt:lpstr>Semester Project</vt:lpstr>
      <vt:lpstr>Summary</vt:lpstr>
      <vt:lpstr>Context</vt:lpstr>
      <vt:lpstr>Planning</vt:lpstr>
      <vt:lpstr>Technologies</vt:lpstr>
      <vt:lpstr>Approach</vt:lpstr>
      <vt:lpstr>Structure</vt:lpstr>
      <vt:lpstr>Database</vt:lpstr>
      <vt:lpstr>Code Structure and Demonstration</vt:lpstr>
      <vt:lpstr>Conclusion (1/2)</vt:lpstr>
      <vt:lpstr>Conclusion (2/2)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 Project</dc:title>
  <cp:lastModifiedBy>Ibrahim Ounon</cp:lastModifiedBy>
  <cp:revision>5</cp:revision>
  <dcterms:modified xsi:type="dcterms:W3CDTF">2020-11-21T12:48:05Z</dcterms:modified>
</cp:coreProperties>
</file>