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6" r:id="rId2"/>
    <p:sldId id="365" r:id="rId3"/>
    <p:sldId id="366" r:id="rId4"/>
    <p:sldId id="368" r:id="rId5"/>
    <p:sldId id="367" r:id="rId6"/>
  </p:sldIdLst>
  <p:sldSz cx="9144000" cy="6858000" type="screen4x3"/>
  <p:notesSz cx="6669088" cy="99282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D00"/>
    <a:srgbClr val="D6E0F0"/>
    <a:srgbClr val="DF0059"/>
    <a:srgbClr val="C67A9E"/>
    <a:srgbClr val="B6C99D"/>
    <a:srgbClr val="3FB9D4"/>
    <a:srgbClr val="F9E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7" autoAdjust="0"/>
    <p:restoredTop sz="86356" autoAdjust="0"/>
  </p:normalViewPr>
  <p:slideViewPr>
    <p:cSldViewPr snapToGrid="0">
      <p:cViewPr varScale="1">
        <p:scale>
          <a:sx n="94" d="100"/>
          <a:sy n="94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fld id="{911F4C0D-1728-4211-99CD-1C0FE2831E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" pitchFamily="1" charset="0"/>
                <a:cs typeface="+mn-cs"/>
              </a:defRPr>
            </a:lvl1pPr>
          </a:lstStyle>
          <a:p>
            <a:pPr>
              <a:defRPr/>
            </a:pPr>
            <a:fld id="{9F11A014-EED6-405F-BF7B-E996486210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0" y="3505200"/>
            <a:ext cx="57912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4213" y="2201863"/>
            <a:ext cx="5111750" cy="1082675"/>
          </a:xfrm>
        </p:spPr>
        <p:txBody>
          <a:bodyPr anchor="ctr"/>
          <a:lstStyle>
            <a:lvl1pPr>
              <a:defRPr sz="3800"/>
            </a:lvl1pPr>
          </a:lstStyle>
          <a:p>
            <a:r>
              <a:rPr lang="fr-FR"/>
              <a:t>METTRE LE TITRE</a:t>
            </a:r>
            <a:br>
              <a:rPr lang="fr-FR"/>
            </a:br>
            <a:r>
              <a:rPr lang="fr-FR"/>
              <a:t>SUR 1 OU 2 LIGNES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716338"/>
            <a:ext cx="5111750" cy="792162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fr-FR"/>
              <a:t>SOUS TITRE, DATE ICI MÊME</a:t>
            </a:r>
            <a:br>
              <a:rPr lang="fr-FR"/>
            </a:br>
            <a:r>
              <a:rPr lang="fr-FR"/>
              <a:t>SUR 1 OU 2 LIGNES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56425" y="404813"/>
            <a:ext cx="1730375" cy="5721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63713" y="404813"/>
            <a:ext cx="5040312" cy="5721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763713" y="404813"/>
            <a:ext cx="6923087" cy="57213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713" y="404813"/>
            <a:ext cx="6923087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763713" y="1700213"/>
            <a:ext cx="6923087" cy="4425950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63713" y="1700213"/>
            <a:ext cx="338455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00663" y="1700213"/>
            <a:ext cx="3386137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" y="0"/>
            <a:ext cx="1009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1752600" y="990600"/>
            <a:ext cx="73914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34113"/>
            <a:ext cx="9145588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404813"/>
            <a:ext cx="6923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METTRE UN TITRE</a:t>
            </a:r>
            <a:br>
              <a:rPr lang="fr-FR" smtClean="0"/>
            </a:br>
            <a:r>
              <a:rPr lang="fr-FR" smtClean="0"/>
              <a:t>SUR 2 LIGNES ICI MEME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700213"/>
            <a:ext cx="692308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de texte</a:t>
            </a:r>
          </a:p>
          <a:p>
            <a:pPr lvl="1"/>
            <a:r>
              <a:rPr lang="fr-FR" smtClean="0"/>
              <a:t>Deuxième niveau de texte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SzPct val="55000"/>
        <a:buBlip>
          <a:blip r:embed="rId18"/>
        </a:buBlip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413" y="2740025"/>
            <a:ext cx="5494337" cy="1082675"/>
          </a:xfrm>
        </p:spPr>
        <p:txBody>
          <a:bodyPr/>
          <a:lstStyle/>
          <a:p>
            <a:pPr eaLnBrk="1" hangingPunct="1"/>
            <a:r>
              <a:rPr lang="fr-FR" sz="3400" smtClean="0"/>
              <a:t>CA du 25 novembre 2010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69938" y="3606800"/>
            <a:ext cx="51117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fr-FR" sz="34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Création de la SATT « Ouest Valorisation 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000" b="1" u="sng" smtClean="0"/>
              <a:t>SATT </a:t>
            </a:r>
            <a:r>
              <a:rPr lang="fr-FR" sz="2000" smtClean="0"/>
              <a:t>: Société Accélératrice de Transfert de Technologies</a:t>
            </a:r>
          </a:p>
          <a:p>
            <a:pPr eaLnBrk="1" hangingPunct="1"/>
            <a:endParaRPr lang="fr-FR" sz="900" b="1" u="sng" smtClean="0"/>
          </a:p>
          <a:p>
            <a:pPr eaLnBrk="1" hangingPunct="1"/>
            <a:r>
              <a:rPr lang="fr-FR" sz="2000" b="1" u="sng" smtClean="0"/>
              <a:t>Société de droit privé :</a:t>
            </a:r>
          </a:p>
          <a:p>
            <a:pPr eaLnBrk="1" hangingPunct="1"/>
            <a:endParaRPr lang="fr-FR" sz="2000" b="1" u="sng" smtClean="0"/>
          </a:p>
          <a:p>
            <a:pPr lvl="1" eaLnBrk="1" hangingPunct="1"/>
            <a:r>
              <a:rPr lang="fr-FR" sz="1800" smtClean="0"/>
              <a:t>Actionnariat : PRES UEB, UNAM et Organismes</a:t>
            </a:r>
          </a:p>
          <a:p>
            <a:pPr lvl="1" eaLnBrk="1" hangingPunct="1"/>
            <a:r>
              <a:rPr lang="fr-FR" sz="1800" smtClean="0"/>
              <a:t>Une AG, un CA, un Comité d’investissement, un Président, un Conseil d’Orientation Stratégique</a:t>
            </a:r>
          </a:p>
          <a:p>
            <a:pPr lvl="1" eaLnBrk="1" hangingPunct="1"/>
            <a:endParaRPr lang="fr-FR" sz="1800" smtClean="0"/>
          </a:p>
          <a:p>
            <a:pPr lvl="1" eaLnBrk="1" hangingPunct="1"/>
            <a:r>
              <a:rPr lang="fr-FR" sz="1800" smtClean="0"/>
              <a:t>Répartition des parts au capital selon poids DIRDA et PI, répartition des sièges au CA selon le même principe mais 4 sièges réservés pour l’Etat et la CDC (voir page 6 et 7).</a:t>
            </a:r>
          </a:p>
          <a:p>
            <a:pPr lvl="1" eaLnBrk="1" hangingPunct="1"/>
            <a:endParaRPr lang="fr-FR" sz="1800" smtClean="0"/>
          </a:p>
          <a:p>
            <a:pPr lvl="1" eaLnBrk="1" hangingPunct="1"/>
            <a:r>
              <a:rPr lang="fr-FR" sz="1800" smtClean="0"/>
              <a:t>L’actionnariat des établissements porté par les PRES. Création d’un Conseil de Valorisation au sein de l’UEB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Création de la SATT « Ouest Valorisation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3713" y="1582738"/>
            <a:ext cx="6923087" cy="4425950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Les activités de la SATT sont (page 13) :</a:t>
            </a:r>
          </a:p>
          <a:p>
            <a:pPr>
              <a:defRPr/>
            </a:pPr>
            <a:endParaRPr lang="fr-FR" sz="1400" dirty="0" smtClean="0"/>
          </a:p>
          <a:p>
            <a:pPr lvl="1">
              <a:defRPr/>
            </a:pPr>
            <a:r>
              <a:rPr lang="fr-FR" sz="2000" dirty="0" smtClean="0"/>
              <a:t>Soutenir la recherche et les partenariats</a:t>
            </a:r>
          </a:p>
          <a:p>
            <a:pPr lvl="1">
              <a:defRPr/>
            </a:pPr>
            <a:endParaRPr lang="fr-FR" sz="900" dirty="0" smtClean="0"/>
          </a:p>
          <a:p>
            <a:pPr lvl="1">
              <a:defRPr/>
            </a:pPr>
            <a:r>
              <a:rPr lang="fr-FR" sz="2000" dirty="0" smtClean="0"/>
              <a:t>Assurer la protection</a:t>
            </a:r>
          </a:p>
          <a:p>
            <a:pPr lvl="1">
              <a:defRPr/>
            </a:pPr>
            <a:endParaRPr lang="fr-FR" sz="1050" dirty="0" smtClean="0"/>
          </a:p>
          <a:p>
            <a:pPr lvl="1">
              <a:defRPr/>
            </a:pPr>
            <a:r>
              <a:rPr lang="fr-FR" sz="2000" dirty="0" smtClean="0"/>
              <a:t>Piloter et </a:t>
            </a:r>
            <a:r>
              <a:rPr lang="fr-FR" sz="2000" dirty="0" err="1" smtClean="0"/>
              <a:t>marketer</a:t>
            </a:r>
            <a:r>
              <a:rPr lang="fr-FR" sz="2000" dirty="0" smtClean="0"/>
              <a:t> le développement technico-économique</a:t>
            </a:r>
          </a:p>
          <a:p>
            <a:pPr lvl="1">
              <a:defRPr/>
            </a:pPr>
            <a:endParaRPr lang="fr-FR" sz="1100" dirty="0" smtClean="0"/>
          </a:p>
          <a:p>
            <a:pPr lvl="1">
              <a:defRPr/>
            </a:pPr>
            <a:r>
              <a:rPr lang="fr-FR" sz="2000" dirty="0" smtClean="0"/>
              <a:t>Transférer les innovations</a:t>
            </a:r>
          </a:p>
          <a:p>
            <a:pPr lvl="1">
              <a:defRPr/>
            </a:pPr>
            <a:endParaRPr lang="fr-FR" sz="2000" dirty="0" smtClean="0"/>
          </a:p>
          <a:p>
            <a:pPr>
              <a:defRPr/>
            </a:pPr>
            <a:r>
              <a:rPr lang="fr-FR" sz="2400" dirty="0" smtClean="0"/>
              <a:t>Seuls les établissements actionnaires (directs ou par délégation) ont accès au fond de maturation et à la protection des brevets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Création de la SATT « Ouest Valorisation »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763713" y="1595438"/>
            <a:ext cx="6923087" cy="4425950"/>
          </a:xfrm>
        </p:spPr>
        <p:txBody>
          <a:bodyPr/>
          <a:lstStyle/>
          <a:p>
            <a:r>
              <a:rPr lang="fr-FR" smtClean="0"/>
              <a:t>Le  modèle économique :</a:t>
            </a:r>
          </a:p>
          <a:p>
            <a:endParaRPr lang="fr-FR" smtClean="0"/>
          </a:p>
          <a:p>
            <a:pPr lvl="1"/>
            <a:r>
              <a:rPr lang="fr-FR" smtClean="0"/>
              <a:t>Objectif que 50% des projets donneront lieu à licence.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La SATT assume tous les risques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Prélèvement de 50% des marges nettes</a:t>
            </a:r>
          </a:p>
          <a:p>
            <a:pPr lvl="1"/>
            <a:r>
              <a:rPr lang="fr-FR" smtClean="0"/>
              <a:t>Retour de 50% aux établissements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La SATT devra être autonome relativement aux fonds du Grand Emprunt dans 10 ans.</a:t>
            </a:r>
          </a:p>
          <a:p>
            <a:endParaRPr lang="fr-FR" smtClean="0"/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Délibération	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754188" y="1417638"/>
            <a:ext cx="6923087" cy="4773612"/>
          </a:xfrm>
        </p:spPr>
        <p:txBody>
          <a:bodyPr/>
          <a:lstStyle/>
          <a:p>
            <a:pPr>
              <a:defRPr/>
            </a:pPr>
            <a:r>
              <a:rPr lang="fr-FR" sz="2400" dirty="0" smtClean="0"/>
              <a:t>Le Conseil d’Administration</a:t>
            </a:r>
          </a:p>
          <a:p>
            <a:pPr lvl="1">
              <a:defRPr/>
            </a:pPr>
            <a:endParaRPr lang="fr-FR" sz="2000" dirty="0" smtClean="0"/>
          </a:p>
          <a:p>
            <a:pPr lvl="1">
              <a:defRPr/>
            </a:pPr>
            <a:r>
              <a:rPr lang="fr-FR" sz="2000" dirty="0" smtClean="0"/>
              <a:t>Donne un avis favorable à la création de la SATT « Ouest Valorisation » ;</a:t>
            </a:r>
          </a:p>
          <a:p>
            <a:pPr lvl="1">
              <a:defRPr/>
            </a:pPr>
            <a:endParaRPr lang="fr-FR" sz="1050" dirty="0" smtClean="0"/>
          </a:p>
          <a:p>
            <a:pPr lvl="1">
              <a:defRPr/>
            </a:pPr>
            <a:r>
              <a:rPr lang="fr-FR" sz="2000" dirty="0" smtClean="0"/>
              <a:t>Autorise le PRES UEB à être actionnaire de la SATT « Ouest Valorisation » pour le compte de l’UBO. L’UBO sera représentée du Conseil de Valorisation de l’UEB.</a:t>
            </a:r>
          </a:p>
          <a:p>
            <a:pPr lvl="1">
              <a:defRPr/>
            </a:pPr>
            <a:endParaRPr lang="fr-FR" sz="1100" dirty="0" smtClean="0"/>
          </a:p>
          <a:p>
            <a:pPr lvl="1">
              <a:defRPr/>
            </a:pPr>
            <a:r>
              <a:rPr lang="fr-FR" sz="2000" dirty="0" smtClean="0"/>
              <a:t>Autorise le transfert de toutes les activités « obligatoires », aujourd'hui réalisées par BV, dans la SATT</a:t>
            </a:r>
          </a:p>
          <a:p>
            <a:pPr lvl="1">
              <a:defRPr/>
            </a:pPr>
            <a:endParaRPr lang="fr-FR" sz="2000" dirty="0" smtClean="0"/>
          </a:p>
          <a:p>
            <a:pPr lvl="1">
              <a:defRPr/>
            </a:pPr>
            <a:r>
              <a:rPr lang="fr-FR" sz="2000" dirty="0" smtClean="0"/>
              <a:t>S’engage à maintenir l’apport financier actuel de l’UBO pour ses activités de valorisation</a:t>
            </a:r>
          </a:p>
          <a:p>
            <a:pPr lvl="1">
              <a:defRPr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9186</TotalTime>
  <Words>226</Words>
  <Application>Microsoft Office PowerPoint</Application>
  <PresentationFormat>Affichage à l'écran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 Narrow</vt:lpstr>
      <vt:lpstr>Arial</vt:lpstr>
      <vt:lpstr>Times</vt:lpstr>
      <vt:lpstr>Custom Design</vt:lpstr>
      <vt:lpstr>CA du 25 novembre 2010</vt:lpstr>
      <vt:lpstr>Création de la SATT « Ouest Valorisation »</vt:lpstr>
      <vt:lpstr>Création de la SATT « Ouest Valorisation »</vt:lpstr>
      <vt:lpstr>Création de la SATT « Ouest Valorisation »</vt:lpstr>
      <vt:lpstr>Délibération </vt:lpstr>
    </vt:vector>
  </TitlesOfParts>
  <Company>elle&amp;lui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METTRE LE TITRE  SUR 1 OU 2 LIGNES</dc:title>
  <dc:creator>Yannick Guychard</dc:creator>
  <cp:lastModifiedBy>Isabelle PENOT</cp:lastModifiedBy>
  <cp:revision>305</cp:revision>
  <dcterms:created xsi:type="dcterms:W3CDTF">2008-10-02T16:56:44Z</dcterms:created>
  <dcterms:modified xsi:type="dcterms:W3CDTF">2010-11-24T16:53:10Z</dcterms:modified>
</cp:coreProperties>
</file>