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6"/>
  </p:notesMasterIdLst>
  <p:handoutMasterIdLst>
    <p:handoutMasterId r:id="rId17"/>
  </p:handoutMasterIdLst>
  <p:sldIdLst>
    <p:sldId id="593" r:id="rId3"/>
    <p:sldId id="609" r:id="rId4"/>
    <p:sldId id="637" r:id="rId5"/>
    <p:sldId id="641" r:id="rId6"/>
    <p:sldId id="645" r:id="rId7"/>
    <p:sldId id="646" r:id="rId8"/>
    <p:sldId id="648" r:id="rId9"/>
    <p:sldId id="649" r:id="rId10"/>
    <p:sldId id="647" r:id="rId11"/>
    <p:sldId id="650" r:id="rId12"/>
    <p:sldId id="651" r:id="rId13"/>
    <p:sldId id="653" r:id="rId14"/>
    <p:sldId id="654" r:id="rId15"/>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6349"/>
  </p:clrMru>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155" autoAdjust="0"/>
    <p:restoredTop sz="94624" autoAdjust="0"/>
  </p:normalViewPr>
  <p:slideViewPr>
    <p:cSldViewPr>
      <p:cViewPr>
        <p:scale>
          <a:sx n="70" d="100"/>
          <a:sy n="70" d="100"/>
        </p:scale>
        <p:origin x="-32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3" y="0"/>
            <a:ext cx="3076871" cy="512304"/>
          </a:xfrm>
          <a:prstGeom prst="rect">
            <a:avLst/>
          </a:prstGeom>
        </p:spPr>
        <p:txBody>
          <a:bodyPr vert="horz" lIns="95522" tIns="47761" rIns="95522" bIns="47761" rtlCol="0"/>
          <a:lstStyle>
            <a:lvl1pPr algn="l">
              <a:defRPr sz="1300"/>
            </a:lvl1pPr>
          </a:lstStyle>
          <a:p>
            <a:endParaRPr lang="fr-FR"/>
          </a:p>
        </p:txBody>
      </p:sp>
      <p:sp>
        <p:nvSpPr>
          <p:cNvPr id="3" name="Espace réservé de la date 2"/>
          <p:cNvSpPr>
            <a:spLocks noGrp="1"/>
          </p:cNvSpPr>
          <p:nvPr>
            <p:ph type="dt" sz="quarter" idx="1"/>
          </p:nvPr>
        </p:nvSpPr>
        <p:spPr>
          <a:xfrm>
            <a:off x="4020738" y="0"/>
            <a:ext cx="3076870" cy="512304"/>
          </a:xfrm>
          <a:prstGeom prst="rect">
            <a:avLst/>
          </a:prstGeom>
        </p:spPr>
        <p:txBody>
          <a:bodyPr vert="horz" lIns="95522" tIns="47761" rIns="95522" bIns="47761" rtlCol="0"/>
          <a:lstStyle>
            <a:lvl1pPr algn="r">
              <a:defRPr sz="1300"/>
            </a:lvl1pPr>
          </a:lstStyle>
          <a:p>
            <a:fld id="{80C13B55-0DC5-4ECE-9ABD-327BCFE62AE9}" type="datetimeFigureOut">
              <a:rPr lang="fr-FR" smtClean="0"/>
              <a:pPr/>
              <a:t>09/09/2010</a:t>
            </a:fld>
            <a:endParaRPr lang="fr-FR"/>
          </a:p>
        </p:txBody>
      </p:sp>
      <p:sp>
        <p:nvSpPr>
          <p:cNvPr id="4" name="Espace réservé du pied de page 3"/>
          <p:cNvSpPr>
            <a:spLocks noGrp="1"/>
          </p:cNvSpPr>
          <p:nvPr>
            <p:ph type="ftr" sz="quarter" idx="2"/>
          </p:nvPr>
        </p:nvSpPr>
        <p:spPr>
          <a:xfrm>
            <a:off x="3" y="9720676"/>
            <a:ext cx="3076871" cy="512302"/>
          </a:xfrm>
          <a:prstGeom prst="rect">
            <a:avLst/>
          </a:prstGeom>
        </p:spPr>
        <p:txBody>
          <a:bodyPr vert="horz" lIns="95522" tIns="47761" rIns="95522" bIns="47761" rtlCol="0" anchor="b"/>
          <a:lstStyle>
            <a:lvl1pPr algn="l">
              <a:defRPr sz="1300"/>
            </a:lvl1pPr>
          </a:lstStyle>
          <a:p>
            <a:endParaRPr lang="fr-FR"/>
          </a:p>
        </p:txBody>
      </p:sp>
      <p:sp>
        <p:nvSpPr>
          <p:cNvPr id="5" name="Espace réservé du numéro de diapositive 4"/>
          <p:cNvSpPr>
            <a:spLocks noGrp="1"/>
          </p:cNvSpPr>
          <p:nvPr>
            <p:ph type="sldNum" sz="quarter" idx="3"/>
          </p:nvPr>
        </p:nvSpPr>
        <p:spPr>
          <a:xfrm>
            <a:off x="4020738" y="9720676"/>
            <a:ext cx="3076870" cy="512302"/>
          </a:xfrm>
          <a:prstGeom prst="rect">
            <a:avLst/>
          </a:prstGeom>
        </p:spPr>
        <p:txBody>
          <a:bodyPr vert="horz" lIns="95522" tIns="47761" rIns="95522" bIns="47761" rtlCol="0" anchor="b"/>
          <a:lstStyle>
            <a:lvl1pPr algn="r">
              <a:defRPr sz="1300"/>
            </a:lvl1pPr>
          </a:lstStyle>
          <a:p>
            <a:fld id="{56491663-51D3-433B-8BE7-2764B33C5A20}" type="slidenum">
              <a:rPr lang="fr-FR" smtClean="0"/>
              <a:pPr/>
              <a:t>‹N°›</a:t>
            </a:fld>
            <a:endParaRPr 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2"/>
            <a:ext cx="3076363" cy="511731"/>
          </a:xfrm>
          <a:prstGeom prst="rect">
            <a:avLst/>
          </a:prstGeom>
        </p:spPr>
        <p:txBody>
          <a:bodyPr vert="horz" lIns="95522" tIns="47761" rIns="95522" bIns="47761" rtlCol="0"/>
          <a:lstStyle>
            <a:lvl1pPr algn="l">
              <a:defRPr sz="1300"/>
            </a:lvl1pPr>
          </a:lstStyle>
          <a:p>
            <a:endParaRPr lang="fr-FR"/>
          </a:p>
        </p:txBody>
      </p:sp>
      <p:sp>
        <p:nvSpPr>
          <p:cNvPr id="3" name="Espace réservé de la date 2"/>
          <p:cNvSpPr>
            <a:spLocks noGrp="1"/>
          </p:cNvSpPr>
          <p:nvPr>
            <p:ph type="dt" idx="1"/>
          </p:nvPr>
        </p:nvSpPr>
        <p:spPr>
          <a:xfrm>
            <a:off x="4021294" y="2"/>
            <a:ext cx="3076363" cy="511731"/>
          </a:xfrm>
          <a:prstGeom prst="rect">
            <a:avLst/>
          </a:prstGeom>
        </p:spPr>
        <p:txBody>
          <a:bodyPr vert="horz" lIns="95522" tIns="47761" rIns="95522" bIns="47761" rtlCol="0"/>
          <a:lstStyle>
            <a:lvl1pPr algn="r">
              <a:defRPr sz="1300"/>
            </a:lvl1pPr>
          </a:lstStyle>
          <a:p>
            <a:fld id="{3B9688AB-ABD4-45B2-B6E4-C7BD1A8FA19A}" type="datetimeFigureOut">
              <a:rPr lang="fr-FR" smtClean="0"/>
              <a:pPr/>
              <a:t>09/09/2010</a:t>
            </a:fld>
            <a:endParaRPr lang="fr-FR"/>
          </a:p>
        </p:txBody>
      </p:sp>
      <p:sp>
        <p:nvSpPr>
          <p:cNvPr id="4" name="Espace réservé de l'image des diapositives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5522" tIns="47761" rIns="95522" bIns="47761" rtlCol="0" anchor="ctr"/>
          <a:lstStyle/>
          <a:p>
            <a:endParaRPr lang="fr-FR"/>
          </a:p>
        </p:txBody>
      </p:sp>
      <p:sp>
        <p:nvSpPr>
          <p:cNvPr id="5" name="Espace réservé des commentaires 4"/>
          <p:cNvSpPr>
            <a:spLocks noGrp="1"/>
          </p:cNvSpPr>
          <p:nvPr>
            <p:ph type="body" sz="quarter" idx="3"/>
          </p:nvPr>
        </p:nvSpPr>
        <p:spPr>
          <a:xfrm>
            <a:off x="709930" y="4861443"/>
            <a:ext cx="5679440" cy="4605576"/>
          </a:xfrm>
          <a:prstGeom prst="rect">
            <a:avLst/>
          </a:prstGeom>
        </p:spPr>
        <p:txBody>
          <a:bodyPr vert="horz" lIns="95522" tIns="47761" rIns="95522" bIns="47761"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721109"/>
            <a:ext cx="3076363" cy="511731"/>
          </a:xfrm>
          <a:prstGeom prst="rect">
            <a:avLst/>
          </a:prstGeom>
        </p:spPr>
        <p:txBody>
          <a:bodyPr vert="horz" lIns="95522" tIns="47761" rIns="95522" bIns="47761"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9"/>
            <a:ext cx="3076363" cy="511731"/>
          </a:xfrm>
          <a:prstGeom prst="rect">
            <a:avLst/>
          </a:prstGeom>
        </p:spPr>
        <p:txBody>
          <a:bodyPr vert="horz" lIns="95522" tIns="47761" rIns="95522" bIns="47761" rtlCol="0" anchor="b"/>
          <a:lstStyle>
            <a:lvl1pPr algn="r">
              <a:defRPr sz="1300"/>
            </a:lvl1pPr>
          </a:lstStyle>
          <a:p>
            <a:fld id="{3E55173A-4DB6-44EF-88C8-D2CFFF249499}"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ous-titr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latin typeface="Calibri"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smtClean="0"/>
              <a:t>Cliquez pour modifier le style des sous-titres du masque</a:t>
            </a:r>
            <a:endParaRPr kumimoji="0" lang="en-US" dirty="0"/>
          </a:p>
        </p:txBody>
      </p:sp>
      <p:sp>
        <p:nvSpPr>
          <p:cNvPr id="28" name="Espace réservé de la date 27"/>
          <p:cNvSpPr>
            <a:spLocks noGrp="1"/>
          </p:cNvSpPr>
          <p:nvPr>
            <p:ph type="dt" sz="half" idx="10"/>
          </p:nvPr>
        </p:nvSpPr>
        <p:spPr/>
        <p:txBody>
          <a:bodyPr/>
          <a:lstStyle/>
          <a:p>
            <a:r>
              <a:rPr lang="en-US" smtClean="0"/>
              <a:t>5/12/2010</a:t>
            </a:r>
            <a:endParaRPr lang="en-US"/>
          </a:p>
        </p:txBody>
      </p:sp>
      <p:sp>
        <p:nvSpPr>
          <p:cNvPr id="17" name="Espace réservé du pied de page 16"/>
          <p:cNvSpPr>
            <a:spLocks noGrp="1"/>
          </p:cNvSpPr>
          <p:nvPr>
            <p:ph type="ftr" sz="quarter" idx="11"/>
          </p:nvPr>
        </p:nvSpPr>
        <p:spPr/>
        <p:txBody>
          <a:bodyPr/>
          <a:lstStyle/>
          <a:p>
            <a:endParaRPr kumimoji="0" lang="en-US"/>
          </a:p>
        </p:txBody>
      </p:sp>
      <p:sp>
        <p:nvSpPr>
          <p:cNvPr id="7" name="Connecteur droit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Ellipse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Ellipse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Espace réservé du numéro de diapositive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‹N°›</a:t>
            </a:fld>
            <a:endParaRPr kumimoji="0" lang="en-US" dirty="0">
              <a:solidFill>
                <a:schemeClr val="accent3">
                  <a:shade val="75000"/>
                </a:schemeClr>
              </a:solidFill>
            </a:endParaRPr>
          </a:p>
        </p:txBody>
      </p:sp>
      <p:sp>
        <p:nvSpPr>
          <p:cNvPr id="8" name="Titre 7"/>
          <p:cNvSpPr>
            <a:spLocks noGrp="1"/>
          </p:cNvSpPr>
          <p:nvPr>
            <p:ph type="ctrTitle"/>
          </p:nvPr>
        </p:nvSpPr>
        <p:spPr>
          <a:xfrm>
            <a:off x="685800" y="381000"/>
            <a:ext cx="7772400" cy="1752600"/>
          </a:xfrm>
        </p:spPr>
        <p:txBody>
          <a:bodyPr anchor="b"/>
          <a:lstStyle>
            <a:lvl1pPr>
              <a:defRPr sz="4200">
                <a:solidFill>
                  <a:schemeClr val="accent1"/>
                </a:solidFill>
                <a:latin typeface="Calibri" pitchFamily="34" charset="0"/>
              </a:defRPr>
            </a:lvl1pPr>
          </a:lstStyle>
          <a:p>
            <a:r>
              <a:rPr kumimoji="0" lang="fr-FR" smtClean="0"/>
              <a:t>Cliquez pour modifier le style du titre</a:t>
            </a:r>
            <a:endParaRPr kumimoji="0" lang="en-US"/>
          </a:p>
        </p:txBody>
      </p:sp>
      <p:pic>
        <p:nvPicPr>
          <p:cNvPr id="1026" name="Picture 2"/>
          <p:cNvPicPr>
            <a:picLocks noChangeAspect="1" noChangeArrowheads="1"/>
          </p:cNvPicPr>
          <p:nvPr userDrawn="1"/>
        </p:nvPicPr>
        <p:blipFill>
          <a:blip r:embed="rId2" cstate="print"/>
          <a:srcRect/>
          <a:stretch>
            <a:fillRect/>
          </a:stretch>
        </p:blipFill>
        <p:spPr bwMode="auto">
          <a:xfrm>
            <a:off x="857224" y="5000636"/>
            <a:ext cx="2570361" cy="985841"/>
          </a:xfrm>
          <a:prstGeom prst="rect">
            <a:avLst/>
          </a:prstGeom>
          <a:noFill/>
          <a:ln w="9525">
            <a:noFill/>
            <a:miter lim="800000"/>
            <a:headEnd/>
            <a:tailEnd/>
          </a:ln>
          <a:effectLst/>
        </p:spPr>
      </p:pic>
      <p:pic>
        <p:nvPicPr>
          <p:cNvPr id="20" name="Image 19"/>
          <p:cNvPicPr/>
          <p:nvPr userDrawn="1"/>
        </p:nvPicPr>
        <p:blipFill>
          <a:blip r:embed="rId3" cstate="print"/>
          <a:srcRect/>
          <a:stretch>
            <a:fillRect/>
          </a:stretch>
        </p:blipFill>
        <p:spPr bwMode="auto">
          <a:xfrm>
            <a:off x="5929322" y="4857760"/>
            <a:ext cx="2286016" cy="1357322"/>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en-US" smtClean="0"/>
              <a:t>5/12/2010</a:t>
            </a:r>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2C6B1FF6-39B9-40F5-8B67-33C6354A3D4F}" type="slidenum">
              <a:rPr kumimoji="0" lang="en-US" smtClean="0"/>
              <a:pPr/>
              <a:t>‹N°›</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Connecteur droit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Ellipse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lipse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‹N°›</a:t>
            </a:fld>
            <a:endParaRPr kumimoji="0" lang="en-US" dirty="0"/>
          </a:p>
        </p:txBody>
      </p:sp>
      <p:sp>
        <p:nvSpPr>
          <p:cNvPr id="3" name="Espace réservé du texte vertical 2"/>
          <p:cNvSpPr>
            <a:spLocks noGrp="1"/>
          </p:cNvSpPr>
          <p:nvPr>
            <p:ph type="body" orient="vert" idx="1"/>
          </p:nvPr>
        </p:nvSpPr>
        <p:spPr>
          <a:xfrm>
            <a:off x="304800" y="304800"/>
            <a:ext cx="6553200" cy="5821366"/>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en-US" smtClean="0"/>
              <a:t>5/12/2010</a:t>
            </a:r>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2" name="Titre vertical 1"/>
          <p:cNvSpPr>
            <a:spLocks noGrp="1"/>
          </p:cNvSpPr>
          <p:nvPr>
            <p:ph type="title" orient="vert"/>
          </p:nvPr>
        </p:nvSpPr>
        <p:spPr>
          <a:xfrm>
            <a:off x="7391400" y="304801"/>
            <a:ext cx="1447800" cy="5851525"/>
          </a:xfrm>
        </p:spPr>
        <p:txBody>
          <a:bodyPr vert="eaVert"/>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r>
              <a:rPr lang="en-US" smtClean="0"/>
              <a:t>5/12/2010</a:t>
            </a:r>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B71593D-7F0F-4EFA-B735-492C45273E0B}" type="slidenum">
              <a:rPr lang="fr-FR" smtClean="0"/>
              <a:pPr/>
              <a:t>‹N°›</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r>
              <a:rPr lang="en-US" smtClean="0"/>
              <a:t>5/12/2010</a:t>
            </a:r>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B71593D-7F0F-4EFA-B735-492C45273E0B}" type="slidenum">
              <a:rPr lang="fr-FR" smtClean="0"/>
              <a:pPr/>
              <a:t>‹N°›</a:t>
            </a:fld>
            <a:endParaRPr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r>
              <a:rPr lang="en-US" smtClean="0"/>
              <a:t>5/12/2010</a:t>
            </a:r>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B71593D-7F0F-4EFA-B735-492C45273E0B}" type="slidenum">
              <a:rPr lang="fr-FR" smtClean="0"/>
              <a:pPr/>
              <a:t>‹N°›</a:t>
            </a:fld>
            <a:endParaRPr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r>
              <a:rPr lang="en-US" smtClean="0"/>
              <a:t>5/12/2010</a:t>
            </a:r>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B71593D-7F0F-4EFA-B735-492C45273E0B}" type="slidenum">
              <a:rPr lang="fr-FR" smtClean="0"/>
              <a:pPr/>
              <a:t>‹N°›</a:t>
            </a:fld>
            <a:endParaRPr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r>
              <a:rPr lang="en-US" smtClean="0"/>
              <a:t>5/12/2010</a:t>
            </a:r>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B71593D-7F0F-4EFA-B735-492C45273E0B}" type="slidenum">
              <a:rPr lang="fr-FR" smtClean="0"/>
              <a:pPr/>
              <a:t>‹N°›</a:t>
            </a:fld>
            <a:endParaRPr lang="fr-F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r>
              <a:rPr lang="en-US" smtClean="0"/>
              <a:t>5/12/2010</a:t>
            </a:r>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B71593D-7F0F-4EFA-B735-492C45273E0B}" type="slidenum">
              <a:rPr lang="fr-FR" smtClean="0"/>
              <a:pPr/>
              <a:t>‹N°›</a:t>
            </a:fld>
            <a:endParaRPr lang="fr-F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en-US" smtClean="0"/>
              <a:t>5/12/2010</a:t>
            </a:r>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B71593D-7F0F-4EFA-B735-492C45273E0B}" type="slidenum">
              <a:rPr lang="fr-FR" smtClean="0"/>
              <a:pPr/>
              <a:t>‹N°›</a:t>
            </a:fld>
            <a:endParaRPr lang="fr-F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r>
              <a:rPr lang="en-US" smtClean="0"/>
              <a:t>5/12/2010</a:t>
            </a:r>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B71593D-7F0F-4EFA-B735-492C45273E0B}"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3">
                    <a:shade val="75000"/>
                  </a:schemeClr>
                </a:solidFill>
                <a:latin typeface="Calibri" pitchFamily="34" charset="0"/>
              </a:defRPr>
            </a:lvl1p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a:xfrm>
            <a:off x="0" y="6357958"/>
            <a:ext cx="3044952" cy="365760"/>
          </a:xfrm>
        </p:spPr>
        <p:txBody>
          <a:bodyPr/>
          <a:lstStyle>
            <a:lvl1pPr algn="ctr">
              <a:defRPr/>
            </a:lvl1pPr>
          </a:lstStyle>
          <a:p>
            <a:r>
              <a:rPr lang="en-US" smtClean="0"/>
              <a:t>5/12/2010</a:t>
            </a:r>
            <a:endParaRPr lang="en-US" dirty="0"/>
          </a:p>
        </p:txBody>
      </p:sp>
      <p:sp>
        <p:nvSpPr>
          <p:cNvPr id="6" name="Espace réservé du numéro de diapositive 5"/>
          <p:cNvSpPr>
            <a:spLocks noGrp="1"/>
          </p:cNvSpPr>
          <p:nvPr>
            <p:ph type="sldNum" sz="quarter" idx="12"/>
          </p:nvPr>
        </p:nvSpPr>
        <p:spPr>
          <a:xfrm>
            <a:off x="4361688" y="1026372"/>
            <a:ext cx="457200" cy="441325"/>
          </a:xfrm>
        </p:spPr>
        <p:txBody>
          <a:bodyPr/>
          <a:lstStyle>
            <a:lvl1pPr>
              <a:defRPr>
                <a:latin typeface="Calibri" pitchFamily="34" charset="0"/>
              </a:defRPr>
            </a:lvl1pPr>
          </a:lstStyle>
          <a:p>
            <a:fld id="{2C6B1FF6-39B9-40F5-8B67-33C6354A3D4F}" type="slidenum">
              <a:rPr lang="en-US" smtClean="0"/>
              <a:pPr/>
              <a:t>‹N°›</a:t>
            </a:fld>
            <a:endParaRPr lang="en-US" dirty="0"/>
          </a:p>
        </p:txBody>
      </p:sp>
      <p:sp>
        <p:nvSpPr>
          <p:cNvPr id="8" name="Espace réservé du contenu 7"/>
          <p:cNvSpPr>
            <a:spLocks noGrp="1"/>
          </p:cNvSpPr>
          <p:nvPr>
            <p:ph sz="quarter" idx="1"/>
          </p:nvPr>
        </p:nvSpPr>
        <p:spPr>
          <a:xfrm>
            <a:off x="301752" y="1527048"/>
            <a:ext cx="8503920" cy="45720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eaLnBrk="1" latinLnBrk="0" hangingPunct="1"/>
            <a:r>
              <a:rPr lang="fr-FR" dirty="0" smtClean="0"/>
              <a:t>Cliquez pour modifier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kumimoji="0" lang="en-US" dirty="0"/>
          </a:p>
        </p:txBody>
      </p:sp>
      <p:pic>
        <p:nvPicPr>
          <p:cNvPr id="9" name="Image 8"/>
          <p:cNvPicPr/>
          <p:nvPr userDrawn="1"/>
        </p:nvPicPr>
        <p:blipFill>
          <a:blip r:embed="rId2" cstate="print"/>
          <a:srcRect/>
          <a:stretch>
            <a:fillRect/>
          </a:stretch>
        </p:blipFill>
        <p:spPr bwMode="auto">
          <a:xfrm>
            <a:off x="7358082" y="5857881"/>
            <a:ext cx="1785918" cy="1000119"/>
          </a:xfrm>
          <a:prstGeom prst="rect">
            <a:avLst/>
          </a:prstGeom>
          <a:noFill/>
          <a:ln w="9525">
            <a:noFill/>
            <a:miter lim="800000"/>
            <a:headEnd/>
            <a:tailEnd/>
          </a:ln>
        </p:spPr>
      </p:pic>
      <p:pic>
        <p:nvPicPr>
          <p:cNvPr id="3074" name="Picture 2"/>
          <p:cNvPicPr>
            <a:picLocks noChangeAspect="1" noChangeArrowheads="1"/>
          </p:cNvPicPr>
          <p:nvPr userDrawn="1"/>
        </p:nvPicPr>
        <p:blipFill>
          <a:blip r:embed="rId3" cstate="print"/>
          <a:srcRect/>
          <a:stretch>
            <a:fillRect/>
          </a:stretch>
        </p:blipFill>
        <p:spPr bwMode="auto">
          <a:xfrm>
            <a:off x="142844" y="6378310"/>
            <a:ext cx="500066" cy="33525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r>
              <a:rPr lang="en-US" smtClean="0"/>
              <a:t>5/12/2010</a:t>
            </a:r>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B71593D-7F0F-4EFA-B735-492C45273E0B}" type="slidenum">
              <a:rPr lang="fr-FR" smtClean="0"/>
              <a:pPr/>
              <a:t>‹N°›</a:t>
            </a:fld>
            <a:endParaRPr lang="fr-F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r>
              <a:rPr lang="en-US" smtClean="0"/>
              <a:t>5/12/2010</a:t>
            </a:r>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B71593D-7F0F-4EFA-B735-492C45273E0B}" type="slidenum">
              <a:rPr lang="fr-FR" smtClean="0"/>
              <a:pPr/>
              <a:t>‹N°›</a:t>
            </a:fld>
            <a:endParaRPr lang="fr-F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r>
              <a:rPr lang="en-US" smtClean="0"/>
              <a:t>5/12/2010</a:t>
            </a:r>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B71593D-7F0F-4EFA-B735-492C45273E0B}"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latin typeface="Calibri" pitchFamily="34" charset="0"/>
            </a:endParaRPr>
          </a:p>
        </p:txBody>
      </p:sp>
      <p:sp>
        <p:nvSpPr>
          <p:cNvPr id="3" name="Espace réservé du texte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latin typeface="Calibri"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Espace réservé du pied de page 4"/>
          <p:cNvSpPr>
            <a:spLocks noGrp="1"/>
          </p:cNvSpPr>
          <p:nvPr>
            <p:ph type="ftr" sz="quarter" idx="11"/>
          </p:nvPr>
        </p:nvSpPr>
        <p:spPr/>
        <p:txBody>
          <a:bodyPr/>
          <a:lstStyle/>
          <a:p>
            <a:endParaRPr kumimoji="0" lang="en-US"/>
          </a:p>
        </p:txBody>
      </p:sp>
      <p:sp>
        <p:nvSpPr>
          <p:cNvPr id="4" name="Espace réservé de la date 3"/>
          <p:cNvSpPr>
            <a:spLocks noGrp="1"/>
          </p:cNvSpPr>
          <p:nvPr>
            <p:ph type="dt" sz="half" idx="10"/>
          </p:nvPr>
        </p:nvSpPr>
        <p:spPr/>
        <p:txBody>
          <a:bodyPr/>
          <a:lstStyle/>
          <a:p>
            <a:r>
              <a:rPr lang="en-US" smtClean="0"/>
              <a:t>5/12/2010</a:t>
            </a:r>
            <a:endParaRPr lang="en-US"/>
          </a:p>
        </p:txBody>
      </p:sp>
      <p:sp>
        <p:nvSpPr>
          <p:cNvPr id="8" name="Connecteur droit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llipse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lipse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4343400" y="2199450"/>
            <a:ext cx="457200" cy="441325"/>
          </a:xfrm>
        </p:spPr>
        <p:txBody>
          <a:bodyPr/>
          <a:lstStyle>
            <a:lvl1pPr>
              <a:defRPr>
                <a:solidFill>
                  <a:schemeClr val="accent3">
                    <a:shade val="75000"/>
                  </a:schemeClr>
                </a:solidFill>
                <a:latin typeface="Calibri" pitchFamily="34" charset="0"/>
              </a:defRPr>
            </a:lvl1pPr>
          </a:lstStyle>
          <a:p>
            <a:fld id="{2C6B1FF6-39B9-40F5-8B67-33C6354A3D4F}" type="slidenum">
              <a:rPr lang="en-US" smtClean="0"/>
              <a:pPr/>
              <a:t>‹N°›</a:t>
            </a:fld>
            <a:endParaRPr lang="en-US" dirty="0"/>
          </a:p>
        </p:txBody>
      </p:sp>
      <p:sp>
        <p:nvSpPr>
          <p:cNvPr id="2" name="Titre 1"/>
          <p:cNvSpPr>
            <a:spLocks noGrp="1"/>
          </p:cNvSpPr>
          <p:nvPr>
            <p:ph type="title"/>
          </p:nvPr>
        </p:nvSpPr>
        <p:spPr>
          <a:xfrm>
            <a:off x="722313" y="533400"/>
            <a:ext cx="7772400" cy="1524000"/>
          </a:xfrm>
        </p:spPr>
        <p:txBody>
          <a:bodyPr anchor="b"/>
          <a:lstStyle>
            <a:lvl1pPr algn="ctr">
              <a:buNone/>
              <a:defRPr sz="4200" b="0" cap="none" baseline="0">
                <a:solidFill>
                  <a:srgbClr val="FFFFFF"/>
                </a:solidFill>
                <a:latin typeface="Calibri" pitchFamily="34" charset="0"/>
              </a:defRPr>
            </a:lvl1pPr>
          </a:lstStyle>
          <a:p>
            <a:r>
              <a:rPr kumimoji="0" lang="fr-FR" dirty="0" smtClean="0"/>
              <a:t>Cliquez pour modifier le style du titre</a:t>
            </a:r>
            <a:endParaRPr kumimoji="0" lang="en-US" dirty="0"/>
          </a:p>
        </p:txBody>
      </p:sp>
      <p:pic>
        <p:nvPicPr>
          <p:cNvPr id="20" name="Image 19"/>
          <p:cNvPicPr/>
          <p:nvPr userDrawn="1"/>
        </p:nvPicPr>
        <p:blipFill>
          <a:blip r:embed="rId2" cstate="print"/>
          <a:srcRect/>
          <a:stretch>
            <a:fillRect/>
          </a:stretch>
        </p:blipFill>
        <p:spPr bwMode="auto">
          <a:xfrm>
            <a:off x="7358082" y="5857881"/>
            <a:ext cx="1785918" cy="1000119"/>
          </a:xfrm>
          <a:prstGeom prst="rect">
            <a:avLst/>
          </a:prstGeom>
          <a:noFill/>
          <a:ln w="9525">
            <a:noFill/>
            <a:miter lim="800000"/>
            <a:headEnd/>
            <a:tailEnd/>
          </a:ln>
        </p:spPr>
      </p:pic>
      <p:pic>
        <p:nvPicPr>
          <p:cNvPr id="21" name="Picture 2"/>
          <p:cNvPicPr>
            <a:picLocks noChangeAspect="1" noChangeArrowheads="1"/>
          </p:cNvPicPr>
          <p:nvPr userDrawn="1"/>
        </p:nvPicPr>
        <p:blipFill>
          <a:blip r:embed="rId3" cstate="print"/>
          <a:srcRect/>
          <a:stretch>
            <a:fillRect/>
          </a:stretch>
        </p:blipFill>
        <p:spPr bwMode="auto">
          <a:xfrm>
            <a:off x="142844" y="6378310"/>
            <a:ext cx="500066" cy="33525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301752" y="228600"/>
            <a:ext cx="8534400" cy="758952"/>
          </a:xfrm>
        </p:spPr>
        <p:txBody>
          <a:bodyPr/>
          <a:lstStyle>
            <a:lvl1pPr>
              <a:defRPr>
                <a:latin typeface="Calibri" pitchFamily="34" charset="0"/>
              </a:defRPr>
            </a:lvl1p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a:xfrm>
            <a:off x="5791200" y="6409944"/>
            <a:ext cx="3044952" cy="365760"/>
          </a:xfrm>
        </p:spPr>
        <p:txBody>
          <a:bodyPr/>
          <a:lstStyle/>
          <a:p>
            <a:r>
              <a:rPr lang="en-US" smtClean="0"/>
              <a:t>5/12/2010</a:t>
            </a:r>
            <a:endParaRPr lang="en-US"/>
          </a:p>
        </p:txBody>
      </p:sp>
      <p:sp>
        <p:nvSpPr>
          <p:cNvPr id="6" name="Espace réservé du pied de page 5"/>
          <p:cNvSpPr>
            <a:spLocks noGrp="1"/>
          </p:cNvSpPr>
          <p:nvPr>
            <p:ph type="ftr" sz="quarter" idx="11"/>
          </p:nvPr>
        </p:nvSpPr>
        <p:spPr/>
        <p:txBody>
          <a:bodyPr/>
          <a:lstStyle/>
          <a:p>
            <a:endParaRPr kumimoji="0" lang="en-US" dirty="0"/>
          </a:p>
        </p:txBody>
      </p:sp>
      <p:sp>
        <p:nvSpPr>
          <p:cNvPr id="7" name="Espace réservé du numéro de diapositive 6"/>
          <p:cNvSpPr>
            <a:spLocks noGrp="1"/>
          </p:cNvSpPr>
          <p:nvPr>
            <p:ph type="sldNum" sz="quarter" idx="12"/>
          </p:nvPr>
        </p:nvSpPr>
        <p:spPr/>
        <p:txBody>
          <a:bodyPr/>
          <a:lstStyle>
            <a:lvl1pPr>
              <a:defRPr>
                <a:latin typeface="Calibri" pitchFamily="34" charset="0"/>
              </a:defRPr>
            </a:lvl1pPr>
          </a:lstStyle>
          <a:p>
            <a:fld id="{2C6B1FF6-39B9-40F5-8B67-33C6354A3D4F}" type="slidenum">
              <a:rPr lang="en-US" smtClean="0"/>
              <a:pPr/>
              <a:t>‹N°›</a:t>
            </a:fld>
            <a:endParaRPr lang="en-US" dirty="0"/>
          </a:p>
        </p:txBody>
      </p:sp>
      <p:sp>
        <p:nvSpPr>
          <p:cNvPr id="8" name="Connecteur droit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space réservé du contenu 9"/>
          <p:cNvSpPr>
            <a:spLocks noGrp="1"/>
          </p:cNvSpPr>
          <p:nvPr>
            <p:ph sz="half" idx="1"/>
          </p:nvPr>
        </p:nvSpPr>
        <p:spPr>
          <a:xfrm>
            <a:off x="301752" y="1371600"/>
            <a:ext cx="4038600" cy="4681728"/>
          </a:xfrm>
        </p:spPr>
        <p:txBody>
          <a:bodyPr/>
          <a:lstStyle>
            <a:lvl1pPr>
              <a:defRPr sz="2500">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contenu 11"/>
          <p:cNvSpPr>
            <a:spLocks noGrp="1"/>
          </p:cNvSpPr>
          <p:nvPr>
            <p:ph sz="half" idx="2"/>
          </p:nvPr>
        </p:nvSpPr>
        <p:spPr>
          <a:xfrm>
            <a:off x="4800600" y="1371600"/>
            <a:ext cx="4038600" cy="4681728"/>
          </a:xfrm>
        </p:spPr>
        <p:txBody>
          <a:bodyPr/>
          <a:lstStyle>
            <a:lvl1pPr>
              <a:defRPr sz="2500">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eaLnBrk="1" latinLnBrk="0" hangingPunct="1"/>
            <a:r>
              <a:rPr lang="fr-FR" dirty="0" smtClean="0"/>
              <a:t>Cliquez pour modifier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kumimoji="0" lang="en-US" dirty="0"/>
          </a:p>
        </p:txBody>
      </p:sp>
      <p:pic>
        <p:nvPicPr>
          <p:cNvPr id="9" name="Image 8"/>
          <p:cNvPicPr/>
          <p:nvPr userDrawn="1"/>
        </p:nvPicPr>
        <p:blipFill>
          <a:blip r:embed="rId2" cstate="print"/>
          <a:srcRect/>
          <a:stretch>
            <a:fillRect/>
          </a:stretch>
        </p:blipFill>
        <p:spPr bwMode="auto">
          <a:xfrm>
            <a:off x="7358082" y="5857881"/>
            <a:ext cx="1785918" cy="1000119"/>
          </a:xfrm>
          <a:prstGeom prst="rect">
            <a:avLst/>
          </a:prstGeom>
          <a:noFill/>
          <a:ln w="9525">
            <a:noFill/>
            <a:miter lim="800000"/>
            <a:headEnd/>
            <a:tailEnd/>
          </a:ln>
        </p:spPr>
      </p:pic>
      <p:pic>
        <p:nvPicPr>
          <p:cNvPr id="11" name="Picture 2"/>
          <p:cNvPicPr>
            <a:picLocks noChangeAspect="1" noChangeArrowheads="1"/>
          </p:cNvPicPr>
          <p:nvPr userDrawn="1"/>
        </p:nvPicPr>
        <p:blipFill>
          <a:blip r:embed="rId3" cstate="print"/>
          <a:srcRect/>
          <a:stretch>
            <a:fillRect/>
          </a:stretch>
        </p:blipFill>
        <p:spPr bwMode="auto">
          <a:xfrm>
            <a:off x="142844" y="6378310"/>
            <a:ext cx="500066" cy="33525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Connecteur droit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ce réservé du texte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r>
              <a:rPr lang="en-US" smtClean="0"/>
              <a:t>5/12/2010</a:t>
            </a:r>
            <a:endParaRPr lang="en-US"/>
          </a:p>
        </p:txBody>
      </p:sp>
      <p:sp>
        <p:nvSpPr>
          <p:cNvPr id="8" name="Espace réservé du pied de page 7"/>
          <p:cNvSpPr>
            <a:spLocks noGrp="1"/>
          </p:cNvSpPr>
          <p:nvPr>
            <p:ph type="ftr" sz="quarter" idx="11"/>
          </p:nvPr>
        </p:nvSpPr>
        <p:spPr>
          <a:xfrm>
            <a:off x="304800" y="6409944"/>
            <a:ext cx="3581400" cy="365760"/>
          </a:xfrm>
        </p:spPr>
        <p:txBody>
          <a:bodyPr/>
          <a:lstStyle/>
          <a:p>
            <a:endParaRPr kumimoji="0" lang="en-US"/>
          </a:p>
        </p:txBody>
      </p:sp>
      <p:sp>
        <p:nvSpPr>
          <p:cNvPr id="15" name="Connecteur droit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Espace réservé du contenu 23"/>
          <p:cNvSpPr>
            <a:spLocks noGrp="1"/>
          </p:cNvSpPr>
          <p:nvPr>
            <p:ph sz="quarter" idx="2"/>
          </p:nvPr>
        </p:nvSpPr>
        <p:spPr>
          <a:xfrm>
            <a:off x="301752" y="2471383"/>
            <a:ext cx="4041648" cy="3818404"/>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u contenu 25"/>
          <p:cNvSpPr>
            <a:spLocks noGrp="1"/>
          </p:cNvSpPr>
          <p:nvPr>
            <p:ph sz="quarter" idx="4"/>
          </p:nvPr>
        </p:nvSpPr>
        <p:spPr>
          <a:xfrm>
            <a:off x="4800600" y="2471383"/>
            <a:ext cx="4038600" cy="382219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llipse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Ellipse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Espace réservé du numéro de diapositive 8"/>
          <p:cNvSpPr>
            <a:spLocks noGrp="1"/>
          </p:cNvSpPr>
          <p:nvPr>
            <p:ph type="sldNum" sz="quarter" idx="12"/>
          </p:nvPr>
        </p:nvSpPr>
        <p:spPr>
          <a:xfrm>
            <a:off x="4343400" y="1042416"/>
            <a:ext cx="457200" cy="441325"/>
          </a:xfrm>
        </p:spPr>
        <p:txBody>
          <a:bodyPr/>
          <a:lstStyle>
            <a:lvl1pPr algn="ctr">
              <a:defRPr>
                <a:latin typeface="Calibri" pitchFamily="34" charset="0"/>
              </a:defRPr>
            </a:lvl1pPr>
          </a:lstStyle>
          <a:p>
            <a:fld id="{2C6B1FF6-39B9-40F5-8B67-33C6354A3D4F}" type="slidenum">
              <a:rPr lang="en-US" smtClean="0"/>
              <a:pPr/>
              <a:t>‹N°›</a:t>
            </a:fld>
            <a:endParaRPr lang="en-US" dirty="0"/>
          </a:p>
        </p:txBody>
      </p:sp>
      <p:sp>
        <p:nvSpPr>
          <p:cNvPr id="23" name="Titre 22"/>
          <p:cNvSpPr>
            <a:spLocks noGrp="1"/>
          </p:cNvSpPr>
          <p:nvPr>
            <p:ph type="title"/>
          </p:nvPr>
        </p:nvSpPr>
        <p:spPr/>
        <p:txBody>
          <a:bodyPr rtlCol="0" anchor="b" anchorCtr="0"/>
          <a:lstStyle/>
          <a:p>
            <a:r>
              <a:rPr kumimoji="0" lang="fr-FR" smtClean="0"/>
              <a:t>Cliquez pour modifier le style du titre</a:t>
            </a:r>
            <a:endParaRPr kumimoji="0" lang="en-US"/>
          </a:p>
        </p:txBody>
      </p:sp>
      <p:pic>
        <p:nvPicPr>
          <p:cNvPr id="28" name="Image 27"/>
          <p:cNvPicPr/>
          <p:nvPr userDrawn="1"/>
        </p:nvPicPr>
        <p:blipFill>
          <a:blip r:embed="rId2" cstate="print"/>
          <a:srcRect/>
          <a:stretch>
            <a:fillRect/>
          </a:stretch>
        </p:blipFill>
        <p:spPr bwMode="auto">
          <a:xfrm>
            <a:off x="7358082" y="5857881"/>
            <a:ext cx="1785918" cy="1000119"/>
          </a:xfrm>
          <a:prstGeom prst="rect">
            <a:avLst/>
          </a:prstGeom>
          <a:noFill/>
          <a:ln w="9525">
            <a:noFill/>
            <a:miter lim="800000"/>
            <a:headEnd/>
            <a:tailEnd/>
          </a:ln>
        </p:spPr>
      </p:pic>
      <p:pic>
        <p:nvPicPr>
          <p:cNvPr id="29" name="Picture 2"/>
          <p:cNvPicPr>
            <a:picLocks noChangeAspect="1" noChangeArrowheads="1"/>
          </p:cNvPicPr>
          <p:nvPr userDrawn="1"/>
        </p:nvPicPr>
        <p:blipFill>
          <a:blip r:embed="rId3" cstate="print"/>
          <a:srcRect/>
          <a:stretch>
            <a:fillRect/>
          </a:stretch>
        </p:blipFill>
        <p:spPr bwMode="auto">
          <a:xfrm>
            <a:off x="142844" y="6378310"/>
            <a:ext cx="500066" cy="33525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Calibri" pitchFamily="34" charset="0"/>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r>
              <a:rPr lang="en-US" smtClean="0"/>
              <a:t>5/12/2010</a:t>
            </a:r>
            <a:endParaRPr lang="en-US"/>
          </a:p>
        </p:txBody>
      </p:sp>
      <p:sp>
        <p:nvSpPr>
          <p:cNvPr id="4" name="Espace réservé du pied de page 3"/>
          <p:cNvSpPr>
            <a:spLocks noGrp="1"/>
          </p:cNvSpPr>
          <p:nvPr>
            <p:ph type="ftr" sz="quarter" idx="11"/>
          </p:nvPr>
        </p:nvSpPr>
        <p:spPr/>
        <p:txBody>
          <a:bodyPr/>
          <a:lstStyle/>
          <a:p>
            <a:endParaRPr kumimoji="0" lang="en-US" dirty="0"/>
          </a:p>
        </p:txBody>
      </p:sp>
      <p:sp>
        <p:nvSpPr>
          <p:cNvPr id="5" name="Espace réservé du numéro de diapositive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‹N°›</a:t>
            </a:fld>
            <a:endParaRPr kumimoji="0" lang="en-US" dirty="0"/>
          </a:p>
        </p:txBody>
      </p:sp>
      <p:pic>
        <p:nvPicPr>
          <p:cNvPr id="6" name="Image 5"/>
          <p:cNvPicPr/>
          <p:nvPr userDrawn="1"/>
        </p:nvPicPr>
        <p:blipFill>
          <a:blip r:embed="rId2" cstate="print"/>
          <a:srcRect/>
          <a:stretch>
            <a:fillRect/>
          </a:stretch>
        </p:blipFill>
        <p:spPr bwMode="auto">
          <a:xfrm>
            <a:off x="7358082" y="5857881"/>
            <a:ext cx="1785918" cy="1000119"/>
          </a:xfrm>
          <a:prstGeom prst="rect">
            <a:avLst/>
          </a:prstGeom>
          <a:noFill/>
          <a:ln w="9525">
            <a:noFill/>
            <a:miter lim="800000"/>
            <a:headEnd/>
            <a:tailEnd/>
          </a:ln>
        </p:spPr>
      </p:pic>
      <p:pic>
        <p:nvPicPr>
          <p:cNvPr id="7" name="Picture 2"/>
          <p:cNvPicPr>
            <a:picLocks noChangeAspect="1" noChangeArrowheads="1"/>
          </p:cNvPicPr>
          <p:nvPr userDrawn="1"/>
        </p:nvPicPr>
        <p:blipFill>
          <a:blip r:embed="rId3" cstate="print"/>
          <a:srcRect/>
          <a:stretch>
            <a:fillRect/>
          </a:stretch>
        </p:blipFill>
        <p:spPr bwMode="auto">
          <a:xfrm>
            <a:off x="142844" y="6378310"/>
            <a:ext cx="500066" cy="335250"/>
          </a:xfrm>
          <a:prstGeom prst="rect">
            <a:avLst/>
          </a:prstGeom>
          <a:noFill/>
          <a:ln w="9525">
            <a:noFill/>
            <a:miter lim="800000"/>
            <a:headEnd/>
            <a:tailEnd/>
          </a:ln>
          <a:effec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Espace réservé de la date 1"/>
          <p:cNvSpPr>
            <a:spLocks noGrp="1"/>
          </p:cNvSpPr>
          <p:nvPr>
            <p:ph type="dt" sz="half" idx="10"/>
          </p:nvPr>
        </p:nvSpPr>
        <p:spPr/>
        <p:txBody>
          <a:bodyPr/>
          <a:lstStyle/>
          <a:p>
            <a:r>
              <a:rPr lang="en-US" smtClean="0"/>
              <a:t>5/12/2010</a:t>
            </a:r>
            <a:endParaRPr lang="en-US"/>
          </a:p>
        </p:txBody>
      </p:sp>
      <p:sp>
        <p:nvSpPr>
          <p:cNvPr id="3" name="Espace réservé du pied de page 2"/>
          <p:cNvSpPr>
            <a:spLocks noGrp="1"/>
          </p:cNvSpPr>
          <p:nvPr>
            <p:ph type="ftr" sz="quarter" idx="11"/>
          </p:nvPr>
        </p:nvSpPr>
        <p:spPr/>
        <p:txBody>
          <a:bodyPr/>
          <a:lstStyle/>
          <a:p>
            <a:endParaRPr kumimoji="0" lang="en-US"/>
          </a:p>
        </p:txBody>
      </p:sp>
      <p:sp>
        <p:nvSpPr>
          <p:cNvPr id="4" name="Espace réservé du numéro de diapositive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‹N°›</a:t>
            </a:fld>
            <a:endParaRPr kumimoji="0" lang="en-US" dirty="0">
              <a:solidFill>
                <a:srgbClr val="FFFFFF"/>
              </a:solidFill>
            </a:endParaRPr>
          </a:p>
        </p:txBody>
      </p:sp>
      <p:pic>
        <p:nvPicPr>
          <p:cNvPr id="11" name="Image 10"/>
          <p:cNvPicPr/>
          <p:nvPr userDrawn="1"/>
        </p:nvPicPr>
        <p:blipFill>
          <a:blip r:embed="rId2" cstate="print"/>
          <a:srcRect/>
          <a:stretch>
            <a:fillRect/>
          </a:stretch>
        </p:blipFill>
        <p:spPr bwMode="auto">
          <a:xfrm>
            <a:off x="7358082" y="5857881"/>
            <a:ext cx="1785918" cy="1000119"/>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381000" y="914400"/>
            <a:ext cx="2362200" cy="990600"/>
          </a:xfrm>
        </p:spPr>
        <p:txBody>
          <a:bodyPr anchor="b">
            <a:noAutofit/>
          </a:bodyPr>
          <a:lstStyle>
            <a:lvl1pPr algn="l">
              <a:buNone/>
              <a:defRPr sz="2200" b="1">
                <a:solidFill>
                  <a:srgbClr val="FFFFFF"/>
                </a:solidFill>
                <a:latin typeface="Calibri" pitchFamily="34" charset="0"/>
              </a:defRPr>
            </a:lvl1pPr>
          </a:lstStyle>
          <a:p>
            <a:r>
              <a:rPr kumimoji="0" lang="fr-FR" dirty="0" smtClean="0"/>
              <a:t>Cliquez pour modifier le style du titre</a:t>
            </a:r>
            <a:endParaRPr kumimoji="0" lang="en-US" dirty="0"/>
          </a:p>
        </p:txBody>
      </p:sp>
      <p:sp>
        <p:nvSpPr>
          <p:cNvPr id="3" name="Espace réservé du texte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latin typeface="Calibri" pitchFamily="34" charset="0"/>
              </a:defRPr>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Connecteur droit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Espace réservé du contenu 19"/>
          <p:cNvSpPr>
            <a:spLocks noGrp="1"/>
          </p:cNvSpPr>
          <p:nvPr>
            <p:ph sz="quarter" idx="1"/>
          </p:nvPr>
        </p:nvSpPr>
        <p:spPr>
          <a:xfrm>
            <a:off x="3124200" y="685800"/>
            <a:ext cx="5638800" cy="54102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llipse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lipse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‹N°›</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ce réservé de la date 4"/>
          <p:cNvSpPr>
            <a:spLocks noGrp="1"/>
          </p:cNvSpPr>
          <p:nvPr>
            <p:ph type="dt" sz="half" idx="10"/>
          </p:nvPr>
        </p:nvSpPr>
        <p:spPr/>
        <p:txBody>
          <a:bodyPr/>
          <a:lstStyle/>
          <a:p>
            <a:r>
              <a:rPr lang="en-US" smtClean="0"/>
              <a:t>5/12/2010</a:t>
            </a:r>
            <a:endParaRPr lang="en-US"/>
          </a:p>
        </p:txBody>
      </p:sp>
      <p:sp>
        <p:nvSpPr>
          <p:cNvPr id="6" name="Espace réservé du pied de page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1" name="Connecteur droit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Ellipse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Ellipse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‹N°›</a:t>
            </a:fld>
            <a:endParaRPr kumimoji="0" lang="en-US" dirty="0"/>
          </a:p>
        </p:txBody>
      </p:sp>
      <p:sp>
        <p:nvSpPr>
          <p:cNvPr id="2" name="Titr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3000375" y="609600"/>
            <a:ext cx="5867400" cy="4267200"/>
          </a:xfrm>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ce réservé de la date 4"/>
          <p:cNvSpPr>
            <a:spLocks noGrp="1"/>
          </p:cNvSpPr>
          <p:nvPr>
            <p:ph type="dt" sz="half" idx="10"/>
          </p:nvPr>
        </p:nvSpPr>
        <p:spPr>
          <a:xfrm>
            <a:off x="5788152" y="6404984"/>
            <a:ext cx="3044952" cy="365760"/>
          </a:xfrm>
        </p:spPr>
        <p:txBody>
          <a:bodyPr/>
          <a:lstStyle/>
          <a:p>
            <a:r>
              <a:rPr lang="en-US" smtClean="0"/>
              <a:t>5/12/2010</a:t>
            </a:r>
            <a:endParaRPr lang="en-US" dirty="0"/>
          </a:p>
        </p:txBody>
      </p:sp>
      <p:sp>
        <p:nvSpPr>
          <p:cNvPr id="6" name="Espace réservé du pied de page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Espace réservé de la date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r>
              <a:rPr lang="en-US" smtClean="0"/>
              <a:t>5/12/2010</a:t>
            </a:r>
            <a:endParaRPr lang="en-US" sz="1400" dirty="0">
              <a:solidFill>
                <a:srgbClr val="FFFFFF"/>
              </a:solidFill>
            </a:endParaRPr>
          </a:p>
        </p:txBody>
      </p:sp>
      <p:sp>
        <p:nvSpPr>
          <p:cNvPr id="3" name="Espace réservé du pied de page 2"/>
          <p:cNvSpPr>
            <a:spLocks noGrp="1"/>
          </p:cNvSpPr>
          <p:nvPr>
            <p:ph type="ftr" sz="quarter" idx="3"/>
          </p:nvPr>
        </p:nvSpPr>
        <p:spPr>
          <a:xfrm>
            <a:off x="4276748" y="6420826"/>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Connecteur droit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Ellipse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lipse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‹N°›</a:t>
            </a:fld>
            <a:endParaRPr kumimoji="0" lang="en-US" sz="1600" dirty="0">
              <a:solidFill>
                <a:schemeClr val="accent3">
                  <a:shade val="75000"/>
                </a:schemeClr>
              </a:solidFill>
            </a:endParaRPr>
          </a:p>
        </p:txBody>
      </p:sp>
      <p:sp>
        <p:nvSpPr>
          <p:cNvPr id="22" name="Espace réservé du titre 21"/>
          <p:cNvSpPr>
            <a:spLocks noGrp="1"/>
          </p:cNvSpPr>
          <p:nvPr>
            <p:ph type="title"/>
          </p:nvPr>
        </p:nvSpPr>
        <p:spPr>
          <a:xfrm>
            <a:off x="301752" y="228600"/>
            <a:ext cx="8534400" cy="758952"/>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5/12/2010</a:t>
            </a:r>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1593D-7F0F-4EFA-B735-492C45273E0B}"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r>
              <a:rPr lang="fr-FR" dirty="0" smtClean="0"/>
              <a:t>Comité de suivi</a:t>
            </a:r>
          </a:p>
          <a:p>
            <a:r>
              <a:rPr lang="fr-FR" dirty="0" smtClean="0"/>
              <a:t>13 septembre 2010</a:t>
            </a:r>
            <a:endParaRPr lang="fr-FR" dirty="0"/>
          </a:p>
        </p:txBody>
      </p:sp>
      <p:sp>
        <p:nvSpPr>
          <p:cNvPr id="3" name="Titre 2"/>
          <p:cNvSpPr>
            <a:spLocks noGrp="1"/>
          </p:cNvSpPr>
          <p:nvPr>
            <p:ph type="ctrTitle"/>
          </p:nvPr>
        </p:nvSpPr>
        <p:spPr/>
        <p:txBody>
          <a:bodyPr/>
          <a:lstStyle/>
          <a:p>
            <a:r>
              <a:rPr lang="fr-FR" dirty="0" smtClean="0"/>
              <a:t>PRES UNAM</a:t>
            </a:r>
            <a:br>
              <a:rPr lang="fr-FR" dirty="0" smtClean="0"/>
            </a:br>
            <a:r>
              <a:rPr lang="fr-FR" dirty="0" smtClean="0"/>
              <a:t>Grand Emprunt</a:t>
            </a:r>
            <a:endParaRPr lang="fr-FR" dirty="0"/>
          </a:p>
        </p:txBody>
      </p:sp>
      <p:pic>
        <p:nvPicPr>
          <p:cNvPr id="4" name="Picture 2"/>
          <p:cNvPicPr>
            <a:picLocks noChangeAspect="1" noChangeArrowheads="1"/>
          </p:cNvPicPr>
          <p:nvPr/>
        </p:nvPicPr>
        <p:blipFill>
          <a:blip r:embed="rId2" cstate="print"/>
          <a:srcRect/>
          <a:stretch>
            <a:fillRect/>
          </a:stretch>
        </p:blipFill>
        <p:spPr bwMode="auto">
          <a:xfrm>
            <a:off x="857224" y="5000636"/>
            <a:ext cx="2570361" cy="985841"/>
          </a:xfrm>
          <a:prstGeom prst="rect">
            <a:avLst/>
          </a:prstGeom>
          <a:noFill/>
          <a:ln w="9525">
            <a:noFill/>
            <a:miter lim="800000"/>
            <a:headEnd/>
            <a:tailEnd/>
          </a:ln>
          <a:effectLst/>
        </p:spPr>
      </p:pic>
      <p:sp>
        <p:nvSpPr>
          <p:cNvPr id="7" name="Espace réservé du numéro de diapositive 6"/>
          <p:cNvSpPr>
            <a:spLocks noGrp="1"/>
          </p:cNvSpPr>
          <p:nvPr>
            <p:ph type="sldNum" sz="quarter" idx="12"/>
          </p:nvPr>
        </p:nvSpPr>
        <p:spPr/>
        <p:txBody>
          <a:bodyPr/>
          <a:lstStyle/>
          <a:p>
            <a:fld id="{2C6B1FF6-39B9-40F5-8B67-33C6354A3D4F}" type="slidenum">
              <a:rPr kumimoji="0" lang="en-US" smtClean="0"/>
              <a:pPr/>
              <a:t>1</a:t>
            </a:fld>
            <a:endParaRPr kumimoji="0" lang="en-US" dirty="0">
              <a:solidFill>
                <a:schemeClr val="accent3">
                  <a:shade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 périmètre d’excellence ?</a:t>
            </a:r>
            <a:endParaRPr lang="fr-FR" dirty="0"/>
          </a:p>
        </p:txBody>
      </p:sp>
      <p:sp>
        <p:nvSpPr>
          <p:cNvPr id="3" name="Espace réservé du numéro de diapositive 2"/>
          <p:cNvSpPr>
            <a:spLocks noGrp="1"/>
          </p:cNvSpPr>
          <p:nvPr>
            <p:ph type="sldNum" sz="quarter" idx="12"/>
          </p:nvPr>
        </p:nvSpPr>
        <p:spPr/>
        <p:txBody>
          <a:bodyPr/>
          <a:lstStyle/>
          <a:p>
            <a:fld id="{2C6B1FF6-39B9-40F5-8B67-33C6354A3D4F}" type="slidenum">
              <a:rPr lang="en-US" smtClean="0"/>
              <a:pPr/>
              <a:t>10</a:t>
            </a:fld>
            <a:endParaRPr lang="en-US" dirty="0"/>
          </a:p>
        </p:txBody>
      </p:sp>
      <p:sp>
        <p:nvSpPr>
          <p:cNvPr id="4" name="Espace réservé du contenu 3"/>
          <p:cNvSpPr>
            <a:spLocks noGrp="1"/>
          </p:cNvSpPr>
          <p:nvPr>
            <p:ph sz="quarter" idx="1"/>
          </p:nvPr>
        </p:nvSpPr>
        <p:spPr>
          <a:xfrm>
            <a:off x="301752" y="1527048"/>
            <a:ext cx="8627966" cy="4572000"/>
          </a:xfrm>
        </p:spPr>
        <p:txBody>
          <a:bodyPr>
            <a:normAutofit fontScale="77500" lnSpcReduction="20000"/>
          </a:bodyPr>
          <a:lstStyle/>
          <a:p>
            <a:pPr>
              <a:buNone/>
            </a:pPr>
            <a:r>
              <a:rPr lang="fr-FR" i="1" dirty="0" smtClean="0"/>
              <a:t>«</a:t>
            </a:r>
            <a:r>
              <a:rPr lang="fr-FR" i="1" dirty="0" smtClean="0">
                <a:solidFill>
                  <a:srgbClr val="FF0000"/>
                </a:solidFill>
              </a:rPr>
              <a:t> </a:t>
            </a:r>
            <a:r>
              <a:rPr lang="fr-FR" i="1" dirty="0" smtClean="0"/>
              <a:t>En s'inspirant des meilleures pratiques internationales, l'objectif est de constituer un nombre restreint de campus d'innovation technologique de dimension mondiale regroupant des établissements de formation, des laboratoires de recherche appliquée publics et privés, des moyens de prototypage et de démonstration industrielle, et des acteurs industriels pour l'essentiel sur un même site, renforçant ainsi les écosystèmes constitués par les pôles de compétitivité.</a:t>
            </a:r>
            <a:r>
              <a:rPr lang="fr-FR" i="1" dirty="0" smtClean="0">
                <a:solidFill>
                  <a:srgbClr val="FF0000"/>
                </a:solidFill>
              </a:rPr>
              <a:t> </a:t>
            </a:r>
            <a:r>
              <a:rPr lang="fr-FR" i="1" dirty="0" smtClean="0"/>
              <a:t>» (Extrait convention Etat-ANR) </a:t>
            </a:r>
          </a:p>
          <a:p>
            <a:pPr>
              <a:buNone/>
            </a:pPr>
            <a:endParaRPr lang="fr-FR" i="1" dirty="0" smtClean="0"/>
          </a:p>
          <a:p>
            <a:r>
              <a:rPr lang="fr-FR" sz="3100" dirty="0" smtClean="0"/>
              <a:t>Une option :</a:t>
            </a:r>
          </a:p>
          <a:p>
            <a:pPr marL="273050" indent="0">
              <a:buNone/>
            </a:pPr>
            <a:r>
              <a:rPr lang="fr-FR" sz="3100" dirty="0" smtClean="0"/>
              <a:t>Périmètre d’excellence = constitution d’un Campus d’Innovation Technologique Interrégional autour des deux projets d’IRT </a:t>
            </a:r>
            <a:r>
              <a:rPr lang="fr-FR" sz="2600" dirty="0" smtClean="0"/>
              <a:t>(et quelque soit le résultat des AAP mais en tenant compte des remarques suite aux auditions) </a:t>
            </a:r>
            <a:r>
              <a:rPr lang="fr-FR" sz="3100" dirty="0" smtClean="0"/>
              <a:t>en élargissant leurs champs d’impact sur certains domaines précis </a:t>
            </a:r>
            <a:r>
              <a:rPr lang="fr-FR" sz="2600" dirty="0" smtClean="0"/>
              <a:t>(ex. : Mer, Santé, Agro,…).</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 périmètre d’excellence ?</a:t>
            </a:r>
            <a:endParaRPr lang="fr-FR" dirty="0"/>
          </a:p>
        </p:txBody>
      </p:sp>
      <p:sp>
        <p:nvSpPr>
          <p:cNvPr id="3" name="Espace réservé du numéro de diapositive 2"/>
          <p:cNvSpPr>
            <a:spLocks noGrp="1"/>
          </p:cNvSpPr>
          <p:nvPr>
            <p:ph type="sldNum" sz="quarter" idx="12"/>
          </p:nvPr>
        </p:nvSpPr>
        <p:spPr/>
        <p:txBody>
          <a:bodyPr/>
          <a:lstStyle/>
          <a:p>
            <a:fld id="{2C6B1FF6-39B9-40F5-8B67-33C6354A3D4F}" type="slidenum">
              <a:rPr lang="en-US" smtClean="0"/>
              <a:pPr/>
              <a:t>11</a:t>
            </a:fld>
            <a:endParaRPr lang="en-US" dirty="0"/>
          </a:p>
        </p:txBody>
      </p:sp>
      <p:sp>
        <p:nvSpPr>
          <p:cNvPr id="4" name="Espace réservé du contenu 3"/>
          <p:cNvSpPr>
            <a:spLocks noGrp="1"/>
          </p:cNvSpPr>
          <p:nvPr>
            <p:ph sz="quarter" idx="1"/>
          </p:nvPr>
        </p:nvSpPr>
        <p:spPr/>
        <p:txBody>
          <a:bodyPr>
            <a:normAutofit fontScale="70000" lnSpcReduction="20000"/>
          </a:bodyPr>
          <a:lstStyle/>
          <a:p>
            <a:r>
              <a:rPr lang="fr-FR" sz="2800" dirty="0" smtClean="0"/>
              <a:t>Avantage du scénario précédent:</a:t>
            </a:r>
          </a:p>
          <a:p>
            <a:pPr marL="273050" indent="0">
              <a:buNone/>
            </a:pPr>
            <a:r>
              <a:rPr lang="fr-FR" sz="2800" dirty="0" smtClean="0"/>
              <a:t>Conforter les candidatures des 2 IRT en les plaçant au cœur du périmètre d’excellence ce qui permet de défendre 2 projets alors que sinon cela peut apparaitre comme une faiblesse de la coordination interrégionale (seule Initiative d’excellence avec 2 IRT ?) suppose la construction d’une approche globale cohérente entre les 2 IRT, leurs écosystèmes, la SATT,…</a:t>
            </a:r>
          </a:p>
          <a:p>
            <a:endParaRPr lang="fr-FR" dirty="0" smtClean="0"/>
          </a:p>
          <a:p>
            <a:r>
              <a:rPr lang="fr-FR" sz="2800" dirty="0" smtClean="0"/>
              <a:t>Tout positionnement doit être replacé dans un contexte national (objectif : être dans les 3 ou 4 premiers).</a:t>
            </a:r>
          </a:p>
          <a:p>
            <a:pPr>
              <a:buNone/>
            </a:pPr>
            <a:r>
              <a:rPr lang="fr-FR" sz="2800" dirty="0" smtClean="0"/>
              <a:t>	Exemple : Le Campus d’Innovation Technologique Interrégional à positionner comme 3</a:t>
            </a:r>
            <a:r>
              <a:rPr lang="fr-FR" sz="2800" baseline="30000" dirty="0" smtClean="0"/>
              <a:t>ème</a:t>
            </a:r>
            <a:r>
              <a:rPr lang="fr-FR" sz="2800" dirty="0" smtClean="0"/>
              <a:t> ou 4</a:t>
            </a:r>
            <a:r>
              <a:rPr lang="fr-FR" sz="2800" baseline="30000" dirty="0" smtClean="0"/>
              <a:t>ème</a:t>
            </a:r>
            <a:r>
              <a:rPr lang="fr-FR" sz="2800" dirty="0" smtClean="0"/>
              <a:t> pôle après Saclay et Grenoble</a:t>
            </a:r>
          </a:p>
          <a:p>
            <a:pPr>
              <a:buNone/>
            </a:pPr>
            <a:endParaRPr lang="fr-FR" sz="2800" dirty="0" smtClean="0"/>
          </a:p>
          <a:p>
            <a:r>
              <a:rPr lang="fr-FR" sz="2800" dirty="0" smtClean="0"/>
              <a:t>D’autres options sont possibles (ex. : Ressources naturelles, …).</a:t>
            </a:r>
          </a:p>
          <a:p>
            <a:endParaRPr lang="fr-FR" sz="2800" dirty="0" smtClean="0"/>
          </a:p>
          <a:p>
            <a:r>
              <a:rPr lang="fr-FR" sz="2800" dirty="0" smtClean="0"/>
              <a:t>Il faut examiner rapidement les volets « Formation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1752" y="365792"/>
            <a:ext cx="8534400" cy="758952"/>
          </a:xfrm>
        </p:spPr>
        <p:txBody>
          <a:bodyPr>
            <a:noAutofit/>
          </a:bodyPr>
          <a:lstStyle/>
          <a:p>
            <a:r>
              <a:rPr lang="fr-FR" sz="2800" dirty="0" smtClean="0"/>
              <a:t>Nécessité de la structuration juridique</a:t>
            </a:r>
            <a:br>
              <a:rPr lang="fr-FR" sz="2800" dirty="0" smtClean="0"/>
            </a:br>
            <a:r>
              <a:rPr lang="fr-FR" sz="2800" dirty="0" smtClean="0"/>
              <a:t>des différentes opérations</a:t>
            </a:r>
            <a:endParaRPr lang="fr-FR" sz="2800" dirty="0"/>
          </a:p>
        </p:txBody>
      </p:sp>
      <p:sp>
        <p:nvSpPr>
          <p:cNvPr id="3" name="Espace réservé du numéro de diapositive 2"/>
          <p:cNvSpPr>
            <a:spLocks noGrp="1"/>
          </p:cNvSpPr>
          <p:nvPr>
            <p:ph type="sldNum" sz="quarter" idx="12"/>
          </p:nvPr>
        </p:nvSpPr>
        <p:spPr/>
        <p:txBody>
          <a:bodyPr/>
          <a:lstStyle/>
          <a:p>
            <a:fld id="{2C6B1FF6-39B9-40F5-8B67-33C6354A3D4F}" type="slidenum">
              <a:rPr lang="en-US" smtClean="0"/>
              <a:pPr/>
              <a:t>12</a:t>
            </a:fld>
            <a:endParaRPr lang="en-US" dirty="0"/>
          </a:p>
        </p:txBody>
      </p:sp>
      <p:sp>
        <p:nvSpPr>
          <p:cNvPr id="4" name="Espace réservé du contenu 3"/>
          <p:cNvSpPr>
            <a:spLocks noGrp="1"/>
          </p:cNvSpPr>
          <p:nvPr>
            <p:ph sz="quarter" idx="1"/>
          </p:nvPr>
        </p:nvSpPr>
        <p:spPr>
          <a:xfrm>
            <a:off x="301752" y="1527048"/>
            <a:ext cx="8503920" cy="4830910"/>
          </a:xfrm>
        </p:spPr>
        <p:txBody>
          <a:bodyPr/>
          <a:lstStyle/>
          <a:p>
            <a:r>
              <a:rPr lang="fr-FR" dirty="0" smtClean="0"/>
              <a:t>Au niveau des modes de financement</a:t>
            </a:r>
          </a:p>
          <a:p>
            <a:endParaRPr lang="fr-FR" dirty="0" smtClean="0"/>
          </a:p>
          <a:p>
            <a:endParaRPr lang="fr-FR" dirty="0" smtClean="0"/>
          </a:p>
          <a:p>
            <a:endParaRPr lang="fr-FR" dirty="0" smtClean="0"/>
          </a:p>
          <a:p>
            <a:endParaRPr lang="fr-FR" dirty="0" smtClean="0"/>
          </a:p>
          <a:p>
            <a:r>
              <a:rPr lang="fr-FR" dirty="0" smtClean="0"/>
              <a:t>Au niveau des exigences de résultats</a:t>
            </a:r>
            <a:endParaRPr lang="fr-FR" dirty="0"/>
          </a:p>
        </p:txBody>
      </p:sp>
      <p:cxnSp>
        <p:nvCxnSpPr>
          <p:cNvPr id="5" name="Connecteur droit avec flèche 4"/>
          <p:cNvCxnSpPr/>
          <p:nvPr/>
        </p:nvCxnSpPr>
        <p:spPr>
          <a:xfrm rot="5400000">
            <a:off x="-35750" y="3036090"/>
            <a:ext cx="1785950" cy="2"/>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6" name="ZoneTexte 5"/>
          <p:cNvSpPr txBox="1"/>
          <p:nvPr/>
        </p:nvSpPr>
        <p:spPr>
          <a:xfrm>
            <a:off x="928662" y="2000240"/>
            <a:ext cx="6955706" cy="400110"/>
          </a:xfrm>
          <a:prstGeom prst="rect">
            <a:avLst/>
          </a:prstGeom>
          <a:noFill/>
          <a:ln>
            <a:noFill/>
          </a:ln>
        </p:spPr>
        <p:txBody>
          <a:bodyPr wrap="square" rtlCol="0">
            <a:spAutoFit/>
          </a:bodyPr>
          <a:lstStyle/>
          <a:p>
            <a:r>
              <a:rPr lang="fr-FR" sz="2000" dirty="0" smtClean="0">
                <a:solidFill>
                  <a:schemeClr val="accent1">
                    <a:lumMod val="50000"/>
                  </a:schemeClr>
                </a:solidFill>
                <a:latin typeface="Calibri" pitchFamily="34" charset="0"/>
              </a:rPr>
              <a:t>IRT, IEED car nécessité d’être en capacité de gérer une dotation</a:t>
            </a:r>
            <a:endParaRPr lang="fr-FR" sz="2000" dirty="0">
              <a:solidFill>
                <a:schemeClr val="accent1">
                  <a:lumMod val="50000"/>
                </a:schemeClr>
              </a:solidFill>
              <a:latin typeface="Calibri" pitchFamily="34" charset="0"/>
            </a:endParaRPr>
          </a:p>
        </p:txBody>
      </p:sp>
      <p:sp>
        <p:nvSpPr>
          <p:cNvPr id="7" name="ZoneTexte 6"/>
          <p:cNvSpPr txBox="1"/>
          <p:nvPr/>
        </p:nvSpPr>
        <p:spPr>
          <a:xfrm>
            <a:off x="928662" y="2743138"/>
            <a:ext cx="6643734" cy="400110"/>
          </a:xfrm>
          <a:prstGeom prst="rect">
            <a:avLst/>
          </a:prstGeom>
          <a:noFill/>
          <a:ln>
            <a:noFill/>
          </a:ln>
        </p:spPr>
        <p:txBody>
          <a:bodyPr wrap="square" rtlCol="0">
            <a:spAutoFit/>
          </a:bodyPr>
          <a:lstStyle/>
          <a:p>
            <a:r>
              <a:rPr lang="fr-FR" sz="2000" dirty="0" smtClean="0">
                <a:solidFill>
                  <a:schemeClr val="accent1">
                    <a:lumMod val="50000"/>
                  </a:schemeClr>
                </a:solidFill>
                <a:latin typeface="Calibri" pitchFamily="34" charset="0"/>
              </a:rPr>
              <a:t>LABEX</a:t>
            </a:r>
            <a:endParaRPr lang="fr-FR" sz="2000" dirty="0">
              <a:solidFill>
                <a:schemeClr val="accent1">
                  <a:lumMod val="50000"/>
                </a:schemeClr>
              </a:solidFill>
              <a:latin typeface="Calibri" pitchFamily="34" charset="0"/>
            </a:endParaRPr>
          </a:p>
        </p:txBody>
      </p:sp>
      <p:sp>
        <p:nvSpPr>
          <p:cNvPr id="8" name="ZoneTexte 7"/>
          <p:cNvSpPr txBox="1"/>
          <p:nvPr/>
        </p:nvSpPr>
        <p:spPr>
          <a:xfrm>
            <a:off x="928662" y="3286124"/>
            <a:ext cx="5862118" cy="707886"/>
          </a:xfrm>
          <a:prstGeom prst="rect">
            <a:avLst/>
          </a:prstGeom>
          <a:noFill/>
          <a:ln>
            <a:noFill/>
          </a:ln>
        </p:spPr>
        <p:txBody>
          <a:bodyPr wrap="square" rtlCol="0">
            <a:spAutoFit/>
          </a:bodyPr>
          <a:lstStyle/>
          <a:p>
            <a:r>
              <a:rPr lang="fr-FR" sz="2000" dirty="0" smtClean="0">
                <a:solidFill>
                  <a:schemeClr val="accent1">
                    <a:lumMod val="50000"/>
                  </a:schemeClr>
                </a:solidFill>
                <a:latin typeface="Calibri" pitchFamily="34" charset="0"/>
              </a:rPr>
              <a:t>Démonstrateur = Avance non remboursable versée directement aux différents partenaires</a:t>
            </a:r>
            <a:endParaRPr lang="fr-FR" sz="2000" dirty="0">
              <a:solidFill>
                <a:schemeClr val="accent1">
                  <a:lumMod val="50000"/>
                </a:schemeClr>
              </a:solidFill>
              <a:latin typeface="Calibri" pitchFamily="34" charset="0"/>
            </a:endParaRPr>
          </a:p>
        </p:txBody>
      </p:sp>
      <p:sp>
        <p:nvSpPr>
          <p:cNvPr id="9" name="Plus 8"/>
          <p:cNvSpPr/>
          <p:nvPr/>
        </p:nvSpPr>
        <p:spPr>
          <a:xfrm>
            <a:off x="285720" y="2071678"/>
            <a:ext cx="428628" cy="357190"/>
          </a:xfrm>
          <a:prstGeom prst="mathPlus">
            <a:avLst>
              <a:gd name="adj1" fmla="val 132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Moins 9"/>
          <p:cNvSpPr/>
          <p:nvPr/>
        </p:nvSpPr>
        <p:spPr>
          <a:xfrm>
            <a:off x="428596" y="3571876"/>
            <a:ext cx="285752" cy="571504"/>
          </a:xfrm>
          <a:prstGeom prst="mathMinus">
            <a:avLst>
              <a:gd name="adj1" fmla="val 120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Connecteur droit avec flèche 10"/>
          <p:cNvCxnSpPr/>
          <p:nvPr/>
        </p:nvCxnSpPr>
        <p:spPr>
          <a:xfrm rot="5400000">
            <a:off x="35688" y="5393544"/>
            <a:ext cx="1785950" cy="2"/>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1000100" y="4500570"/>
            <a:ext cx="6643734" cy="400110"/>
          </a:xfrm>
          <a:prstGeom prst="rect">
            <a:avLst/>
          </a:prstGeom>
          <a:noFill/>
          <a:ln>
            <a:noFill/>
          </a:ln>
        </p:spPr>
        <p:txBody>
          <a:bodyPr wrap="square" rtlCol="0">
            <a:spAutoFit/>
          </a:bodyPr>
          <a:lstStyle/>
          <a:p>
            <a:r>
              <a:rPr lang="fr-FR" sz="2000" dirty="0" smtClean="0">
                <a:solidFill>
                  <a:schemeClr val="accent1">
                    <a:lumMod val="50000"/>
                  </a:schemeClr>
                </a:solidFill>
                <a:latin typeface="Calibri" pitchFamily="34" charset="0"/>
              </a:rPr>
              <a:t>IRT, SATT = modèle économique viable</a:t>
            </a:r>
            <a:endParaRPr lang="fr-FR" sz="2000" dirty="0">
              <a:solidFill>
                <a:schemeClr val="accent1">
                  <a:lumMod val="50000"/>
                </a:schemeClr>
              </a:solidFill>
              <a:latin typeface="Calibri" pitchFamily="34" charset="0"/>
            </a:endParaRPr>
          </a:p>
        </p:txBody>
      </p:sp>
      <p:sp>
        <p:nvSpPr>
          <p:cNvPr id="13" name="ZoneTexte 12"/>
          <p:cNvSpPr txBox="1"/>
          <p:nvPr/>
        </p:nvSpPr>
        <p:spPr>
          <a:xfrm>
            <a:off x="1000100" y="5947966"/>
            <a:ext cx="5862118" cy="400110"/>
          </a:xfrm>
          <a:prstGeom prst="rect">
            <a:avLst/>
          </a:prstGeom>
          <a:noFill/>
          <a:ln>
            <a:noFill/>
          </a:ln>
        </p:spPr>
        <p:txBody>
          <a:bodyPr wrap="square" rtlCol="0">
            <a:spAutoFit/>
          </a:bodyPr>
          <a:lstStyle/>
          <a:p>
            <a:r>
              <a:rPr lang="fr-FR" sz="2000" dirty="0" smtClean="0">
                <a:solidFill>
                  <a:schemeClr val="accent1">
                    <a:lumMod val="50000"/>
                  </a:schemeClr>
                </a:solidFill>
                <a:latin typeface="Calibri" pitchFamily="34" charset="0"/>
              </a:rPr>
              <a:t>Démonstrateurs, Grandes Cohortes</a:t>
            </a:r>
            <a:endParaRPr lang="fr-FR" sz="2000" dirty="0">
              <a:solidFill>
                <a:schemeClr val="accent1">
                  <a:lumMod val="50000"/>
                </a:schemeClr>
              </a:solidFill>
              <a:latin typeface="Calibri" pitchFamily="34" charset="0"/>
            </a:endParaRPr>
          </a:p>
        </p:txBody>
      </p:sp>
      <p:sp>
        <p:nvSpPr>
          <p:cNvPr id="14" name="Plus 13"/>
          <p:cNvSpPr/>
          <p:nvPr/>
        </p:nvSpPr>
        <p:spPr>
          <a:xfrm>
            <a:off x="357158" y="4429132"/>
            <a:ext cx="428628" cy="357190"/>
          </a:xfrm>
          <a:prstGeom prst="mathPlus">
            <a:avLst>
              <a:gd name="adj1" fmla="val 132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Moins 14"/>
          <p:cNvSpPr/>
          <p:nvPr/>
        </p:nvSpPr>
        <p:spPr>
          <a:xfrm>
            <a:off x="500034" y="5929330"/>
            <a:ext cx="285752" cy="571504"/>
          </a:xfrm>
          <a:prstGeom prst="mathMinus">
            <a:avLst>
              <a:gd name="adj1" fmla="val 120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1043608" y="5157192"/>
            <a:ext cx="6643734" cy="400110"/>
          </a:xfrm>
          <a:prstGeom prst="rect">
            <a:avLst/>
          </a:prstGeom>
          <a:noFill/>
          <a:ln>
            <a:noFill/>
          </a:ln>
        </p:spPr>
        <p:txBody>
          <a:bodyPr wrap="square" rtlCol="0">
            <a:spAutoFit/>
          </a:bodyPr>
          <a:lstStyle/>
          <a:p>
            <a:r>
              <a:rPr lang="fr-FR" sz="2000" dirty="0" smtClean="0">
                <a:solidFill>
                  <a:schemeClr val="accent1">
                    <a:lumMod val="50000"/>
                  </a:schemeClr>
                </a:solidFill>
                <a:latin typeface="Calibri" pitchFamily="34" charset="0"/>
              </a:rPr>
              <a:t>LABEX</a:t>
            </a:r>
            <a:endParaRPr lang="fr-FR" sz="2000" dirty="0">
              <a:solidFill>
                <a:schemeClr val="accent1">
                  <a:lumMod val="50000"/>
                </a:schemeClr>
              </a:solidFill>
              <a:latin typeface="Calibri" pitchFamily="34" charset="0"/>
            </a:endParaRPr>
          </a:p>
        </p:txBody>
      </p:sp>
      <p:sp>
        <p:nvSpPr>
          <p:cNvPr id="19" name="Rectangle à coins arrondis 18"/>
          <p:cNvSpPr/>
          <p:nvPr/>
        </p:nvSpPr>
        <p:spPr>
          <a:xfrm>
            <a:off x="971600" y="2708920"/>
            <a:ext cx="864096" cy="4320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à coins arrondis 19"/>
          <p:cNvSpPr/>
          <p:nvPr/>
        </p:nvSpPr>
        <p:spPr>
          <a:xfrm>
            <a:off x="1043608" y="5157192"/>
            <a:ext cx="864096" cy="4320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Gouvernance</a:t>
            </a:r>
            <a:endParaRPr lang="fr-FR" dirty="0"/>
          </a:p>
        </p:txBody>
      </p:sp>
      <p:sp>
        <p:nvSpPr>
          <p:cNvPr id="3" name="Espace réservé du numéro de diapositive 2"/>
          <p:cNvSpPr>
            <a:spLocks noGrp="1"/>
          </p:cNvSpPr>
          <p:nvPr>
            <p:ph type="sldNum" sz="quarter" idx="12"/>
          </p:nvPr>
        </p:nvSpPr>
        <p:spPr/>
        <p:txBody>
          <a:bodyPr/>
          <a:lstStyle/>
          <a:p>
            <a:fld id="{2C6B1FF6-39B9-40F5-8B67-33C6354A3D4F}" type="slidenum">
              <a:rPr lang="en-US" smtClean="0"/>
              <a:pPr/>
              <a:t>13</a:t>
            </a:fld>
            <a:endParaRPr lang="en-US" dirty="0"/>
          </a:p>
        </p:txBody>
      </p:sp>
      <p:sp>
        <p:nvSpPr>
          <p:cNvPr id="4" name="Espace réservé du contenu 3"/>
          <p:cNvSpPr>
            <a:spLocks noGrp="1"/>
          </p:cNvSpPr>
          <p:nvPr>
            <p:ph sz="quarter" idx="1"/>
          </p:nvPr>
        </p:nvSpPr>
        <p:spPr>
          <a:xfrm>
            <a:off x="301752" y="1527048"/>
            <a:ext cx="8518720" cy="4062192"/>
          </a:xfrm>
        </p:spPr>
        <p:txBody>
          <a:bodyPr>
            <a:normAutofit fontScale="92500" lnSpcReduction="20000"/>
          </a:bodyPr>
          <a:lstStyle/>
          <a:p>
            <a:pPr>
              <a:buNone/>
            </a:pPr>
            <a:endParaRPr lang="fr-FR" dirty="0" smtClean="0"/>
          </a:p>
          <a:p>
            <a:r>
              <a:rPr lang="fr-FR" dirty="0" smtClean="0"/>
              <a:t>Articulation des différentes opérations</a:t>
            </a:r>
          </a:p>
          <a:p>
            <a:pPr>
              <a:buNone/>
            </a:pPr>
            <a:r>
              <a:rPr lang="fr-FR" dirty="0" smtClean="0"/>
              <a:t>	Exemple : 	SATT et IHU, SATT et IRT, IRT et </a:t>
            </a:r>
            <a:r>
              <a:rPr lang="fr-FR" dirty="0" err="1" smtClean="0"/>
              <a:t>Labex</a:t>
            </a:r>
            <a:r>
              <a:rPr lang="fr-FR" dirty="0" smtClean="0"/>
              <a:t>,…</a:t>
            </a:r>
          </a:p>
          <a:p>
            <a:pPr>
              <a:buNone/>
            </a:pPr>
            <a:endParaRPr lang="fr-FR" dirty="0" smtClean="0"/>
          </a:p>
          <a:p>
            <a:r>
              <a:rPr lang="fr-FR" dirty="0" smtClean="0"/>
              <a:t>Qui est actionnaire ou membre de quelles structures ?</a:t>
            </a:r>
          </a:p>
          <a:p>
            <a:endParaRPr lang="fr-FR" dirty="0" smtClean="0"/>
          </a:p>
          <a:p>
            <a:r>
              <a:rPr lang="fr-FR" dirty="0" smtClean="0"/>
              <a:t>Gouvernance globale du périmètre d’excellence</a:t>
            </a:r>
          </a:p>
          <a:p>
            <a:endParaRPr lang="fr-FR" dirty="0" smtClean="0"/>
          </a:p>
          <a:p>
            <a:r>
              <a:rPr lang="fr-FR" dirty="0" smtClean="0"/>
              <a:t>Validation des dépôts de projets </a:t>
            </a:r>
            <a:r>
              <a:rPr lang="fr-FR" dirty="0" err="1" smtClean="0"/>
              <a:t>Labex</a:t>
            </a:r>
            <a:r>
              <a:rPr lang="fr-FR" dirty="0" smtClean="0"/>
              <a:t> par quel(s) porteur(s) de l’Initiative d’excellence ?</a:t>
            </a:r>
          </a:p>
          <a:p>
            <a:endParaRPr lang="fr-FR" dirty="0" smtClean="0"/>
          </a:p>
          <a:p>
            <a:endParaRPr lang="fr-FR" dirty="0" smtClean="0"/>
          </a:p>
          <a:p>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Ordre du jour</a:t>
            </a:r>
            <a:endParaRPr lang="fr-FR" dirty="0"/>
          </a:p>
        </p:txBody>
      </p:sp>
      <p:sp>
        <p:nvSpPr>
          <p:cNvPr id="3" name="Espace réservé du contenu 2"/>
          <p:cNvSpPr>
            <a:spLocks noGrp="1"/>
          </p:cNvSpPr>
          <p:nvPr>
            <p:ph sz="quarter" idx="1"/>
          </p:nvPr>
        </p:nvSpPr>
        <p:spPr/>
        <p:txBody>
          <a:bodyPr>
            <a:normAutofit/>
          </a:bodyPr>
          <a:lstStyle/>
          <a:p>
            <a:pPr>
              <a:spcBef>
                <a:spcPts val="0"/>
              </a:spcBef>
              <a:buNone/>
            </a:pPr>
            <a:endParaRPr lang="fr-FR" dirty="0" smtClean="0"/>
          </a:p>
          <a:p>
            <a:pPr>
              <a:spcBef>
                <a:spcPts val="0"/>
              </a:spcBef>
            </a:pPr>
            <a:r>
              <a:rPr lang="fr-FR" dirty="0" smtClean="0"/>
              <a:t>Points sur les projets</a:t>
            </a:r>
          </a:p>
          <a:p>
            <a:pPr>
              <a:spcBef>
                <a:spcPts val="0"/>
              </a:spcBef>
            </a:pPr>
            <a:endParaRPr lang="fr-FR" dirty="0" smtClean="0"/>
          </a:p>
          <a:p>
            <a:pPr>
              <a:spcBef>
                <a:spcPts val="0"/>
              </a:spcBef>
            </a:pPr>
            <a:r>
              <a:rPr lang="fr-FR" dirty="0" smtClean="0"/>
              <a:t>Périmètre d’excellence</a:t>
            </a:r>
          </a:p>
          <a:p>
            <a:pPr>
              <a:spcBef>
                <a:spcPts val="0"/>
              </a:spcBef>
            </a:pPr>
            <a:endParaRPr lang="fr-FR" dirty="0" smtClean="0"/>
          </a:p>
          <a:p>
            <a:pPr>
              <a:spcBef>
                <a:spcPts val="0"/>
              </a:spcBef>
            </a:pPr>
            <a:r>
              <a:rPr lang="fr-FR" dirty="0" smtClean="0"/>
              <a:t>Périmètre de la SATT</a:t>
            </a:r>
          </a:p>
          <a:p>
            <a:pPr>
              <a:spcBef>
                <a:spcPts val="0"/>
              </a:spcBef>
            </a:pPr>
            <a:endParaRPr lang="fr-FR" dirty="0" smtClean="0"/>
          </a:p>
          <a:p>
            <a:pPr>
              <a:spcBef>
                <a:spcPts val="0"/>
              </a:spcBef>
            </a:pPr>
            <a:r>
              <a:rPr lang="fr-FR" dirty="0" smtClean="0"/>
              <a:t>Structure juridique et gouvernance</a:t>
            </a:r>
          </a:p>
          <a:p>
            <a:pPr>
              <a:spcBef>
                <a:spcPts val="0"/>
              </a:spcBef>
            </a:pPr>
            <a:endParaRPr lang="fr-FR" dirty="0" smtClean="0"/>
          </a:p>
          <a:p>
            <a:pPr>
              <a:spcBef>
                <a:spcPts val="0"/>
              </a:spcBef>
            </a:pPr>
            <a:endParaRPr lang="fr-FR" dirty="0" smtClean="0"/>
          </a:p>
          <a:p>
            <a:pPr>
              <a:spcBef>
                <a:spcPts val="0"/>
              </a:spcBef>
            </a:pPr>
            <a:endParaRPr lang="fr-FR" dirty="0" smtClean="0"/>
          </a:p>
        </p:txBody>
      </p:sp>
      <p:sp>
        <p:nvSpPr>
          <p:cNvPr id="4" name="Espace réservé du numéro de diapositive 3"/>
          <p:cNvSpPr>
            <a:spLocks noGrp="1"/>
          </p:cNvSpPr>
          <p:nvPr>
            <p:ph type="sldNum" sz="quarter" idx="12"/>
          </p:nvPr>
        </p:nvSpPr>
        <p:spPr/>
        <p:txBody>
          <a:bodyPr/>
          <a:lstStyle/>
          <a:p>
            <a:fld id="{2C6B1FF6-39B9-40F5-8B67-33C6354A3D4F}" type="slidenum">
              <a:rPr kumimoji="0" lang="en-US" smtClean="0"/>
              <a:pPr/>
              <a:t>2</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Projets d’Equipements d’Excellence</a:t>
            </a:r>
            <a:endParaRPr lang="fr-FR" dirty="0"/>
          </a:p>
        </p:txBody>
      </p:sp>
      <p:sp>
        <p:nvSpPr>
          <p:cNvPr id="3" name="Espace réservé du numéro de diapositive 2"/>
          <p:cNvSpPr>
            <a:spLocks noGrp="1"/>
          </p:cNvSpPr>
          <p:nvPr>
            <p:ph type="sldNum" sz="quarter" idx="12"/>
          </p:nvPr>
        </p:nvSpPr>
        <p:spPr/>
        <p:txBody>
          <a:bodyPr/>
          <a:lstStyle/>
          <a:p>
            <a:fld id="{2C6B1FF6-39B9-40F5-8B67-33C6354A3D4F}" type="slidenum">
              <a:rPr lang="en-US" smtClean="0"/>
              <a:pPr/>
              <a:t>3</a:t>
            </a:fld>
            <a:endParaRPr lang="en-US" dirty="0"/>
          </a:p>
        </p:txBody>
      </p:sp>
      <p:graphicFrame>
        <p:nvGraphicFramePr>
          <p:cNvPr id="7" name="Tableau 6"/>
          <p:cNvGraphicFramePr>
            <a:graphicFrameLocks noGrp="1"/>
          </p:cNvGraphicFramePr>
          <p:nvPr/>
        </p:nvGraphicFramePr>
        <p:xfrm>
          <a:off x="642910" y="1472230"/>
          <a:ext cx="7929618" cy="4742852"/>
        </p:xfrm>
        <a:graphic>
          <a:graphicData uri="http://schemas.openxmlformats.org/drawingml/2006/table">
            <a:tbl>
              <a:tblPr firstRow="1" bandRow="1">
                <a:tableStyleId>{5C22544A-7EE6-4342-B048-85BDC9FD1C3A}</a:tableStyleId>
              </a:tblPr>
              <a:tblGrid>
                <a:gridCol w="6286544"/>
                <a:gridCol w="1643074"/>
              </a:tblGrid>
              <a:tr h="688331">
                <a:tc>
                  <a:txBody>
                    <a:bodyPr/>
                    <a:lstStyle/>
                    <a:p>
                      <a:pPr algn="ctr"/>
                      <a:r>
                        <a:rPr lang="fr-FR" dirty="0" smtClean="0">
                          <a:latin typeface="Calibri" pitchFamily="34" charset="0"/>
                        </a:rPr>
                        <a:t>EQUIPEX</a:t>
                      </a:r>
                      <a:endParaRPr lang="fr-FR" dirty="0">
                        <a:latin typeface="Calibri" pitchFamily="34" charset="0"/>
                      </a:endParaRPr>
                    </a:p>
                  </a:txBody>
                  <a:tcPr anchor="ctr">
                    <a:solidFill>
                      <a:srgbClr val="D16349"/>
                    </a:solidFill>
                  </a:tcPr>
                </a:tc>
                <a:tc>
                  <a:txBody>
                    <a:bodyPr/>
                    <a:lstStyle/>
                    <a:p>
                      <a:pPr algn="ctr"/>
                      <a:r>
                        <a:rPr lang="fr-FR" dirty="0" smtClean="0">
                          <a:latin typeface="Calibri" pitchFamily="34" charset="0"/>
                        </a:rPr>
                        <a:t>Périmètre</a:t>
                      </a:r>
                      <a:endParaRPr lang="fr-FR" dirty="0">
                        <a:latin typeface="Calibri" pitchFamily="34" charset="0"/>
                      </a:endParaRPr>
                    </a:p>
                  </a:txBody>
                  <a:tcPr anchor="ctr">
                    <a:solidFill>
                      <a:srgbClr val="D16349"/>
                    </a:solidFill>
                  </a:tcPr>
                </a:tc>
              </a:tr>
              <a:tr h="400512">
                <a:tc>
                  <a:txBody>
                    <a:bodyPr/>
                    <a:lstStyle/>
                    <a:p>
                      <a:r>
                        <a:rPr lang="fr-FR" dirty="0" smtClean="0">
                          <a:latin typeface="Calibri" pitchFamily="34" charset="0"/>
                        </a:rPr>
                        <a:t>EQUIPEX : </a:t>
                      </a:r>
                      <a:r>
                        <a:rPr lang="fr-FR" dirty="0" err="1" smtClean="0">
                          <a:latin typeface="Calibri" pitchFamily="34" charset="0"/>
                        </a:rPr>
                        <a:t>Arronax</a:t>
                      </a:r>
                      <a:r>
                        <a:rPr lang="fr-FR" dirty="0" smtClean="0">
                          <a:latin typeface="Calibri" pitchFamily="34" charset="0"/>
                        </a:rPr>
                        <a:t> +</a:t>
                      </a:r>
                      <a:r>
                        <a:rPr lang="fr-FR" baseline="0" dirty="0" smtClean="0">
                          <a:latin typeface="Calibri" pitchFamily="34" charset="0"/>
                        </a:rPr>
                        <a:t> AMS + Imagerie médicale</a:t>
                      </a:r>
                      <a:endParaRPr lang="fr-FR" dirty="0">
                        <a:latin typeface="Calibri" pitchFamily="34" charset="0"/>
                      </a:endParaRPr>
                    </a:p>
                  </a:txBody>
                  <a:tcPr>
                    <a:solidFill>
                      <a:srgbClr val="7F7F83">
                        <a:alpha val="50000"/>
                      </a:srgbClr>
                    </a:solidFill>
                  </a:tcPr>
                </a:tc>
                <a:tc>
                  <a:txBody>
                    <a:bodyPr/>
                    <a:lstStyle/>
                    <a:p>
                      <a:pPr algn="ctr"/>
                      <a:r>
                        <a:rPr lang="fr-FR" dirty="0" smtClean="0">
                          <a:latin typeface="Calibri" pitchFamily="34" charset="0"/>
                        </a:rPr>
                        <a:t>Régional</a:t>
                      </a:r>
                      <a:endParaRPr lang="fr-FR" dirty="0">
                        <a:latin typeface="Calibri" pitchFamily="34" charset="0"/>
                      </a:endParaRPr>
                    </a:p>
                  </a:txBody>
                  <a:tcPr anchor="ctr">
                    <a:solidFill>
                      <a:srgbClr val="7F7F83">
                        <a:alpha val="50000"/>
                      </a:srgbClr>
                    </a:solidFill>
                  </a:tcPr>
                </a:tc>
              </a:tr>
              <a:tr h="400512">
                <a:tc>
                  <a:txBody>
                    <a:bodyPr/>
                    <a:lstStyle/>
                    <a:p>
                      <a:r>
                        <a:rPr lang="fr-FR" dirty="0" smtClean="0">
                          <a:latin typeface="Calibri" pitchFamily="34" charset="0"/>
                        </a:rPr>
                        <a:t>EQUIPEX : Ingénierie de l'environnement (LISE)</a:t>
                      </a:r>
                      <a:endParaRPr lang="fr-FR" dirty="0">
                        <a:latin typeface="Calibri" pitchFamily="34" charset="0"/>
                      </a:endParaRPr>
                    </a:p>
                  </a:txBody>
                  <a:tcPr>
                    <a:solidFill>
                      <a:srgbClr val="7F7F83">
                        <a:alpha val="50000"/>
                      </a:srgbClr>
                    </a:solidFill>
                  </a:tcPr>
                </a:tc>
                <a:tc>
                  <a:txBody>
                    <a:bodyPr/>
                    <a:lstStyle/>
                    <a:p>
                      <a:pPr algn="ctr"/>
                      <a:r>
                        <a:rPr lang="fr-FR" dirty="0" smtClean="0">
                          <a:latin typeface="Calibri" pitchFamily="34" charset="0"/>
                        </a:rPr>
                        <a:t>Interrégional</a:t>
                      </a:r>
                      <a:endParaRPr lang="fr-FR" dirty="0">
                        <a:latin typeface="Calibri" pitchFamily="34" charset="0"/>
                      </a:endParaRPr>
                    </a:p>
                  </a:txBody>
                  <a:tcPr anchor="ctr">
                    <a:solidFill>
                      <a:srgbClr val="7F7F83">
                        <a:alpha val="50000"/>
                      </a:srgbClr>
                    </a:solidFill>
                  </a:tcPr>
                </a:tc>
              </a:tr>
              <a:tr h="429412">
                <a:tc>
                  <a:txBody>
                    <a:bodyPr/>
                    <a:lstStyle/>
                    <a:p>
                      <a:r>
                        <a:rPr lang="fr-FR" dirty="0" smtClean="0">
                          <a:latin typeface="Calibri" pitchFamily="34" charset="0"/>
                        </a:rPr>
                        <a:t>EQUIPEX : RESIF (Sismologie)</a:t>
                      </a:r>
                      <a:endParaRPr lang="fr-FR" dirty="0">
                        <a:latin typeface="Calibri" pitchFamily="34" charset="0"/>
                      </a:endParaRPr>
                    </a:p>
                  </a:txBody>
                  <a:tcPr>
                    <a:lnB w="12700" cap="flat" cmpd="sng" algn="ctr">
                      <a:noFill/>
                      <a:prstDash val="solid"/>
                      <a:round/>
                      <a:headEnd type="none" w="med" len="med"/>
                      <a:tailEnd type="none" w="med" len="med"/>
                    </a:lnB>
                    <a:solidFill>
                      <a:srgbClr val="7F7F83">
                        <a:alpha val="50000"/>
                      </a:srgbClr>
                    </a:solidFill>
                  </a:tcPr>
                </a:tc>
                <a:tc>
                  <a:txBody>
                    <a:bodyPr/>
                    <a:lstStyle/>
                    <a:p>
                      <a:pPr algn="ctr"/>
                      <a:r>
                        <a:rPr lang="fr-FR" dirty="0" smtClean="0">
                          <a:latin typeface="Calibri" pitchFamily="34" charset="0"/>
                        </a:rPr>
                        <a:t>National</a:t>
                      </a:r>
                      <a:endParaRPr lang="fr-FR" dirty="0">
                        <a:latin typeface="Calibri" pitchFamily="34" charset="0"/>
                      </a:endParaRPr>
                    </a:p>
                  </a:txBody>
                  <a:tcPr anchor="ctr">
                    <a:lnB w="12700" cap="flat" cmpd="sng" algn="ctr">
                      <a:noFill/>
                      <a:prstDash val="solid"/>
                      <a:round/>
                      <a:headEnd type="none" w="med" len="med"/>
                      <a:tailEnd type="none" w="med" len="med"/>
                    </a:lnB>
                    <a:solidFill>
                      <a:srgbClr val="7F7F83">
                        <a:alpha val="50000"/>
                      </a:srgbClr>
                    </a:solidFill>
                  </a:tcPr>
                </a:tc>
              </a:tr>
              <a:tr h="393332">
                <a:tc>
                  <a:txBody>
                    <a:bodyPr/>
                    <a:lstStyle/>
                    <a:p>
                      <a:pPr algn="just"/>
                      <a:r>
                        <a:rPr lang="fr-FR" dirty="0" smtClean="0">
                          <a:latin typeface="Calibri" pitchFamily="34" charset="0"/>
                        </a:rPr>
                        <a:t>EQUIPEX : Microscopie électronique en Grand Ouest</a:t>
                      </a:r>
                      <a:endParaRPr lang="fr-FR"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fr-FR" dirty="0" smtClean="0">
                          <a:latin typeface="Calibri" pitchFamily="34" charset="0"/>
                        </a:rPr>
                        <a:t>Interrégional</a:t>
                      </a:r>
                      <a:endParaRPr lang="fr-FR" dirty="0">
                        <a:latin typeface="Calibri"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688331">
                <a:tc>
                  <a:txBody>
                    <a:bodyPr/>
                    <a:lstStyle/>
                    <a:p>
                      <a:pPr algn="just"/>
                      <a:r>
                        <a:rPr lang="fr-FR" dirty="0" smtClean="0">
                          <a:latin typeface="Calibri" pitchFamily="34" charset="0"/>
                        </a:rPr>
                        <a:t>EQUIPEX : Plateforme de caractérisation des molécules et matériaux</a:t>
                      </a:r>
                      <a:endParaRPr lang="fr-FR"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fr-FR" dirty="0" smtClean="0">
                          <a:latin typeface="Calibri" pitchFamily="34" charset="0"/>
                        </a:rPr>
                        <a:t>Régional</a:t>
                      </a:r>
                      <a:endParaRPr lang="fr-FR" dirty="0">
                        <a:latin typeface="Calibri"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6883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latin typeface="Calibri" pitchFamily="34" charset="0"/>
                        </a:rPr>
                        <a:t>EQUIPEX : Caractérisation </a:t>
                      </a:r>
                      <a:r>
                        <a:rPr lang="fr-FR" dirty="0" err="1" smtClean="0">
                          <a:latin typeface="Calibri" pitchFamily="34" charset="0"/>
                        </a:rPr>
                        <a:t>HYperspectrale</a:t>
                      </a:r>
                      <a:r>
                        <a:rPr lang="fr-FR" dirty="0" smtClean="0">
                          <a:latin typeface="Calibri" pitchFamily="34" charset="0"/>
                        </a:rPr>
                        <a:t> des </a:t>
                      </a:r>
                      <a:r>
                        <a:rPr lang="fr-FR" dirty="0" err="1" smtClean="0">
                          <a:latin typeface="Calibri" pitchFamily="34" charset="0"/>
                        </a:rPr>
                        <a:t>ESpaces</a:t>
                      </a:r>
                      <a:r>
                        <a:rPr lang="fr-FR" dirty="0" smtClean="0">
                          <a:latin typeface="Calibri" pitchFamily="34" charset="0"/>
                        </a:rPr>
                        <a:t> </a:t>
                      </a:r>
                      <a:r>
                        <a:rPr lang="fr-FR" dirty="0" err="1" smtClean="0">
                          <a:latin typeface="Calibri" pitchFamily="34" charset="0"/>
                        </a:rPr>
                        <a:t>SEnsibles</a:t>
                      </a:r>
                      <a:r>
                        <a:rPr lang="fr-FR" dirty="0" smtClean="0">
                          <a:latin typeface="Calibri" pitchFamily="34" charset="0"/>
                        </a:rPr>
                        <a:t> littoraux estuariens et urbains (</a:t>
                      </a:r>
                      <a:r>
                        <a:rPr lang="fr-FR" dirty="0" err="1" smtClean="0">
                          <a:latin typeface="Calibri" pitchFamily="34" charset="0"/>
                        </a:rPr>
                        <a:t>Hyesse</a:t>
                      </a:r>
                      <a:r>
                        <a:rPr lang="fr-FR" dirty="0" smtClean="0">
                          <a:latin typeface="Calibri" pitchFamily="34" charset="0"/>
                        </a:rPr>
                        <a:t>) (2011)</a:t>
                      </a:r>
                    </a:p>
                  </a:txBody>
                  <a:tcPr>
                    <a:lnT w="12700" cap="flat" cmpd="sng" algn="ctr">
                      <a:noFill/>
                      <a:prstDash val="solid"/>
                      <a:round/>
                      <a:headEnd type="none" w="med" len="med"/>
                      <a:tailEnd type="none" w="med" len="med"/>
                    </a:lnT>
                    <a:solidFill>
                      <a:srgbClr val="7F7F83">
                        <a:alpha val="50000"/>
                      </a:srgbClr>
                    </a:solidFill>
                  </a:tcPr>
                </a:tc>
                <a:tc>
                  <a:txBody>
                    <a:bodyPr/>
                    <a:lstStyle/>
                    <a:p>
                      <a:pPr algn="ctr"/>
                      <a:r>
                        <a:rPr lang="fr-FR" dirty="0" smtClean="0">
                          <a:latin typeface="Calibri" pitchFamily="34" charset="0"/>
                        </a:rPr>
                        <a:t>Régional</a:t>
                      </a:r>
                      <a:endParaRPr lang="fr-FR" dirty="0">
                        <a:latin typeface="Calibri" pitchFamily="34" charset="0"/>
                      </a:endParaRPr>
                    </a:p>
                  </a:txBody>
                  <a:tcPr anchor="ctr">
                    <a:lnT w="12700" cap="flat" cmpd="sng" algn="ctr">
                      <a:noFill/>
                      <a:prstDash val="solid"/>
                      <a:round/>
                      <a:headEnd type="none" w="med" len="med"/>
                      <a:tailEnd type="none" w="med" len="med"/>
                    </a:lnT>
                    <a:solidFill>
                      <a:srgbClr val="7F7F83">
                        <a:alpha val="50000"/>
                      </a:srgbClr>
                    </a:solidFill>
                  </a:tcPr>
                </a:tc>
              </a:tr>
              <a:tr h="287599">
                <a:tc>
                  <a:txBody>
                    <a:bodyPr/>
                    <a:lstStyle/>
                    <a:p>
                      <a:r>
                        <a:rPr lang="fr-FR" dirty="0" smtClean="0">
                          <a:latin typeface="Calibri" pitchFamily="34" charset="0"/>
                        </a:rPr>
                        <a:t>EQUIPEX : Durabilité des composites intelligents (2011)</a:t>
                      </a:r>
                      <a:endParaRPr lang="fr-FR" dirty="0">
                        <a:latin typeface="Calibri" pitchFamily="34" charset="0"/>
                      </a:endParaRPr>
                    </a:p>
                  </a:txBody>
                  <a:tcPr>
                    <a:solidFill>
                      <a:srgbClr val="7F7F83">
                        <a:alpha val="50000"/>
                      </a:srgbClr>
                    </a:solidFill>
                  </a:tcPr>
                </a:tc>
                <a:tc>
                  <a:txBody>
                    <a:bodyPr/>
                    <a:lstStyle/>
                    <a:p>
                      <a:pPr algn="ctr"/>
                      <a:r>
                        <a:rPr lang="fr-FR" dirty="0" smtClean="0">
                          <a:latin typeface="Calibri" pitchFamily="34" charset="0"/>
                        </a:rPr>
                        <a:t>Régional</a:t>
                      </a:r>
                      <a:endParaRPr lang="fr-FR" dirty="0">
                        <a:latin typeface="Calibri" pitchFamily="34" charset="0"/>
                      </a:endParaRPr>
                    </a:p>
                  </a:txBody>
                  <a:tcPr anchor="ctr">
                    <a:solidFill>
                      <a:srgbClr val="7F7F83">
                        <a:alpha val="50000"/>
                      </a:srgbClr>
                    </a:solidFill>
                  </a:tcPr>
                </a:tc>
              </a:tr>
              <a:tr h="688331">
                <a:tc>
                  <a:txBody>
                    <a:bodyPr/>
                    <a:lstStyle/>
                    <a:p>
                      <a:r>
                        <a:rPr lang="fr-FR" dirty="0" smtClean="0">
                          <a:latin typeface="Calibri" pitchFamily="34" charset="0"/>
                        </a:rPr>
                        <a:t>EQUIPEX : Plateforme d'interopérabilité matérielle et logicielle (2011)</a:t>
                      </a:r>
                      <a:endParaRPr lang="fr-FR" dirty="0">
                        <a:latin typeface="Calibri" pitchFamily="34" charset="0"/>
                      </a:endParaRPr>
                    </a:p>
                  </a:txBody>
                  <a:tcPr>
                    <a:solidFill>
                      <a:srgbClr val="7F7F83">
                        <a:alpha val="50000"/>
                      </a:srgbClr>
                    </a:solidFill>
                  </a:tcPr>
                </a:tc>
                <a:tc>
                  <a:txBody>
                    <a:bodyPr/>
                    <a:lstStyle/>
                    <a:p>
                      <a:pPr algn="ctr"/>
                      <a:r>
                        <a:rPr lang="fr-FR" dirty="0" smtClean="0">
                          <a:latin typeface="Calibri" pitchFamily="34" charset="0"/>
                        </a:rPr>
                        <a:t>Régional</a:t>
                      </a:r>
                      <a:endParaRPr lang="fr-FR" dirty="0">
                        <a:latin typeface="Calibri" pitchFamily="34" charset="0"/>
                      </a:endParaRPr>
                    </a:p>
                  </a:txBody>
                  <a:tcPr anchor="ctr">
                    <a:solidFill>
                      <a:srgbClr val="7F7F83">
                        <a:alpha val="50000"/>
                      </a:srgbClr>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Projets d’Equipements d’Excellence</a:t>
            </a:r>
            <a:endParaRPr lang="fr-FR" dirty="0"/>
          </a:p>
        </p:txBody>
      </p:sp>
      <p:sp>
        <p:nvSpPr>
          <p:cNvPr id="3" name="Espace réservé du numéro de diapositive 2"/>
          <p:cNvSpPr>
            <a:spLocks noGrp="1"/>
          </p:cNvSpPr>
          <p:nvPr>
            <p:ph type="sldNum" sz="quarter" idx="12"/>
          </p:nvPr>
        </p:nvSpPr>
        <p:spPr/>
        <p:txBody>
          <a:bodyPr/>
          <a:lstStyle/>
          <a:p>
            <a:fld id="{2C6B1FF6-39B9-40F5-8B67-33C6354A3D4F}" type="slidenum">
              <a:rPr lang="en-US" smtClean="0"/>
              <a:pPr/>
              <a:t>4</a:t>
            </a:fld>
            <a:endParaRPr lang="en-US" dirty="0"/>
          </a:p>
        </p:txBody>
      </p:sp>
      <p:graphicFrame>
        <p:nvGraphicFramePr>
          <p:cNvPr id="7" name="Tableau 6"/>
          <p:cNvGraphicFramePr>
            <a:graphicFrameLocks noGrp="1"/>
          </p:cNvGraphicFramePr>
          <p:nvPr/>
        </p:nvGraphicFramePr>
        <p:xfrm>
          <a:off x="500034" y="946420"/>
          <a:ext cx="8358218" cy="5234695"/>
        </p:xfrm>
        <a:graphic>
          <a:graphicData uri="http://schemas.openxmlformats.org/drawingml/2006/table">
            <a:tbl>
              <a:tblPr firstRow="1" bandRow="1">
                <a:tableStyleId>{5C22544A-7EE6-4342-B048-85BDC9FD1C3A}</a:tableStyleId>
              </a:tblPr>
              <a:tblGrid>
                <a:gridCol w="6400408"/>
                <a:gridCol w="1957810"/>
              </a:tblGrid>
              <a:tr h="620288">
                <a:tc>
                  <a:txBody>
                    <a:bodyPr/>
                    <a:lstStyle/>
                    <a:p>
                      <a:pPr algn="ctr"/>
                      <a:r>
                        <a:rPr lang="fr-FR" dirty="0" smtClean="0">
                          <a:latin typeface="Calibri" pitchFamily="34" charset="0"/>
                        </a:rPr>
                        <a:t>EQUIPEX</a:t>
                      </a:r>
                      <a:endParaRPr lang="fr-FR" dirty="0">
                        <a:latin typeface="Calibri" pitchFamily="34" charset="0"/>
                      </a:endParaRPr>
                    </a:p>
                  </a:txBody>
                  <a:tcPr anchor="ctr">
                    <a:lnB w="12700" cap="flat" cmpd="sng" algn="ctr">
                      <a:noFill/>
                      <a:prstDash val="solid"/>
                      <a:round/>
                      <a:headEnd type="none" w="med" len="med"/>
                      <a:tailEnd type="none" w="med" len="med"/>
                    </a:lnB>
                    <a:solidFill>
                      <a:srgbClr val="D16349"/>
                    </a:solidFill>
                  </a:tcPr>
                </a:tc>
                <a:tc>
                  <a:txBody>
                    <a:bodyPr/>
                    <a:lstStyle/>
                    <a:p>
                      <a:pPr algn="ctr"/>
                      <a:r>
                        <a:rPr lang="fr-FR" dirty="0" smtClean="0">
                          <a:latin typeface="Calibri" pitchFamily="34" charset="0"/>
                        </a:rPr>
                        <a:t>Périmètre</a:t>
                      </a:r>
                      <a:endParaRPr lang="fr-FR" dirty="0">
                        <a:latin typeface="Calibri" pitchFamily="34" charset="0"/>
                      </a:endParaRPr>
                    </a:p>
                  </a:txBody>
                  <a:tcPr anchor="ctr">
                    <a:lnB w="12700" cap="flat" cmpd="sng" algn="ctr">
                      <a:noFill/>
                      <a:prstDash val="solid"/>
                      <a:round/>
                      <a:headEnd type="none" w="med" len="med"/>
                      <a:tailEnd type="none" w="med" len="med"/>
                    </a:lnB>
                    <a:solidFill>
                      <a:srgbClr val="D16349"/>
                    </a:solidFill>
                  </a:tcPr>
                </a:tc>
              </a:tr>
              <a:tr h="391799">
                <a:tc>
                  <a:txBody>
                    <a:bodyPr/>
                    <a:lstStyle/>
                    <a:p>
                      <a:r>
                        <a:rPr lang="fr-FR" dirty="0" smtClean="0">
                          <a:latin typeface="Calibri" pitchFamily="34" charset="0"/>
                        </a:rPr>
                        <a:t>EQUIPEX :</a:t>
                      </a:r>
                      <a:r>
                        <a:rPr lang="fr-FR" baseline="0" dirty="0" smtClean="0">
                          <a:latin typeface="Calibri" pitchFamily="34" charset="0"/>
                        </a:rPr>
                        <a:t> Institut Européen d’Acoustique</a:t>
                      </a:r>
                      <a:endParaRPr lang="fr-FR"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dirty="0" smtClean="0">
                          <a:latin typeface="Calibri" pitchFamily="34" charset="0"/>
                        </a:rPr>
                        <a:t>Régional</a:t>
                      </a:r>
                      <a:endParaRPr lang="fr-FR" dirty="0">
                        <a:latin typeface="Calibri"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91799">
                <a:tc>
                  <a:txBody>
                    <a:bodyPr/>
                    <a:lstStyle/>
                    <a:p>
                      <a:r>
                        <a:rPr lang="fr-FR" dirty="0" smtClean="0">
                          <a:latin typeface="Calibri" pitchFamily="34" charset="0"/>
                        </a:rPr>
                        <a:t>EQUIPEX : Batteries lithium</a:t>
                      </a:r>
                      <a:endParaRPr lang="fr-FR"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dirty="0" smtClean="0">
                          <a:latin typeface="Calibri" pitchFamily="34" charset="0"/>
                        </a:rPr>
                        <a:t>National</a:t>
                      </a:r>
                      <a:endParaRPr lang="fr-FR" dirty="0">
                        <a:latin typeface="Calibri"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91799">
                <a:tc>
                  <a:txBody>
                    <a:bodyPr/>
                    <a:lstStyle/>
                    <a:p>
                      <a:r>
                        <a:rPr lang="fr-FR" dirty="0" smtClean="0">
                          <a:latin typeface="Calibri" pitchFamily="34" charset="0"/>
                        </a:rPr>
                        <a:t>EQUIPEX : Ecole du Bois</a:t>
                      </a:r>
                      <a:endParaRPr lang="fr-FR"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dirty="0" smtClean="0">
                          <a:latin typeface="Calibri" pitchFamily="34" charset="0"/>
                        </a:rPr>
                        <a:t>Avec</a:t>
                      </a:r>
                      <a:r>
                        <a:rPr lang="fr-FR" baseline="0" dirty="0" smtClean="0">
                          <a:latin typeface="Calibri" pitchFamily="34" charset="0"/>
                        </a:rPr>
                        <a:t> </a:t>
                      </a:r>
                      <a:r>
                        <a:rPr lang="fr-FR" dirty="0" smtClean="0">
                          <a:latin typeface="Calibri" pitchFamily="34" charset="0"/>
                        </a:rPr>
                        <a:t>Aquitaine</a:t>
                      </a:r>
                      <a:endParaRPr lang="fr-FR" dirty="0">
                        <a:latin typeface="Calibri"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99792">
                <a:tc>
                  <a:txBody>
                    <a:bodyPr/>
                    <a:lstStyle/>
                    <a:p>
                      <a:r>
                        <a:rPr lang="fr-FR" dirty="0" smtClean="0">
                          <a:latin typeface="Calibri" pitchFamily="34" charset="0"/>
                        </a:rPr>
                        <a:t>EQUIPEX : </a:t>
                      </a:r>
                      <a:r>
                        <a:rPr lang="fr-FR" dirty="0" err="1" smtClean="0">
                          <a:latin typeface="Calibri" pitchFamily="34" charset="0"/>
                        </a:rPr>
                        <a:t>Grid</a:t>
                      </a:r>
                      <a:r>
                        <a:rPr lang="fr-FR" dirty="0" smtClean="0">
                          <a:latin typeface="Calibri" pitchFamily="34" charset="0"/>
                        </a:rPr>
                        <a:t> 5000</a:t>
                      </a:r>
                      <a:endParaRPr lang="fr-FR" dirty="0">
                        <a:latin typeface="Calibri" pitchFamily="34" charset="0"/>
                      </a:endParaRPr>
                    </a:p>
                  </a:txBody>
                  <a:tcPr>
                    <a:lnT w="12700" cap="flat" cmpd="sng" algn="ctr">
                      <a:noFill/>
                      <a:prstDash val="solid"/>
                      <a:round/>
                      <a:headEnd type="none" w="med" len="med"/>
                      <a:tailEnd type="none" w="med" len="med"/>
                    </a:lnT>
                    <a:solidFill>
                      <a:srgbClr val="7F7F83">
                        <a:alpha val="50000"/>
                      </a:srgbClr>
                    </a:solidFill>
                  </a:tcPr>
                </a:tc>
                <a:tc>
                  <a:txBody>
                    <a:bodyPr/>
                    <a:lstStyle/>
                    <a:p>
                      <a:pPr algn="ctr"/>
                      <a:r>
                        <a:rPr lang="fr-FR" dirty="0" smtClean="0">
                          <a:latin typeface="Calibri" pitchFamily="34" charset="0"/>
                        </a:rPr>
                        <a:t>National</a:t>
                      </a:r>
                      <a:endParaRPr lang="fr-FR" dirty="0">
                        <a:latin typeface="Calibri" pitchFamily="34" charset="0"/>
                      </a:endParaRPr>
                    </a:p>
                  </a:txBody>
                  <a:tcPr anchor="ctr">
                    <a:lnT w="12700" cap="flat" cmpd="sng" algn="ctr">
                      <a:noFill/>
                      <a:prstDash val="solid"/>
                      <a:round/>
                      <a:headEnd type="none" w="med" len="med"/>
                      <a:tailEnd type="none" w="med" len="med"/>
                    </a:lnT>
                    <a:solidFill>
                      <a:srgbClr val="7F7F83">
                        <a:alpha val="50000"/>
                      </a:srgbClr>
                    </a:solidFill>
                  </a:tcPr>
                </a:tc>
              </a:tr>
              <a:tr h="399792">
                <a:tc>
                  <a:txBody>
                    <a:bodyPr/>
                    <a:lstStyle/>
                    <a:p>
                      <a:r>
                        <a:rPr lang="fr-FR" dirty="0" smtClean="0">
                          <a:latin typeface="Calibri" pitchFamily="34" charset="0"/>
                        </a:rPr>
                        <a:t>EQUIPEX : Réalité virtuelle</a:t>
                      </a:r>
                      <a:endParaRPr lang="fr-FR" dirty="0">
                        <a:latin typeface="Calibri" pitchFamily="34" charset="0"/>
                      </a:endParaRPr>
                    </a:p>
                  </a:txBody>
                  <a:tcPr>
                    <a:solidFill>
                      <a:srgbClr val="7F7F83">
                        <a:alpha val="50000"/>
                      </a:srgbClr>
                    </a:solidFill>
                  </a:tcPr>
                </a:tc>
                <a:tc>
                  <a:txBody>
                    <a:bodyPr/>
                    <a:lstStyle/>
                    <a:p>
                      <a:pPr algn="ctr"/>
                      <a:r>
                        <a:rPr lang="fr-FR" dirty="0" smtClean="0">
                          <a:latin typeface="Calibri" pitchFamily="34" charset="0"/>
                        </a:rPr>
                        <a:t>Interrégional</a:t>
                      </a:r>
                      <a:endParaRPr lang="fr-FR" dirty="0">
                        <a:latin typeface="Calibri" pitchFamily="34" charset="0"/>
                      </a:endParaRPr>
                    </a:p>
                  </a:txBody>
                  <a:tcPr anchor="ctr">
                    <a:solidFill>
                      <a:srgbClr val="7F7F83">
                        <a:alpha val="50000"/>
                      </a:srgbClr>
                    </a:solidFill>
                  </a:tcPr>
                </a:tc>
              </a:tr>
              <a:tr h="399792">
                <a:tc>
                  <a:txBody>
                    <a:bodyPr/>
                    <a:lstStyle/>
                    <a:p>
                      <a:r>
                        <a:rPr lang="fr-FR" dirty="0" smtClean="0">
                          <a:latin typeface="Calibri" pitchFamily="34" charset="0"/>
                        </a:rPr>
                        <a:t>EQUIPEX : Robotique</a:t>
                      </a:r>
                      <a:r>
                        <a:rPr lang="fr-FR" baseline="0" dirty="0" smtClean="0">
                          <a:latin typeface="Calibri" pitchFamily="34" charset="0"/>
                        </a:rPr>
                        <a:t> avancée</a:t>
                      </a:r>
                      <a:endParaRPr lang="fr-FR" dirty="0">
                        <a:latin typeface="Calibri" pitchFamily="34" charset="0"/>
                      </a:endParaRPr>
                    </a:p>
                  </a:txBody>
                  <a:tcPr>
                    <a:lnB w="12700" cap="flat" cmpd="sng" algn="ctr">
                      <a:noFill/>
                      <a:prstDash val="solid"/>
                      <a:round/>
                      <a:headEnd type="none" w="med" len="med"/>
                      <a:tailEnd type="none" w="med" len="med"/>
                    </a:lnB>
                    <a:solidFill>
                      <a:srgbClr val="7F7F83">
                        <a:alpha val="50000"/>
                      </a:srgbClr>
                    </a:solidFill>
                  </a:tcPr>
                </a:tc>
                <a:tc>
                  <a:txBody>
                    <a:bodyPr/>
                    <a:lstStyle/>
                    <a:p>
                      <a:pPr algn="ctr"/>
                      <a:r>
                        <a:rPr lang="fr-FR" dirty="0" smtClean="0">
                          <a:latin typeface="Calibri" pitchFamily="34" charset="0"/>
                        </a:rPr>
                        <a:t>National</a:t>
                      </a:r>
                      <a:endParaRPr lang="fr-FR" dirty="0">
                        <a:latin typeface="Calibri" pitchFamily="34" charset="0"/>
                      </a:endParaRPr>
                    </a:p>
                  </a:txBody>
                  <a:tcPr anchor="ctr">
                    <a:lnB w="12700" cap="flat" cmpd="sng" algn="ctr">
                      <a:noFill/>
                      <a:prstDash val="solid"/>
                      <a:round/>
                      <a:headEnd type="none" w="med" len="med"/>
                      <a:tailEnd type="none" w="med" len="med"/>
                    </a:lnB>
                    <a:solidFill>
                      <a:srgbClr val="7F7F83">
                        <a:alpha val="50000"/>
                      </a:srgbClr>
                    </a:solidFill>
                  </a:tcPr>
                </a:tc>
              </a:tr>
              <a:tr h="399792">
                <a:tc>
                  <a:txBody>
                    <a:bodyPr/>
                    <a:lstStyle/>
                    <a:p>
                      <a:r>
                        <a:rPr lang="fr-FR" dirty="0" smtClean="0">
                          <a:latin typeface="Calibri" pitchFamily="34" charset="0"/>
                        </a:rPr>
                        <a:t>EQUIPEX : Bassin océanique de Nantes</a:t>
                      </a:r>
                      <a:endParaRPr lang="fr-FR"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dirty="0" smtClean="0">
                          <a:latin typeface="Calibri" pitchFamily="34" charset="0"/>
                        </a:rPr>
                        <a:t>Régional</a:t>
                      </a:r>
                      <a:endParaRPr lang="fr-FR" dirty="0">
                        <a:latin typeface="Calibri"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58880">
                <a:tc>
                  <a:txBody>
                    <a:bodyPr/>
                    <a:lstStyle/>
                    <a:p>
                      <a:r>
                        <a:rPr lang="fr-FR" dirty="0" smtClean="0">
                          <a:latin typeface="Calibri" pitchFamily="34" charset="0"/>
                        </a:rPr>
                        <a:t>EQUIPEX</a:t>
                      </a:r>
                      <a:r>
                        <a:rPr lang="fr-FR" baseline="0" dirty="0" smtClean="0">
                          <a:latin typeface="Calibri" pitchFamily="34" charset="0"/>
                        </a:rPr>
                        <a:t> : Eoliennes off-shore</a:t>
                      </a:r>
                      <a:endParaRPr lang="fr-FR"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dirty="0" smtClean="0">
                          <a:latin typeface="Calibri" pitchFamily="34" charset="0"/>
                        </a:rPr>
                        <a:t>Régional</a:t>
                      </a:r>
                      <a:endParaRPr lang="fr-FR" dirty="0">
                        <a:latin typeface="Calibri"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5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latin typeface="Calibri" pitchFamily="34" charset="0"/>
                        </a:rPr>
                        <a:t>EQUIPEX : Ingénierie des procédés en alimentation</a:t>
                      </a:r>
                    </a:p>
                  </a:txBody>
                  <a:tcPr>
                    <a:lnT w="12700" cap="flat" cmpd="sng" algn="ctr">
                      <a:noFill/>
                      <a:prstDash val="solid"/>
                      <a:round/>
                      <a:headEnd type="none" w="med" len="med"/>
                      <a:tailEnd type="none" w="med" len="med"/>
                    </a:lnT>
                    <a:solidFill>
                      <a:srgbClr val="7F7F83">
                        <a:alpha val="50000"/>
                      </a:srgbClr>
                    </a:solidFill>
                  </a:tcPr>
                </a:tc>
                <a:tc>
                  <a:txBody>
                    <a:bodyPr/>
                    <a:lstStyle/>
                    <a:p>
                      <a:pPr algn="ctr"/>
                      <a:r>
                        <a:rPr lang="fr-FR" dirty="0" smtClean="0">
                          <a:latin typeface="Calibri" pitchFamily="34" charset="0"/>
                        </a:rPr>
                        <a:t>Interrégional</a:t>
                      </a:r>
                      <a:endParaRPr lang="fr-FR" dirty="0">
                        <a:latin typeface="Calibri" pitchFamily="34" charset="0"/>
                      </a:endParaRPr>
                    </a:p>
                  </a:txBody>
                  <a:tcPr anchor="ctr">
                    <a:lnT w="12700" cap="flat" cmpd="sng" algn="ctr">
                      <a:noFill/>
                      <a:prstDash val="solid"/>
                      <a:round/>
                      <a:headEnd type="none" w="med" len="med"/>
                      <a:tailEnd type="none" w="med" len="med"/>
                    </a:lnT>
                    <a:solidFill>
                      <a:srgbClr val="7F7F83">
                        <a:alpha val="50000"/>
                      </a:srgbClr>
                    </a:solidFill>
                  </a:tcPr>
                </a:tc>
              </a:tr>
              <a:tr h="628039">
                <a:tc>
                  <a:txBody>
                    <a:bodyPr/>
                    <a:lstStyle/>
                    <a:p>
                      <a:r>
                        <a:rPr lang="fr-FR" dirty="0" smtClean="0">
                          <a:latin typeface="Calibri" pitchFamily="34" charset="0"/>
                        </a:rPr>
                        <a:t>EQUIPEX : Qualité et sécurité des aliments par approche </a:t>
                      </a:r>
                      <a:r>
                        <a:rPr lang="fr-FR" dirty="0" err="1" smtClean="0">
                          <a:latin typeface="Calibri" pitchFamily="34" charset="0"/>
                        </a:rPr>
                        <a:t>métabolomique</a:t>
                      </a:r>
                      <a:endParaRPr lang="fr-FR" dirty="0">
                        <a:latin typeface="Calibri" pitchFamily="34" charset="0"/>
                      </a:endParaRPr>
                    </a:p>
                  </a:txBody>
                  <a:tcPr>
                    <a:solidFill>
                      <a:srgbClr val="7F7F83">
                        <a:alpha val="50000"/>
                      </a:srgbClr>
                    </a:solidFill>
                  </a:tcPr>
                </a:tc>
                <a:tc>
                  <a:txBody>
                    <a:bodyPr/>
                    <a:lstStyle/>
                    <a:p>
                      <a:pPr algn="ctr"/>
                      <a:r>
                        <a:rPr lang="fr-FR" dirty="0" smtClean="0">
                          <a:latin typeface="Calibri" pitchFamily="34" charset="0"/>
                        </a:rPr>
                        <a:t>Interrégional</a:t>
                      </a:r>
                      <a:endParaRPr lang="fr-FR" dirty="0">
                        <a:latin typeface="Calibri" pitchFamily="34" charset="0"/>
                      </a:endParaRPr>
                    </a:p>
                  </a:txBody>
                  <a:tcPr anchor="ctr">
                    <a:solidFill>
                      <a:srgbClr val="7F7F83">
                        <a:alpha val="50000"/>
                      </a:srgbClr>
                    </a:solidFill>
                  </a:tcPr>
                </a:tc>
              </a:tr>
              <a:tr h="458431">
                <a:tc>
                  <a:txBody>
                    <a:bodyPr/>
                    <a:lstStyle/>
                    <a:p>
                      <a:r>
                        <a:rPr lang="fr-FR" dirty="0" smtClean="0">
                          <a:latin typeface="Calibri" pitchFamily="34" charset="0"/>
                        </a:rPr>
                        <a:t>EQUIPEX : </a:t>
                      </a:r>
                      <a:r>
                        <a:rPr lang="fr-FR" dirty="0" err="1" smtClean="0">
                          <a:latin typeface="Calibri" pitchFamily="34" charset="0"/>
                        </a:rPr>
                        <a:t>Phénotypage</a:t>
                      </a:r>
                      <a:r>
                        <a:rPr lang="fr-FR" dirty="0" smtClean="0">
                          <a:latin typeface="Calibri" pitchFamily="34" charset="0"/>
                        </a:rPr>
                        <a:t> du végétal</a:t>
                      </a:r>
                      <a:endParaRPr lang="fr-FR" dirty="0">
                        <a:latin typeface="Calibri" pitchFamily="34" charset="0"/>
                      </a:endParaRPr>
                    </a:p>
                  </a:txBody>
                  <a:tcPr>
                    <a:solidFill>
                      <a:srgbClr val="7F7F83">
                        <a:alpha val="50000"/>
                      </a:srgbClr>
                    </a:solidFill>
                  </a:tcPr>
                </a:tc>
                <a:tc>
                  <a:txBody>
                    <a:bodyPr/>
                    <a:lstStyle/>
                    <a:p>
                      <a:pPr algn="ctr"/>
                      <a:r>
                        <a:rPr lang="fr-FR" dirty="0" smtClean="0">
                          <a:latin typeface="Calibri" pitchFamily="34" charset="0"/>
                        </a:rPr>
                        <a:t>Interrégional</a:t>
                      </a:r>
                      <a:endParaRPr lang="fr-FR" dirty="0">
                        <a:latin typeface="Calibri" pitchFamily="34" charset="0"/>
                      </a:endParaRPr>
                    </a:p>
                  </a:txBody>
                  <a:tcPr anchor="ctr">
                    <a:solidFill>
                      <a:srgbClr val="7F7F83">
                        <a:alpha val="50000"/>
                      </a:srgbClr>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Projets de Laboratoires d’Excellence</a:t>
            </a:r>
            <a:endParaRPr lang="fr-FR" dirty="0"/>
          </a:p>
        </p:txBody>
      </p:sp>
      <p:sp>
        <p:nvSpPr>
          <p:cNvPr id="3" name="Espace réservé du numéro de diapositive 2"/>
          <p:cNvSpPr>
            <a:spLocks noGrp="1"/>
          </p:cNvSpPr>
          <p:nvPr>
            <p:ph type="sldNum" sz="quarter" idx="12"/>
          </p:nvPr>
        </p:nvSpPr>
        <p:spPr/>
        <p:txBody>
          <a:bodyPr/>
          <a:lstStyle/>
          <a:p>
            <a:fld id="{2C6B1FF6-39B9-40F5-8B67-33C6354A3D4F}" type="slidenum">
              <a:rPr lang="en-US" smtClean="0"/>
              <a:pPr/>
              <a:t>5</a:t>
            </a:fld>
            <a:endParaRPr lang="en-US" dirty="0"/>
          </a:p>
        </p:txBody>
      </p:sp>
      <p:graphicFrame>
        <p:nvGraphicFramePr>
          <p:cNvPr id="5" name="Tableau 4"/>
          <p:cNvGraphicFramePr>
            <a:graphicFrameLocks noGrp="1"/>
          </p:cNvGraphicFramePr>
          <p:nvPr/>
        </p:nvGraphicFramePr>
        <p:xfrm>
          <a:off x="323528" y="1772816"/>
          <a:ext cx="8215342" cy="3575402"/>
        </p:xfrm>
        <a:graphic>
          <a:graphicData uri="http://schemas.openxmlformats.org/drawingml/2006/table">
            <a:tbl>
              <a:tblPr firstRow="1" bandRow="1">
                <a:tableStyleId>{5C22544A-7EE6-4342-B048-85BDC9FD1C3A}</a:tableStyleId>
              </a:tblPr>
              <a:tblGrid>
                <a:gridCol w="6429392"/>
                <a:gridCol w="1785950"/>
              </a:tblGrid>
              <a:tr h="688331">
                <a:tc>
                  <a:txBody>
                    <a:bodyPr/>
                    <a:lstStyle/>
                    <a:p>
                      <a:pPr algn="ctr"/>
                      <a:r>
                        <a:rPr lang="fr-FR" dirty="0" smtClean="0">
                          <a:latin typeface="Calibri" pitchFamily="34" charset="0"/>
                        </a:rPr>
                        <a:t>LABEX</a:t>
                      </a:r>
                      <a:endParaRPr lang="fr-FR" dirty="0">
                        <a:latin typeface="Calibri" pitchFamily="34" charset="0"/>
                      </a:endParaRPr>
                    </a:p>
                  </a:txBody>
                  <a:tcPr anchor="ctr">
                    <a:solidFill>
                      <a:srgbClr val="D16349"/>
                    </a:solidFill>
                  </a:tcPr>
                </a:tc>
                <a:tc>
                  <a:txBody>
                    <a:bodyPr/>
                    <a:lstStyle/>
                    <a:p>
                      <a:pPr algn="ctr"/>
                      <a:r>
                        <a:rPr lang="fr-FR" dirty="0" smtClean="0">
                          <a:latin typeface="Calibri" pitchFamily="34" charset="0"/>
                        </a:rPr>
                        <a:t>Périmètre</a:t>
                      </a:r>
                      <a:endParaRPr lang="fr-FR" dirty="0">
                        <a:latin typeface="Calibri" pitchFamily="34" charset="0"/>
                      </a:endParaRPr>
                    </a:p>
                  </a:txBody>
                  <a:tcPr anchor="ctr">
                    <a:solidFill>
                      <a:srgbClr val="D16349"/>
                    </a:solidFill>
                  </a:tcPr>
                </a:tc>
              </a:tr>
              <a:tr h="400512">
                <a:tc>
                  <a:txBody>
                    <a:bodyPr/>
                    <a:lstStyle/>
                    <a:p>
                      <a:r>
                        <a:rPr lang="en-US" dirty="0" smtClean="0">
                          <a:latin typeface="Calibri" pitchFamily="34" charset="0"/>
                        </a:rPr>
                        <a:t>LABEX : </a:t>
                      </a:r>
                      <a:r>
                        <a:rPr lang="en-US" dirty="0" err="1" smtClean="0">
                          <a:latin typeface="Calibri" pitchFamily="34" charset="0"/>
                        </a:rPr>
                        <a:t>Pôle</a:t>
                      </a:r>
                      <a:r>
                        <a:rPr lang="en-US" dirty="0" smtClean="0">
                          <a:latin typeface="Calibri" pitchFamily="34" charset="0"/>
                        </a:rPr>
                        <a:t> </a:t>
                      </a:r>
                      <a:r>
                        <a:rPr lang="en-US" dirty="0" err="1" smtClean="0">
                          <a:latin typeface="Calibri" pitchFamily="34" charset="0"/>
                        </a:rPr>
                        <a:t>Végétal</a:t>
                      </a:r>
                      <a:r>
                        <a:rPr lang="en-US" dirty="0" smtClean="0">
                          <a:latin typeface="Calibri" pitchFamily="34" charset="0"/>
                        </a:rPr>
                        <a:t> </a:t>
                      </a:r>
                      <a:r>
                        <a:rPr lang="en-US" dirty="0" err="1" smtClean="0">
                          <a:latin typeface="Calibri" pitchFamily="34" charset="0"/>
                        </a:rPr>
                        <a:t>Ouest</a:t>
                      </a:r>
                      <a:endParaRPr lang="fr-FR" dirty="0">
                        <a:latin typeface="Calibri" pitchFamily="34" charset="0"/>
                      </a:endParaRPr>
                    </a:p>
                  </a:txBody>
                  <a:tcPr>
                    <a:lnB w="12700" cap="flat" cmpd="sng" algn="ctr">
                      <a:noFill/>
                      <a:prstDash val="solid"/>
                      <a:round/>
                      <a:headEnd type="none" w="med" len="med"/>
                      <a:tailEnd type="none" w="med" len="med"/>
                    </a:lnB>
                    <a:solidFill>
                      <a:srgbClr val="7F7F83">
                        <a:alpha val="50000"/>
                      </a:srgbClr>
                    </a:solidFill>
                  </a:tcPr>
                </a:tc>
                <a:tc>
                  <a:txBody>
                    <a:bodyPr/>
                    <a:lstStyle/>
                    <a:p>
                      <a:pPr algn="ctr"/>
                      <a:r>
                        <a:rPr lang="fr-FR" dirty="0" smtClean="0">
                          <a:latin typeface="Calibri" pitchFamily="34" charset="0"/>
                        </a:rPr>
                        <a:t>Interrégional ?</a:t>
                      </a:r>
                      <a:endParaRPr lang="fr-FR" dirty="0">
                        <a:latin typeface="Calibri" pitchFamily="34" charset="0"/>
                      </a:endParaRPr>
                    </a:p>
                  </a:txBody>
                  <a:tcPr anchor="ctr">
                    <a:lnB w="12700" cap="flat" cmpd="sng" algn="ctr">
                      <a:noFill/>
                      <a:prstDash val="solid"/>
                      <a:round/>
                      <a:headEnd type="none" w="med" len="med"/>
                      <a:tailEnd type="none" w="med" len="med"/>
                    </a:lnB>
                    <a:solidFill>
                      <a:srgbClr val="7F7F83">
                        <a:alpha val="50000"/>
                      </a:srgbClr>
                    </a:solidFill>
                  </a:tcPr>
                </a:tc>
              </a:tr>
              <a:tr h="378377">
                <a:tc>
                  <a:txBody>
                    <a:bodyPr/>
                    <a:lstStyle/>
                    <a:p>
                      <a:r>
                        <a:rPr lang="fr-FR" dirty="0" smtClean="0">
                          <a:latin typeface="Calibri" pitchFamily="34" charset="0"/>
                        </a:rPr>
                        <a:t>LABEX : Institut</a:t>
                      </a:r>
                      <a:r>
                        <a:rPr lang="fr-FR" baseline="0" dirty="0" smtClean="0">
                          <a:latin typeface="Calibri" pitchFamily="34" charset="0"/>
                        </a:rPr>
                        <a:t> Européen d’Acoustique</a:t>
                      </a:r>
                      <a:endParaRPr lang="fr-FR"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dirty="0" smtClean="0">
                          <a:latin typeface="Calibri" pitchFamily="34" charset="0"/>
                        </a:rPr>
                        <a:t>Régional</a:t>
                      </a:r>
                      <a:endParaRPr lang="fr-FR" dirty="0">
                        <a:latin typeface="Calibri"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57190">
                <a:tc>
                  <a:txBody>
                    <a:bodyPr/>
                    <a:lstStyle/>
                    <a:p>
                      <a:r>
                        <a:rPr lang="fr-FR" dirty="0" smtClean="0">
                          <a:latin typeface="Calibri" pitchFamily="34" charset="0"/>
                        </a:rPr>
                        <a:t>LABEX : Lien social, risques et vulnérabilité</a:t>
                      </a:r>
                      <a:endParaRPr lang="fr-FR"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dirty="0" smtClean="0">
                          <a:latin typeface="Calibri" pitchFamily="34" charset="0"/>
                        </a:rPr>
                        <a:t>Régional</a:t>
                      </a:r>
                      <a:endParaRPr lang="fr-FR" dirty="0">
                        <a:latin typeface="Calibri"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7599">
                <a:tc>
                  <a:txBody>
                    <a:bodyPr/>
                    <a:lstStyle/>
                    <a:p>
                      <a:r>
                        <a:rPr lang="fr-FR" dirty="0" smtClean="0">
                          <a:latin typeface="Calibri" pitchFamily="34" charset="0"/>
                        </a:rPr>
                        <a:t>LABEX : Mathématiques Nantes-Rennes</a:t>
                      </a:r>
                      <a:endParaRPr lang="fr-FR"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dirty="0" smtClean="0">
                          <a:latin typeface="Calibri" pitchFamily="34" charset="0"/>
                        </a:rPr>
                        <a:t>Interrégional</a:t>
                      </a:r>
                      <a:endParaRPr lang="fr-FR" dirty="0">
                        <a:latin typeface="Calibri"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688331">
                <a:tc>
                  <a:txBody>
                    <a:bodyPr/>
                    <a:lstStyle/>
                    <a:p>
                      <a:r>
                        <a:rPr lang="fr-FR" dirty="0" smtClean="0">
                          <a:latin typeface="Calibri" pitchFamily="34" charset="0"/>
                        </a:rPr>
                        <a:t>LABEX : Maladies cardiovasculaires, métabolisme, nutrition, génétique</a:t>
                      </a:r>
                      <a:endParaRPr lang="fr-FR" dirty="0">
                        <a:latin typeface="Calibri" pitchFamily="34" charset="0"/>
                      </a:endParaRPr>
                    </a:p>
                  </a:txBody>
                  <a:tcPr>
                    <a:lnT w="12700" cap="flat" cmpd="sng" algn="ctr">
                      <a:noFill/>
                      <a:prstDash val="solid"/>
                      <a:round/>
                      <a:headEnd type="none" w="med" len="med"/>
                      <a:tailEnd type="none" w="med" len="med"/>
                    </a:lnT>
                    <a:solidFill>
                      <a:srgbClr val="7F7F83">
                        <a:alpha val="50000"/>
                      </a:srgbClr>
                    </a:solidFill>
                  </a:tcPr>
                </a:tc>
                <a:tc>
                  <a:txBody>
                    <a:bodyPr/>
                    <a:lstStyle/>
                    <a:p>
                      <a:pPr algn="ctr"/>
                      <a:r>
                        <a:rPr lang="fr-FR" dirty="0" smtClean="0">
                          <a:latin typeface="Calibri" pitchFamily="34" charset="0"/>
                        </a:rPr>
                        <a:t>Régional</a:t>
                      </a:r>
                      <a:endParaRPr lang="fr-FR" dirty="0">
                        <a:latin typeface="Calibri" pitchFamily="34" charset="0"/>
                      </a:endParaRPr>
                    </a:p>
                  </a:txBody>
                  <a:tcPr anchor="ctr">
                    <a:lnT w="12700" cap="flat" cmpd="sng" algn="ctr">
                      <a:noFill/>
                      <a:prstDash val="solid"/>
                      <a:round/>
                      <a:headEnd type="none" w="med" len="med"/>
                      <a:tailEnd type="none" w="med" len="med"/>
                    </a:lnT>
                    <a:solidFill>
                      <a:srgbClr val="7F7F83">
                        <a:alpha val="50000"/>
                      </a:srgbClr>
                    </a:solidFill>
                  </a:tcPr>
                </a:tc>
              </a:tr>
              <a:tr h="688331">
                <a:tc>
                  <a:txBody>
                    <a:bodyPr/>
                    <a:lstStyle/>
                    <a:p>
                      <a:r>
                        <a:rPr lang="fr-FR" dirty="0" smtClean="0">
                          <a:latin typeface="Calibri" pitchFamily="34" charset="0"/>
                        </a:rPr>
                        <a:t>LABEX : Centre européen pour le nucléaire, la santé et l’environnement, CENSE</a:t>
                      </a:r>
                      <a:endParaRPr lang="fr-FR" dirty="0">
                        <a:latin typeface="Calibri" pitchFamily="34" charset="0"/>
                      </a:endParaRPr>
                    </a:p>
                  </a:txBody>
                  <a:tcPr>
                    <a:solidFill>
                      <a:srgbClr val="7F7F83">
                        <a:alpha val="50000"/>
                      </a:srgbClr>
                    </a:solidFill>
                  </a:tcPr>
                </a:tc>
                <a:tc>
                  <a:txBody>
                    <a:bodyPr/>
                    <a:lstStyle/>
                    <a:p>
                      <a:pPr algn="ctr"/>
                      <a:r>
                        <a:rPr lang="fr-FR" dirty="0" smtClean="0">
                          <a:latin typeface="Calibri" pitchFamily="34" charset="0"/>
                        </a:rPr>
                        <a:t>Régional</a:t>
                      </a:r>
                      <a:endParaRPr lang="fr-FR" dirty="0">
                        <a:latin typeface="Calibri" pitchFamily="34" charset="0"/>
                      </a:endParaRPr>
                    </a:p>
                  </a:txBody>
                  <a:tcPr anchor="ctr">
                    <a:solidFill>
                      <a:srgbClr val="7F7F83">
                        <a:alpha val="50000"/>
                      </a:srgbClr>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Projets de Laboratoires d’Excellence</a:t>
            </a:r>
            <a:endParaRPr lang="fr-FR" dirty="0"/>
          </a:p>
        </p:txBody>
      </p:sp>
      <p:sp>
        <p:nvSpPr>
          <p:cNvPr id="3" name="Espace réservé du numéro de diapositive 2"/>
          <p:cNvSpPr>
            <a:spLocks noGrp="1"/>
          </p:cNvSpPr>
          <p:nvPr>
            <p:ph type="sldNum" sz="quarter" idx="12"/>
          </p:nvPr>
        </p:nvSpPr>
        <p:spPr/>
        <p:txBody>
          <a:bodyPr/>
          <a:lstStyle/>
          <a:p>
            <a:fld id="{2C6B1FF6-39B9-40F5-8B67-33C6354A3D4F}" type="slidenum">
              <a:rPr lang="en-US" smtClean="0"/>
              <a:pPr/>
              <a:t>6</a:t>
            </a:fld>
            <a:endParaRPr lang="en-US" dirty="0"/>
          </a:p>
        </p:txBody>
      </p:sp>
      <p:graphicFrame>
        <p:nvGraphicFramePr>
          <p:cNvPr id="7" name="Tableau 6"/>
          <p:cNvGraphicFramePr>
            <a:graphicFrameLocks noGrp="1"/>
          </p:cNvGraphicFramePr>
          <p:nvPr/>
        </p:nvGraphicFramePr>
        <p:xfrm>
          <a:off x="571500" y="2042720"/>
          <a:ext cx="8215342" cy="2386412"/>
        </p:xfrm>
        <a:graphic>
          <a:graphicData uri="http://schemas.openxmlformats.org/drawingml/2006/table">
            <a:tbl>
              <a:tblPr firstRow="1" bandRow="1">
                <a:tableStyleId>{5C22544A-7EE6-4342-B048-85BDC9FD1C3A}</a:tableStyleId>
              </a:tblPr>
              <a:tblGrid>
                <a:gridCol w="6571217"/>
                <a:gridCol w="1644125"/>
              </a:tblGrid>
              <a:tr h="557612">
                <a:tc>
                  <a:txBody>
                    <a:bodyPr/>
                    <a:lstStyle/>
                    <a:p>
                      <a:pPr algn="ctr"/>
                      <a:r>
                        <a:rPr lang="fr-FR" dirty="0" smtClean="0">
                          <a:latin typeface="Calibri" pitchFamily="34" charset="0"/>
                        </a:rPr>
                        <a:t>LABEX</a:t>
                      </a:r>
                      <a:endParaRPr lang="fr-FR" dirty="0">
                        <a:latin typeface="Calibri" pitchFamily="34" charset="0"/>
                      </a:endParaRPr>
                    </a:p>
                  </a:txBody>
                  <a:tcPr anchor="ctr">
                    <a:solidFill>
                      <a:srgbClr val="D16349"/>
                    </a:solidFill>
                  </a:tcPr>
                </a:tc>
                <a:tc>
                  <a:txBody>
                    <a:bodyPr/>
                    <a:lstStyle/>
                    <a:p>
                      <a:pPr algn="ctr"/>
                      <a:r>
                        <a:rPr lang="fr-FR" dirty="0" smtClean="0">
                          <a:latin typeface="Calibri" pitchFamily="34" charset="0"/>
                        </a:rPr>
                        <a:t>Périmètre</a:t>
                      </a:r>
                      <a:endParaRPr lang="fr-FR" dirty="0">
                        <a:latin typeface="Calibri" pitchFamily="34" charset="0"/>
                      </a:endParaRPr>
                    </a:p>
                  </a:txBody>
                  <a:tcPr anchor="ctr">
                    <a:solidFill>
                      <a:srgbClr val="D16349"/>
                    </a:solidFill>
                  </a:tcPr>
                </a:tc>
              </a:tr>
              <a:tr h="357190">
                <a:tc>
                  <a:txBody>
                    <a:bodyPr/>
                    <a:lstStyle/>
                    <a:p>
                      <a:r>
                        <a:rPr lang="fr-FR" dirty="0" smtClean="0">
                          <a:latin typeface="Calibri" pitchFamily="34" charset="0"/>
                        </a:rPr>
                        <a:t>LABEX : Mer</a:t>
                      </a:r>
                      <a:endParaRPr lang="fr-FR" dirty="0">
                        <a:latin typeface="Calibri" pitchFamily="34" charset="0"/>
                      </a:endParaRPr>
                    </a:p>
                  </a:txBody>
                  <a:tcPr>
                    <a:solidFill>
                      <a:srgbClr val="7F7F83">
                        <a:alpha val="50000"/>
                      </a:srgbClr>
                    </a:solidFill>
                  </a:tcPr>
                </a:tc>
                <a:tc>
                  <a:txBody>
                    <a:bodyPr/>
                    <a:lstStyle/>
                    <a:p>
                      <a:pPr algn="ctr"/>
                      <a:r>
                        <a:rPr lang="fr-FR" dirty="0" smtClean="0">
                          <a:latin typeface="Calibri" pitchFamily="34" charset="0"/>
                        </a:rPr>
                        <a:t>Interrégional ?</a:t>
                      </a:r>
                      <a:endParaRPr lang="fr-FR" dirty="0">
                        <a:latin typeface="Calibri" pitchFamily="34" charset="0"/>
                      </a:endParaRPr>
                    </a:p>
                  </a:txBody>
                  <a:tcPr anchor="ctr">
                    <a:solidFill>
                      <a:srgbClr val="7F7F83">
                        <a:alpha val="50000"/>
                      </a:srgbClr>
                    </a:solidFill>
                  </a:tcPr>
                </a:tc>
              </a:tr>
              <a:tr h="117166">
                <a:tc>
                  <a:txBody>
                    <a:bodyPr/>
                    <a:lstStyle/>
                    <a:p>
                      <a:r>
                        <a:rPr lang="fr-FR" dirty="0" smtClean="0">
                          <a:latin typeface="Calibri" pitchFamily="34" charset="0"/>
                        </a:rPr>
                        <a:t>LABEX : Internet du Futur</a:t>
                      </a:r>
                      <a:endParaRPr lang="fr-FR" dirty="0">
                        <a:latin typeface="Calibri" pitchFamily="34" charset="0"/>
                      </a:endParaRPr>
                    </a:p>
                  </a:txBody>
                  <a:tcPr/>
                </a:tc>
                <a:tc>
                  <a:txBody>
                    <a:bodyPr/>
                    <a:lstStyle/>
                    <a:p>
                      <a:pPr algn="ctr"/>
                      <a:r>
                        <a:rPr lang="fr-FR" dirty="0" smtClean="0">
                          <a:latin typeface="Calibri" pitchFamily="34" charset="0"/>
                        </a:rPr>
                        <a:t>Interrégional</a:t>
                      </a:r>
                      <a:endParaRPr lang="fr-FR" dirty="0">
                        <a:latin typeface="Calibri" pitchFamily="34" charset="0"/>
                      </a:endParaRPr>
                    </a:p>
                  </a:txBody>
                  <a:tcPr anchor="ctr"/>
                </a:tc>
              </a:tr>
              <a:tr h="117166">
                <a:tc>
                  <a:txBody>
                    <a:bodyPr/>
                    <a:lstStyle/>
                    <a:p>
                      <a:r>
                        <a:rPr lang="fr-FR" dirty="0" smtClean="0">
                          <a:latin typeface="Calibri" pitchFamily="34" charset="0"/>
                        </a:rPr>
                        <a:t>LABEX : Chimie et Physique des Matériaux</a:t>
                      </a:r>
                      <a:endParaRPr lang="fr-FR" dirty="0">
                        <a:latin typeface="Calibri" pitchFamily="34" charset="0"/>
                      </a:endParaRPr>
                    </a:p>
                  </a:txBody>
                  <a:tcPr>
                    <a:solidFill>
                      <a:srgbClr val="7F7F83">
                        <a:alpha val="50000"/>
                      </a:srgbClr>
                    </a:solidFill>
                  </a:tcPr>
                </a:tc>
                <a:tc>
                  <a:txBody>
                    <a:bodyPr/>
                    <a:lstStyle/>
                    <a:p>
                      <a:pPr algn="ctr"/>
                      <a:r>
                        <a:rPr lang="fr-FR" dirty="0" smtClean="0">
                          <a:latin typeface="Calibri" pitchFamily="34" charset="0"/>
                        </a:rPr>
                        <a:t>Interrégional</a:t>
                      </a:r>
                      <a:endParaRPr lang="fr-FR" dirty="0">
                        <a:latin typeface="Calibri" pitchFamily="34" charset="0"/>
                      </a:endParaRPr>
                    </a:p>
                  </a:txBody>
                  <a:tcPr anchor="ctr">
                    <a:solidFill>
                      <a:srgbClr val="7F7F83">
                        <a:alpha val="50000"/>
                      </a:srgbClr>
                    </a:solidFill>
                  </a:tcPr>
                </a:tc>
              </a:tr>
              <a:tr h="117166">
                <a:tc>
                  <a:txBody>
                    <a:bodyPr/>
                    <a:lstStyle/>
                    <a:p>
                      <a:r>
                        <a:rPr lang="fr-FR" dirty="0" smtClean="0">
                          <a:latin typeface="Calibri" pitchFamily="34" charset="0"/>
                        </a:rPr>
                        <a:t>LABEX : Mécanique Matériaux Procédés Génie civil</a:t>
                      </a:r>
                      <a:endParaRPr lang="fr-FR" dirty="0">
                        <a:latin typeface="Calibri" pitchFamily="34" charset="0"/>
                      </a:endParaRPr>
                    </a:p>
                  </a:txBody>
                  <a:tcPr>
                    <a:solidFill>
                      <a:srgbClr val="7F7F83">
                        <a:alpha val="50000"/>
                      </a:srgbClr>
                    </a:solidFill>
                  </a:tcPr>
                </a:tc>
                <a:tc>
                  <a:txBody>
                    <a:bodyPr/>
                    <a:lstStyle/>
                    <a:p>
                      <a:pPr algn="ctr"/>
                      <a:r>
                        <a:rPr lang="fr-FR" dirty="0" smtClean="0">
                          <a:latin typeface="Calibri" pitchFamily="34" charset="0"/>
                        </a:rPr>
                        <a:t>Régional</a:t>
                      </a:r>
                      <a:endParaRPr lang="fr-FR" dirty="0">
                        <a:latin typeface="Calibri" pitchFamily="34" charset="0"/>
                      </a:endParaRPr>
                    </a:p>
                  </a:txBody>
                  <a:tcPr anchor="ctr">
                    <a:solidFill>
                      <a:srgbClr val="7F7F83">
                        <a:alpha val="50000"/>
                      </a:srgbClr>
                    </a:solidFill>
                  </a:tcPr>
                </a:tc>
              </a:tr>
              <a:tr h="117166">
                <a:tc>
                  <a:txBody>
                    <a:bodyPr/>
                    <a:lstStyle/>
                    <a:p>
                      <a:r>
                        <a:rPr lang="fr-FR" dirty="0" smtClean="0">
                          <a:latin typeface="Calibri" pitchFamily="34" charset="0"/>
                        </a:rPr>
                        <a:t>LABEX : Stockage</a:t>
                      </a:r>
                      <a:r>
                        <a:rPr lang="fr-FR" baseline="0" dirty="0" smtClean="0">
                          <a:latin typeface="Calibri" pitchFamily="34" charset="0"/>
                        </a:rPr>
                        <a:t> de l’énergie</a:t>
                      </a:r>
                      <a:endParaRPr lang="fr-FR" dirty="0">
                        <a:latin typeface="Calibri" pitchFamily="34" charset="0"/>
                      </a:endParaRPr>
                    </a:p>
                  </a:txBody>
                  <a:tcPr>
                    <a:solidFill>
                      <a:srgbClr val="7F7F83">
                        <a:alpha val="50000"/>
                      </a:srgbClr>
                    </a:solidFill>
                  </a:tcPr>
                </a:tc>
                <a:tc>
                  <a:txBody>
                    <a:bodyPr/>
                    <a:lstStyle/>
                    <a:p>
                      <a:pPr algn="ctr"/>
                      <a:r>
                        <a:rPr lang="fr-FR" dirty="0" smtClean="0">
                          <a:latin typeface="Calibri" pitchFamily="34" charset="0"/>
                        </a:rPr>
                        <a:t>National</a:t>
                      </a:r>
                      <a:endParaRPr lang="fr-FR" dirty="0">
                        <a:latin typeface="Calibri" pitchFamily="34" charset="0"/>
                      </a:endParaRPr>
                    </a:p>
                  </a:txBody>
                  <a:tcPr anchor="ctr">
                    <a:solidFill>
                      <a:srgbClr val="7F7F83">
                        <a:alpha val="50000"/>
                      </a:srgbClr>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briques potentielles</a:t>
            </a:r>
            <a:endParaRPr lang="fr-FR" dirty="0"/>
          </a:p>
        </p:txBody>
      </p:sp>
      <p:sp>
        <p:nvSpPr>
          <p:cNvPr id="3" name="Espace réservé du numéro de diapositive 2"/>
          <p:cNvSpPr>
            <a:spLocks noGrp="1"/>
          </p:cNvSpPr>
          <p:nvPr>
            <p:ph type="sldNum" sz="quarter" idx="12"/>
          </p:nvPr>
        </p:nvSpPr>
        <p:spPr/>
        <p:txBody>
          <a:bodyPr/>
          <a:lstStyle/>
          <a:p>
            <a:fld id="{2C6B1FF6-39B9-40F5-8B67-33C6354A3D4F}" type="slidenum">
              <a:rPr lang="en-US" smtClean="0"/>
              <a:pPr/>
              <a:t>7</a:t>
            </a:fld>
            <a:endParaRPr lang="en-US" dirty="0"/>
          </a:p>
        </p:txBody>
      </p:sp>
      <p:graphicFrame>
        <p:nvGraphicFramePr>
          <p:cNvPr id="5" name="Espace réservé du contenu 4"/>
          <p:cNvGraphicFramePr>
            <a:graphicFrameLocks noGrp="1"/>
          </p:cNvGraphicFramePr>
          <p:nvPr>
            <p:ph sz="quarter" idx="1"/>
          </p:nvPr>
        </p:nvGraphicFramePr>
        <p:xfrm>
          <a:off x="301625" y="1945974"/>
          <a:ext cx="8504238" cy="4236720"/>
        </p:xfrm>
        <a:graphic>
          <a:graphicData uri="http://schemas.openxmlformats.org/drawingml/2006/table">
            <a:tbl>
              <a:tblPr firstRow="1" bandRow="1">
                <a:tableStyleId>{69CF1AB2-1976-4502-BF36-3FF5EA218861}</a:tableStyleId>
              </a:tblPr>
              <a:tblGrid>
                <a:gridCol w="5842011"/>
                <a:gridCol w="2662227"/>
              </a:tblGrid>
              <a:tr h="370840">
                <a:tc>
                  <a:txBody>
                    <a:bodyPr/>
                    <a:lstStyle/>
                    <a:p>
                      <a:pPr>
                        <a:buFontTx/>
                        <a:buChar char="-"/>
                      </a:pPr>
                      <a:r>
                        <a:rPr lang="fr-FR" sz="2000" b="0" dirty="0" smtClean="0">
                          <a:latin typeface="Calibri" pitchFamily="34" charset="0"/>
                        </a:rPr>
                        <a:t> IRT Jules Verne</a:t>
                      </a:r>
                    </a:p>
                    <a:p>
                      <a:pPr>
                        <a:buFontTx/>
                        <a:buChar char="-"/>
                      </a:pPr>
                      <a:r>
                        <a:rPr lang="fr-FR" sz="2000" b="0" baseline="0" dirty="0" smtClean="0">
                          <a:latin typeface="Calibri" pitchFamily="34" charset="0"/>
                        </a:rPr>
                        <a:t> IHU</a:t>
                      </a:r>
                    </a:p>
                    <a:p>
                      <a:pPr>
                        <a:buFontTx/>
                        <a:buChar char="-"/>
                      </a:pPr>
                      <a:r>
                        <a:rPr lang="fr-FR" sz="2000" b="0" baseline="0" dirty="0" smtClean="0">
                          <a:latin typeface="Calibri" pitchFamily="34" charset="0"/>
                        </a:rPr>
                        <a:t> LABEX Risques et Lien social</a:t>
                      </a:r>
                    </a:p>
                    <a:p>
                      <a:pPr>
                        <a:buFontTx/>
                        <a:buChar char="-"/>
                      </a:pPr>
                      <a:r>
                        <a:rPr lang="fr-FR" sz="2000" b="0" baseline="0" dirty="0" smtClean="0">
                          <a:latin typeface="Calibri" pitchFamily="34" charset="0"/>
                        </a:rPr>
                        <a:t> LABEX Institut Européen d’Acoustique</a:t>
                      </a:r>
                    </a:p>
                    <a:p>
                      <a:pPr>
                        <a:buFontTx/>
                        <a:buChar char="-"/>
                      </a:pPr>
                      <a:r>
                        <a:rPr lang="fr-FR" sz="2000" b="0" baseline="0" dirty="0" smtClean="0">
                          <a:latin typeface="Calibri" pitchFamily="34" charset="0"/>
                        </a:rPr>
                        <a:t> LABEX Maladies cardiovasculaires</a:t>
                      </a:r>
                    </a:p>
                    <a:p>
                      <a:pPr>
                        <a:buFontTx/>
                        <a:buChar char="-"/>
                      </a:pPr>
                      <a:r>
                        <a:rPr lang="fr-FR" sz="2000" b="0" baseline="0" dirty="0" smtClean="0">
                          <a:latin typeface="Calibri" pitchFamily="34" charset="0"/>
                        </a:rPr>
                        <a:t> LABEX CENSE</a:t>
                      </a:r>
                    </a:p>
                    <a:p>
                      <a:pPr>
                        <a:buFontTx/>
                        <a:buChar char="-"/>
                      </a:pPr>
                      <a:r>
                        <a:rPr lang="fr-FR" sz="2000" b="0" baseline="0" dirty="0" smtClean="0">
                          <a:latin typeface="Calibri" pitchFamily="34" charset="0"/>
                        </a:rPr>
                        <a:t> LABEX Mécanique, Matériaux, Procédés</a:t>
                      </a:r>
                    </a:p>
                  </a:txBody>
                  <a:tcPr>
                    <a:lnR w="12700" cap="flat" cmpd="sng" algn="ctr">
                      <a:noFill/>
                      <a:prstDash val="solid"/>
                      <a:round/>
                      <a:headEnd type="none" w="med" len="med"/>
                      <a:tailEnd type="none" w="med" len="med"/>
                    </a:lnR>
                  </a:tcPr>
                </a:tc>
                <a:tc>
                  <a:txBody>
                    <a:bodyPr/>
                    <a:lstStyle/>
                    <a:p>
                      <a:pPr algn="ctr"/>
                      <a:r>
                        <a:rPr lang="fr-FR" sz="2000" b="0" dirty="0" smtClean="0">
                          <a:latin typeface="Calibri" pitchFamily="34" charset="0"/>
                        </a:rPr>
                        <a:t>Pays de la Loire</a:t>
                      </a:r>
                      <a:endParaRPr lang="fr-FR" sz="2000" b="0" dirty="0">
                        <a:latin typeface="Calibri" pitchFamily="34" charset="0"/>
                      </a:endParaRPr>
                    </a:p>
                  </a:txBody>
                  <a:tcPr anchor="ctr">
                    <a:lnL w="12700" cap="flat" cmpd="sng" algn="ctr">
                      <a:noFill/>
                      <a:prstDash val="solid"/>
                      <a:round/>
                      <a:headEnd type="none" w="med" len="med"/>
                      <a:tailEnd type="none" w="med" len="med"/>
                    </a:lnL>
                  </a:tcPr>
                </a:tc>
              </a:tr>
              <a:tr h="370840">
                <a:tc>
                  <a:txBody>
                    <a:bodyPr/>
                    <a:lstStyle/>
                    <a:p>
                      <a:pPr>
                        <a:buFontTx/>
                        <a:buChar char="-"/>
                      </a:pPr>
                      <a:r>
                        <a:rPr lang="fr-FR" sz="2000" b="0" dirty="0" smtClean="0">
                          <a:latin typeface="Calibri" pitchFamily="34" charset="0"/>
                        </a:rPr>
                        <a:t>IRT B-Com</a:t>
                      </a:r>
                    </a:p>
                    <a:p>
                      <a:pPr>
                        <a:buFontTx/>
                        <a:buChar char="-"/>
                      </a:pPr>
                      <a:r>
                        <a:rPr lang="fr-FR" sz="2000" b="0" dirty="0" smtClean="0">
                          <a:latin typeface="Calibri" pitchFamily="34" charset="0"/>
                        </a:rPr>
                        <a:t> LABEX Chimie et Physique</a:t>
                      </a:r>
                      <a:r>
                        <a:rPr lang="fr-FR" sz="2000" b="0" baseline="0" dirty="0" smtClean="0">
                          <a:latin typeface="Calibri" pitchFamily="34" charset="0"/>
                        </a:rPr>
                        <a:t> des Matériaux</a:t>
                      </a:r>
                    </a:p>
                    <a:p>
                      <a:pPr>
                        <a:buFontTx/>
                        <a:buChar char="-"/>
                      </a:pPr>
                      <a:r>
                        <a:rPr lang="fr-FR" sz="2000" b="0" baseline="0" dirty="0" smtClean="0">
                          <a:latin typeface="Calibri" pitchFamily="34" charset="0"/>
                        </a:rPr>
                        <a:t> LABEX Mathématiques</a:t>
                      </a:r>
                    </a:p>
                    <a:p>
                      <a:pPr>
                        <a:buFontTx/>
                        <a:buChar char="-"/>
                      </a:pPr>
                      <a:r>
                        <a:rPr lang="fr-FR" sz="2000" b="0" baseline="0" dirty="0" smtClean="0">
                          <a:latin typeface="Calibri" pitchFamily="34" charset="0"/>
                        </a:rPr>
                        <a:t> LABEX Internet du Futur</a:t>
                      </a:r>
                      <a:endParaRPr lang="fr-FR" sz="2000" b="0" dirty="0">
                        <a:latin typeface="Calibri" pitchFamily="34" charset="0"/>
                      </a:endParaRPr>
                    </a:p>
                  </a:txBody>
                  <a:tcPr>
                    <a:lnR w="12700" cap="flat" cmpd="sng" algn="ctr">
                      <a:noFill/>
                      <a:prstDash val="solid"/>
                      <a:round/>
                      <a:headEnd type="none" w="med" len="med"/>
                      <a:tailEnd type="none" w="med" len="med"/>
                    </a:lnR>
                  </a:tcPr>
                </a:tc>
                <a:tc>
                  <a:txBody>
                    <a:bodyPr/>
                    <a:lstStyle/>
                    <a:p>
                      <a:pPr algn="ctr"/>
                      <a:r>
                        <a:rPr lang="fr-FR" sz="2000" b="0" dirty="0" smtClean="0">
                          <a:latin typeface="Calibri" pitchFamily="34" charset="0"/>
                        </a:rPr>
                        <a:t>Interrégional</a:t>
                      </a:r>
                      <a:endParaRPr lang="fr-FR" sz="2000" b="0" dirty="0">
                        <a:latin typeface="Calibri" pitchFamily="34" charset="0"/>
                      </a:endParaRPr>
                    </a:p>
                  </a:txBody>
                  <a:tcPr anchor="ctr">
                    <a:lnL w="12700" cap="flat" cmpd="sng" algn="ctr">
                      <a:noFill/>
                      <a:prstDash val="solid"/>
                      <a:round/>
                      <a:headEnd type="none" w="med" len="med"/>
                      <a:tailEnd type="none" w="med" len="med"/>
                    </a:lnL>
                  </a:tcPr>
                </a:tc>
              </a:tr>
              <a:tr h="370840">
                <a:tc>
                  <a:txBody>
                    <a:bodyPr/>
                    <a:lstStyle/>
                    <a:p>
                      <a:pPr>
                        <a:buFontTx/>
                        <a:buChar char="-"/>
                      </a:pPr>
                      <a:r>
                        <a:rPr lang="fr-FR" sz="2000" b="0" dirty="0" smtClean="0">
                          <a:latin typeface="Calibri" pitchFamily="34" charset="0"/>
                        </a:rPr>
                        <a:t>IEED Mer</a:t>
                      </a:r>
                    </a:p>
                    <a:p>
                      <a:pPr>
                        <a:buFontTx/>
                        <a:buChar char="-"/>
                      </a:pPr>
                      <a:r>
                        <a:rPr lang="fr-FR" sz="2000" b="0" baseline="0" dirty="0" smtClean="0">
                          <a:latin typeface="Calibri" pitchFamily="34" charset="0"/>
                        </a:rPr>
                        <a:t> LABEX Mer</a:t>
                      </a:r>
                      <a:endParaRPr lang="fr-FR" sz="2000" b="0" dirty="0">
                        <a:latin typeface="Calibri" pitchFamily="34" charset="0"/>
                      </a:endParaRPr>
                    </a:p>
                  </a:txBody>
                  <a:tcPr>
                    <a:lnR w="12700" cap="flat" cmpd="sng" algn="ctr">
                      <a:noFill/>
                      <a:prstDash val="solid"/>
                      <a:round/>
                      <a:headEnd type="none" w="med" len="med"/>
                      <a:tailEnd type="none" w="med" len="med"/>
                    </a:lnR>
                  </a:tcPr>
                </a:tc>
                <a:tc>
                  <a:txBody>
                    <a:bodyPr/>
                    <a:lstStyle/>
                    <a:p>
                      <a:pPr algn="ctr"/>
                      <a:r>
                        <a:rPr lang="fr-FR" sz="2000" b="0" dirty="0" smtClean="0">
                          <a:latin typeface="Calibri" pitchFamily="34" charset="0"/>
                        </a:rPr>
                        <a:t>Plutôt</a:t>
                      </a:r>
                      <a:r>
                        <a:rPr lang="fr-FR" sz="2000" b="0" baseline="0" dirty="0" smtClean="0">
                          <a:latin typeface="Calibri" pitchFamily="34" charset="0"/>
                        </a:rPr>
                        <a:t> </a:t>
                      </a:r>
                      <a:r>
                        <a:rPr lang="fr-FR" sz="2000" b="0" dirty="0" smtClean="0">
                          <a:latin typeface="Calibri" pitchFamily="34" charset="0"/>
                        </a:rPr>
                        <a:t>Bretons</a:t>
                      </a:r>
                      <a:endParaRPr lang="fr-FR" sz="2000" b="0" dirty="0">
                        <a:latin typeface="Calibri" pitchFamily="34" charset="0"/>
                      </a:endParaRPr>
                    </a:p>
                  </a:txBody>
                  <a:tcPr anchor="ctr">
                    <a:lnL w="12700" cap="flat" cmpd="sng" algn="ctr">
                      <a:noFill/>
                      <a:prstDash val="solid"/>
                      <a:round/>
                      <a:headEnd type="none" w="med" len="med"/>
                      <a:tailEnd type="none" w="med" len="med"/>
                    </a:lnL>
                  </a:tcPr>
                </a:tc>
              </a:tr>
            </a:tbl>
          </a:graphicData>
        </a:graphic>
      </p:graphicFrame>
      <p:sp>
        <p:nvSpPr>
          <p:cNvPr id="6" name="Accolade fermante 5"/>
          <p:cNvSpPr/>
          <p:nvPr/>
        </p:nvSpPr>
        <p:spPr>
          <a:xfrm>
            <a:off x="5929322" y="2000240"/>
            <a:ext cx="428628" cy="20717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Accolade fermante 6"/>
          <p:cNvSpPr/>
          <p:nvPr/>
        </p:nvSpPr>
        <p:spPr>
          <a:xfrm>
            <a:off x="5929322" y="4286256"/>
            <a:ext cx="428628" cy="1071570"/>
          </a:xfrm>
          <a:prstGeom prst="rightBrace">
            <a:avLst>
              <a:gd name="adj1" fmla="val 4654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Accolade fermante 7"/>
          <p:cNvSpPr/>
          <p:nvPr/>
        </p:nvSpPr>
        <p:spPr>
          <a:xfrm>
            <a:off x="5929322" y="5572140"/>
            <a:ext cx="428628" cy="571504"/>
          </a:xfrm>
          <a:prstGeom prst="rightBrace">
            <a:avLst>
              <a:gd name="adj1" fmla="val 4654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228600"/>
            <a:ext cx="8784976" cy="758952"/>
          </a:xfrm>
        </p:spPr>
        <p:txBody>
          <a:bodyPr>
            <a:normAutofit/>
          </a:bodyPr>
          <a:lstStyle/>
          <a:p>
            <a:r>
              <a:rPr lang="fr-FR" dirty="0" smtClean="0"/>
              <a:t>Quels périmètres pour les différentes opérations ?</a:t>
            </a:r>
            <a:endParaRPr lang="fr-FR" dirty="0"/>
          </a:p>
        </p:txBody>
      </p:sp>
      <p:sp>
        <p:nvSpPr>
          <p:cNvPr id="3" name="Espace réservé du numéro de diapositive 2"/>
          <p:cNvSpPr>
            <a:spLocks noGrp="1"/>
          </p:cNvSpPr>
          <p:nvPr>
            <p:ph type="sldNum" sz="quarter" idx="12"/>
          </p:nvPr>
        </p:nvSpPr>
        <p:spPr/>
        <p:txBody>
          <a:bodyPr/>
          <a:lstStyle/>
          <a:p>
            <a:fld id="{2C6B1FF6-39B9-40F5-8B67-33C6354A3D4F}" type="slidenum">
              <a:rPr lang="en-US" smtClean="0"/>
              <a:pPr/>
              <a:t>8</a:t>
            </a:fld>
            <a:endParaRPr lang="en-US" dirty="0"/>
          </a:p>
        </p:txBody>
      </p:sp>
      <p:graphicFrame>
        <p:nvGraphicFramePr>
          <p:cNvPr id="5" name="Espace réservé du contenu 4"/>
          <p:cNvGraphicFramePr>
            <a:graphicFrameLocks noGrp="1"/>
          </p:cNvGraphicFramePr>
          <p:nvPr>
            <p:ph sz="quarter" idx="1"/>
          </p:nvPr>
        </p:nvGraphicFramePr>
        <p:xfrm>
          <a:off x="301625" y="1945974"/>
          <a:ext cx="8504238" cy="2651760"/>
        </p:xfrm>
        <a:graphic>
          <a:graphicData uri="http://schemas.openxmlformats.org/drawingml/2006/table">
            <a:tbl>
              <a:tblPr firstRow="1" bandRow="1">
                <a:tableStyleId>{69CF1AB2-1976-4502-BF36-3FF5EA218861}</a:tableStyleId>
              </a:tblPr>
              <a:tblGrid>
                <a:gridCol w="5842011"/>
                <a:gridCol w="2662227"/>
              </a:tblGrid>
              <a:tr h="370840">
                <a:tc>
                  <a:txBody>
                    <a:bodyPr/>
                    <a:lstStyle/>
                    <a:p>
                      <a:pPr>
                        <a:buFontTx/>
                        <a:buChar char="-"/>
                      </a:pPr>
                      <a:r>
                        <a:rPr lang="fr-FR" sz="2400" b="0" dirty="0" smtClean="0">
                          <a:latin typeface="Calibri" pitchFamily="34" charset="0"/>
                        </a:rPr>
                        <a:t> IRT Jules Verne</a:t>
                      </a:r>
                    </a:p>
                    <a:p>
                      <a:pPr>
                        <a:buFontTx/>
                        <a:buChar char="-"/>
                      </a:pPr>
                      <a:r>
                        <a:rPr lang="fr-FR" sz="2400" b="0" baseline="0" dirty="0" smtClean="0">
                          <a:latin typeface="Calibri" pitchFamily="34" charset="0"/>
                        </a:rPr>
                        <a:t> IHU</a:t>
                      </a:r>
                    </a:p>
                    <a:p>
                      <a:pPr>
                        <a:buFontTx/>
                        <a:buChar char="-"/>
                      </a:pPr>
                      <a:r>
                        <a:rPr lang="fr-FR" sz="2400" b="0" baseline="0" dirty="0" smtClean="0">
                          <a:latin typeface="Calibri" pitchFamily="34" charset="0"/>
                        </a:rPr>
                        <a:t> LABEX Risques et Lien social</a:t>
                      </a:r>
                    </a:p>
                    <a:p>
                      <a:pPr>
                        <a:buFontTx/>
                        <a:buChar char="-"/>
                      </a:pPr>
                      <a:r>
                        <a:rPr lang="fr-FR" sz="2400" b="0" baseline="0" dirty="0" smtClean="0">
                          <a:latin typeface="Calibri" pitchFamily="34" charset="0"/>
                        </a:rPr>
                        <a:t> LABEX Institut Européen d’Acoustique</a:t>
                      </a:r>
                    </a:p>
                    <a:p>
                      <a:pPr>
                        <a:buFontTx/>
                        <a:buChar char="-"/>
                      </a:pPr>
                      <a:r>
                        <a:rPr lang="fr-FR" sz="2400" b="0" baseline="0" dirty="0" smtClean="0">
                          <a:latin typeface="Calibri" pitchFamily="34" charset="0"/>
                        </a:rPr>
                        <a:t> LABEX Maladies cardiovasculaires</a:t>
                      </a:r>
                    </a:p>
                    <a:p>
                      <a:pPr>
                        <a:buFontTx/>
                        <a:buChar char="-"/>
                      </a:pPr>
                      <a:r>
                        <a:rPr lang="fr-FR" sz="2400" b="0" baseline="0" dirty="0" smtClean="0">
                          <a:latin typeface="Calibri" pitchFamily="34" charset="0"/>
                        </a:rPr>
                        <a:t> LABEX CENSE</a:t>
                      </a:r>
                    </a:p>
                    <a:p>
                      <a:pPr>
                        <a:buFontTx/>
                        <a:buChar char="-"/>
                      </a:pPr>
                      <a:r>
                        <a:rPr lang="fr-FR" sz="2400" b="0" baseline="0" dirty="0" smtClean="0">
                          <a:latin typeface="Calibri" pitchFamily="34" charset="0"/>
                        </a:rPr>
                        <a:t> LABEX Mécanique, Matériaux, Procédés</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fr-FR" sz="2400" b="0" dirty="0" smtClean="0">
                          <a:latin typeface="Calibri" pitchFamily="34" charset="0"/>
                        </a:rPr>
                        <a:t>Pays de la Loire</a:t>
                      </a:r>
                      <a:endParaRPr lang="fr-FR" sz="2400" b="0" dirty="0">
                        <a:latin typeface="Calibri" pitchFamily="34" charset="0"/>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6" name="Accolade fermante 5"/>
          <p:cNvSpPr/>
          <p:nvPr/>
        </p:nvSpPr>
        <p:spPr>
          <a:xfrm>
            <a:off x="5929322" y="2000240"/>
            <a:ext cx="428628" cy="25003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ZoneTexte 6"/>
          <p:cNvSpPr txBox="1"/>
          <p:nvPr/>
        </p:nvSpPr>
        <p:spPr>
          <a:xfrm>
            <a:off x="1043608" y="4869160"/>
            <a:ext cx="7031861" cy="1200329"/>
          </a:xfrm>
          <a:prstGeom prst="rect">
            <a:avLst/>
          </a:prstGeom>
          <a:noFill/>
        </p:spPr>
        <p:txBody>
          <a:bodyPr wrap="none" rtlCol="0">
            <a:spAutoFit/>
          </a:bodyPr>
          <a:lstStyle/>
          <a:p>
            <a:r>
              <a:rPr lang="fr-FR" sz="2400" i="1" dirty="0" smtClean="0">
                <a:latin typeface="Calibri" pitchFamily="34" charset="0"/>
                <a:cs typeface="Calibri" pitchFamily="34" charset="0"/>
              </a:rPr>
              <a:t>Faut-il élargir le périmètre de certaines opérations ?</a:t>
            </a:r>
          </a:p>
          <a:p>
            <a:r>
              <a:rPr lang="fr-FR" sz="2400" i="1" dirty="0" smtClean="0">
                <a:latin typeface="Calibri" pitchFamily="34" charset="0"/>
                <a:cs typeface="Calibri" pitchFamily="34" charset="0"/>
              </a:rPr>
              <a:t>La réponse dépend en partie du périmètre d’excellence.</a:t>
            </a:r>
          </a:p>
          <a:p>
            <a:r>
              <a:rPr lang="fr-FR" sz="2400" i="1" dirty="0" smtClean="0">
                <a:latin typeface="Calibri" pitchFamily="34" charset="0"/>
                <a:cs typeface="Calibri" pitchFamily="34" charset="0"/>
              </a:rPr>
              <a:t>Comment stabiliser les périmètres ?</a:t>
            </a:r>
            <a:endParaRPr lang="fr-FR" sz="2400" i="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 périmètre d’excellence ?</a:t>
            </a:r>
            <a:endParaRPr lang="fr-FR" dirty="0"/>
          </a:p>
        </p:txBody>
      </p:sp>
      <p:sp>
        <p:nvSpPr>
          <p:cNvPr id="3" name="Espace réservé du numéro de diapositive 2"/>
          <p:cNvSpPr>
            <a:spLocks noGrp="1"/>
          </p:cNvSpPr>
          <p:nvPr>
            <p:ph type="sldNum" sz="quarter" idx="12"/>
          </p:nvPr>
        </p:nvSpPr>
        <p:spPr/>
        <p:txBody>
          <a:bodyPr/>
          <a:lstStyle/>
          <a:p>
            <a:fld id="{2C6B1FF6-39B9-40F5-8B67-33C6354A3D4F}" type="slidenum">
              <a:rPr lang="en-US" smtClean="0"/>
              <a:pPr/>
              <a:t>9</a:t>
            </a:fld>
            <a:endParaRPr lang="en-US" dirty="0"/>
          </a:p>
        </p:txBody>
      </p:sp>
      <p:sp>
        <p:nvSpPr>
          <p:cNvPr id="4" name="Espace réservé du contenu 3"/>
          <p:cNvSpPr>
            <a:spLocks noGrp="1"/>
          </p:cNvSpPr>
          <p:nvPr>
            <p:ph sz="quarter" idx="1"/>
          </p:nvPr>
        </p:nvSpPr>
        <p:spPr>
          <a:xfrm>
            <a:off x="323528" y="1700808"/>
            <a:ext cx="8518720" cy="4350224"/>
          </a:xfrm>
        </p:spPr>
        <p:txBody>
          <a:bodyPr>
            <a:normAutofit fontScale="92500" lnSpcReduction="20000"/>
          </a:bodyPr>
          <a:lstStyle/>
          <a:p>
            <a:r>
              <a:rPr lang="fr-FR" dirty="0" smtClean="0"/>
              <a:t>Implication des grands organismes ?</a:t>
            </a:r>
          </a:p>
          <a:p>
            <a:endParaRPr lang="fr-FR" dirty="0" smtClean="0"/>
          </a:p>
          <a:p>
            <a:r>
              <a:rPr lang="fr-FR" dirty="0" smtClean="0"/>
              <a:t>Mobilisation d’une offre de formation (masters et doctorat) pour accroître son attractivité internationale et le développement d’innovations pédagogiques.</a:t>
            </a:r>
          </a:p>
          <a:p>
            <a:endParaRPr lang="fr-FR" dirty="0" smtClean="0"/>
          </a:p>
          <a:p>
            <a:r>
              <a:rPr lang="fr-FR" dirty="0" smtClean="0"/>
              <a:t>Existence d’IRT et de LABEX interrégionaux forts:</a:t>
            </a:r>
          </a:p>
          <a:p>
            <a:pPr lvl="1"/>
            <a:r>
              <a:rPr lang="fr-FR" dirty="0" smtClean="0"/>
              <a:t>Chimie et Physique des Matériaux</a:t>
            </a:r>
          </a:p>
          <a:p>
            <a:pPr lvl="1"/>
            <a:r>
              <a:rPr lang="fr-FR" dirty="0" smtClean="0"/>
              <a:t>Mathématiques</a:t>
            </a:r>
          </a:p>
          <a:p>
            <a:pPr lvl="1"/>
            <a:r>
              <a:rPr lang="fr-FR" dirty="0" smtClean="0"/>
              <a:t>Internet du Futur</a:t>
            </a:r>
          </a:p>
          <a:p>
            <a:pPr lvl="1"/>
            <a:r>
              <a:rPr lang="fr-FR" dirty="0" smtClean="0"/>
              <a:t>IRT B-Com</a:t>
            </a:r>
          </a:p>
          <a:p>
            <a:pPr lvl="1"/>
            <a:r>
              <a:rPr lang="fr-FR" dirty="0" smtClean="0"/>
              <a:t>+ projets dont le périmètre serait redéfini</a:t>
            </a:r>
          </a:p>
          <a:p>
            <a:pPr lvl="1"/>
            <a:endParaRPr lang="fr-F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4826</TotalTime>
  <Words>574</Words>
  <Application>Microsoft Office PowerPoint</Application>
  <PresentationFormat>Affichage à l'écran (4:3)</PresentationFormat>
  <Paragraphs>177</Paragraphs>
  <Slides>13</Slides>
  <Notes>0</Notes>
  <HiddenSlides>0</HiddenSlides>
  <MMClips>0</MMClips>
  <ScaleCrop>false</ScaleCrop>
  <HeadingPairs>
    <vt:vector size="4" baseType="variant">
      <vt:variant>
        <vt:lpstr>Thème</vt:lpstr>
      </vt:variant>
      <vt:variant>
        <vt:i4>2</vt:i4>
      </vt:variant>
      <vt:variant>
        <vt:lpstr>Titres des diapositives</vt:lpstr>
      </vt:variant>
      <vt:variant>
        <vt:i4>13</vt:i4>
      </vt:variant>
    </vt:vector>
  </HeadingPairs>
  <TitlesOfParts>
    <vt:vector size="15" baseType="lpstr">
      <vt:lpstr>Civic</vt:lpstr>
      <vt:lpstr>Conception personnalisée</vt:lpstr>
      <vt:lpstr>PRES UNAM Grand Emprunt</vt:lpstr>
      <vt:lpstr>Ordre du jour</vt:lpstr>
      <vt:lpstr>Projets d’Equipements d’Excellence</vt:lpstr>
      <vt:lpstr>Projets d’Equipements d’Excellence</vt:lpstr>
      <vt:lpstr>Projets de Laboratoires d’Excellence</vt:lpstr>
      <vt:lpstr>Projets de Laboratoires d’Excellence</vt:lpstr>
      <vt:lpstr>Les briques potentielles</vt:lpstr>
      <vt:lpstr>Quels périmètres pour les différentes opérations ?</vt:lpstr>
      <vt:lpstr>Quel périmètre d’excellence ?</vt:lpstr>
      <vt:lpstr>Quel périmètre d’excellence ?</vt:lpstr>
      <vt:lpstr>Quel périmètre d’excellence ?</vt:lpstr>
      <vt:lpstr>Nécessité de la structuration juridique des différentes opérations</vt:lpstr>
      <vt:lpstr>Gouvernance</vt:lpstr>
    </vt:vector>
  </TitlesOfParts>
  <Company>XPSP2</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de l’Innovation</dc:title>
  <dc:creator>Admin</dc:creator>
  <cp:lastModifiedBy>DMS1</cp:lastModifiedBy>
  <cp:revision>502</cp:revision>
  <dcterms:created xsi:type="dcterms:W3CDTF">2009-10-07T09:48:48Z</dcterms:created>
  <dcterms:modified xsi:type="dcterms:W3CDTF">2010-09-09T12:53:49Z</dcterms:modified>
</cp:coreProperties>
</file>