
<file path=[Content_Types].xml><?xml version="1.0" encoding="utf-8"?>
<Types xmlns="http://schemas.openxmlformats.org/package/2006/content-types">
  <Override PartName="/ppt/theme/theme5.xml" ContentType="application/vnd.openxmlformats-officedocument.them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Layouts/slideLayout43.xml" ContentType="application/vnd.openxmlformats-officedocument.presentationml.slideLayout+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slideLayouts/slideLayout21.xml" ContentType="application/vnd.openxmlformats-officedocument.presentationml.slideLayout+xml"/>
  <Override PartName="/ppt/tags/tag35.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197.xml" ContentType="application/vnd.openxmlformats-officedocument.presentationml.tags+xml"/>
  <Override PartName="/ppt/tags/tag336.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slideLayouts/slideLayout48.xml" ContentType="application/vnd.openxmlformats-officedocument.presentationml.slideLayout+xml"/>
  <Override PartName="/ppt/diagrams/colors1.xml" ContentType="application/vnd.openxmlformats-officedocument.drawingml.diagramColor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notesSlides/notesSlide18.xml" ContentType="application/vnd.openxmlformats-officedocument.presentationml.notesSlide+xml"/>
  <Override PartName="/ppt/slideLayouts/slideLayout51.xml" ContentType="application/vnd.openxmlformats-officedocument.presentationml.slideLayout+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19.xml" ContentType="application/vnd.openxmlformats-officedocument.presentationml.tags+xml"/>
  <Override PartName="/ppt/slideLayouts/slideLayout40.xml" ContentType="application/vnd.openxmlformats-officedocument.presentationml.slideLayout+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33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slideMasters/slideMaster2.xml" ContentType="application/vnd.openxmlformats-officedocument.presentationml.slideMaster+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slideLayouts/slideLayout34.xml" ContentType="application/vnd.openxmlformats-officedocument.presentationml.slideLayout+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notesSlides/notesSlide15.xml" ContentType="application/vnd.openxmlformats-officedocument.presentationml.notesSlide+xml"/>
  <Override PartName="/ppt/tags/tag251.xml" ContentType="application/vnd.openxmlformats-officedocument.presentationml.tags+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diagrams/data1.xml" ContentType="application/vnd.openxmlformats-officedocument.drawingml.diagramData+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tags/tag330.xml" ContentType="application/vnd.openxmlformats-officedocument.presentationml.tags+xml"/>
  <Override PartName="/ppt/slideLayouts/slideLayout39.xml" ContentType="application/vnd.openxmlformats-officedocument.presentationml.slideLayout+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slideLayouts/slideLayout53.xml" ContentType="application/vnd.openxmlformats-officedocument.presentationml.slideLayout+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slideLayouts/slideLayout42.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17.xml" ContentType="application/vnd.openxmlformats-officedocument.presentationml.notes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slideLayouts/slideLayout50.xml" ContentType="application/vnd.openxmlformats-officedocument.presentationml.slideLayout+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notesSlides/notesSlide8.xml" ContentType="application/vnd.openxmlformats-officedocument.presentationml.notesSlide+xml"/>
  <Override PartName="/ppt/tags/tag157.xml" ContentType="application/vnd.openxmlformats-officedocument.presentationml.tags+xml"/>
  <Override PartName="/ppt/tags/tag307.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slideLayouts/slideLayout44.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notesSlides/notesSlide14.xml" ContentType="application/vnd.openxmlformats-officedocument.presentationml.notesSlide+xml"/>
  <Override PartName="/ppt/tags/tag33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notesSlides/notesSlide19.xml" ContentType="application/vnd.openxmlformats-officedocument.presentationml.notes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slideLayouts/slideLayout30.xml" ContentType="application/vnd.openxmlformats-officedocument.presentationml.slideLayout+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227.xml" ContentType="application/vnd.openxmlformats-officedocument.presentationml.tags+xml"/>
  <Override PartName="/ppt/tags/tag274.xml" ContentType="application/vnd.openxmlformats-officedocument.presentationml.tags+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diagrams/layout1.xml" ContentType="application/vnd.openxmlformats-officedocument.drawingml.diagramLayout+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Layouts/slideLayout54.xml" ContentType="application/vnd.openxmlformats-officedocument.presentationml.slideLayout+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heme/theme7.xml" ContentType="application/vnd.openxmlformats-officedocument.them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4" r:id="rId2"/>
    <p:sldMasterId id="2147483719" r:id="rId3"/>
    <p:sldMasterId id="2147484664" r:id="rId4"/>
    <p:sldMasterId id="2147487211" r:id="rId5"/>
  </p:sldMasterIdLst>
  <p:notesMasterIdLst>
    <p:notesMasterId r:id="rId32"/>
  </p:notesMasterIdLst>
  <p:handoutMasterIdLst>
    <p:handoutMasterId r:id="rId33"/>
  </p:handoutMasterIdLst>
  <p:sldIdLst>
    <p:sldId id="292" r:id="rId6"/>
    <p:sldId id="405" r:id="rId7"/>
    <p:sldId id="456" r:id="rId8"/>
    <p:sldId id="465" r:id="rId9"/>
    <p:sldId id="466" r:id="rId10"/>
    <p:sldId id="457" r:id="rId11"/>
    <p:sldId id="413" r:id="rId12"/>
    <p:sldId id="440" r:id="rId13"/>
    <p:sldId id="439" r:id="rId14"/>
    <p:sldId id="458" r:id="rId15"/>
    <p:sldId id="455" r:id="rId16"/>
    <p:sldId id="441" r:id="rId17"/>
    <p:sldId id="442" r:id="rId18"/>
    <p:sldId id="443" r:id="rId19"/>
    <p:sldId id="444" r:id="rId20"/>
    <p:sldId id="445" r:id="rId21"/>
    <p:sldId id="446" r:id="rId22"/>
    <p:sldId id="459" r:id="rId23"/>
    <p:sldId id="452" r:id="rId24"/>
    <p:sldId id="453" r:id="rId25"/>
    <p:sldId id="454" r:id="rId26"/>
    <p:sldId id="460" r:id="rId27"/>
    <p:sldId id="461" r:id="rId28"/>
    <p:sldId id="462" r:id="rId29"/>
    <p:sldId id="463" r:id="rId30"/>
    <p:sldId id="464" r:id="rId31"/>
  </p:sldIdLst>
  <p:sldSz cx="9144000" cy="6858000" type="screen4x3"/>
  <p:notesSz cx="6669088" cy="9926638"/>
  <p:custDataLst>
    <p:tags r:id="rId34"/>
  </p:custDataLst>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CBE"/>
    <a:srgbClr val="FCAAF0"/>
    <a:srgbClr val="A6068F"/>
    <a:srgbClr val="F84EE0"/>
    <a:srgbClr val="FF9999"/>
    <a:srgbClr val="FBA3EE"/>
    <a:srgbClr val="7DE8F3"/>
    <a:srgbClr val="9966FF"/>
    <a:srgbClr val="355865"/>
    <a:srgbClr val="4D4D4D"/>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487" autoAdjust="0"/>
    <p:restoredTop sz="74690" autoAdjust="0"/>
  </p:normalViewPr>
  <p:slideViewPr>
    <p:cSldViewPr snapToGrid="0">
      <p:cViewPr>
        <p:scale>
          <a:sx n="80" d="100"/>
          <a:sy n="80" d="100"/>
        </p:scale>
        <p:origin x="-900" y="126"/>
      </p:cViewPr>
      <p:guideLst>
        <p:guide orient="horz" pos="1345"/>
        <p:guide pos="2880"/>
      </p:guideLst>
    </p:cSldViewPr>
  </p:slideViewPr>
  <p:outlineViewPr>
    <p:cViewPr>
      <p:scale>
        <a:sx n="33" d="100"/>
        <a:sy n="33" d="100"/>
      </p:scale>
      <p:origin x="0" y="16446"/>
    </p:cViewPr>
  </p:outlineViewPr>
  <p:notesTextViewPr>
    <p:cViewPr>
      <p:scale>
        <a:sx n="100" d="100"/>
        <a:sy n="100" d="100"/>
      </p:scale>
      <p:origin x="0" y="0"/>
    </p:cViewPr>
  </p:notesTextViewPr>
  <p:sorterViewPr>
    <p:cViewPr>
      <p:scale>
        <a:sx n="80" d="100"/>
        <a:sy n="80" d="100"/>
      </p:scale>
      <p:origin x="0" y="10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6D84C-2890-44A8-8155-FEA89DE001D6}"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fr-FR"/>
        </a:p>
      </dgm:t>
    </dgm:pt>
    <dgm:pt modelId="{49D254F5-7AA1-47E4-8061-51A38EBF7A98}">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800" b="1" dirty="0" smtClean="0"/>
            <a:t>Une IDEX en prise avec les enjeux</a:t>
          </a:r>
        </a:p>
        <a:p>
          <a:r>
            <a:rPr lang="fr-FR" sz="1800" b="1" dirty="0" smtClean="0"/>
            <a:t>socio-économiques et sociétaux</a:t>
          </a:r>
          <a:endParaRPr lang="fr-FR" sz="1800" b="1" dirty="0"/>
        </a:p>
      </dgm:t>
    </dgm:pt>
    <dgm:pt modelId="{77FB7079-CB19-4A2E-9822-913CDDE5D3A7}" type="parTrans" cxnId="{7D38F2B2-D03F-45BF-B676-29571446B77D}">
      <dgm:prSet/>
      <dgm:spPr/>
      <dgm:t>
        <a:bodyPr/>
        <a:lstStyle/>
        <a:p>
          <a:endParaRPr lang="fr-FR"/>
        </a:p>
      </dgm:t>
    </dgm:pt>
    <dgm:pt modelId="{4DF1D798-374D-4431-8271-F31A2D060FD2}" type="sibTrans" cxnId="{7D38F2B2-D03F-45BF-B676-29571446B77D}">
      <dgm:prSet/>
      <dgm:spPr/>
      <dgm:t>
        <a:bodyPr/>
        <a:lstStyle/>
        <a:p>
          <a:endParaRPr lang="fr-FR"/>
        </a:p>
      </dgm:t>
    </dgm:pt>
    <dgm:pt modelId="{A745BD0A-D767-4FB2-B326-4E928165E0AE}">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Santé</a:t>
          </a:r>
          <a:endParaRPr lang="fr-FR" sz="1000" dirty="0"/>
        </a:p>
      </dgm:t>
    </dgm:pt>
    <dgm:pt modelId="{63A3D6B5-6297-4CD0-B756-8FCCDCDC9D8A}" type="parTrans" cxnId="{A7B66B3F-6998-40D1-8EAE-995136D21833}">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4C10F378-4C7A-4220-A185-0707BA628813}" type="sibTrans" cxnId="{A7B66B3F-6998-40D1-8EAE-995136D21833}">
      <dgm:prSet/>
      <dgm:spPr/>
      <dgm:t>
        <a:bodyPr/>
        <a:lstStyle/>
        <a:p>
          <a:endParaRPr lang="fr-FR"/>
        </a:p>
      </dgm:t>
    </dgm:pt>
    <dgm:pt modelId="{6BD8026C-C528-4390-8BFE-D126C8357E8E}">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IHU Sciences de la transplantation et de l’immunothérapie</a:t>
          </a:r>
          <a:endParaRPr lang="fr-FR" sz="1000" dirty="0"/>
        </a:p>
      </dgm:t>
    </dgm:pt>
    <dgm:pt modelId="{06868A07-2A0B-4332-8D49-F6720AD891A5}" type="parTrans" cxnId="{E36566B4-1FEE-40F2-BBD7-EEC6F3DBA9B7}">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344BF00C-8780-4EB0-AD89-D2E449D114BF}" type="sibTrans" cxnId="{E36566B4-1FEE-40F2-BBD7-EEC6F3DBA9B7}">
      <dgm:prSet/>
      <dgm:spPr/>
      <dgm:t>
        <a:bodyPr/>
        <a:lstStyle/>
        <a:p>
          <a:endParaRPr lang="fr-FR"/>
        </a:p>
      </dgm:t>
    </dgm:pt>
    <dgm:pt modelId="{396C9469-B693-47BF-83F0-9D47177B7B19}">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de Compétitivité Atlantic Biothérapie</a:t>
          </a:r>
          <a:endParaRPr lang="fr-FR" sz="1000" dirty="0"/>
        </a:p>
      </dgm:t>
    </dgm:pt>
    <dgm:pt modelId="{06C7BA69-034B-4E3C-BB00-7082A34CF171}" type="parTrans" cxnId="{38855B3A-40D1-4ADB-B336-3D25AA271E9A}">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C1285F35-CD32-4E57-BF27-20D2B463874C}" type="sibTrans" cxnId="{38855B3A-40D1-4ADB-B336-3D25AA271E9A}">
      <dgm:prSet/>
      <dgm:spPr/>
      <dgm:t>
        <a:bodyPr/>
        <a:lstStyle/>
        <a:p>
          <a:endParaRPr lang="fr-FR"/>
        </a:p>
      </dgm:t>
    </dgm:pt>
    <dgm:pt modelId="{CD9E1E1A-CC97-434B-8B90-8DCC8F55B38F}">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a:t>
          </a:r>
          <a:r>
            <a:rPr lang="fr-FR" sz="1000" dirty="0" err="1" smtClean="0"/>
            <a:t>STIc</a:t>
          </a:r>
          <a:endParaRPr lang="fr-FR" sz="1000" dirty="0"/>
        </a:p>
      </dgm:t>
    </dgm:pt>
    <dgm:pt modelId="{9EAA5FB6-E001-4F70-9022-7E00925E396F}" type="parTrans" cxnId="{3D3C9C04-6545-486B-9F24-9BC139D966A9}">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EAAABCF5-56F4-4A7B-A19A-FB82243A4C36}" type="sibTrans" cxnId="{3D3C9C04-6545-486B-9F24-9BC139D966A9}">
      <dgm:prSet/>
      <dgm:spPr/>
      <dgm:t>
        <a:bodyPr/>
        <a:lstStyle/>
        <a:p>
          <a:endParaRPr lang="fr-FR"/>
        </a:p>
      </dgm:t>
    </dgm:pt>
    <dgm:pt modelId="{18EB5833-3F31-4CFE-9556-1664A53E1FC0}">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Chimie, Physique et </a:t>
          </a:r>
          <a:r>
            <a:rPr lang="fr-FR" sz="1000" dirty="0" err="1" smtClean="0"/>
            <a:t>Ingenierie</a:t>
          </a:r>
          <a:endParaRPr lang="fr-FR" sz="1000" dirty="0"/>
        </a:p>
      </dgm:t>
    </dgm:pt>
    <dgm:pt modelId="{ACE234B3-2F41-460C-8EC8-39C2B60F2B17}" type="parTrans" cxnId="{D54A0D30-7ED2-4578-A3F7-4972B89CFF7A}">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536F7923-8C5A-4E5A-8A04-D68ED8E2214A}" type="sibTrans" cxnId="{D54A0D30-7ED2-4578-A3F7-4972B89CFF7A}">
      <dgm:prSet/>
      <dgm:spPr/>
      <dgm:t>
        <a:bodyPr/>
        <a:lstStyle/>
        <a:p>
          <a:endParaRPr lang="fr-FR"/>
        </a:p>
      </dgm:t>
    </dgm:pt>
    <dgm:pt modelId="{94522EE3-1084-4F33-A1E7-4B79F6289927}">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IRT B Com</a:t>
          </a:r>
          <a:endParaRPr lang="fr-FR" sz="1000" dirty="0"/>
        </a:p>
      </dgm:t>
    </dgm:pt>
    <dgm:pt modelId="{E96A304F-BB1C-4B9C-A55B-047BF13D6652}" type="parTrans" cxnId="{C9BF49FF-2522-4368-8D19-53ECDE39186E}">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993066D2-EB7C-44C4-9D30-71489E9EB344}" type="sibTrans" cxnId="{C9BF49FF-2522-4368-8D19-53ECDE39186E}">
      <dgm:prSet/>
      <dgm:spPr/>
      <dgm:t>
        <a:bodyPr/>
        <a:lstStyle/>
        <a:p>
          <a:endParaRPr lang="fr-FR"/>
        </a:p>
      </dgm:t>
    </dgm:pt>
    <dgm:pt modelId="{71ABBF8F-75BD-46D0-A1D0-418420649191}">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IRT Jules Verne</a:t>
          </a:r>
          <a:endParaRPr lang="fr-FR" sz="1000" dirty="0"/>
        </a:p>
      </dgm:t>
    </dgm:pt>
    <dgm:pt modelId="{47ACE4B7-5786-41DE-A5C7-A0BE1017163A}" type="parTrans" cxnId="{2004CC32-05F7-4496-ABD5-79156A9DDBC4}">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41A69370-EFB5-4D80-B5D1-FC77B62003A8}" type="sibTrans" cxnId="{2004CC32-05F7-4496-ABD5-79156A9DDBC4}">
      <dgm:prSet/>
      <dgm:spPr/>
      <dgm:t>
        <a:bodyPr/>
        <a:lstStyle/>
        <a:p>
          <a:endParaRPr lang="fr-FR"/>
        </a:p>
      </dgm:t>
    </dgm:pt>
    <dgm:pt modelId="{3FD5DAB6-4A0C-480B-9032-63C6F9A844E0}">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Pôles de Compétitivité EMC2, ID4Car</a:t>
          </a:r>
          <a:endParaRPr lang="fr-FR" sz="1000" dirty="0"/>
        </a:p>
      </dgm:t>
    </dgm:pt>
    <dgm:pt modelId="{7BFA5B31-9B3F-4EF6-AB65-ABCA1D933886}" type="parTrans" cxnId="{2F8CB163-4B38-4EF0-B187-440D75838BDE}">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40196F4C-ED5B-46C4-B8D4-A5D31090D8AB}" type="sibTrans" cxnId="{2F8CB163-4B38-4EF0-B187-440D75838BDE}">
      <dgm:prSet/>
      <dgm:spPr/>
      <dgm:t>
        <a:bodyPr/>
        <a:lstStyle/>
        <a:p>
          <a:endParaRPr lang="fr-FR"/>
        </a:p>
      </dgm:t>
    </dgm:pt>
    <dgm:pt modelId="{7D0584FA-E409-47DF-ACC6-1C40AD3AC163}">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de Compétitivité Images et Réseaux</a:t>
          </a:r>
          <a:endParaRPr lang="fr-FR" sz="1000" dirty="0"/>
        </a:p>
      </dgm:t>
    </dgm:pt>
    <dgm:pt modelId="{82404378-185B-4060-8C03-E8FBA7553698}" type="parTrans" cxnId="{C91CF282-BF25-4F85-B362-253DFB509234}">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5EDE1076-EDBB-4C99-AA23-118F57F5BE28}" type="sibTrans" cxnId="{C91CF282-BF25-4F85-B362-253DFB509234}">
      <dgm:prSet/>
      <dgm:spPr/>
      <dgm:t>
        <a:bodyPr/>
        <a:lstStyle/>
        <a:p>
          <a:endParaRPr lang="fr-FR"/>
        </a:p>
      </dgm:t>
    </dgm:pt>
    <dgm:pt modelId="{7FCAB142-EE5E-46FC-9AB6-4A44586F4FB5}">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Alimentation et Environnement : Durabilité, santé et Sécurité</a:t>
          </a:r>
          <a:endParaRPr lang="fr-FR" sz="1000" dirty="0"/>
        </a:p>
      </dgm:t>
    </dgm:pt>
    <dgm:pt modelId="{9D15D45C-1656-495D-960F-944B0900C33F}" type="parTrans" cxnId="{03A3E408-46B1-4EC2-973A-AB4C208A9ABD}">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B1BD0693-F272-4F47-803A-0845148B7D6C}" type="sibTrans" cxnId="{03A3E408-46B1-4EC2-973A-AB4C208A9ABD}">
      <dgm:prSet/>
      <dgm:spPr/>
      <dgm:t>
        <a:bodyPr/>
        <a:lstStyle/>
        <a:p>
          <a:endParaRPr lang="fr-FR"/>
        </a:p>
      </dgm:t>
    </dgm:pt>
    <dgm:pt modelId="{55DB9808-9A69-43D9-A307-FB07A0906C4A}">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ANSES</a:t>
          </a:r>
          <a:endParaRPr lang="fr-FR" sz="1000" dirty="0"/>
        </a:p>
      </dgm:t>
    </dgm:pt>
    <dgm:pt modelId="{ABC98783-20AB-44B1-AAD2-D55440A04776}" type="parTrans" cxnId="{BA71A62F-2C63-4137-97C2-8309EC297CFA}">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73933578-E76D-4E24-A20A-87C7655D658D}" type="sibTrans" cxnId="{BA71A62F-2C63-4137-97C2-8309EC297CFA}">
      <dgm:prSet/>
      <dgm:spPr/>
      <dgm:t>
        <a:bodyPr/>
        <a:lstStyle/>
        <a:p>
          <a:endParaRPr lang="fr-FR"/>
        </a:p>
      </dgm:t>
    </dgm:pt>
    <dgm:pt modelId="{B1616713-25D5-4D32-8A43-548719CEECB4}">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Pôles de Compétitivité </a:t>
          </a:r>
          <a:r>
            <a:rPr lang="fr-FR" sz="1000" dirty="0" err="1" smtClean="0"/>
            <a:t>Valorial</a:t>
          </a:r>
          <a:r>
            <a:rPr lang="fr-FR" sz="1000" dirty="0" smtClean="0"/>
            <a:t> et </a:t>
          </a:r>
          <a:r>
            <a:rPr lang="fr-FR" sz="1000" dirty="0" err="1" smtClean="0"/>
            <a:t>Végépolys</a:t>
          </a:r>
          <a:endParaRPr lang="fr-FR" sz="1000" dirty="0"/>
        </a:p>
      </dgm:t>
    </dgm:pt>
    <dgm:pt modelId="{11F33535-661A-4BAF-8244-67F1F7CEBABA}" type="parTrans" cxnId="{D5E147DC-D475-4EAD-A385-D4FDC4EBBEB5}">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D0F2B4A8-7A66-46C2-A21C-867942736A3E}" type="sibTrans" cxnId="{D5E147DC-D475-4EAD-A385-D4FDC4EBBEB5}">
      <dgm:prSet/>
      <dgm:spPr/>
      <dgm:t>
        <a:bodyPr/>
        <a:lstStyle/>
        <a:p>
          <a:endParaRPr lang="fr-FR"/>
        </a:p>
      </dgm:t>
    </dgm:pt>
    <dgm:pt modelId="{B041A898-F4C3-4894-8E5A-8F286F536833}">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Mer</a:t>
          </a:r>
          <a:endParaRPr lang="fr-FR" sz="1000" dirty="0"/>
        </a:p>
      </dgm:t>
    </dgm:pt>
    <dgm:pt modelId="{FF373E44-2B15-4281-AF0E-DEB2455DFE96}" type="parTrans" cxnId="{811AF308-1FA8-46B3-9AE6-0983993E75C7}">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61A568A5-23C3-41A5-ACB7-94D825F9C93D}" type="sibTrans" cxnId="{811AF308-1FA8-46B3-9AE6-0983993E75C7}">
      <dgm:prSet/>
      <dgm:spPr/>
      <dgm:t>
        <a:bodyPr/>
        <a:lstStyle/>
        <a:p>
          <a:endParaRPr lang="fr-FR"/>
        </a:p>
      </dgm:t>
    </dgm:pt>
    <dgm:pt modelId="{E2F88374-7BE5-4DDC-A1CE-F5F05D21B28A}">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IEED France Energies Marines</a:t>
          </a:r>
          <a:endParaRPr lang="fr-FR" sz="1000" dirty="0"/>
        </a:p>
      </dgm:t>
    </dgm:pt>
    <dgm:pt modelId="{9F076224-5249-4D99-A4CB-B82DA655D53E}" type="parTrans" cxnId="{79095BDC-6D04-4E66-8338-1A0EA8FDFE2B}">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A0A5C61D-30B1-4F70-8EE5-312973D528C2}" type="sibTrans" cxnId="{79095BDC-6D04-4E66-8338-1A0EA8FDFE2B}">
      <dgm:prSet/>
      <dgm:spPr/>
      <dgm:t>
        <a:bodyPr/>
        <a:lstStyle/>
        <a:p>
          <a:endParaRPr lang="fr-FR"/>
        </a:p>
      </dgm:t>
    </dgm:pt>
    <dgm:pt modelId="{46A7719B-96E0-4C39-AC2B-8F240B4D6731}">
      <dgm:prSet phldrT="[Texte]" custT="1">
        <dgm:style>
          <a:lnRef idx="3">
            <a:schemeClr val="lt1"/>
          </a:lnRef>
          <a:fillRef idx="1">
            <a:schemeClr val="accent1"/>
          </a:fillRef>
          <a:effectRef idx="1">
            <a:schemeClr val="accent1"/>
          </a:effectRef>
          <a:fontRef idx="minor">
            <a:schemeClr val="lt1"/>
          </a:fontRef>
        </dgm:style>
      </dgm:prSet>
      <dgm:spPr/>
      <dgm:t>
        <a:bodyPr/>
        <a:lstStyle/>
        <a:p>
          <a:r>
            <a:rPr lang="fr-FR" sz="1000" dirty="0" smtClean="0"/>
            <a:t>Pôle de Compétitivité Mer</a:t>
          </a:r>
          <a:endParaRPr lang="fr-FR" sz="1000" dirty="0"/>
        </a:p>
      </dgm:t>
    </dgm:pt>
    <dgm:pt modelId="{F39CBCC0-38A8-41AF-BBE2-880C3574AE07}" type="parTrans" cxnId="{385EDBBD-E692-49B5-9B73-85834D2F5040}">
      <dgm:prSet>
        <dgm:style>
          <a:lnRef idx="3">
            <a:schemeClr val="lt1"/>
          </a:lnRef>
          <a:fillRef idx="1">
            <a:schemeClr val="accent1"/>
          </a:fillRef>
          <a:effectRef idx="1">
            <a:schemeClr val="accent1"/>
          </a:effectRef>
          <a:fontRef idx="minor">
            <a:schemeClr val="lt1"/>
          </a:fontRef>
        </dgm:style>
      </dgm:prSet>
      <dgm:spPr/>
      <dgm:t>
        <a:bodyPr/>
        <a:lstStyle/>
        <a:p>
          <a:endParaRPr lang="fr-FR"/>
        </a:p>
      </dgm:t>
    </dgm:pt>
    <dgm:pt modelId="{C596A334-6C15-4FFC-85EF-B5EF21F773FF}" type="sibTrans" cxnId="{385EDBBD-E692-49B5-9B73-85834D2F5040}">
      <dgm:prSet/>
      <dgm:spPr/>
      <dgm:t>
        <a:bodyPr/>
        <a:lstStyle/>
        <a:p>
          <a:endParaRPr lang="fr-FR"/>
        </a:p>
      </dgm:t>
    </dgm:pt>
    <dgm:pt modelId="{93EC34F2-BC4C-4127-A478-ECF2E7EF1E62}" type="pres">
      <dgm:prSet presAssocID="{83C6D84C-2890-44A8-8155-FEA89DE001D6}" presName="mainComposite" presStyleCnt="0">
        <dgm:presLayoutVars>
          <dgm:chPref val="1"/>
          <dgm:dir/>
          <dgm:animOne val="branch"/>
          <dgm:animLvl val="lvl"/>
          <dgm:resizeHandles val="exact"/>
        </dgm:presLayoutVars>
      </dgm:prSet>
      <dgm:spPr/>
      <dgm:t>
        <a:bodyPr/>
        <a:lstStyle/>
        <a:p>
          <a:endParaRPr lang="fr-FR"/>
        </a:p>
      </dgm:t>
    </dgm:pt>
    <dgm:pt modelId="{04191945-A0A4-4FCF-BE72-4AA5CF0529C7}" type="pres">
      <dgm:prSet presAssocID="{83C6D84C-2890-44A8-8155-FEA89DE001D6}" presName="hierFlow" presStyleCnt="0"/>
      <dgm:spPr/>
    </dgm:pt>
    <dgm:pt modelId="{D0274245-D340-4E68-B96D-A33D19A90927}" type="pres">
      <dgm:prSet presAssocID="{83C6D84C-2890-44A8-8155-FEA89DE001D6}" presName="hierChild1" presStyleCnt="0">
        <dgm:presLayoutVars>
          <dgm:chPref val="1"/>
          <dgm:animOne val="branch"/>
          <dgm:animLvl val="lvl"/>
        </dgm:presLayoutVars>
      </dgm:prSet>
      <dgm:spPr/>
    </dgm:pt>
    <dgm:pt modelId="{643E3D63-8B44-4103-8214-7E9B4175E098}" type="pres">
      <dgm:prSet presAssocID="{49D254F5-7AA1-47E4-8061-51A38EBF7A98}" presName="Name14" presStyleCnt="0"/>
      <dgm:spPr/>
    </dgm:pt>
    <dgm:pt modelId="{F12E4C85-91D0-4E04-9798-B322C14114A4}" type="pres">
      <dgm:prSet presAssocID="{49D254F5-7AA1-47E4-8061-51A38EBF7A98}" presName="level1Shape" presStyleLbl="node0" presStyleIdx="0" presStyleCnt="1" custScaleX="362596">
        <dgm:presLayoutVars>
          <dgm:chPref val="3"/>
        </dgm:presLayoutVars>
      </dgm:prSet>
      <dgm:spPr/>
      <dgm:t>
        <a:bodyPr/>
        <a:lstStyle/>
        <a:p>
          <a:endParaRPr lang="fr-FR"/>
        </a:p>
      </dgm:t>
    </dgm:pt>
    <dgm:pt modelId="{0D8CD601-58B8-4E14-B70F-91C440E23EFD}" type="pres">
      <dgm:prSet presAssocID="{49D254F5-7AA1-47E4-8061-51A38EBF7A98}" presName="hierChild2" presStyleCnt="0"/>
      <dgm:spPr/>
    </dgm:pt>
    <dgm:pt modelId="{AB38593F-C8B8-476B-8CC2-76FD27559409}" type="pres">
      <dgm:prSet presAssocID="{63A3D6B5-6297-4CD0-B756-8FCCDCDC9D8A}" presName="Name19" presStyleLbl="parChTrans1D2" presStyleIdx="0" presStyleCnt="5"/>
      <dgm:spPr/>
      <dgm:t>
        <a:bodyPr/>
        <a:lstStyle/>
        <a:p>
          <a:endParaRPr lang="fr-FR"/>
        </a:p>
      </dgm:t>
    </dgm:pt>
    <dgm:pt modelId="{44ED34B3-B347-443A-B10F-F13CD1252F48}" type="pres">
      <dgm:prSet presAssocID="{A745BD0A-D767-4FB2-B326-4E928165E0AE}" presName="Name21" presStyleCnt="0"/>
      <dgm:spPr/>
    </dgm:pt>
    <dgm:pt modelId="{CA5114D3-8FBB-47C8-AC03-96D6DF191A41}" type="pres">
      <dgm:prSet presAssocID="{A745BD0A-D767-4FB2-B326-4E928165E0AE}" presName="level2Shape" presStyleLbl="node2" presStyleIdx="0" presStyleCnt="5"/>
      <dgm:spPr/>
      <dgm:t>
        <a:bodyPr/>
        <a:lstStyle/>
        <a:p>
          <a:endParaRPr lang="fr-FR"/>
        </a:p>
      </dgm:t>
    </dgm:pt>
    <dgm:pt modelId="{43B0FA21-3C7B-4B46-8DAC-A5F8C6516230}" type="pres">
      <dgm:prSet presAssocID="{A745BD0A-D767-4FB2-B326-4E928165E0AE}" presName="hierChild3" presStyleCnt="0"/>
      <dgm:spPr/>
    </dgm:pt>
    <dgm:pt modelId="{C2EDE858-7921-43D8-83EC-46E06BCD92A9}" type="pres">
      <dgm:prSet presAssocID="{06868A07-2A0B-4332-8D49-F6720AD891A5}" presName="Name19" presStyleLbl="parChTrans1D3" presStyleIdx="0" presStyleCnt="5"/>
      <dgm:spPr/>
      <dgm:t>
        <a:bodyPr/>
        <a:lstStyle/>
        <a:p>
          <a:endParaRPr lang="fr-FR"/>
        </a:p>
      </dgm:t>
    </dgm:pt>
    <dgm:pt modelId="{45197085-8A96-4F2A-802F-4910B63C5748}" type="pres">
      <dgm:prSet presAssocID="{6BD8026C-C528-4390-8BFE-D126C8357E8E}" presName="Name21" presStyleCnt="0"/>
      <dgm:spPr/>
    </dgm:pt>
    <dgm:pt modelId="{5F003D39-86C5-4F6E-A5EA-741F5F11D07A}" type="pres">
      <dgm:prSet presAssocID="{6BD8026C-C528-4390-8BFE-D126C8357E8E}" presName="level2Shape" presStyleLbl="node3" presStyleIdx="0" presStyleCnt="5"/>
      <dgm:spPr/>
      <dgm:t>
        <a:bodyPr/>
        <a:lstStyle/>
        <a:p>
          <a:endParaRPr lang="fr-FR"/>
        </a:p>
      </dgm:t>
    </dgm:pt>
    <dgm:pt modelId="{C281F73A-9EE2-4992-9E25-0FFDF47A121B}" type="pres">
      <dgm:prSet presAssocID="{6BD8026C-C528-4390-8BFE-D126C8357E8E}" presName="hierChild3" presStyleCnt="0"/>
      <dgm:spPr/>
    </dgm:pt>
    <dgm:pt modelId="{535869F3-DA32-41C3-ACEC-D94AAEA02F57}" type="pres">
      <dgm:prSet presAssocID="{06C7BA69-034B-4E3C-BB00-7082A34CF171}" presName="Name19" presStyleLbl="parChTrans1D4" presStyleIdx="0" presStyleCnt="5"/>
      <dgm:spPr/>
      <dgm:t>
        <a:bodyPr/>
        <a:lstStyle/>
        <a:p>
          <a:endParaRPr lang="fr-FR"/>
        </a:p>
      </dgm:t>
    </dgm:pt>
    <dgm:pt modelId="{34966645-3A5C-4E98-980F-4CDF2463C076}" type="pres">
      <dgm:prSet presAssocID="{396C9469-B693-47BF-83F0-9D47177B7B19}" presName="Name21" presStyleCnt="0"/>
      <dgm:spPr/>
    </dgm:pt>
    <dgm:pt modelId="{BCDF254B-00FB-4450-BDFA-F2E39DDB87B3}" type="pres">
      <dgm:prSet presAssocID="{396C9469-B693-47BF-83F0-9D47177B7B19}" presName="level2Shape" presStyleLbl="node4" presStyleIdx="0" presStyleCnt="5"/>
      <dgm:spPr/>
      <dgm:t>
        <a:bodyPr/>
        <a:lstStyle/>
        <a:p>
          <a:endParaRPr lang="fr-FR"/>
        </a:p>
      </dgm:t>
    </dgm:pt>
    <dgm:pt modelId="{EBFD4862-33F4-429E-B40D-02F1AADA496F}" type="pres">
      <dgm:prSet presAssocID="{396C9469-B693-47BF-83F0-9D47177B7B19}" presName="hierChild3" presStyleCnt="0"/>
      <dgm:spPr/>
    </dgm:pt>
    <dgm:pt modelId="{C87E3156-A70D-471B-8688-0802C2FB96FE}" type="pres">
      <dgm:prSet presAssocID="{9EAA5FB6-E001-4F70-9022-7E00925E396F}" presName="Name19" presStyleLbl="parChTrans1D2" presStyleIdx="1" presStyleCnt="5"/>
      <dgm:spPr/>
      <dgm:t>
        <a:bodyPr/>
        <a:lstStyle/>
        <a:p>
          <a:endParaRPr lang="fr-FR"/>
        </a:p>
      </dgm:t>
    </dgm:pt>
    <dgm:pt modelId="{427BFB95-9635-4811-BF22-9BED4FF37097}" type="pres">
      <dgm:prSet presAssocID="{CD9E1E1A-CC97-434B-8B90-8DCC8F55B38F}" presName="Name21" presStyleCnt="0"/>
      <dgm:spPr/>
    </dgm:pt>
    <dgm:pt modelId="{9AB13BAF-C828-4635-8856-F2C6C4FE7F39}" type="pres">
      <dgm:prSet presAssocID="{CD9E1E1A-CC97-434B-8B90-8DCC8F55B38F}" presName="level2Shape" presStyleLbl="node2" presStyleIdx="1" presStyleCnt="5"/>
      <dgm:spPr/>
      <dgm:t>
        <a:bodyPr/>
        <a:lstStyle/>
        <a:p>
          <a:endParaRPr lang="fr-FR"/>
        </a:p>
      </dgm:t>
    </dgm:pt>
    <dgm:pt modelId="{D2D47521-5DDA-48B8-940D-13E889CBBC01}" type="pres">
      <dgm:prSet presAssocID="{CD9E1E1A-CC97-434B-8B90-8DCC8F55B38F}" presName="hierChild3" presStyleCnt="0"/>
      <dgm:spPr/>
    </dgm:pt>
    <dgm:pt modelId="{5FE7E7B6-65FE-4D41-8C06-36A110D2854F}" type="pres">
      <dgm:prSet presAssocID="{E96A304F-BB1C-4B9C-A55B-047BF13D6652}" presName="Name19" presStyleLbl="parChTrans1D3" presStyleIdx="1" presStyleCnt="5"/>
      <dgm:spPr/>
      <dgm:t>
        <a:bodyPr/>
        <a:lstStyle/>
        <a:p>
          <a:endParaRPr lang="fr-FR"/>
        </a:p>
      </dgm:t>
    </dgm:pt>
    <dgm:pt modelId="{33B2C9B8-522C-4B94-870D-801E6E243369}" type="pres">
      <dgm:prSet presAssocID="{94522EE3-1084-4F33-A1E7-4B79F6289927}" presName="Name21" presStyleCnt="0"/>
      <dgm:spPr/>
    </dgm:pt>
    <dgm:pt modelId="{794047F7-6FE5-4301-BED3-3AC204131051}" type="pres">
      <dgm:prSet presAssocID="{94522EE3-1084-4F33-A1E7-4B79F6289927}" presName="level2Shape" presStyleLbl="node3" presStyleIdx="1" presStyleCnt="5"/>
      <dgm:spPr/>
      <dgm:t>
        <a:bodyPr/>
        <a:lstStyle/>
        <a:p>
          <a:endParaRPr lang="fr-FR"/>
        </a:p>
      </dgm:t>
    </dgm:pt>
    <dgm:pt modelId="{CE3477A5-68BF-4FFA-8757-197EA1E6CB2F}" type="pres">
      <dgm:prSet presAssocID="{94522EE3-1084-4F33-A1E7-4B79F6289927}" presName="hierChild3" presStyleCnt="0"/>
      <dgm:spPr/>
    </dgm:pt>
    <dgm:pt modelId="{82DFF435-04E0-488D-93B5-8131563B1337}" type="pres">
      <dgm:prSet presAssocID="{82404378-185B-4060-8C03-E8FBA7553698}" presName="Name19" presStyleLbl="parChTrans1D4" presStyleIdx="1" presStyleCnt="5"/>
      <dgm:spPr/>
      <dgm:t>
        <a:bodyPr/>
        <a:lstStyle/>
        <a:p>
          <a:endParaRPr lang="fr-FR"/>
        </a:p>
      </dgm:t>
    </dgm:pt>
    <dgm:pt modelId="{81A163F4-7C7D-4E7A-BEA0-393E1ADBD8A0}" type="pres">
      <dgm:prSet presAssocID="{7D0584FA-E409-47DF-ACC6-1C40AD3AC163}" presName="Name21" presStyleCnt="0"/>
      <dgm:spPr/>
    </dgm:pt>
    <dgm:pt modelId="{59EC4374-4B57-4FBA-B70E-B03A6B8A5E96}" type="pres">
      <dgm:prSet presAssocID="{7D0584FA-E409-47DF-ACC6-1C40AD3AC163}" presName="level2Shape" presStyleLbl="node4" presStyleIdx="1" presStyleCnt="5"/>
      <dgm:spPr/>
      <dgm:t>
        <a:bodyPr/>
        <a:lstStyle/>
        <a:p>
          <a:endParaRPr lang="fr-FR"/>
        </a:p>
      </dgm:t>
    </dgm:pt>
    <dgm:pt modelId="{923923EA-C1AA-4CCA-8FC4-75007C668DF0}" type="pres">
      <dgm:prSet presAssocID="{7D0584FA-E409-47DF-ACC6-1C40AD3AC163}" presName="hierChild3" presStyleCnt="0"/>
      <dgm:spPr/>
    </dgm:pt>
    <dgm:pt modelId="{ED9BB493-1AD8-4978-A465-F67E9DB6AAD0}" type="pres">
      <dgm:prSet presAssocID="{ACE234B3-2F41-460C-8EC8-39C2B60F2B17}" presName="Name19" presStyleLbl="parChTrans1D2" presStyleIdx="2" presStyleCnt="5"/>
      <dgm:spPr/>
      <dgm:t>
        <a:bodyPr/>
        <a:lstStyle/>
        <a:p>
          <a:endParaRPr lang="fr-FR"/>
        </a:p>
      </dgm:t>
    </dgm:pt>
    <dgm:pt modelId="{064C702B-B317-42F8-B222-9467471510E4}" type="pres">
      <dgm:prSet presAssocID="{18EB5833-3F31-4CFE-9556-1664A53E1FC0}" presName="Name21" presStyleCnt="0"/>
      <dgm:spPr/>
    </dgm:pt>
    <dgm:pt modelId="{34D1EF2F-5497-43D4-8246-CDAC3EEFBBD3}" type="pres">
      <dgm:prSet presAssocID="{18EB5833-3F31-4CFE-9556-1664A53E1FC0}" presName="level2Shape" presStyleLbl="node2" presStyleIdx="2" presStyleCnt="5"/>
      <dgm:spPr/>
      <dgm:t>
        <a:bodyPr/>
        <a:lstStyle/>
        <a:p>
          <a:endParaRPr lang="fr-FR"/>
        </a:p>
      </dgm:t>
    </dgm:pt>
    <dgm:pt modelId="{B4F60260-6B41-4ED5-B473-ED2BF8DBBED0}" type="pres">
      <dgm:prSet presAssocID="{18EB5833-3F31-4CFE-9556-1664A53E1FC0}" presName="hierChild3" presStyleCnt="0"/>
      <dgm:spPr/>
    </dgm:pt>
    <dgm:pt modelId="{FFDE5680-D4DB-4219-87C1-02080D2E4CFF}" type="pres">
      <dgm:prSet presAssocID="{47ACE4B7-5786-41DE-A5C7-A0BE1017163A}" presName="Name19" presStyleLbl="parChTrans1D3" presStyleIdx="2" presStyleCnt="5"/>
      <dgm:spPr/>
      <dgm:t>
        <a:bodyPr/>
        <a:lstStyle/>
        <a:p>
          <a:endParaRPr lang="fr-FR"/>
        </a:p>
      </dgm:t>
    </dgm:pt>
    <dgm:pt modelId="{CE0F8925-9C04-49F3-B4FC-87D7811E789F}" type="pres">
      <dgm:prSet presAssocID="{71ABBF8F-75BD-46D0-A1D0-418420649191}" presName="Name21" presStyleCnt="0"/>
      <dgm:spPr/>
    </dgm:pt>
    <dgm:pt modelId="{CA162BB0-A265-4013-B0B2-5379CE77375A}" type="pres">
      <dgm:prSet presAssocID="{71ABBF8F-75BD-46D0-A1D0-418420649191}" presName="level2Shape" presStyleLbl="node3" presStyleIdx="2" presStyleCnt="5"/>
      <dgm:spPr/>
      <dgm:t>
        <a:bodyPr/>
        <a:lstStyle/>
        <a:p>
          <a:endParaRPr lang="fr-FR"/>
        </a:p>
      </dgm:t>
    </dgm:pt>
    <dgm:pt modelId="{25D70454-13C1-4F6D-A928-82C9A23280DC}" type="pres">
      <dgm:prSet presAssocID="{71ABBF8F-75BD-46D0-A1D0-418420649191}" presName="hierChild3" presStyleCnt="0"/>
      <dgm:spPr/>
    </dgm:pt>
    <dgm:pt modelId="{027853EE-A898-465A-AA9C-44824D399274}" type="pres">
      <dgm:prSet presAssocID="{7BFA5B31-9B3F-4EF6-AB65-ABCA1D933886}" presName="Name19" presStyleLbl="parChTrans1D4" presStyleIdx="2" presStyleCnt="5"/>
      <dgm:spPr/>
      <dgm:t>
        <a:bodyPr/>
        <a:lstStyle/>
        <a:p>
          <a:endParaRPr lang="fr-FR"/>
        </a:p>
      </dgm:t>
    </dgm:pt>
    <dgm:pt modelId="{BC0EEE35-F958-483F-BD2A-DECA71C59BC6}" type="pres">
      <dgm:prSet presAssocID="{3FD5DAB6-4A0C-480B-9032-63C6F9A844E0}" presName="Name21" presStyleCnt="0"/>
      <dgm:spPr/>
    </dgm:pt>
    <dgm:pt modelId="{BEDA075C-365F-4303-8AF7-ABAE28B5EF65}" type="pres">
      <dgm:prSet presAssocID="{3FD5DAB6-4A0C-480B-9032-63C6F9A844E0}" presName="level2Shape" presStyleLbl="node4" presStyleIdx="2" presStyleCnt="5"/>
      <dgm:spPr/>
      <dgm:t>
        <a:bodyPr/>
        <a:lstStyle/>
        <a:p>
          <a:endParaRPr lang="fr-FR"/>
        </a:p>
      </dgm:t>
    </dgm:pt>
    <dgm:pt modelId="{135CB877-D847-4067-BABE-4DA6B6E1D25E}" type="pres">
      <dgm:prSet presAssocID="{3FD5DAB6-4A0C-480B-9032-63C6F9A844E0}" presName="hierChild3" presStyleCnt="0"/>
      <dgm:spPr/>
    </dgm:pt>
    <dgm:pt modelId="{3ED61113-FF6A-466E-BD1F-569E454EEAEB}" type="pres">
      <dgm:prSet presAssocID="{FF373E44-2B15-4281-AF0E-DEB2455DFE96}" presName="Name19" presStyleLbl="parChTrans1D2" presStyleIdx="3" presStyleCnt="5"/>
      <dgm:spPr/>
      <dgm:t>
        <a:bodyPr/>
        <a:lstStyle/>
        <a:p>
          <a:endParaRPr lang="fr-FR"/>
        </a:p>
      </dgm:t>
    </dgm:pt>
    <dgm:pt modelId="{C2636DA1-A2BB-478A-B75C-62195953C25B}" type="pres">
      <dgm:prSet presAssocID="{B041A898-F4C3-4894-8E5A-8F286F536833}" presName="Name21" presStyleCnt="0"/>
      <dgm:spPr/>
    </dgm:pt>
    <dgm:pt modelId="{C44EF37B-E366-4DDB-9D9D-510577BFA8C0}" type="pres">
      <dgm:prSet presAssocID="{B041A898-F4C3-4894-8E5A-8F286F536833}" presName="level2Shape" presStyleLbl="node2" presStyleIdx="3" presStyleCnt="5"/>
      <dgm:spPr/>
      <dgm:t>
        <a:bodyPr/>
        <a:lstStyle/>
        <a:p>
          <a:endParaRPr lang="fr-FR"/>
        </a:p>
      </dgm:t>
    </dgm:pt>
    <dgm:pt modelId="{A47CBF85-23FF-42D4-941B-DDE86B969BC4}" type="pres">
      <dgm:prSet presAssocID="{B041A898-F4C3-4894-8E5A-8F286F536833}" presName="hierChild3" presStyleCnt="0"/>
      <dgm:spPr/>
    </dgm:pt>
    <dgm:pt modelId="{02D89BD7-35ED-4A87-9BF9-D40A3B469B22}" type="pres">
      <dgm:prSet presAssocID="{9F076224-5249-4D99-A4CB-B82DA655D53E}" presName="Name19" presStyleLbl="parChTrans1D3" presStyleIdx="3" presStyleCnt="5"/>
      <dgm:spPr/>
      <dgm:t>
        <a:bodyPr/>
        <a:lstStyle/>
        <a:p>
          <a:endParaRPr lang="fr-FR"/>
        </a:p>
      </dgm:t>
    </dgm:pt>
    <dgm:pt modelId="{81BDBF44-E2A3-4115-A821-6B6D58A7E96C}" type="pres">
      <dgm:prSet presAssocID="{E2F88374-7BE5-4DDC-A1CE-F5F05D21B28A}" presName="Name21" presStyleCnt="0"/>
      <dgm:spPr/>
    </dgm:pt>
    <dgm:pt modelId="{1D97751E-83C7-4D29-A900-A0C5DF0AD68D}" type="pres">
      <dgm:prSet presAssocID="{E2F88374-7BE5-4DDC-A1CE-F5F05D21B28A}" presName="level2Shape" presStyleLbl="node3" presStyleIdx="3" presStyleCnt="5"/>
      <dgm:spPr/>
      <dgm:t>
        <a:bodyPr/>
        <a:lstStyle/>
        <a:p>
          <a:endParaRPr lang="fr-FR"/>
        </a:p>
      </dgm:t>
    </dgm:pt>
    <dgm:pt modelId="{88ADFD1B-A2FF-4572-AAC8-8CE9361F6E19}" type="pres">
      <dgm:prSet presAssocID="{E2F88374-7BE5-4DDC-A1CE-F5F05D21B28A}" presName="hierChild3" presStyleCnt="0"/>
      <dgm:spPr/>
    </dgm:pt>
    <dgm:pt modelId="{390424E6-28B2-4749-9518-FBA5F604A657}" type="pres">
      <dgm:prSet presAssocID="{F39CBCC0-38A8-41AF-BBE2-880C3574AE07}" presName="Name19" presStyleLbl="parChTrans1D4" presStyleIdx="3" presStyleCnt="5"/>
      <dgm:spPr/>
      <dgm:t>
        <a:bodyPr/>
        <a:lstStyle/>
        <a:p>
          <a:endParaRPr lang="fr-FR"/>
        </a:p>
      </dgm:t>
    </dgm:pt>
    <dgm:pt modelId="{20462B91-9686-4122-87C4-26CBF90EBCC8}" type="pres">
      <dgm:prSet presAssocID="{46A7719B-96E0-4C39-AC2B-8F240B4D6731}" presName="Name21" presStyleCnt="0"/>
      <dgm:spPr/>
    </dgm:pt>
    <dgm:pt modelId="{9E098284-B3B0-48C9-8277-185832BBF27E}" type="pres">
      <dgm:prSet presAssocID="{46A7719B-96E0-4C39-AC2B-8F240B4D6731}" presName="level2Shape" presStyleLbl="node4" presStyleIdx="3" presStyleCnt="5"/>
      <dgm:spPr/>
      <dgm:t>
        <a:bodyPr/>
        <a:lstStyle/>
        <a:p>
          <a:endParaRPr lang="fr-FR"/>
        </a:p>
      </dgm:t>
    </dgm:pt>
    <dgm:pt modelId="{13605FD0-5B22-47DA-9237-F15FC0F4F46C}" type="pres">
      <dgm:prSet presAssocID="{46A7719B-96E0-4C39-AC2B-8F240B4D6731}" presName="hierChild3" presStyleCnt="0"/>
      <dgm:spPr/>
    </dgm:pt>
    <dgm:pt modelId="{172C6817-599A-432F-9AAB-3E5DA78E3966}" type="pres">
      <dgm:prSet presAssocID="{9D15D45C-1656-495D-960F-944B0900C33F}" presName="Name19" presStyleLbl="parChTrans1D2" presStyleIdx="4" presStyleCnt="5"/>
      <dgm:spPr/>
      <dgm:t>
        <a:bodyPr/>
        <a:lstStyle/>
        <a:p>
          <a:endParaRPr lang="fr-FR"/>
        </a:p>
      </dgm:t>
    </dgm:pt>
    <dgm:pt modelId="{9EEB14EA-1000-44F0-8AFC-1D65C74B9802}" type="pres">
      <dgm:prSet presAssocID="{7FCAB142-EE5E-46FC-9AB6-4A44586F4FB5}" presName="Name21" presStyleCnt="0"/>
      <dgm:spPr/>
    </dgm:pt>
    <dgm:pt modelId="{0667C701-AF8C-4B6C-BF0B-55D69470C269}" type="pres">
      <dgm:prSet presAssocID="{7FCAB142-EE5E-46FC-9AB6-4A44586F4FB5}" presName="level2Shape" presStyleLbl="node2" presStyleIdx="4" presStyleCnt="5"/>
      <dgm:spPr/>
      <dgm:t>
        <a:bodyPr/>
        <a:lstStyle/>
        <a:p>
          <a:endParaRPr lang="fr-FR"/>
        </a:p>
      </dgm:t>
    </dgm:pt>
    <dgm:pt modelId="{1ACF8C71-6664-4FF7-BF7D-89114658BA33}" type="pres">
      <dgm:prSet presAssocID="{7FCAB142-EE5E-46FC-9AB6-4A44586F4FB5}" presName="hierChild3" presStyleCnt="0"/>
      <dgm:spPr/>
    </dgm:pt>
    <dgm:pt modelId="{24953640-D3C1-4BA7-9B6A-D6A007548EE1}" type="pres">
      <dgm:prSet presAssocID="{ABC98783-20AB-44B1-AAD2-D55440A04776}" presName="Name19" presStyleLbl="parChTrans1D3" presStyleIdx="4" presStyleCnt="5"/>
      <dgm:spPr/>
      <dgm:t>
        <a:bodyPr/>
        <a:lstStyle/>
        <a:p>
          <a:endParaRPr lang="fr-FR"/>
        </a:p>
      </dgm:t>
    </dgm:pt>
    <dgm:pt modelId="{CF2CA9FC-74C0-4A20-B203-7C3F785EF89A}" type="pres">
      <dgm:prSet presAssocID="{55DB9808-9A69-43D9-A307-FB07A0906C4A}" presName="Name21" presStyleCnt="0"/>
      <dgm:spPr/>
    </dgm:pt>
    <dgm:pt modelId="{B8AC6C4E-6B72-43D6-B16E-42CCCE968C63}" type="pres">
      <dgm:prSet presAssocID="{55DB9808-9A69-43D9-A307-FB07A0906C4A}" presName="level2Shape" presStyleLbl="node3" presStyleIdx="4" presStyleCnt="5"/>
      <dgm:spPr/>
      <dgm:t>
        <a:bodyPr/>
        <a:lstStyle/>
        <a:p>
          <a:endParaRPr lang="fr-FR"/>
        </a:p>
      </dgm:t>
    </dgm:pt>
    <dgm:pt modelId="{8457C227-ADE5-46A2-9621-5EAD305FB951}" type="pres">
      <dgm:prSet presAssocID="{55DB9808-9A69-43D9-A307-FB07A0906C4A}" presName="hierChild3" presStyleCnt="0"/>
      <dgm:spPr/>
    </dgm:pt>
    <dgm:pt modelId="{48342EB8-3A38-472A-9D32-C9DD1B51EB81}" type="pres">
      <dgm:prSet presAssocID="{11F33535-661A-4BAF-8244-67F1F7CEBABA}" presName="Name19" presStyleLbl="parChTrans1D4" presStyleIdx="4" presStyleCnt="5"/>
      <dgm:spPr/>
      <dgm:t>
        <a:bodyPr/>
        <a:lstStyle/>
        <a:p>
          <a:endParaRPr lang="fr-FR"/>
        </a:p>
      </dgm:t>
    </dgm:pt>
    <dgm:pt modelId="{B64C547A-F022-4E93-B66C-761AA867583D}" type="pres">
      <dgm:prSet presAssocID="{B1616713-25D5-4D32-8A43-548719CEECB4}" presName="Name21" presStyleCnt="0"/>
      <dgm:spPr/>
    </dgm:pt>
    <dgm:pt modelId="{5899E252-32D3-4E4A-A70A-64D636F872E0}" type="pres">
      <dgm:prSet presAssocID="{B1616713-25D5-4D32-8A43-548719CEECB4}" presName="level2Shape" presStyleLbl="node4" presStyleIdx="4" presStyleCnt="5"/>
      <dgm:spPr/>
      <dgm:t>
        <a:bodyPr/>
        <a:lstStyle/>
        <a:p>
          <a:endParaRPr lang="fr-FR"/>
        </a:p>
      </dgm:t>
    </dgm:pt>
    <dgm:pt modelId="{A89893E3-6019-4741-9D85-A31ECF1A43E1}" type="pres">
      <dgm:prSet presAssocID="{B1616713-25D5-4D32-8A43-548719CEECB4}" presName="hierChild3" presStyleCnt="0"/>
      <dgm:spPr/>
    </dgm:pt>
    <dgm:pt modelId="{ACCE4DFC-9141-4E57-A6DE-3FDF1313324F}" type="pres">
      <dgm:prSet presAssocID="{83C6D84C-2890-44A8-8155-FEA89DE001D6}" presName="bgShapesFlow" presStyleCnt="0"/>
      <dgm:spPr/>
    </dgm:pt>
  </dgm:ptLst>
  <dgm:cxnLst>
    <dgm:cxn modelId="{D5E147DC-D475-4EAD-A385-D4FDC4EBBEB5}" srcId="{55DB9808-9A69-43D9-A307-FB07A0906C4A}" destId="{B1616713-25D5-4D32-8A43-548719CEECB4}" srcOrd="0" destOrd="0" parTransId="{11F33535-661A-4BAF-8244-67F1F7CEBABA}" sibTransId="{D0F2B4A8-7A66-46C2-A21C-867942736A3E}"/>
    <dgm:cxn modelId="{106D53AC-9E23-437D-81DC-1104272689E6}" type="presOf" srcId="{ABC98783-20AB-44B1-AAD2-D55440A04776}" destId="{24953640-D3C1-4BA7-9B6A-D6A007548EE1}" srcOrd="0" destOrd="0" presId="urn:microsoft.com/office/officeart/2005/8/layout/hierarchy6"/>
    <dgm:cxn modelId="{BA71A62F-2C63-4137-97C2-8309EC297CFA}" srcId="{7FCAB142-EE5E-46FC-9AB6-4A44586F4FB5}" destId="{55DB9808-9A69-43D9-A307-FB07A0906C4A}" srcOrd="0" destOrd="0" parTransId="{ABC98783-20AB-44B1-AAD2-D55440A04776}" sibTransId="{73933578-E76D-4E24-A20A-87C7655D658D}"/>
    <dgm:cxn modelId="{564F2472-74F8-4B06-BF04-23247EDF36C7}" type="presOf" srcId="{ACE234B3-2F41-460C-8EC8-39C2B60F2B17}" destId="{ED9BB493-1AD8-4978-A465-F67E9DB6AAD0}" srcOrd="0" destOrd="0" presId="urn:microsoft.com/office/officeart/2005/8/layout/hierarchy6"/>
    <dgm:cxn modelId="{E36566B4-1FEE-40F2-BBD7-EEC6F3DBA9B7}" srcId="{A745BD0A-D767-4FB2-B326-4E928165E0AE}" destId="{6BD8026C-C528-4390-8BFE-D126C8357E8E}" srcOrd="0" destOrd="0" parTransId="{06868A07-2A0B-4332-8D49-F6720AD891A5}" sibTransId="{344BF00C-8780-4EB0-AD89-D2E449D114BF}"/>
    <dgm:cxn modelId="{CE9B1ABB-4221-4B6A-BFBB-C6431A17ACC8}" type="presOf" srcId="{63A3D6B5-6297-4CD0-B756-8FCCDCDC9D8A}" destId="{AB38593F-C8B8-476B-8CC2-76FD27559409}" srcOrd="0" destOrd="0" presId="urn:microsoft.com/office/officeart/2005/8/layout/hierarchy6"/>
    <dgm:cxn modelId="{7D76514A-964F-43A3-B4BD-7A0F43866126}" type="presOf" srcId="{E2F88374-7BE5-4DDC-A1CE-F5F05D21B28A}" destId="{1D97751E-83C7-4D29-A900-A0C5DF0AD68D}" srcOrd="0" destOrd="0" presId="urn:microsoft.com/office/officeart/2005/8/layout/hierarchy6"/>
    <dgm:cxn modelId="{C91CF282-BF25-4F85-B362-253DFB509234}" srcId="{94522EE3-1084-4F33-A1E7-4B79F6289927}" destId="{7D0584FA-E409-47DF-ACC6-1C40AD3AC163}" srcOrd="0" destOrd="0" parTransId="{82404378-185B-4060-8C03-E8FBA7553698}" sibTransId="{5EDE1076-EDBB-4C99-AA23-118F57F5BE28}"/>
    <dgm:cxn modelId="{41AB593F-31EF-4126-9CF9-D9BDA82BD1F2}" type="presOf" srcId="{7FCAB142-EE5E-46FC-9AB6-4A44586F4FB5}" destId="{0667C701-AF8C-4B6C-BF0B-55D69470C269}" srcOrd="0" destOrd="0" presId="urn:microsoft.com/office/officeart/2005/8/layout/hierarchy6"/>
    <dgm:cxn modelId="{A7B66B3F-6998-40D1-8EAE-995136D21833}" srcId="{49D254F5-7AA1-47E4-8061-51A38EBF7A98}" destId="{A745BD0A-D767-4FB2-B326-4E928165E0AE}" srcOrd="0" destOrd="0" parTransId="{63A3D6B5-6297-4CD0-B756-8FCCDCDC9D8A}" sibTransId="{4C10F378-4C7A-4220-A185-0707BA628813}"/>
    <dgm:cxn modelId="{1AA20B95-7805-49A1-A621-7A1B2E52D734}" type="presOf" srcId="{7BFA5B31-9B3F-4EF6-AB65-ABCA1D933886}" destId="{027853EE-A898-465A-AA9C-44824D399274}" srcOrd="0" destOrd="0" presId="urn:microsoft.com/office/officeart/2005/8/layout/hierarchy6"/>
    <dgm:cxn modelId="{22992270-50F2-49B1-9FE8-F013C4E33A77}" type="presOf" srcId="{47ACE4B7-5786-41DE-A5C7-A0BE1017163A}" destId="{FFDE5680-D4DB-4219-87C1-02080D2E4CFF}" srcOrd="0" destOrd="0" presId="urn:microsoft.com/office/officeart/2005/8/layout/hierarchy6"/>
    <dgm:cxn modelId="{08F0AF4E-48D6-4391-90AD-4960C307ACF8}" type="presOf" srcId="{F39CBCC0-38A8-41AF-BBE2-880C3574AE07}" destId="{390424E6-28B2-4749-9518-FBA5F604A657}" srcOrd="0" destOrd="0" presId="urn:microsoft.com/office/officeart/2005/8/layout/hierarchy6"/>
    <dgm:cxn modelId="{E218FA71-F97B-4A1D-8A9E-900077CB143F}" type="presOf" srcId="{82404378-185B-4060-8C03-E8FBA7553698}" destId="{82DFF435-04E0-488D-93B5-8131563B1337}" srcOrd="0" destOrd="0" presId="urn:microsoft.com/office/officeart/2005/8/layout/hierarchy6"/>
    <dgm:cxn modelId="{811AF308-1FA8-46B3-9AE6-0983993E75C7}" srcId="{49D254F5-7AA1-47E4-8061-51A38EBF7A98}" destId="{B041A898-F4C3-4894-8E5A-8F286F536833}" srcOrd="3" destOrd="0" parTransId="{FF373E44-2B15-4281-AF0E-DEB2455DFE96}" sibTransId="{61A568A5-23C3-41A5-ACB7-94D825F9C93D}"/>
    <dgm:cxn modelId="{EF487FC2-1BA1-4C76-B9AE-A1DC52E967C2}" type="presOf" srcId="{94522EE3-1084-4F33-A1E7-4B79F6289927}" destId="{794047F7-6FE5-4301-BED3-3AC204131051}" srcOrd="0" destOrd="0" presId="urn:microsoft.com/office/officeart/2005/8/layout/hierarchy6"/>
    <dgm:cxn modelId="{2004CC32-05F7-4496-ABD5-79156A9DDBC4}" srcId="{18EB5833-3F31-4CFE-9556-1664A53E1FC0}" destId="{71ABBF8F-75BD-46D0-A1D0-418420649191}" srcOrd="0" destOrd="0" parTransId="{47ACE4B7-5786-41DE-A5C7-A0BE1017163A}" sibTransId="{41A69370-EFB5-4D80-B5D1-FC77B62003A8}"/>
    <dgm:cxn modelId="{140B227C-8A42-4ABE-992E-3907763DD2D7}" type="presOf" srcId="{E96A304F-BB1C-4B9C-A55B-047BF13D6652}" destId="{5FE7E7B6-65FE-4D41-8C06-36A110D2854F}" srcOrd="0" destOrd="0" presId="urn:microsoft.com/office/officeart/2005/8/layout/hierarchy6"/>
    <dgm:cxn modelId="{7736C4ED-E4B3-46BF-A6EF-4B15215E7726}" type="presOf" srcId="{9D15D45C-1656-495D-960F-944B0900C33F}" destId="{172C6817-599A-432F-9AAB-3E5DA78E3966}" srcOrd="0" destOrd="0" presId="urn:microsoft.com/office/officeart/2005/8/layout/hierarchy6"/>
    <dgm:cxn modelId="{03A3E408-46B1-4EC2-973A-AB4C208A9ABD}" srcId="{49D254F5-7AA1-47E4-8061-51A38EBF7A98}" destId="{7FCAB142-EE5E-46FC-9AB6-4A44586F4FB5}" srcOrd="4" destOrd="0" parTransId="{9D15D45C-1656-495D-960F-944B0900C33F}" sibTransId="{B1BD0693-F272-4F47-803A-0845148B7D6C}"/>
    <dgm:cxn modelId="{79095BDC-6D04-4E66-8338-1A0EA8FDFE2B}" srcId="{B041A898-F4C3-4894-8E5A-8F286F536833}" destId="{E2F88374-7BE5-4DDC-A1CE-F5F05D21B28A}" srcOrd="0" destOrd="0" parTransId="{9F076224-5249-4D99-A4CB-B82DA655D53E}" sibTransId="{A0A5C61D-30B1-4F70-8EE5-312973D528C2}"/>
    <dgm:cxn modelId="{38855B3A-40D1-4ADB-B336-3D25AA271E9A}" srcId="{6BD8026C-C528-4390-8BFE-D126C8357E8E}" destId="{396C9469-B693-47BF-83F0-9D47177B7B19}" srcOrd="0" destOrd="0" parTransId="{06C7BA69-034B-4E3C-BB00-7082A34CF171}" sibTransId="{C1285F35-CD32-4E57-BF27-20D2B463874C}"/>
    <dgm:cxn modelId="{3A1F95BD-E009-4A09-84BB-3DBF66F490CB}" type="presOf" srcId="{49D254F5-7AA1-47E4-8061-51A38EBF7A98}" destId="{F12E4C85-91D0-4E04-9798-B322C14114A4}" srcOrd="0" destOrd="0" presId="urn:microsoft.com/office/officeart/2005/8/layout/hierarchy6"/>
    <dgm:cxn modelId="{6F0B13BB-155D-4C3A-BCA8-606248AD7061}" type="presOf" srcId="{B1616713-25D5-4D32-8A43-548719CEECB4}" destId="{5899E252-32D3-4E4A-A70A-64D636F872E0}" srcOrd="0" destOrd="0" presId="urn:microsoft.com/office/officeart/2005/8/layout/hierarchy6"/>
    <dgm:cxn modelId="{7D38F2B2-D03F-45BF-B676-29571446B77D}" srcId="{83C6D84C-2890-44A8-8155-FEA89DE001D6}" destId="{49D254F5-7AA1-47E4-8061-51A38EBF7A98}" srcOrd="0" destOrd="0" parTransId="{77FB7079-CB19-4A2E-9822-913CDDE5D3A7}" sibTransId="{4DF1D798-374D-4431-8271-F31A2D060FD2}"/>
    <dgm:cxn modelId="{BB775DC0-2FE9-4570-8D2D-56FA695D309C}" type="presOf" srcId="{7D0584FA-E409-47DF-ACC6-1C40AD3AC163}" destId="{59EC4374-4B57-4FBA-B70E-B03A6B8A5E96}" srcOrd="0" destOrd="0" presId="urn:microsoft.com/office/officeart/2005/8/layout/hierarchy6"/>
    <dgm:cxn modelId="{9DE033A3-8B35-4BC1-B91B-8CBA1AA6C5E9}" type="presOf" srcId="{3FD5DAB6-4A0C-480B-9032-63C6F9A844E0}" destId="{BEDA075C-365F-4303-8AF7-ABAE28B5EF65}" srcOrd="0" destOrd="0" presId="urn:microsoft.com/office/officeart/2005/8/layout/hierarchy6"/>
    <dgm:cxn modelId="{2F8CB163-4B38-4EF0-B187-440D75838BDE}" srcId="{71ABBF8F-75BD-46D0-A1D0-418420649191}" destId="{3FD5DAB6-4A0C-480B-9032-63C6F9A844E0}" srcOrd="0" destOrd="0" parTransId="{7BFA5B31-9B3F-4EF6-AB65-ABCA1D933886}" sibTransId="{40196F4C-ED5B-46C4-B8D4-A5D31090D8AB}"/>
    <dgm:cxn modelId="{0A3815DE-D820-4D22-AABA-A3E4B69EB6C8}" type="presOf" srcId="{9F076224-5249-4D99-A4CB-B82DA655D53E}" destId="{02D89BD7-35ED-4A87-9BF9-D40A3B469B22}" srcOrd="0" destOrd="0" presId="urn:microsoft.com/office/officeart/2005/8/layout/hierarchy6"/>
    <dgm:cxn modelId="{C9BF49FF-2522-4368-8D19-53ECDE39186E}" srcId="{CD9E1E1A-CC97-434B-8B90-8DCC8F55B38F}" destId="{94522EE3-1084-4F33-A1E7-4B79F6289927}" srcOrd="0" destOrd="0" parTransId="{E96A304F-BB1C-4B9C-A55B-047BF13D6652}" sibTransId="{993066D2-EB7C-44C4-9D30-71489E9EB344}"/>
    <dgm:cxn modelId="{A5164C9D-7D80-4CF7-8043-2A9B829F3743}" type="presOf" srcId="{71ABBF8F-75BD-46D0-A1D0-418420649191}" destId="{CA162BB0-A265-4013-B0B2-5379CE77375A}" srcOrd="0" destOrd="0" presId="urn:microsoft.com/office/officeart/2005/8/layout/hierarchy6"/>
    <dgm:cxn modelId="{71D1AECE-1D2C-44CC-B0D5-449F3912D739}" type="presOf" srcId="{FF373E44-2B15-4281-AF0E-DEB2455DFE96}" destId="{3ED61113-FF6A-466E-BD1F-569E454EEAEB}" srcOrd="0" destOrd="0" presId="urn:microsoft.com/office/officeart/2005/8/layout/hierarchy6"/>
    <dgm:cxn modelId="{F276D405-1965-471C-BDBE-1440564627D2}" type="presOf" srcId="{18EB5833-3F31-4CFE-9556-1664A53E1FC0}" destId="{34D1EF2F-5497-43D4-8246-CDAC3EEFBBD3}" srcOrd="0" destOrd="0" presId="urn:microsoft.com/office/officeart/2005/8/layout/hierarchy6"/>
    <dgm:cxn modelId="{A835C18A-7944-4D8A-992A-E167014EE3AD}" type="presOf" srcId="{46A7719B-96E0-4C39-AC2B-8F240B4D6731}" destId="{9E098284-B3B0-48C9-8277-185832BBF27E}" srcOrd="0" destOrd="0" presId="urn:microsoft.com/office/officeart/2005/8/layout/hierarchy6"/>
    <dgm:cxn modelId="{66A6E7FC-CB05-4E20-8D8B-385FDFEADA55}" type="presOf" srcId="{55DB9808-9A69-43D9-A307-FB07A0906C4A}" destId="{B8AC6C4E-6B72-43D6-B16E-42CCCE968C63}" srcOrd="0" destOrd="0" presId="urn:microsoft.com/office/officeart/2005/8/layout/hierarchy6"/>
    <dgm:cxn modelId="{3D3C9C04-6545-486B-9F24-9BC139D966A9}" srcId="{49D254F5-7AA1-47E4-8061-51A38EBF7A98}" destId="{CD9E1E1A-CC97-434B-8B90-8DCC8F55B38F}" srcOrd="1" destOrd="0" parTransId="{9EAA5FB6-E001-4F70-9022-7E00925E396F}" sibTransId="{EAAABCF5-56F4-4A7B-A19A-FB82243A4C36}"/>
    <dgm:cxn modelId="{6AE29298-E444-4D00-9161-A3E7D0A3AB34}" type="presOf" srcId="{83C6D84C-2890-44A8-8155-FEA89DE001D6}" destId="{93EC34F2-BC4C-4127-A478-ECF2E7EF1E62}" srcOrd="0" destOrd="0" presId="urn:microsoft.com/office/officeart/2005/8/layout/hierarchy6"/>
    <dgm:cxn modelId="{96340384-8B9E-4D0B-8410-108167E185F1}" type="presOf" srcId="{9EAA5FB6-E001-4F70-9022-7E00925E396F}" destId="{C87E3156-A70D-471B-8688-0802C2FB96FE}" srcOrd="0" destOrd="0" presId="urn:microsoft.com/office/officeart/2005/8/layout/hierarchy6"/>
    <dgm:cxn modelId="{F8C1F4F9-1658-4843-B56A-42D5C15265F1}" type="presOf" srcId="{B041A898-F4C3-4894-8E5A-8F286F536833}" destId="{C44EF37B-E366-4DDB-9D9D-510577BFA8C0}" srcOrd="0" destOrd="0" presId="urn:microsoft.com/office/officeart/2005/8/layout/hierarchy6"/>
    <dgm:cxn modelId="{AD5D53B1-3A87-4A78-A8C0-C586532889AB}" type="presOf" srcId="{CD9E1E1A-CC97-434B-8B90-8DCC8F55B38F}" destId="{9AB13BAF-C828-4635-8856-F2C6C4FE7F39}" srcOrd="0" destOrd="0" presId="urn:microsoft.com/office/officeart/2005/8/layout/hierarchy6"/>
    <dgm:cxn modelId="{D7C53F93-FAA3-4D42-985A-0792B2403D2F}" type="presOf" srcId="{6BD8026C-C528-4390-8BFE-D126C8357E8E}" destId="{5F003D39-86C5-4F6E-A5EA-741F5F11D07A}" srcOrd="0" destOrd="0" presId="urn:microsoft.com/office/officeart/2005/8/layout/hierarchy6"/>
    <dgm:cxn modelId="{D719E47E-EB94-4CAD-B5E4-96BC50E70983}" type="presOf" srcId="{06868A07-2A0B-4332-8D49-F6720AD891A5}" destId="{C2EDE858-7921-43D8-83EC-46E06BCD92A9}" srcOrd="0" destOrd="0" presId="urn:microsoft.com/office/officeart/2005/8/layout/hierarchy6"/>
    <dgm:cxn modelId="{004EACAF-85B0-4775-85B9-409A7D721A14}" type="presOf" srcId="{06C7BA69-034B-4E3C-BB00-7082A34CF171}" destId="{535869F3-DA32-41C3-ACEC-D94AAEA02F57}" srcOrd="0" destOrd="0" presId="urn:microsoft.com/office/officeart/2005/8/layout/hierarchy6"/>
    <dgm:cxn modelId="{D54A0D30-7ED2-4578-A3F7-4972B89CFF7A}" srcId="{49D254F5-7AA1-47E4-8061-51A38EBF7A98}" destId="{18EB5833-3F31-4CFE-9556-1664A53E1FC0}" srcOrd="2" destOrd="0" parTransId="{ACE234B3-2F41-460C-8EC8-39C2B60F2B17}" sibTransId="{536F7923-8C5A-4E5A-8A04-D68ED8E2214A}"/>
    <dgm:cxn modelId="{385EDBBD-E692-49B5-9B73-85834D2F5040}" srcId="{E2F88374-7BE5-4DDC-A1CE-F5F05D21B28A}" destId="{46A7719B-96E0-4C39-AC2B-8F240B4D6731}" srcOrd="0" destOrd="0" parTransId="{F39CBCC0-38A8-41AF-BBE2-880C3574AE07}" sibTransId="{C596A334-6C15-4FFC-85EF-B5EF21F773FF}"/>
    <dgm:cxn modelId="{650D9665-72EF-4276-A1EC-115ACDE67CCD}" type="presOf" srcId="{A745BD0A-D767-4FB2-B326-4E928165E0AE}" destId="{CA5114D3-8FBB-47C8-AC03-96D6DF191A41}" srcOrd="0" destOrd="0" presId="urn:microsoft.com/office/officeart/2005/8/layout/hierarchy6"/>
    <dgm:cxn modelId="{6795EBD4-E8E0-4F5E-85E0-FB882A7626F5}" type="presOf" srcId="{11F33535-661A-4BAF-8244-67F1F7CEBABA}" destId="{48342EB8-3A38-472A-9D32-C9DD1B51EB81}" srcOrd="0" destOrd="0" presId="urn:microsoft.com/office/officeart/2005/8/layout/hierarchy6"/>
    <dgm:cxn modelId="{88E76EE8-D465-44D6-9A10-99A8C8F75A53}" type="presOf" srcId="{396C9469-B693-47BF-83F0-9D47177B7B19}" destId="{BCDF254B-00FB-4450-BDFA-F2E39DDB87B3}" srcOrd="0" destOrd="0" presId="urn:microsoft.com/office/officeart/2005/8/layout/hierarchy6"/>
    <dgm:cxn modelId="{DBACE658-96D8-4B7A-9CDC-E58D1D13BA79}" type="presParOf" srcId="{93EC34F2-BC4C-4127-A478-ECF2E7EF1E62}" destId="{04191945-A0A4-4FCF-BE72-4AA5CF0529C7}" srcOrd="0" destOrd="0" presId="urn:microsoft.com/office/officeart/2005/8/layout/hierarchy6"/>
    <dgm:cxn modelId="{0B0A92B8-AD25-4177-90DC-B4E19099A738}" type="presParOf" srcId="{04191945-A0A4-4FCF-BE72-4AA5CF0529C7}" destId="{D0274245-D340-4E68-B96D-A33D19A90927}" srcOrd="0" destOrd="0" presId="urn:microsoft.com/office/officeart/2005/8/layout/hierarchy6"/>
    <dgm:cxn modelId="{E038602A-8944-4471-847E-DC78DB438605}" type="presParOf" srcId="{D0274245-D340-4E68-B96D-A33D19A90927}" destId="{643E3D63-8B44-4103-8214-7E9B4175E098}" srcOrd="0" destOrd="0" presId="urn:microsoft.com/office/officeart/2005/8/layout/hierarchy6"/>
    <dgm:cxn modelId="{044EDE8D-2573-4C31-A936-311507FACD05}" type="presParOf" srcId="{643E3D63-8B44-4103-8214-7E9B4175E098}" destId="{F12E4C85-91D0-4E04-9798-B322C14114A4}" srcOrd="0" destOrd="0" presId="urn:microsoft.com/office/officeart/2005/8/layout/hierarchy6"/>
    <dgm:cxn modelId="{1300CB18-03F7-41BB-BEC8-C6648FB359CA}" type="presParOf" srcId="{643E3D63-8B44-4103-8214-7E9B4175E098}" destId="{0D8CD601-58B8-4E14-B70F-91C440E23EFD}" srcOrd="1" destOrd="0" presId="urn:microsoft.com/office/officeart/2005/8/layout/hierarchy6"/>
    <dgm:cxn modelId="{72527941-D591-44B9-9A06-CD9354BC4874}" type="presParOf" srcId="{0D8CD601-58B8-4E14-B70F-91C440E23EFD}" destId="{AB38593F-C8B8-476B-8CC2-76FD27559409}" srcOrd="0" destOrd="0" presId="urn:microsoft.com/office/officeart/2005/8/layout/hierarchy6"/>
    <dgm:cxn modelId="{05548191-6C48-48F8-9369-4C7434A548DA}" type="presParOf" srcId="{0D8CD601-58B8-4E14-B70F-91C440E23EFD}" destId="{44ED34B3-B347-443A-B10F-F13CD1252F48}" srcOrd="1" destOrd="0" presId="urn:microsoft.com/office/officeart/2005/8/layout/hierarchy6"/>
    <dgm:cxn modelId="{52B2A3F0-8AF5-463D-8864-25C996300D1C}" type="presParOf" srcId="{44ED34B3-B347-443A-B10F-F13CD1252F48}" destId="{CA5114D3-8FBB-47C8-AC03-96D6DF191A41}" srcOrd="0" destOrd="0" presId="urn:microsoft.com/office/officeart/2005/8/layout/hierarchy6"/>
    <dgm:cxn modelId="{8E173A7D-81D0-4755-8334-F337883C0F28}" type="presParOf" srcId="{44ED34B3-B347-443A-B10F-F13CD1252F48}" destId="{43B0FA21-3C7B-4B46-8DAC-A5F8C6516230}" srcOrd="1" destOrd="0" presId="urn:microsoft.com/office/officeart/2005/8/layout/hierarchy6"/>
    <dgm:cxn modelId="{3EAC64E7-7C9C-4BF1-8C62-2B0D00CE411E}" type="presParOf" srcId="{43B0FA21-3C7B-4B46-8DAC-A5F8C6516230}" destId="{C2EDE858-7921-43D8-83EC-46E06BCD92A9}" srcOrd="0" destOrd="0" presId="urn:microsoft.com/office/officeart/2005/8/layout/hierarchy6"/>
    <dgm:cxn modelId="{6BF07B72-D864-4441-971E-C8F92AA21B2A}" type="presParOf" srcId="{43B0FA21-3C7B-4B46-8DAC-A5F8C6516230}" destId="{45197085-8A96-4F2A-802F-4910B63C5748}" srcOrd="1" destOrd="0" presId="urn:microsoft.com/office/officeart/2005/8/layout/hierarchy6"/>
    <dgm:cxn modelId="{F0058DD8-7811-4BA3-A6DD-07B9AF3BFCA8}" type="presParOf" srcId="{45197085-8A96-4F2A-802F-4910B63C5748}" destId="{5F003D39-86C5-4F6E-A5EA-741F5F11D07A}" srcOrd="0" destOrd="0" presId="urn:microsoft.com/office/officeart/2005/8/layout/hierarchy6"/>
    <dgm:cxn modelId="{F0D33D5F-53A1-4ACF-B44E-4B5A8B48B0B6}" type="presParOf" srcId="{45197085-8A96-4F2A-802F-4910B63C5748}" destId="{C281F73A-9EE2-4992-9E25-0FFDF47A121B}" srcOrd="1" destOrd="0" presId="urn:microsoft.com/office/officeart/2005/8/layout/hierarchy6"/>
    <dgm:cxn modelId="{9E6C55A5-AF2D-400F-8727-68693054BA1B}" type="presParOf" srcId="{C281F73A-9EE2-4992-9E25-0FFDF47A121B}" destId="{535869F3-DA32-41C3-ACEC-D94AAEA02F57}" srcOrd="0" destOrd="0" presId="urn:microsoft.com/office/officeart/2005/8/layout/hierarchy6"/>
    <dgm:cxn modelId="{C972F565-2C2A-4203-8A0E-F4FE3D7C677D}" type="presParOf" srcId="{C281F73A-9EE2-4992-9E25-0FFDF47A121B}" destId="{34966645-3A5C-4E98-980F-4CDF2463C076}" srcOrd="1" destOrd="0" presId="urn:microsoft.com/office/officeart/2005/8/layout/hierarchy6"/>
    <dgm:cxn modelId="{05C279D2-5E4C-47BD-8135-B0193DFAD939}" type="presParOf" srcId="{34966645-3A5C-4E98-980F-4CDF2463C076}" destId="{BCDF254B-00FB-4450-BDFA-F2E39DDB87B3}" srcOrd="0" destOrd="0" presId="urn:microsoft.com/office/officeart/2005/8/layout/hierarchy6"/>
    <dgm:cxn modelId="{53E7D360-BC4C-4915-A409-731E668C8140}" type="presParOf" srcId="{34966645-3A5C-4E98-980F-4CDF2463C076}" destId="{EBFD4862-33F4-429E-B40D-02F1AADA496F}" srcOrd="1" destOrd="0" presId="urn:microsoft.com/office/officeart/2005/8/layout/hierarchy6"/>
    <dgm:cxn modelId="{63C18182-D47F-4D50-82E3-B83215DB7C7F}" type="presParOf" srcId="{0D8CD601-58B8-4E14-B70F-91C440E23EFD}" destId="{C87E3156-A70D-471B-8688-0802C2FB96FE}" srcOrd="2" destOrd="0" presId="urn:microsoft.com/office/officeart/2005/8/layout/hierarchy6"/>
    <dgm:cxn modelId="{3090749D-EE34-47C5-8CFD-E3A477108377}" type="presParOf" srcId="{0D8CD601-58B8-4E14-B70F-91C440E23EFD}" destId="{427BFB95-9635-4811-BF22-9BED4FF37097}" srcOrd="3" destOrd="0" presId="urn:microsoft.com/office/officeart/2005/8/layout/hierarchy6"/>
    <dgm:cxn modelId="{A3016782-4171-4123-A104-35F183239848}" type="presParOf" srcId="{427BFB95-9635-4811-BF22-9BED4FF37097}" destId="{9AB13BAF-C828-4635-8856-F2C6C4FE7F39}" srcOrd="0" destOrd="0" presId="urn:microsoft.com/office/officeart/2005/8/layout/hierarchy6"/>
    <dgm:cxn modelId="{84C036C6-E917-4887-909B-57D88E48C0CF}" type="presParOf" srcId="{427BFB95-9635-4811-BF22-9BED4FF37097}" destId="{D2D47521-5DDA-48B8-940D-13E889CBBC01}" srcOrd="1" destOrd="0" presId="urn:microsoft.com/office/officeart/2005/8/layout/hierarchy6"/>
    <dgm:cxn modelId="{37C46974-5021-45D2-9BDA-28DD72D715D7}" type="presParOf" srcId="{D2D47521-5DDA-48B8-940D-13E889CBBC01}" destId="{5FE7E7B6-65FE-4D41-8C06-36A110D2854F}" srcOrd="0" destOrd="0" presId="urn:microsoft.com/office/officeart/2005/8/layout/hierarchy6"/>
    <dgm:cxn modelId="{0976E96D-EA99-42CA-8EBA-44C3C6677FEF}" type="presParOf" srcId="{D2D47521-5DDA-48B8-940D-13E889CBBC01}" destId="{33B2C9B8-522C-4B94-870D-801E6E243369}" srcOrd="1" destOrd="0" presId="urn:microsoft.com/office/officeart/2005/8/layout/hierarchy6"/>
    <dgm:cxn modelId="{51EAFBB0-3814-4629-98BD-764ED380C2B3}" type="presParOf" srcId="{33B2C9B8-522C-4B94-870D-801E6E243369}" destId="{794047F7-6FE5-4301-BED3-3AC204131051}" srcOrd="0" destOrd="0" presId="urn:microsoft.com/office/officeart/2005/8/layout/hierarchy6"/>
    <dgm:cxn modelId="{715C2965-1675-406B-936E-3E47DE1167D7}" type="presParOf" srcId="{33B2C9B8-522C-4B94-870D-801E6E243369}" destId="{CE3477A5-68BF-4FFA-8757-197EA1E6CB2F}" srcOrd="1" destOrd="0" presId="urn:microsoft.com/office/officeart/2005/8/layout/hierarchy6"/>
    <dgm:cxn modelId="{C93F8E6A-8681-4C28-8CC4-E522B50B5A69}" type="presParOf" srcId="{CE3477A5-68BF-4FFA-8757-197EA1E6CB2F}" destId="{82DFF435-04E0-488D-93B5-8131563B1337}" srcOrd="0" destOrd="0" presId="urn:microsoft.com/office/officeart/2005/8/layout/hierarchy6"/>
    <dgm:cxn modelId="{35E0908F-6F53-4874-9E61-CA3C8BEC457C}" type="presParOf" srcId="{CE3477A5-68BF-4FFA-8757-197EA1E6CB2F}" destId="{81A163F4-7C7D-4E7A-BEA0-393E1ADBD8A0}" srcOrd="1" destOrd="0" presId="urn:microsoft.com/office/officeart/2005/8/layout/hierarchy6"/>
    <dgm:cxn modelId="{2FD6101E-8798-4192-AC9B-C6A88858E43E}" type="presParOf" srcId="{81A163F4-7C7D-4E7A-BEA0-393E1ADBD8A0}" destId="{59EC4374-4B57-4FBA-B70E-B03A6B8A5E96}" srcOrd="0" destOrd="0" presId="urn:microsoft.com/office/officeart/2005/8/layout/hierarchy6"/>
    <dgm:cxn modelId="{FF8DE39B-A13B-4A5E-94E1-ABF403EDE692}" type="presParOf" srcId="{81A163F4-7C7D-4E7A-BEA0-393E1ADBD8A0}" destId="{923923EA-C1AA-4CCA-8FC4-75007C668DF0}" srcOrd="1" destOrd="0" presId="urn:microsoft.com/office/officeart/2005/8/layout/hierarchy6"/>
    <dgm:cxn modelId="{582220A6-DE87-4F5D-B409-7CAF52195C1D}" type="presParOf" srcId="{0D8CD601-58B8-4E14-B70F-91C440E23EFD}" destId="{ED9BB493-1AD8-4978-A465-F67E9DB6AAD0}" srcOrd="4" destOrd="0" presId="urn:microsoft.com/office/officeart/2005/8/layout/hierarchy6"/>
    <dgm:cxn modelId="{DA1AFBCE-2C8E-4A23-B4B7-1EFE554A0E54}" type="presParOf" srcId="{0D8CD601-58B8-4E14-B70F-91C440E23EFD}" destId="{064C702B-B317-42F8-B222-9467471510E4}" srcOrd="5" destOrd="0" presId="urn:microsoft.com/office/officeart/2005/8/layout/hierarchy6"/>
    <dgm:cxn modelId="{7EB801EB-EE41-4911-A950-38957196F7A0}" type="presParOf" srcId="{064C702B-B317-42F8-B222-9467471510E4}" destId="{34D1EF2F-5497-43D4-8246-CDAC3EEFBBD3}" srcOrd="0" destOrd="0" presId="urn:microsoft.com/office/officeart/2005/8/layout/hierarchy6"/>
    <dgm:cxn modelId="{7B8BDEDB-FAF5-466E-A815-191056678E6E}" type="presParOf" srcId="{064C702B-B317-42F8-B222-9467471510E4}" destId="{B4F60260-6B41-4ED5-B473-ED2BF8DBBED0}" srcOrd="1" destOrd="0" presId="urn:microsoft.com/office/officeart/2005/8/layout/hierarchy6"/>
    <dgm:cxn modelId="{172A3A3E-652E-4B08-A5C2-2E22C9CAD8A6}" type="presParOf" srcId="{B4F60260-6B41-4ED5-B473-ED2BF8DBBED0}" destId="{FFDE5680-D4DB-4219-87C1-02080D2E4CFF}" srcOrd="0" destOrd="0" presId="urn:microsoft.com/office/officeart/2005/8/layout/hierarchy6"/>
    <dgm:cxn modelId="{95CF567B-9500-4BFF-900C-969A3ADB4F94}" type="presParOf" srcId="{B4F60260-6B41-4ED5-B473-ED2BF8DBBED0}" destId="{CE0F8925-9C04-49F3-B4FC-87D7811E789F}" srcOrd="1" destOrd="0" presId="urn:microsoft.com/office/officeart/2005/8/layout/hierarchy6"/>
    <dgm:cxn modelId="{5C0FCC91-3BB8-4217-9AAC-51B4B2C0ED07}" type="presParOf" srcId="{CE0F8925-9C04-49F3-B4FC-87D7811E789F}" destId="{CA162BB0-A265-4013-B0B2-5379CE77375A}" srcOrd="0" destOrd="0" presId="urn:microsoft.com/office/officeart/2005/8/layout/hierarchy6"/>
    <dgm:cxn modelId="{505E002B-94F1-4EA1-91A8-5BBCB368B6E9}" type="presParOf" srcId="{CE0F8925-9C04-49F3-B4FC-87D7811E789F}" destId="{25D70454-13C1-4F6D-A928-82C9A23280DC}" srcOrd="1" destOrd="0" presId="urn:microsoft.com/office/officeart/2005/8/layout/hierarchy6"/>
    <dgm:cxn modelId="{2A19FC57-C952-4F41-A49A-293FC2BBFBFA}" type="presParOf" srcId="{25D70454-13C1-4F6D-A928-82C9A23280DC}" destId="{027853EE-A898-465A-AA9C-44824D399274}" srcOrd="0" destOrd="0" presId="urn:microsoft.com/office/officeart/2005/8/layout/hierarchy6"/>
    <dgm:cxn modelId="{1C4C23DE-AFCE-4118-819E-92521A7FCA69}" type="presParOf" srcId="{25D70454-13C1-4F6D-A928-82C9A23280DC}" destId="{BC0EEE35-F958-483F-BD2A-DECA71C59BC6}" srcOrd="1" destOrd="0" presId="urn:microsoft.com/office/officeart/2005/8/layout/hierarchy6"/>
    <dgm:cxn modelId="{3BFE077D-F39D-4693-ACAC-DAE3A275B0BC}" type="presParOf" srcId="{BC0EEE35-F958-483F-BD2A-DECA71C59BC6}" destId="{BEDA075C-365F-4303-8AF7-ABAE28B5EF65}" srcOrd="0" destOrd="0" presId="urn:microsoft.com/office/officeart/2005/8/layout/hierarchy6"/>
    <dgm:cxn modelId="{1A083604-C6A2-470D-BC69-B8E447718437}" type="presParOf" srcId="{BC0EEE35-F958-483F-BD2A-DECA71C59BC6}" destId="{135CB877-D847-4067-BABE-4DA6B6E1D25E}" srcOrd="1" destOrd="0" presId="urn:microsoft.com/office/officeart/2005/8/layout/hierarchy6"/>
    <dgm:cxn modelId="{E1D9A2A0-935B-4A69-8ABC-7E69DEE54A0B}" type="presParOf" srcId="{0D8CD601-58B8-4E14-B70F-91C440E23EFD}" destId="{3ED61113-FF6A-466E-BD1F-569E454EEAEB}" srcOrd="6" destOrd="0" presId="urn:microsoft.com/office/officeart/2005/8/layout/hierarchy6"/>
    <dgm:cxn modelId="{5CE49E1D-AB59-4F8F-8E0A-8BAE09A178DA}" type="presParOf" srcId="{0D8CD601-58B8-4E14-B70F-91C440E23EFD}" destId="{C2636DA1-A2BB-478A-B75C-62195953C25B}" srcOrd="7" destOrd="0" presId="urn:microsoft.com/office/officeart/2005/8/layout/hierarchy6"/>
    <dgm:cxn modelId="{5E60D094-AFAC-46DE-AA1C-0FED2F7D28DD}" type="presParOf" srcId="{C2636DA1-A2BB-478A-B75C-62195953C25B}" destId="{C44EF37B-E366-4DDB-9D9D-510577BFA8C0}" srcOrd="0" destOrd="0" presId="urn:microsoft.com/office/officeart/2005/8/layout/hierarchy6"/>
    <dgm:cxn modelId="{8A692FBF-7005-4814-BFE6-AB6FA6207DC2}" type="presParOf" srcId="{C2636DA1-A2BB-478A-B75C-62195953C25B}" destId="{A47CBF85-23FF-42D4-941B-DDE86B969BC4}" srcOrd="1" destOrd="0" presId="urn:microsoft.com/office/officeart/2005/8/layout/hierarchy6"/>
    <dgm:cxn modelId="{C9537F39-2E29-42D7-A4EE-E3319634E86C}" type="presParOf" srcId="{A47CBF85-23FF-42D4-941B-DDE86B969BC4}" destId="{02D89BD7-35ED-4A87-9BF9-D40A3B469B22}" srcOrd="0" destOrd="0" presId="urn:microsoft.com/office/officeart/2005/8/layout/hierarchy6"/>
    <dgm:cxn modelId="{B7DC0CFF-5081-46D1-A436-AD4FCE0ED913}" type="presParOf" srcId="{A47CBF85-23FF-42D4-941B-DDE86B969BC4}" destId="{81BDBF44-E2A3-4115-A821-6B6D58A7E96C}" srcOrd="1" destOrd="0" presId="urn:microsoft.com/office/officeart/2005/8/layout/hierarchy6"/>
    <dgm:cxn modelId="{8C6FF477-684D-4A67-BF7C-1B11E6AF2F0F}" type="presParOf" srcId="{81BDBF44-E2A3-4115-A821-6B6D58A7E96C}" destId="{1D97751E-83C7-4D29-A900-A0C5DF0AD68D}" srcOrd="0" destOrd="0" presId="urn:microsoft.com/office/officeart/2005/8/layout/hierarchy6"/>
    <dgm:cxn modelId="{8567B256-9452-4ADE-B78E-456DB2355357}" type="presParOf" srcId="{81BDBF44-E2A3-4115-A821-6B6D58A7E96C}" destId="{88ADFD1B-A2FF-4572-AAC8-8CE9361F6E19}" srcOrd="1" destOrd="0" presId="urn:microsoft.com/office/officeart/2005/8/layout/hierarchy6"/>
    <dgm:cxn modelId="{28AF727F-736F-4291-BE74-6AF79571A076}" type="presParOf" srcId="{88ADFD1B-A2FF-4572-AAC8-8CE9361F6E19}" destId="{390424E6-28B2-4749-9518-FBA5F604A657}" srcOrd="0" destOrd="0" presId="urn:microsoft.com/office/officeart/2005/8/layout/hierarchy6"/>
    <dgm:cxn modelId="{3053476E-635B-4B65-BAF0-FA4D928677D2}" type="presParOf" srcId="{88ADFD1B-A2FF-4572-AAC8-8CE9361F6E19}" destId="{20462B91-9686-4122-87C4-26CBF90EBCC8}" srcOrd="1" destOrd="0" presId="urn:microsoft.com/office/officeart/2005/8/layout/hierarchy6"/>
    <dgm:cxn modelId="{5F47D6AF-981A-4E19-A759-108DB42B266E}" type="presParOf" srcId="{20462B91-9686-4122-87C4-26CBF90EBCC8}" destId="{9E098284-B3B0-48C9-8277-185832BBF27E}" srcOrd="0" destOrd="0" presId="urn:microsoft.com/office/officeart/2005/8/layout/hierarchy6"/>
    <dgm:cxn modelId="{2E27B629-DE8C-4D83-A042-2EAA1894F7A0}" type="presParOf" srcId="{20462B91-9686-4122-87C4-26CBF90EBCC8}" destId="{13605FD0-5B22-47DA-9237-F15FC0F4F46C}" srcOrd="1" destOrd="0" presId="urn:microsoft.com/office/officeart/2005/8/layout/hierarchy6"/>
    <dgm:cxn modelId="{DE26F960-1BF7-4463-ACCA-431B4F8E86FA}" type="presParOf" srcId="{0D8CD601-58B8-4E14-B70F-91C440E23EFD}" destId="{172C6817-599A-432F-9AAB-3E5DA78E3966}" srcOrd="8" destOrd="0" presId="urn:microsoft.com/office/officeart/2005/8/layout/hierarchy6"/>
    <dgm:cxn modelId="{44AB126F-EB08-4594-9E4A-1F78431DC3D1}" type="presParOf" srcId="{0D8CD601-58B8-4E14-B70F-91C440E23EFD}" destId="{9EEB14EA-1000-44F0-8AFC-1D65C74B9802}" srcOrd="9" destOrd="0" presId="urn:microsoft.com/office/officeart/2005/8/layout/hierarchy6"/>
    <dgm:cxn modelId="{79B2402C-38EC-475D-8041-A508E91EE580}" type="presParOf" srcId="{9EEB14EA-1000-44F0-8AFC-1D65C74B9802}" destId="{0667C701-AF8C-4B6C-BF0B-55D69470C269}" srcOrd="0" destOrd="0" presId="urn:microsoft.com/office/officeart/2005/8/layout/hierarchy6"/>
    <dgm:cxn modelId="{4C5642DA-4D37-43CF-B499-AC438AC06AAF}" type="presParOf" srcId="{9EEB14EA-1000-44F0-8AFC-1D65C74B9802}" destId="{1ACF8C71-6664-4FF7-BF7D-89114658BA33}" srcOrd="1" destOrd="0" presId="urn:microsoft.com/office/officeart/2005/8/layout/hierarchy6"/>
    <dgm:cxn modelId="{A4CA886A-7DC7-48CB-B339-23EC5F5E3808}" type="presParOf" srcId="{1ACF8C71-6664-4FF7-BF7D-89114658BA33}" destId="{24953640-D3C1-4BA7-9B6A-D6A007548EE1}" srcOrd="0" destOrd="0" presId="urn:microsoft.com/office/officeart/2005/8/layout/hierarchy6"/>
    <dgm:cxn modelId="{10895934-2464-45B2-9A49-9B6DA41EC182}" type="presParOf" srcId="{1ACF8C71-6664-4FF7-BF7D-89114658BA33}" destId="{CF2CA9FC-74C0-4A20-B203-7C3F785EF89A}" srcOrd="1" destOrd="0" presId="urn:microsoft.com/office/officeart/2005/8/layout/hierarchy6"/>
    <dgm:cxn modelId="{2071B565-4FDB-4A7F-B1C4-D60E07ABB9BD}" type="presParOf" srcId="{CF2CA9FC-74C0-4A20-B203-7C3F785EF89A}" destId="{B8AC6C4E-6B72-43D6-B16E-42CCCE968C63}" srcOrd="0" destOrd="0" presId="urn:microsoft.com/office/officeart/2005/8/layout/hierarchy6"/>
    <dgm:cxn modelId="{90F93A42-20AC-4199-A8FB-5BD2300D2A32}" type="presParOf" srcId="{CF2CA9FC-74C0-4A20-B203-7C3F785EF89A}" destId="{8457C227-ADE5-46A2-9621-5EAD305FB951}" srcOrd="1" destOrd="0" presId="urn:microsoft.com/office/officeart/2005/8/layout/hierarchy6"/>
    <dgm:cxn modelId="{4937088A-660F-4869-A715-CCD5072FB690}" type="presParOf" srcId="{8457C227-ADE5-46A2-9621-5EAD305FB951}" destId="{48342EB8-3A38-472A-9D32-C9DD1B51EB81}" srcOrd="0" destOrd="0" presId="urn:microsoft.com/office/officeart/2005/8/layout/hierarchy6"/>
    <dgm:cxn modelId="{F85189FE-9E15-47A2-B07B-FDD793BB48EB}" type="presParOf" srcId="{8457C227-ADE5-46A2-9621-5EAD305FB951}" destId="{B64C547A-F022-4E93-B66C-761AA867583D}" srcOrd="1" destOrd="0" presId="urn:microsoft.com/office/officeart/2005/8/layout/hierarchy6"/>
    <dgm:cxn modelId="{9D1DCF21-AB66-4D9A-87CD-EE88568A0965}" type="presParOf" srcId="{B64C547A-F022-4E93-B66C-761AA867583D}" destId="{5899E252-32D3-4E4A-A70A-64D636F872E0}" srcOrd="0" destOrd="0" presId="urn:microsoft.com/office/officeart/2005/8/layout/hierarchy6"/>
    <dgm:cxn modelId="{C5190E26-D758-4567-9775-72C5EF03BC79}" type="presParOf" srcId="{B64C547A-F022-4E93-B66C-761AA867583D}" destId="{A89893E3-6019-4741-9D85-A31ECF1A43E1}" srcOrd="1" destOrd="0" presId="urn:microsoft.com/office/officeart/2005/8/layout/hierarchy6"/>
    <dgm:cxn modelId="{D7899864-487E-41B8-B214-B24D796474DD}" type="presParOf" srcId="{93EC34F2-BC4C-4127-A478-ECF2E7EF1E62}" destId="{ACCE4DFC-9141-4E57-A6DE-3FDF1313324F}" srcOrd="1" destOrd="0" presId="urn:microsoft.com/office/officeart/2005/8/layout/hierarchy6"/>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8826" cy="496888"/>
          </a:xfrm>
          <a:prstGeom prst="rect">
            <a:avLst/>
          </a:prstGeom>
        </p:spPr>
        <p:txBody>
          <a:bodyPr vert="horz" lIns="91795" tIns="45898" rIns="91795" bIns="45898" rtlCol="0"/>
          <a:lstStyle>
            <a:lvl1pPr algn="l" fontAlgn="auto">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sz="quarter" idx="1"/>
          </p:nvPr>
        </p:nvSpPr>
        <p:spPr>
          <a:xfrm>
            <a:off x="3778673" y="0"/>
            <a:ext cx="2888826" cy="496888"/>
          </a:xfrm>
          <a:prstGeom prst="rect">
            <a:avLst/>
          </a:prstGeom>
        </p:spPr>
        <p:txBody>
          <a:bodyPr vert="horz" lIns="91795" tIns="45898" rIns="91795" bIns="45898" rtlCol="0"/>
          <a:lstStyle>
            <a:lvl1pPr algn="r" fontAlgn="auto">
              <a:spcBef>
                <a:spcPts val="0"/>
              </a:spcBef>
              <a:spcAft>
                <a:spcPts val="0"/>
              </a:spcAft>
              <a:defRPr sz="1300">
                <a:latin typeface="+mn-lt"/>
              </a:defRPr>
            </a:lvl1pPr>
          </a:lstStyle>
          <a:p>
            <a:pPr>
              <a:defRPr/>
            </a:pPr>
            <a:fld id="{DE2721A0-00A5-43F0-A854-B4252E3BCBA7}" type="datetimeFigureOut">
              <a:rPr lang="fr-FR"/>
              <a:pPr>
                <a:defRPr/>
              </a:pPr>
              <a:t>09/12/2010</a:t>
            </a:fld>
            <a:endParaRPr lang="fr-FR"/>
          </a:p>
        </p:txBody>
      </p:sp>
      <p:sp>
        <p:nvSpPr>
          <p:cNvPr id="4" name="Espace réservé du pied de page 3"/>
          <p:cNvSpPr>
            <a:spLocks noGrp="1"/>
          </p:cNvSpPr>
          <p:nvPr>
            <p:ph type="ftr" sz="quarter" idx="2"/>
          </p:nvPr>
        </p:nvSpPr>
        <p:spPr>
          <a:xfrm>
            <a:off x="0" y="9428164"/>
            <a:ext cx="2888826" cy="496887"/>
          </a:xfrm>
          <a:prstGeom prst="rect">
            <a:avLst/>
          </a:prstGeom>
        </p:spPr>
        <p:txBody>
          <a:bodyPr vert="horz" lIns="91795" tIns="45898" rIns="91795" bIns="45898" rtlCol="0" anchor="b"/>
          <a:lstStyle>
            <a:lvl1pPr algn="l" fontAlgn="auto">
              <a:spcBef>
                <a:spcPts val="0"/>
              </a:spcBef>
              <a:spcAft>
                <a:spcPts val="0"/>
              </a:spcAft>
              <a:defRPr sz="1300">
                <a:latin typeface="+mn-lt"/>
              </a:defRPr>
            </a:lvl1pPr>
          </a:lstStyle>
          <a:p>
            <a:pPr>
              <a:defRPr/>
            </a:pPr>
            <a:endParaRPr lang="fr-FR"/>
          </a:p>
        </p:txBody>
      </p:sp>
      <p:sp>
        <p:nvSpPr>
          <p:cNvPr id="5" name="Espace réservé du numéro de diapositive 4"/>
          <p:cNvSpPr>
            <a:spLocks noGrp="1"/>
          </p:cNvSpPr>
          <p:nvPr>
            <p:ph type="sldNum" sz="quarter" idx="3"/>
          </p:nvPr>
        </p:nvSpPr>
        <p:spPr>
          <a:xfrm>
            <a:off x="3778673" y="9428164"/>
            <a:ext cx="2888826" cy="496887"/>
          </a:xfrm>
          <a:prstGeom prst="rect">
            <a:avLst/>
          </a:prstGeom>
        </p:spPr>
        <p:txBody>
          <a:bodyPr vert="horz" lIns="91795" tIns="45898" rIns="91795" bIns="45898" rtlCol="0" anchor="b"/>
          <a:lstStyle>
            <a:lvl1pPr algn="r" fontAlgn="auto">
              <a:spcBef>
                <a:spcPts val="0"/>
              </a:spcBef>
              <a:spcAft>
                <a:spcPts val="0"/>
              </a:spcAft>
              <a:defRPr sz="1300">
                <a:latin typeface="+mn-lt"/>
              </a:defRPr>
            </a:lvl1pPr>
          </a:lstStyle>
          <a:p>
            <a:pPr>
              <a:defRPr/>
            </a:pPr>
            <a:fld id="{3EDDCAAB-AFBD-4F39-BD0B-7A3031B42FD3}"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8826" cy="496888"/>
          </a:xfrm>
          <a:prstGeom prst="rect">
            <a:avLst/>
          </a:prstGeom>
        </p:spPr>
        <p:txBody>
          <a:bodyPr vert="horz" lIns="90923" tIns="45463" rIns="90923" bIns="45463" rtlCol="0"/>
          <a:lstStyle>
            <a:lvl1pPr algn="l" fontAlgn="auto">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idx="1"/>
          </p:nvPr>
        </p:nvSpPr>
        <p:spPr>
          <a:xfrm>
            <a:off x="3778673" y="0"/>
            <a:ext cx="2888826" cy="496888"/>
          </a:xfrm>
          <a:prstGeom prst="rect">
            <a:avLst/>
          </a:prstGeom>
        </p:spPr>
        <p:txBody>
          <a:bodyPr vert="horz" lIns="90923" tIns="45463" rIns="90923" bIns="45463" rtlCol="0"/>
          <a:lstStyle>
            <a:lvl1pPr algn="r" fontAlgn="auto">
              <a:spcBef>
                <a:spcPts val="0"/>
              </a:spcBef>
              <a:spcAft>
                <a:spcPts val="0"/>
              </a:spcAft>
              <a:defRPr sz="1300">
                <a:latin typeface="+mn-lt"/>
              </a:defRPr>
            </a:lvl1pPr>
          </a:lstStyle>
          <a:p>
            <a:pPr>
              <a:defRPr/>
            </a:pPr>
            <a:fld id="{CBD27815-0CBD-4C77-A7B5-9DD4FAE69A1C}" type="datetimeFigureOut">
              <a:rPr lang="fr-FR"/>
              <a:pPr>
                <a:defRPr/>
              </a:pPr>
              <a:t>09/12/2010</a:t>
            </a:fld>
            <a:endParaRPr lang="fr-FR"/>
          </a:p>
        </p:txBody>
      </p:sp>
      <p:sp>
        <p:nvSpPr>
          <p:cNvPr id="4" name="Espace réservé de l'image des diapositives 3"/>
          <p:cNvSpPr>
            <a:spLocks noGrp="1" noRot="1" noChangeAspect="1"/>
          </p:cNvSpPr>
          <p:nvPr>
            <p:ph type="sldImg" idx="2"/>
          </p:nvPr>
        </p:nvSpPr>
        <p:spPr>
          <a:xfrm>
            <a:off x="854075" y="746125"/>
            <a:ext cx="4960938" cy="3719513"/>
          </a:xfrm>
          <a:prstGeom prst="rect">
            <a:avLst/>
          </a:prstGeom>
          <a:noFill/>
          <a:ln w="12700">
            <a:solidFill>
              <a:prstClr val="black"/>
            </a:solidFill>
          </a:ln>
        </p:spPr>
        <p:txBody>
          <a:bodyPr vert="horz" lIns="90923" tIns="45463" rIns="90923" bIns="45463" rtlCol="0" anchor="ctr"/>
          <a:lstStyle/>
          <a:p>
            <a:pPr lvl="0"/>
            <a:endParaRPr lang="fr-FR" noProof="0"/>
          </a:p>
        </p:txBody>
      </p:sp>
      <p:sp>
        <p:nvSpPr>
          <p:cNvPr id="5" name="Espace réservé des commentaires 4"/>
          <p:cNvSpPr>
            <a:spLocks noGrp="1"/>
          </p:cNvSpPr>
          <p:nvPr>
            <p:ph type="body" sz="quarter" idx="3"/>
          </p:nvPr>
        </p:nvSpPr>
        <p:spPr>
          <a:xfrm>
            <a:off x="667386" y="4714876"/>
            <a:ext cx="5334317" cy="4467225"/>
          </a:xfrm>
          <a:prstGeom prst="rect">
            <a:avLst/>
          </a:prstGeom>
        </p:spPr>
        <p:txBody>
          <a:bodyPr vert="horz" lIns="90923" tIns="45463" rIns="90923" bIns="45463"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29750"/>
            <a:ext cx="2888826" cy="495300"/>
          </a:xfrm>
          <a:prstGeom prst="rect">
            <a:avLst/>
          </a:prstGeom>
        </p:spPr>
        <p:txBody>
          <a:bodyPr vert="horz" lIns="90923" tIns="45463" rIns="90923" bIns="45463" rtlCol="0" anchor="b"/>
          <a:lstStyle>
            <a:lvl1pPr algn="l" fontAlgn="auto">
              <a:spcBef>
                <a:spcPts val="0"/>
              </a:spcBef>
              <a:spcAft>
                <a:spcPts val="0"/>
              </a:spcAft>
              <a:defRPr sz="13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778673" y="9429750"/>
            <a:ext cx="2888826" cy="495300"/>
          </a:xfrm>
          <a:prstGeom prst="rect">
            <a:avLst/>
          </a:prstGeom>
        </p:spPr>
        <p:txBody>
          <a:bodyPr vert="horz" lIns="90923" tIns="45463" rIns="90923" bIns="45463" rtlCol="0" anchor="b"/>
          <a:lstStyle>
            <a:lvl1pPr algn="r" fontAlgn="auto">
              <a:spcBef>
                <a:spcPts val="0"/>
              </a:spcBef>
              <a:spcAft>
                <a:spcPts val="0"/>
              </a:spcAft>
              <a:defRPr sz="1300">
                <a:latin typeface="+mn-lt"/>
              </a:defRPr>
            </a:lvl1pPr>
          </a:lstStyle>
          <a:p>
            <a:pPr>
              <a:defRPr/>
            </a:pPr>
            <a:fld id="{A4505103-2CE6-4FA0-9922-0474C3FCB91E}"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6B694F-336C-411A-8A2D-51FCAB94B2EF}" type="slidenum">
              <a:rPr lang="fr-FR" smtClean="0"/>
              <a:pPr fontAlgn="base">
                <a:spcBef>
                  <a:spcPct val="0"/>
                </a:spcBef>
                <a:spcAft>
                  <a:spcPct val="0"/>
                </a:spcAft>
                <a:defRPr/>
              </a:pPr>
              <a:t>1</a:t>
            </a:fld>
            <a:endParaRPr lang="fr-FR" dirty="0"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eriod"/>
            </a:pPr>
            <a:r>
              <a:rPr lang="fr-FR" smtClean="0"/>
              <a:t>Inverser les parties 2 et 3</a:t>
            </a:r>
          </a:p>
          <a:p>
            <a:pPr marL="228600" indent="-228600" eaLnBrk="1" hangingPunct="1">
              <a:spcBef>
                <a:spcPct val="0"/>
              </a:spcBef>
              <a:buFontTx/>
              <a:buAutoNum type="arabicPeriod"/>
            </a:pPr>
            <a:r>
              <a:rPr lang="fr-FR" smtClean="0"/>
              <a:t>Simplifier l’expression de la valeur ajoutée, être plus précis sur les enjeux et les transformer en axes stratégiques. Inverser la notion d’enjeu et d’axes stratégiques</a:t>
            </a:r>
          </a:p>
          <a:p>
            <a:pPr marL="228600" indent="-228600" eaLnBrk="1" hangingPunct="1">
              <a:spcBef>
                <a:spcPct val="0"/>
              </a:spcBef>
              <a:buFontTx/>
              <a:buAutoNum type="arabicPeriod"/>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469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1BF78555-3019-4EBC-B5FC-0D7D06A20F73}" type="slidenum">
              <a:rPr lang="fr-FR" smtClean="0"/>
              <a:pPr>
                <a:defRPr/>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57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29B67A22-E6B7-40DB-BA9D-06D3FB01E579}" type="slidenum">
              <a:rPr lang="fr-FR" smtClean="0"/>
              <a:pPr>
                <a:defRPr/>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673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48E208F6-6E06-4CBD-8C1B-29FAFC958531}" type="slidenum">
              <a:rPr lang="fr-FR" smtClean="0"/>
              <a:pPr>
                <a:defRPr/>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77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83A9CD3D-E16F-4F44-A46E-E543DDCE3950}" type="slidenum">
              <a:rPr lang="fr-FR" smtClean="0"/>
              <a:pPr>
                <a:defRPr/>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878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D2C632FC-4D52-41F9-BA26-77BCFEFC46E3}" type="slidenum">
              <a:rPr lang="fr-FR" smtClean="0"/>
              <a:pPr>
                <a:defRPr/>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36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8C8AE1FD-575C-4BA9-8203-FB5C6912A18E}" type="slidenum">
              <a:rPr lang="fr-FR" smtClean="0"/>
              <a:pPr>
                <a:defRPr/>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264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A828C70F-C281-4DCF-B737-A26EF1E4293A}" type="slidenum">
              <a:rPr lang="fr-FR" smtClean="0"/>
              <a:pPr>
                <a:defRPr/>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36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8C8AE1FD-575C-4BA9-8203-FB5C6912A18E}" type="slidenum">
              <a:rPr lang="fr-FR" smtClean="0"/>
              <a:pPr>
                <a:defRPr/>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136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8C8AE1FD-575C-4BA9-8203-FB5C6912A18E}" type="slidenum">
              <a:rPr lang="fr-FR" smtClean="0"/>
              <a:pPr>
                <a:defRPr/>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pic>
        <p:nvPicPr>
          <p:cNvPr id="4"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0"/>
          </p:nvPr>
        </p:nvSpPr>
        <p:spPr/>
        <p:txBody>
          <a:bodyPr/>
          <a:lstStyle>
            <a:lvl1pPr>
              <a:defRPr/>
            </a:lvl1pPr>
          </a:lstStyle>
          <a:p>
            <a:pPr>
              <a:defRPr/>
            </a:pPr>
            <a:fld id="{0F70E6DD-1155-40A9-9D8F-31F343EE7F12}" type="slidenum">
              <a:rPr/>
              <a:pPr>
                <a:defRPr/>
              </a:pPr>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3_Diapositive de titre">
    <p:spTree>
      <p:nvGrpSpPr>
        <p:cNvPr id="1" name=""/>
        <p:cNvGrpSpPr/>
        <p:nvPr/>
      </p:nvGrpSpPr>
      <p:grpSpPr>
        <a:xfrm>
          <a:off x="0" y="0"/>
          <a:ext cx="0" cy="0"/>
          <a:chOff x="0" y="0"/>
          <a:chExt cx="0" cy="0"/>
        </a:xfrm>
      </p:grpSpPr>
      <p:sp>
        <p:nvSpPr>
          <p:cNvPr id="2" name="Rectangle 1139"/>
          <p:cNvSpPr>
            <a:spLocks noChangeArrowheads="1"/>
          </p:cNvSpPr>
          <p:nvPr userDrawn="1"/>
        </p:nvSpPr>
        <p:spPr bwMode="auto">
          <a:xfrm>
            <a:off x="0" y="6237288"/>
            <a:ext cx="9144000" cy="71437"/>
          </a:xfrm>
          <a:prstGeom prst="rect">
            <a:avLst/>
          </a:prstGeom>
          <a:solidFill>
            <a:schemeClr val="accent4">
              <a:lumMod val="25000"/>
            </a:schemeClr>
          </a:soli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3" name="Picture 1171" descr="logo2_minion_bold"/>
          <p:cNvPicPr>
            <a:picLocks noChangeAspect="1" noChangeArrowheads="1"/>
          </p:cNvPicPr>
          <p:nvPr userDrawn="1"/>
        </p:nvPicPr>
        <p:blipFill>
          <a:blip r:embed="rId2" cstate="print"/>
          <a:srcRect r="67909" b="7713"/>
          <a:stretch>
            <a:fillRect/>
          </a:stretch>
        </p:blipFill>
        <p:spPr bwMode="auto">
          <a:xfrm>
            <a:off x="0" y="293688"/>
            <a:ext cx="2933700" cy="635000"/>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3"/>
          <p:cNvSpPr>
            <a:spLocks noGrp="1"/>
          </p:cNvSpPr>
          <p:nvPr>
            <p:ph type="sldNum" sz="quarter" idx="10"/>
          </p:nvPr>
        </p:nvSpPr>
        <p:spPr/>
        <p:txBody>
          <a:bodyPr/>
          <a:lstStyle>
            <a:lvl1pPr>
              <a:defRPr/>
            </a:lvl1pPr>
          </a:lstStyle>
          <a:p>
            <a:pPr>
              <a:defRPr/>
            </a:pPr>
            <a:fld id="{ED75DCA1-F57A-4949-B274-4B83AB7B9DF2}" type="slidenum">
              <a:rPr/>
              <a:pPr>
                <a:defRPr/>
              </a:pPr>
              <a:t>‹N°›</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3"/>
          <p:cNvSpPr>
            <a:spLocks noGrp="1"/>
          </p:cNvSpPr>
          <p:nvPr>
            <p:ph type="sldNum" sz="quarter" idx="10"/>
          </p:nvPr>
        </p:nvSpPr>
        <p:spPr/>
        <p:txBody>
          <a:bodyPr/>
          <a:lstStyle>
            <a:lvl1pPr>
              <a:defRPr/>
            </a:lvl1pPr>
          </a:lstStyle>
          <a:p>
            <a:pPr>
              <a:defRPr/>
            </a:pPr>
            <a:fld id="{1745AEBD-685E-43FA-864F-4A4A439351F3}" type="slidenum">
              <a:rPr/>
              <a:pPr>
                <a:defRPr/>
              </a:pPr>
              <a:t>‹N°›</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lIns="90000"/>
          <a:lstStyle/>
          <a:p>
            <a:r>
              <a:rPr lang="fr-FR" smtClean="0"/>
              <a:t>Cliquez pour modifier le style du titre</a:t>
            </a:r>
            <a:endParaRPr lang="fr-FR" dirty="0"/>
          </a:p>
        </p:txBody>
      </p:sp>
      <p:sp>
        <p:nvSpPr>
          <p:cNvPr id="3" name="Espace réservé du contenu 2"/>
          <p:cNvSpPr>
            <a:spLocks noGrp="1"/>
          </p:cNvSpPr>
          <p:nvPr>
            <p:ph idx="1"/>
          </p:nvPr>
        </p:nvSpPr>
        <p:spPr/>
        <p:txBody>
          <a:bodyPr>
            <a:normAutofit/>
          </a:bodyPr>
          <a:lstStyle>
            <a:lvl3pPr>
              <a:defRPr/>
            </a:lvl3pPr>
            <a:lvl4pPr>
              <a:buSzPct val="75000"/>
              <a:buFont typeface="Arial" pitchFamily="34" charset="0"/>
              <a:buChar char="−"/>
              <a:defRPr sz="1400"/>
            </a:lvl4pPr>
            <a:lvl5pPr>
              <a:defRPr sz="12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2"/>
          <p:cNvSpPr>
            <a:spLocks noGrp="1"/>
          </p:cNvSpPr>
          <p:nvPr>
            <p:ph type="sldNum" sz="quarter" idx="10"/>
          </p:nvPr>
        </p:nvSpPr>
        <p:spPr/>
        <p:txBody>
          <a:bodyPr/>
          <a:lstStyle>
            <a:lvl1pPr>
              <a:defRPr/>
            </a:lvl1pPr>
          </a:lstStyle>
          <a:p>
            <a:pPr>
              <a:defRPr/>
            </a:pPr>
            <a:fld id="{F1BE8396-9E37-4F2E-ABE1-F2C4625E4CEB}" type="slidenum">
              <a:rPr/>
              <a:pPr>
                <a:defRPr/>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numéro de diapositive 2"/>
          <p:cNvSpPr>
            <a:spLocks noGrp="1"/>
          </p:cNvSpPr>
          <p:nvPr>
            <p:ph type="sldNum" sz="quarter" idx="10"/>
          </p:nvPr>
        </p:nvSpPr>
        <p:spPr/>
        <p:txBody>
          <a:bodyPr/>
          <a:lstStyle>
            <a:lvl1pPr>
              <a:defRPr/>
            </a:lvl1pPr>
          </a:lstStyle>
          <a:p>
            <a:pPr>
              <a:defRPr/>
            </a:pPr>
            <a:fld id="{2C1CFD4E-BBE0-4FBF-B662-70010B3C2204}" type="slidenum">
              <a:rPr/>
              <a:pPr>
                <a:defRPr/>
              </a:pP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93688" y="1066800"/>
            <a:ext cx="4202112" cy="5105400"/>
          </a:xfrm>
        </p:spPr>
        <p:txBody>
          <a:bodyPr>
            <a:normAutofit/>
          </a:bodyPr>
          <a:lstStyle>
            <a:lvl1pPr>
              <a:defRPr sz="1800"/>
            </a:lvl1pPr>
            <a:lvl2pPr>
              <a:defRPr sz="1600"/>
            </a:lvl2pPr>
            <a:lvl3pPr>
              <a:defRPr sz="1400"/>
            </a:lvl3pPr>
            <a:lvl4pPr>
              <a:buSzPct val="75000"/>
              <a:buFont typeface="Arial" pitchFamily="34" charset="0"/>
              <a:buChar char="−"/>
              <a:defRPr sz="1400"/>
            </a:lvl4pPr>
            <a:lvl5pPr>
              <a:defRPr sz="12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contenu 2"/>
          <p:cNvSpPr>
            <a:spLocks noGrp="1"/>
          </p:cNvSpPr>
          <p:nvPr>
            <p:ph sz="half" idx="11"/>
          </p:nvPr>
        </p:nvSpPr>
        <p:spPr>
          <a:xfrm>
            <a:off x="4643438" y="1066800"/>
            <a:ext cx="4202112" cy="5105400"/>
          </a:xfrm>
        </p:spPr>
        <p:txBody>
          <a:bodyPr>
            <a:normAutofit/>
          </a:bodyPr>
          <a:lstStyle>
            <a:lvl1pPr>
              <a:defRPr sz="1800"/>
            </a:lvl1pPr>
            <a:lvl2pPr>
              <a:defRPr sz="1600"/>
            </a:lvl2pPr>
            <a:lvl3pPr>
              <a:defRPr sz="1400"/>
            </a:lvl3pPr>
            <a:lvl4pPr>
              <a:buSzPct val="75000"/>
              <a:buFont typeface="Arial" pitchFamily="34" charset="0"/>
              <a:buChar char="−"/>
              <a:defRPr sz="1400"/>
            </a:lvl4pPr>
            <a:lvl5pPr>
              <a:defRPr sz="12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2"/>
          <p:cNvSpPr>
            <a:spLocks noGrp="1"/>
          </p:cNvSpPr>
          <p:nvPr>
            <p:ph type="sldNum" sz="quarter" idx="12"/>
          </p:nvPr>
        </p:nvSpPr>
        <p:spPr/>
        <p:txBody>
          <a:bodyPr/>
          <a:lstStyle>
            <a:lvl1pPr>
              <a:defRPr/>
            </a:lvl1pPr>
          </a:lstStyle>
          <a:p>
            <a:pPr>
              <a:defRPr/>
            </a:pPr>
            <a:fld id="{BF3102B7-AC85-4A63-A2BE-DCCAABEB87DA}" type="slidenum">
              <a:rPr/>
              <a:pPr>
                <a:defRPr/>
              </a:pP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a:ln>
            <a:solidFill>
              <a:schemeClr val="tx1"/>
            </a:solidFill>
          </a:ln>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ln>
            <a:solidFill>
              <a:schemeClr val="tx1"/>
            </a:solidFill>
          </a:ln>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a:ln>
            <a:solidFill>
              <a:schemeClr val="tx1"/>
            </a:solidFill>
          </a:ln>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ln>
            <a:solidFill>
              <a:schemeClr val="tx1"/>
            </a:solidFill>
          </a:ln>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0"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7" name="Espace réservé du numéro de diapositive 2"/>
          <p:cNvSpPr>
            <a:spLocks noGrp="1"/>
          </p:cNvSpPr>
          <p:nvPr>
            <p:ph type="sldNum" sz="quarter" idx="10"/>
          </p:nvPr>
        </p:nvSpPr>
        <p:spPr/>
        <p:txBody>
          <a:bodyPr/>
          <a:lstStyle>
            <a:lvl1pPr>
              <a:defRPr/>
            </a:lvl1pPr>
          </a:lstStyle>
          <a:p>
            <a:pPr>
              <a:defRPr/>
            </a:pPr>
            <a:fld id="{BDBDAA92-29D3-4306-9313-A32F93258581}" type="slidenum">
              <a:rPr/>
              <a:pPr>
                <a:defRPr/>
              </a:pP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5050" y="1000108"/>
            <a:ext cx="5111750" cy="5126055"/>
          </a:xfrm>
        </p:spPr>
        <p:txBody>
          <a:bodyPr/>
          <a:lstStyle>
            <a:lvl1pPr>
              <a:defRPr sz="1800"/>
            </a:lvl1pPr>
            <a:lvl2pPr>
              <a:defRPr sz="1600"/>
            </a:lvl2pPr>
            <a:lvl3pPr>
              <a:defRPr sz="1400"/>
            </a:lvl3pPr>
            <a:lvl4pPr>
              <a:defRPr sz="1400"/>
            </a:lvl4pPr>
            <a:lvl5pPr>
              <a:defRPr sz="12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texte 3"/>
          <p:cNvSpPr>
            <a:spLocks noGrp="1"/>
          </p:cNvSpPr>
          <p:nvPr>
            <p:ph type="body" sz="half" idx="2"/>
          </p:nvPr>
        </p:nvSpPr>
        <p:spPr>
          <a:xfrm>
            <a:off x="457200" y="1000108"/>
            <a:ext cx="3008313" cy="51260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8"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5" name="Espace réservé du numéro de diapositive 2"/>
          <p:cNvSpPr>
            <a:spLocks noGrp="1"/>
          </p:cNvSpPr>
          <p:nvPr>
            <p:ph type="sldNum" sz="quarter" idx="10"/>
          </p:nvPr>
        </p:nvSpPr>
        <p:spPr/>
        <p:txBody>
          <a:bodyPr/>
          <a:lstStyle>
            <a:lvl1pPr>
              <a:defRPr/>
            </a:lvl1pPr>
          </a:lstStyle>
          <a:p>
            <a:pPr>
              <a:defRPr/>
            </a:pPr>
            <a:fld id="{84DBE532-5343-460C-A18F-0DFEE4146C0A}" type="slidenum">
              <a:rPr/>
              <a:pPr>
                <a:defRPr/>
              </a:pP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928662" y="1000107"/>
            <a:ext cx="7702052" cy="3727467"/>
          </a:xfrm>
        </p:spPr>
        <p:txBody>
          <a:bodyPr anchor="ctr">
            <a:norm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8"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5" name="Espace réservé du numéro de diapositive 2"/>
          <p:cNvSpPr>
            <a:spLocks noGrp="1"/>
          </p:cNvSpPr>
          <p:nvPr>
            <p:ph type="sldNum" sz="quarter" idx="10"/>
          </p:nvPr>
        </p:nvSpPr>
        <p:spPr/>
        <p:txBody>
          <a:bodyPr/>
          <a:lstStyle>
            <a:lvl1pPr>
              <a:defRPr/>
            </a:lvl1pPr>
          </a:lstStyle>
          <a:p>
            <a:pPr>
              <a:defRPr/>
            </a:pPr>
            <a:fld id="{2796438E-8CFF-4BF0-9FC8-F6884AEBE045}" type="slidenum">
              <a:rPr/>
              <a:pPr>
                <a:defRPr/>
              </a:pP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293688" y="1066800"/>
            <a:ext cx="4202112" cy="51054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066800"/>
            <a:ext cx="4203700" cy="51054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numéro de diapositive 2"/>
          <p:cNvSpPr>
            <a:spLocks noGrp="1"/>
          </p:cNvSpPr>
          <p:nvPr>
            <p:ph type="sldNum" sz="quarter" idx="10"/>
          </p:nvPr>
        </p:nvSpPr>
        <p:spPr/>
        <p:txBody>
          <a:bodyPr/>
          <a:lstStyle>
            <a:lvl1pPr>
              <a:defRPr/>
            </a:lvl1pPr>
          </a:lstStyle>
          <a:p>
            <a:pPr>
              <a:defRPr/>
            </a:pPr>
            <a:fld id="{66BFEC96-ED66-4A03-BB72-22F4792D6094}" type="slidenum">
              <a:rPr/>
              <a:pPr>
                <a:def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0"/>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1"/>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pic>
        <p:nvPicPr>
          <p:cNvPr id="12" name="Image 12"/>
          <p:cNvPicPr>
            <a:picLocks noChangeAspect="1" noChangeArrowheads="1"/>
          </p:cNvPicPr>
          <p:nvPr userDrawn="1"/>
        </p:nvPicPr>
        <p:blipFill>
          <a:blip r:embed="rId2" cstate="print"/>
          <a:srcRect/>
          <a:stretch>
            <a:fillRect/>
          </a:stretch>
        </p:blipFill>
        <p:spPr bwMode="auto">
          <a:xfrm>
            <a:off x="1903413" y="6380163"/>
            <a:ext cx="1017587" cy="488950"/>
          </a:xfrm>
          <a:prstGeom prst="rect">
            <a:avLst/>
          </a:prstGeom>
          <a:noFill/>
          <a:ln w="9525">
            <a:noFill/>
            <a:miter lim="800000"/>
            <a:headEnd/>
            <a:tailEnd/>
          </a:ln>
        </p:spPr>
      </p:pic>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Titre 13"/>
          <p:cNvSpPr>
            <a:spLocks noGrp="1"/>
          </p:cNvSpPr>
          <p:nvPr>
            <p:ph type="title"/>
          </p:nvPr>
        </p:nvSpPr>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6"/>
          </p:nvPr>
        </p:nvSpPr>
        <p:spPr/>
        <p:txBody>
          <a:bodyPr/>
          <a:lstStyle>
            <a:lvl1pPr>
              <a:defRPr/>
            </a:lvl1pPr>
          </a:lstStyle>
          <a:p>
            <a:pPr>
              <a:defRPr/>
            </a:pPr>
            <a:fld id="{A3FD2A3D-3162-4493-8512-0F65BC97B483}" type="slidenum">
              <a:rPr/>
              <a:pPr>
                <a:defRPr/>
              </a:pPr>
              <a:t>‹N°›</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lgn="ctr">
              <a:defRPr/>
            </a:lvl1p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u numéro de diapositive 2"/>
          <p:cNvSpPr>
            <a:spLocks noGrp="1"/>
          </p:cNvSpPr>
          <p:nvPr>
            <p:ph type="sldNum" sz="quarter" idx="10"/>
          </p:nvPr>
        </p:nvSpPr>
        <p:spPr/>
        <p:txBody>
          <a:bodyPr/>
          <a:lstStyle>
            <a:lvl1pPr>
              <a:defRPr/>
            </a:lvl1pPr>
          </a:lstStyle>
          <a:p>
            <a:pPr>
              <a:defRPr/>
            </a:pPr>
            <a:fld id="{7AB3953C-BCDB-417D-9F59-FBE98BFF52D3}" type="slidenum">
              <a:rPr/>
              <a:pPr>
                <a:defRPr/>
              </a:pP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lvl1pPr>
              <a:defRPr/>
            </a:lvl1pPr>
          </a:lstStyle>
          <a:p>
            <a:pPr>
              <a:defRPr/>
            </a:pPr>
            <a:fld id="{9CCAD0D5-E792-43AD-84D5-910EA72795D1}" type="slidenum">
              <a:rPr/>
              <a:pPr>
                <a:defRPr/>
              </a:pP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lgn="r" eaLnBrk="0" hangingPunct="0">
              <a:spcBef>
                <a:spcPct val="0"/>
              </a:spcBef>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1E5A2B15-1BD8-46B2-9332-CB54CCA287AF}" type="slidenum">
              <a:rPr/>
              <a:pPr>
                <a:defRPr/>
              </a:pPr>
              <a:t>‹N°›</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positive de titre CMI">
    <p:spTree>
      <p:nvGrpSpPr>
        <p:cNvPr id="1" name=""/>
        <p:cNvGrpSpPr/>
        <p:nvPr/>
      </p:nvGrpSpPr>
      <p:grpSpPr>
        <a:xfrm>
          <a:off x="0" y="0"/>
          <a:ext cx="0" cy="0"/>
          <a:chOff x="0" y="0"/>
          <a:chExt cx="0" cy="0"/>
        </a:xfrm>
      </p:grpSpPr>
      <p:sp>
        <p:nvSpPr>
          <p:cNvPr id="4" name="Text Box 1138"/>
          <p:cNvSpPr txBox="1">
            <a:spLocks noChangeArrowheads="1"/>
          </p:cNvSpPr>
          <p:nvPr/>
        </p:nvSpPr>
        <p:spPr bwMode="auto">
          <a:xfrm>
            <a:off x="0" y="6308725"/>
            <a:ext cx="9144000" cy="466725"/>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dirty="0">
                <a:solidFill>
                  <a:srgbClr val="254375"/>
                </a:solidFill>
                <a:latin typeface="+mn-lt"/>
              </a:rPr>
              <a:t>80, rue Gallieni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dirty="0">
                <a:solidFill>
                  <a:srgbClr val="254375"/>
                </a:solidFill>
                <a:latin typeface="+mn-lt"/>
              </a:rPr>
              <a:t>CM International est certifié Iso 9001</a:t>
            </a:r>
          </a:p>
        </p:txBody>
      </p:sp>
      <p:sp>
        <p:nvSpPr>
          <p:cNvPr id="5" name="Rectangle 1139"/>
          <p:cNvSpPr>
            <a:spLocks noChangeArrowheads="1"/>
          </p:cNvSpPr>
          <p:nvPr/>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6" name="Picture 1171" descr="logo2_minion_bold"/>
          <p:cNvPicPr>
            <a:picLocks noChangeAspect="1" noChangeArrowheads="1"/>
          </p:cNvPicPr>
          <p:nvPr/>
        </p:nvPicPr>
        <p:blipFill>
          <a:blip r:embed="rId2" cstate="print"/>
          <a:srcRect/>
          <a:stretch>
            <a:fillRect/>
          </a:stretch>
        </p:blipFill>
        <p:spPr bwMode="auto">
          <a:xfrm>
            <a:off x="0" y="293688"/>
            <a:ext cx="9144000" cy="687387"/>
          </a:xfrm>
          <a:prstGeom prst="rect">
            <a:avLst/>
          </a:prstGeom>
          <a:noFill/>
          <a:ln w="9525">
            <a:noFill/>
            <a:miter lim="800000"/>
            <a:headEnd/>
            <a:tailEnd/>
          </a:ln>
        </p:spPr>
      </p:pic>
      <p:pic>
        <p:nvPicPr>
          <p:cNvPr id="7" name="Picture 1172" descr="point_minion_normal"/>
          <p:cNvPicPr>
            <a:picLocks noChangeAspect="1" noChangeArrowheads="1"/>
          </p:cNvPicPr>
          <p:nvPr/>
        </p:nvPicPr>
        <p:blipFill>
          <a:blip r:embed="rId3" cstate="print">
            <a:lum bright="12000"/>
          </a:blip>
          <a:srcRect/>
          <a:stretch>
            <a:fillRect/>
          </a:stretch>
        </p:blipFill>
        <p:spPr bwMode="auto">
          <a:xfrm>
            <a:off x="836613" y="1628775"/>
            <a:ext cx="4095750" cy="2952750"/>
          </a:xfrm>
          <a:prstGeom prst="rect">
            <a:avLst/>
          </a:prstGeom>
          <a:noFill/>
          <a:ln w="9525">
            <a:noFill/>
            <a:miter lim="800000"/>
            <a:headEnd/>
            <a:tailEnd/>
          </a:ln>
        </p:spPr>
      </p:pic>
      <p:sp>
        <p:nvSpPr>
          <p:cNvPr id="13" name="Espace réservé du texte 12"/>
          <p:cNvSpPr>
            <a:spLocks noGrp="1"/>
          </p:cNvSpPr>
          <p:nvPr>
            <p:ph type="body" sz="quarter" idx="13"/>
          </p:nvPr>
        </p:nvSpPr>
        <p:spPr>
          <a:xfrm>
            <a:off x="787400" y="1983545"/>
            <a:ext cx="7583488" cy="1659987"/>
          </a:xfrm>
        </p:spPr>
        <p:txBody>
          <a:bodyPr anchor="ctr"/>
          <a:lstStyle>
            <a:lvl1pPr algn="ctr">
              <a:buNone/>
              <a:defRPr lang="fr-FR" sz="3200" b="1" dirty="0" smtClean="0">
                <a:solidFill>
                  <a:srgbClr val="254375"/>
                </a:solidFill>
                <a:latin typeface="+mn-lt"/>
                <a:ea typeface="+mn-ea"/>
                <a:cs typeface="+mn-cs"/>
              </a:defRPr>
            </a:lvl1pPr>
          </a:lstStyle>
          <a:p>
            <a:pPr lvl="0"/>
            <a:r>
              <a:rPr lang="fr-FR" smtClean="0"/>
              <a:t>Cliquez pour modifier les styles du texte du masque</a:t>
            </a:r>
          </a:p>
        </p:txBody>
      </p:sp>
      <p:sp>
        <p:nvSpPr>
          <p:cNvPr id="9" name="Espace réservé du texte 12"/>
          <p:cNvSpPr>
            <a:spLocks noGrp="1"/>
          </p:cNvSpPr>
          <p:nvPr>
            <p:ph type="body" sz="quarter" idx="14"/>
          </p:nvPr>
        </p:nvSpPr>
        <p:spPr>
          <a:xfrm>
            <a:off x="813188" y="4783010"/>
            <a:ext cx="1648658" cy="855789"/>
          </a:xfrm>
        </p:spPr>
        <p:txBody>
          <a:bodyPr anchor="ctr">
            <a:normAutofit/>
          </a:bodyPr>
          <a:lstStyle>
            <a:lvl1pPr algn="ctr">
              <a:buNone/>
              <a:defRPr lang="fr-FR" sz="1800" b="1" baseline="0" dirty="0" smtClean="0">
                <a:solidFill>
                  <a:srgbClr val="254375"/>
                </a:solidFill>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defRPr/>
            </a:lvl1pPr>
          </a:lstStyle>
          <a:p>
            <a:pPr>
              <a:defRPr/>
            </a:pPr>
            <a:fld id="{C995EEED-558E-4488-9530-24D05497133C}" type="slidenum">
              <a:rPr/>
              <a:pPr>
                <a:defRPr/>
              </a:pPr>
              <a:t>‹N°›</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Contenu &amp; Boîte de sortie CMI">
    <p:spTree>
      <p:nvGrpSpPr>
        <p:cNvPr id="1" name=""/>
        <p:cNvGrpSpPr/>
        <p:nvPr/>
      </p:nvGrpSpPr>
      <p:grpSpPr>
        <a:xfrm>
          <a:off x="0" y="0"/>
          <a:ext cx="0" cy="0"/>
          <a:chOff x="0" y="0"/>
          <a:chExt cx="0" cy="0"/>
        </a:xfrm>
      </p:grpSpPr>
      <p:sp>
        <p:nvSpPr>
          <p:cNvPr id="12" name="Espace réservé du texte 11"/>
          <p:cNvSpPr>
            <a:spLocks noGrp="1"/>
          </p:cNvSpPr>
          <p:nvPr>
            <p:ph type="body" sz="quarter" idx="1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6"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7" name="Espace réservé du contenu 2"/>
          <p:cNvSpPr>
            <a:spLocks noGrp="1"/>
          </p:cNvSpPr>
          <p:nvPr>
            <p:ph idx="1"/>
          </p:nvPr>
        </p:nvSpPr>
        <p:spPr>
          <a:xfrm>
            <a:off x="279400" y="1180888"/>
            <a:ext cx="8568000" cy="4570555"/>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3"/>
          </p:nvPr>
        </p:nvSpPr>
        <p:spPr/>
        <p:txBody>
          <a:bodyPr/>
          <a:lstStyle>
            <a:lvl1pPr>
              <a:defRPr/>
            </a:lvl1pPr>
          </a:lstStyle>
          <a:p>
            <a:pPr>
              <a:defRPr/>
            </a:pPr>
            <a:fld id="{53215BF7-5B10-408F-B83E-367790AC574C}" type="slidenum">
              <a:rPr/>
              <a:pPr>
                <a:defRPr/>
              </a:pPr>
              <a:t>‹N°›</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2"/>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3"/>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5" name="Espace réservé du texte 11"/>
          <p:cNvSpPr>
            <a:spLocks noGrp="1"/>
          </p:cNvSpPr>
          <p:nvPr>
            <p:ph type="body" sz="quarter" idx="16"/>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2" name="Espace réservé du numéro de diapositive 2"/>
          <p:cNvSpPr>
            <a:spLocks noGrp="1"/>
          </p:cNvSpPr>
          <p:nvPr>
            <p:ph type="sldNum" sz="quarter" idx="17"/>
          </p:nvPr>
        </p:nvSpPr>
        <p:spPr/>
        <p:txBody>
          <a:bodyPr/>
          <a:lstStyle>
            <a:lvl1pPr>
              <a:defRPr/>
            </a:lvl1pPr>
          </a:lstStyle>
          <a:p>
            <a:pPr>
              <a:defRPr/>
            </a:pPr>
            <a:fld id="{50D62FE4-98FF-4348-AF36-3D300FECC92A}" type="slidenum">
              <a:rPr/>
              <a:pPr>
                <a:defRPr/>
              </a:pPr>
              <a:t>‹N°›</a:t>
            </a:fld>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8" name="Espace réservé du numéro de diapositive 2"/>
          <p:cNvSpPr>
            <a:spLocks noGrp="1"/>
          </p:cNvSpPr>
          <p:nvPr>
            <p:ph type="sldNum" sz="quarter" idx="12"/>
          </p:nvPr>
        </p:nvSpPr>
        <p:spPr/>
        <p:txBody>
          <a:bodyPr/>
          <a:lstStyle>
            <a:lvl1pPr>
              <a:defRPr/>
            </a:lvl1pPr>
          </a:lstStyle>
          <a:p>
            <a:pPr>
              <a:defRPr/>
            </a:pPr>
            <a:fld id="{D6F00B39-CB9D-4AA2-B0CC-BDC19B719EFD}" type="slidenum">
              <a:rPr/>
              <a:pPr>
                <a:defRPr/>
              </a:pPr>
              <a:t>‹N°›</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10" name="Connecteur droit 12"/>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2" name="Connecteur droit 13"/>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5" name="Connecteur droit 13"/>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8" name="Espace réservé du numéro de diapositive 2"/>
          <p:cNvSpPr>
            <a:spLocks noGrp="1"/>
          </p:cNvSpPr>
          <p:nvPr>
            <p:ph type="sldNum" sz="quarter" idx="20"/>
          </p:nvPr>
        </p:nvSpPr>
        <p:spPr/>
        <p:txBody>
          <a:bodyPr/>
          <a:lstStyle>
            <a:lvl1pPr>
              <a:defRPr/>
            </a:lvl1pPr>
          </a:lstStyle>
          <a:p>
            <a:pPr>
              <a:defRPr/>
            </a:pPr>
            <a:fld id="{FD3FB1C2-6FED-44D9-B35C-EDA24F0CAE9B}" type="slidenum">
              <a:rPr/>
              <a:pPr>
                <a:defRPr/>
              </a:pPr>
              <a:t>‹N°›</a:t>
            </a:fld>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9" name="Espace réservé du numéro de diapositive 3"/>
          <p:cNvSpPr>
            <a:spLocks noGrp="1"/>
          </p:cNvSpPr>
          <p:nvPr>
            <p:ph type="sldNum" sz="quarter" idx="21"/>
          </p:nvPr>
        </p:nvSpPr>
        <p:spPr/>
        <p:txBody>
          <a:bodyPr/>
          <a:lstStyle>
            <a:lvl1pPr>
              <a:defRPr/>
            </a:lvl1pPr>
          </a:lstStyle>
          <a:p>
            <a:pPr>
              <a:defRPr/>
            </a:pPr>
            <a:fld id="{D32E4FBA-81E7-4692-8FB5-FF1CE2C7CD4E}" type="slidenum">
              <a:rPr/>
              <a:pPr>
                <a:defRPr/>
              </a:pP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pic>
        <p:nvPicPr>
          <p:cNvPr id="8" name="Image 11"/>
          <p:cNvPicPr>
            <a:picLocks noChangeAspect="1" noChangeArrowheads="1"/>
          </p:cNvPicPr>
          <p:nvPr userDrawn="1"/>
        </p:nvPicPr>
        <p:blipFill>
          <a:blip r:embed="rId2" cstate="print"/>
          <a:srcRect/>
          <a:stretch>
            <a:fillRect/>
          </a:stretch>
        </p:blipFill>
        <p:spPr bwMode="auto">
          <a:xfrm>
            <a:off x="1903413" y="6380163"/>
            <a:ext cx="1017587" cy="488950"/>
          </a:xfrm>
          <a:prstGeom prst="rect">
            <a:avLst/>
          </a:prstGeom>
          <a:noFill/>
          <a:ln w="9525">
            <a:noFill/>
            <a:miter lim="800000"/>
            <a:headEnd/>
            <a:tailEnd/>
          </a:ln>
        </p:spPr>
      </p:pic>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0" name="Espace réservé du numéro de diapositive 2"/>
          <p:cNvSpPr>
            <a:spLocks noGrp="1"/>
          </p:cNvSpPr>
          <p:nvPr>
            <p:ph type="sldNum" sz="quarter" idx="12"/>
          </p:nvPr>
        </p:nvSpPr>
        <p:spPr/>
        <p:txBody>
          <a:bodyPr/>
          <a:lstStyle>
            <a:lvl1pPr>
              <a:defRPr/>
            </a:lvl1pPr>
          </a:lstStyle>
          <a:p>
            <a:pPr>
              <a:defRPr/>
            </a:pPr>
            <a:fld id="{14A96EC0-708C-4199-BAB1-C1D518A5D035}" type="slidenum">
              <a:rPr/>
              <a:pPr>
                <a:defRPr/>
              </a:pPr>
              <a:t>‹N°›</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4"/>
          </p:nvPr>
        </p:nvSpPr>
        <p:spPr/>
        <p:txBody>
          <a:bodyPr/>
          <a:lstStyle>
            <a:lvl1pPr>
              <a:defRPr/>
            </a:lvl1pPr>
          </a:lstStyle>
          <a:p>
            <a:pPr>
              <a:defRPr/>
            </a:pPr>
            <a:fld id="{E767F398-444D-4836-AE88-4DA1D08788E2}" type="slidenum">
              <a:rPr/>
              <a:pPr>
                <a:defRPr/>
              </a:pPr>
              <a:t>‹N°›</a:t>
            </a:fld>
            <a:endParaRP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8" name="Espace réservé du numéro de diapositive 3"/>
          <p:cNvSpPr>
            <a:spLocks noGrp="1"/>
          </p:cNvSpPr>
          <p:nvPr>
            <p:ph type="sldNum" sz="quarter" idx="20"/>
          </p:nvPr>
        </p:nvSpPr>
        <p:spPr/>
        <p:txBody>
          <a:bodyPr/>
          <a:lstStyle>
            <a:lvl1pPr>
              <a:defRPr/>
            </a:lvl1pPr>
          </a:lstStyle>
          <a:p>
            <a:pPr>
              <a:defRPr/>
            </a:pPr>
            <a:fld id="{0B5F376B-9340-4CFD-B725-1AC3994A8FD4}" type="slidenum">
              <a:rPr/>
              <a:pPr>
                <a:defRPr/>
              </a:pPr>
              <a:t>‹N°›</a:t>
            </a:fld>
            <a:endParaRP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1" name="Espace réservé du texte 11"/>
          <p:cNvSpPr>
            <a:spLocks noGrp="1"/>
          </p:cNvSpPr>
          <p:nvPr>
            <p:ph type="body" sz="quarter" idx="2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4" name="Espace réservé du numéro de diapositive 3"/>
          <p:cNvSpPr>
            <a:spLocks noGrp="1"/>
          </p:cNvSpPr>
          <p:nvPr>
            <p:ph type="sldNum" sz="quarter" idx="23"/>
          </p:nvPr>
        </p:nvSpPr>
        <p:spPr/>
        <p:txBody>
          <a:bodyPr/>
          <a:lstStyle>
            <a:lvl1pPr>
              <a:defRPr/>
            </a:lvl1pPr>
          </a:lstStyle>
          <a:p>
            <a:pPr>
              <a:defRPr/>
            </a:pPr>
            <a:fld id="{FE7B2990-5F9D-4464-A8AF-FFDD16BA6C98}" type="slidenum">
              <a:rPr/>
              <a:pPr>
                <a:defRPr/>
              </a:pPr>
              <a:t>‹N°›</a:t>
            </a:fld>
            <a:endParaRPr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7" name="Espace réservé du texte 11"/>
          <p:cNvSpPr>
            <a:spLocks noGrp="1"/>
          </p:cNvSpPr>
          <p:nvPr>
            <p:ph type="body" sz="quarter" idx="22"/>
          </p:nvPr>
        </p:nvSpPr>
        <p:spPr>
          <a:xfrm>
            <a:off x="506328" y="5808590"/>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23"/>
          </p:nvPr>
        </p:nvSpPr>
        <p:spPr/>
        <p:txBody>
          <a:bodyPr/>
          <a:lstStyle>
            <a:lvl1pPr>
              <a:defRPr/>
            </a:lvl1pPr>
          </a:lstStyle>
          <a:p>
            <a:pPr>
              <a:defRPr/>
            </a:pPr>
            <a:fld id="{C1FF1800-D5FC-479C-AA21-56E033FB1A05}" type="slidenum">
              <a:rPr/>
              <a:pPr>
                <a:defRPr/>
              </a:pPr>
              <a:t>‹N°›</a:t>
            </a:fld>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3_Diapositive de titre">
    <p:spTree>
      <p:nvGrpSpPr>
        <p:cNvPr id="1" name=""/>
        <p:cNvGrpSpPr/>
        <p:nvPr/>
      </p:nvGrpSpPr>
      <p:grpSpPr>
        <a:xfrm>
          <a:off x="0" y="0"/>
          <a:ext cx="0" cy="0"/>
          <a:chOff x="0" y="0"/>
          <a:chExt cx="0" cy="0"/>
        </a:xfrm>
      </p:grpSpPr>
      <p:sp>
        <p:nvSpPr>
          <p:cNvPr id="2" name="Text Box 1138"/>
          <p:cNvSpPr txBox="1">
            <a:spLocks noChangeArrowheads="1"/>
          </p:cNvSpPr>
          <p:nvPr userDrawn="1"/>
        </p:nvSpPr>
        <p:spPr bwMode="auto">
          <a:xfrm>
            <a:off x="0" y="6308725"/>
            <a:ext cx="9144000" cy="461963"/>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a:solidFill>
                  <a:srgbClr val="254375"/>
                </a:solidFill>
                <a:latin typeface="+mn-lt"/>
              </a:rPr>
              <a:t>80, rue Galliéni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a:solidFill>
                  <a:srgbClr val="254375"/>
                </a:solidFill>
                <a:latin typeface="+mn-lt"/>
              </a:rPr>
              <a:t>CM International est certifié Iso 9001</a:t>
            </a:r>
          </a:p>
        </p:txBody>
      </p:sp>
      <p:sp>
        <p:nvSpPr>
          <p:cNvPr id="3" name="Rectangle 1139"/>
          <p:cNvSpPr>
            <a:spLocks noChangeArrowheads="1"/>
          </p:cNvSpPr>
          <p:nvPr userDrawn="1"/>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4" name="Text Box 1140"/>
          <p:cNvSpPr txBox="1">
            <a:spLocks noChangeArrowheads="1"/>
          </p:cNvSpPr>
          <p:nvPr userDrawn="1"/>
        </p:nvSpPr>
        <p:spPr bwMode="auto">
          <a:xfrm>
            <a:off x="4932363" y="550863"/>
            <a:ext cx="4248150" cy="274637"/>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i="1">
                <a:solidFill>
                  <a:schemeClr val="bg1"/>
                </a:solidFill>
                <a:latin typeface="+mn-lt"/>
              </a:rPr>
              <a:t>Paris - Cardiff - Londres - Limerick - Madrid</a:t>
            </a:r>
          </a:p>
        </p:txBody>
      </p:sp>
      <p:pic>
        <p:nvPicPr>
          <p:cNvPr id="5" name="Picture 1171" descr="logo2_minion_bold"/>
          <p:cNvPicPr>
            <a:picLocks noChangeAspect="1" noChangeArrowheads="1"/>
          </p:cNvPicPr>
          <p:nvPr userDrawn="1"/>
        </p:nvPicPr>
        <p:blipFill>
          <a:blip r:embed="rId2" cstate="print"/>
          <a:srcRect/>
          <a:stretch>
            <a:fillRect/>
          </a:stretch>
        </p:blipFill>
        <p:spPr bwMode="auto">
          <a:xfrm>
            <a:off x="0" y="293688"/>
            <a:ext cx="9144000" cy="687387"/>
          </a:xfrm>
          <a:prstGeom prst="rect">
            <a:avLst/>
          </a:prstGeom>
          <a:noFill/>
          <a:ln w="9525">
            <a:noFill/>
            <a:miter lim="800000"/>
            <a:headEnd/>
            <a:tailEnd/>
          </a:ln>
        </p:spPr>
      </p:pic>
      <p:pic>
        <p:nvPicPr>
          <p:cNvPr id="6" name="Picture 1172" descr="point_minion_normal"/>
          <p:cNvPicPr>
            <a:picLocks noChangeAspect="1" noChangeArrowheads="1"/>
          </p:cNvPicPr>
          <p:nvPr userDrawn="1"/>
        </p:nvPicPr>
        <p:blipFill>
          <a:blip r:embed="rId3" cstate="print"/>
          <a:srcRect/>
          <a:stretch>
            <a:fillRect/>
          </a:stretch>
        </p:blipFill>
        <p:spPr bwMode="auto">
          <a:xfrm>
            <a:off x="836613" y="1628775"/>
            <a:ext cx="4095750" cy="2952750"/>
          </a:xfrm>
          <a:prstGeom prst="rect">
            <a:avLst/>
          </a:prstGeom>
          <a:noFill/>
          <a:ln w="9525">
            <a:noFill/>
            <a:miter lim="800000"/>
            <a:headEnd/>
            <a:tailEnd/>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lIns="90000"/>
          <a:lstStyle/>
          <a:p>
            <a:r>
              <a:rPr lang="fr-FR" smtClean="0"/>
              <a:t>Cliquez pour modifier le style du titre</a:t>
            </a:r>
            <a:endParaRPr lang="fr-FR" dirty="0"/>
          </a:p>
        </p:txBody>
      </p:sp>
      <p:sp>
        <p:nvSpPr>
          <p:cNvPr id="3" name="Espace réservé du contenu 2"/>
          <p:cNvSpPr>
            <a:spLocks noGrp="1"/>
          </p:cNvSpPr>
          <p:nvPr>
            <p:ph idx="1"/>
          </p:nvPr>
        </p:nvSpPr>
        <p:spPr/>
        <p:txBody>
          <a:bodyPr>
            <a:normAutofit/>
          </a:bodyPr>
          <a:lstStyle>
            <a:lvl3pPr>
              <a:defRPr/>
            </a:lvl3pPr>
            <a:lvl4pPr>
              <a:buSzPct val="75000"/>
              <a:buFont typeface="Arial" pitchFamily="34" charset="0"/>
              <a:buChar char="−"/>
              <a:defRPr sz="1400"/>
            </a:lvl4pPr>
            <a:lvl5pPr>
              <a:defRPr sz="12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lgn="r" eaLnBrk="1" hangingPunct="1">
              <a:spcBef>
                <a:spcPts val="0"/>
              </a:spcBef>
              <a:defRPr sz="1200"/>
            </a:lvl1pPr>
          </a:lstStyle>
          <a:p>
            <a:pPr>
              <a:defRPr/>
            </a:pPr>
            <a:fld id="{EC2CBC56-1F8B-4E3F-AD5A-A475B3A9AF36}" type="slidenum">
              <a:rPr/>
              <a:pPr>
                <a:defRPr/>
              </a:pPr>
              <a:t>‹N°›</a:t>
            </a:fld>
            <a:endParaRP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lvl1pPr eaLnBrk="1" hangingPunct="1">
              <a:spcBef>
                <a:spcPts val="0"/>
              </a:spcBef>
              <a:defRPr/>
            </a:lvl1pPr>
          </a:lstStyle>
          <a:p>
            <a:pPr>
              <a:defRPr/>
            </a:pPr>
            <a:fld id="{AE65BC55-431A-4FE2-B951-1404E98590A3}" type="slidenum">
              <a:rPr/>
              <a:pPr>
                <a:defRPr/>
              </a:pPr>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apositive de titre CMI">
    <p:spTree>
      <p:nvGrpSpPr>
        <p:cNvPr id="1" name=""/>
        <p:cNvGrpSpPr/>
        <p:nvPr/>
      </p:nvGrpSpPr>
      <p:grpSpPr>
        <a:xfrm>
          <a:off x="0" y="0"/>
          <a:ext cx="0" cy="0"/>
          <a:chOff x="0" y="0"/>
          <a:chExt cx="0" cy="0"/>
        </a:xfrm>
      </p:grpSpPr>
      <p:sp>
        <p:nvSpPr>
          <p:cNvPr id="4" name="Text Box 1138"/>
          <p:cNvSpPr txBox="1">
            <a:spLocks noChangeArrowheads="1"/>
          </p:cNvSpPr>
          <p:nvPr/>
        </p:nvSpPr>
        <p:spPr bwMode="auto">
          <a:xfrm>
            <a:off x="0" y="6308725"/>
            <a:ext cx="9144000" cy="466725"/>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dirty="0">
                <a:solidFill>
                  <a:srgbClr val="254375"/>
                </a:solidFill>
                <a:latin typeface="+mn-lt"/>
              </a:rPr>
              <a:t>80, rue Gallieni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dirty="0">
                <a:solidFill>
                  <a:srgbClr val="254375"/>
                </a:solidFill>
                <a:latin typeface="+mn-lt"/>
              </a:rPr>
              <a:t>CM International est certifié Iso 9001</a:t>
            </a:r>
          </a:p>
        </p:txBody>
      </p:sp>
      <p:sp>
        <p:nvSpPr>
          <p:cNvPr id="5" name="Rectangle 1139"/>
          <p:cNvSpPr>
            <a:spLocks noChangeArrowheads="1"/>
          </p:cNvSpPr>
          <p:nvPr/>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6" name="Picture 1171" descr="logo2_minion_bold"/>
          <p:cNvPicPr>
            <a:picLocks noChangeAspect="1" noChangeArrowheads="1"/>
          </p:cNvPicPr>
          <p:nvPr/>
        </p:nvPicPr>
        <p:blipFill>
          <a:blip r:embed="rId2" cstate="print"/>
          <a:srcRect/>
          <a:stretch>
            <a:fillRect/>
          </a:stretch>
        </p:blipFill>
        <p:spPr bwMode="auto">
          <a:xfrm>
            <a:off x="0" y="293688"/>
            <a:ext cx="9144000" cy="687387"/>
          </a:xfrm>
          <a:prstGeom prst="rect">
            <a:avLst/>
          </a:prstGeom>
          <a:noFill/>
          <a:ln w="9525">
            <a:noFill/>
            <a:miter lim="800000"/>
            <a:headEnd/>
            <a:tailEnd/>
          </a:ln>
        </p:spPr>
      </p:pic>
      <p:pic>
        <p:nvPicPr>
          <p:cNvPr id="7" name="Picture 1172" descr="point_minion_normal"/>
          <p:cNvPicPr>
            <a:picLocks noChangeAspect="1" noChangeArrowheads="1"/>
          </p:cNvPicPr>
          <p:nvPr/>
        </p:nvPicPr>
        <p:blipFill>
          <a:blip r:embed="rId3" cstate="print">
            <a:lum bright="12000"/>
          </a:blip>
          <a:srcRect/>
          <a:stretch>
            <a:fillRect/>
          </a:stretch>
        </p:blipFill>
        <p:spPr bwMode="auto">
          <a:xfrm>
            <a:off x="836613" y="1628775"/>
            <a:ext cx="4095750" cy="2952750"/>
          </a:xfrm>
          <a:prstGeom prst="rect">
            <a:avLst/>
          </a:prstGeom>
          <a:noFill/>
          <a:ln w="9525">
            <a:noFill/>
            <a:miter lim="800000"/>
            <a:headEnd/>
            <a:tailEnd/>
          </a:ln>
        </p:spPr>
      </p:pic>
      <p:sp>
        <p:nvSpPr>
          <p:cNvPr id="13" name="Espace réservé du texte 12"/>
          <p:cNvSpPr>
            <a:spLocks noGrp="1"/>
          </p:cNvSpPr>
          <p:nvPr>
            <p:ph type="body" sz="quarter" idx="13"/>
          </p:nvPr>
        </p:nvSpPr>
        <p:spPr>
          <a:xfrm>
            <a:off x="787400" y="1983545"/>
            <a:ext cx="7583488" cy="1659987"/>
          </a:xfrm>
        </p:spPr>
        <p:txBody>
          <a:bodyPr anchor="ctr"/>
          <a:lstStyle>
            <a:lvl1pPr algn="ctr">
              <a:buNone/>
              <a:defRPr lang="fr-FR" sz="3200" b="1" dirty="0" smtClean="0">
                <a:solidFill>
                  <a:srgbClr val="254375"/>
                </a:solidFill>
                <a:latin typeface="+mn-lt"/>
                <a:ea typeface="+mn-ea"/>
                <a:cs typeface="+mn-cs"/>
              </a:defRPr>
            </a:lvl1pPr>
          </a:lstStyle>
          <a:p>
            <a:pPr lvl="0"/>
            <a:r>
              <a:rPr lang="fr-FR" smtClean="0"/>
              <a:t>Cliquez pour modifier les styles du texte du masque</a:t>
            </a:r>
          </a:p>
        </p:txBody>
      </p:sp>
      <p:sp>
        <p:nvSpPr>
          <p:cNvPr id="9" name="Espace réservé du texte 12"/>
          <p:cNvSpPr>
            <a:spLocks noGrp="1"/>
          </p:cNvSpPr>
          <p:nvPr>
            <p:ph type="body" sz="quarter" idx="14"/>
          </p:nvPr>
        </p:nvSpPr>
        <p:spPr>
          <a:xfrm>
            <a:off x="813188" y="4783010"/>
            <a:ext cx="1648658" cy="855789"/>
          </a:xfrm>
        </p:spPr>
        <p:txBody>
          <a:bodyPr anchor="ctr">
            <a:normAutofit/>
          </a:bodyPr>
          <a:lstStyle>
            <a:lvl1pPr algn="ctr">
              <a:buNone/>
              <a:defRPr lang="fr-FR" sz="1800" b="1" baseline="0" dirty="0" smtClean="0">
                <a:solidFill>
                  <a:srgbClr val="254375"/>
                </a:solidFill>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defRPr/>
            </a:lvl1pPr>
          </a:lstStyle>
          <a:p>
            <a:pPr>
              <a:defRPr/>
            </a:pPr>
            <a:fld id="{5C11BD4D-C321-45F2-AC74-1B6AEF7BE537}" type="slidenum">
              <a:rPr/>
              <a:pPr>
                <a:defRPr/>
              </a:pPr>
              <a:t>‹N°›</a:t>
            </a:fld>
            <a:endParaRPr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Contenu &amp; Boîte de sortie CMI">
    <p:spTree>
      <p:nvGrpSpPr>
        <p:cNvPr id="1" name=""/>
        <p:cNvGrpSpPr/>
        <p:nvPr/>
      </p:nvGrpSpPr>
      <p:grpSpPr>
        <a:xfrm>
          <a:off x="0" y="0"/>
          <a:ext cx="0" cy="0"/>
          <a:chOff x="0" y="0"/>
          <a:chExt cx="0" cy="0"/>
        </a:xfrm>
      </p:grpSpPr>
      <p:sp>
        <p:nvSpPr>
          <p:cNvPr id="12" name="Espace réservé du texte 11"/>
          <p:cNvSpPr>
            <a:spLocks noGrp="1"/>
          </p:cNvSpPr>
          <p:nvPr>
            <p:ph type="body" sz="quarter" idx="1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6"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7" name="Espace réservé du contenu 2"/>
          <p:cNvSpPr>
            <a:spLocks noGrp="1"/>
          </p:cNvSpPr>
          <p:nvPr>
            <p:ph idx="1"/>
          </p:nvPr>
        </p:nvSpPr>
        <p:spPr>
          <a:xfrm>
            <a:off x="279400" y="1180888"/>
            <a:ext cx="8568000" cy="4570555"/>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3"/>
          </p:nvPr>
        </p:nvSpPr>
        <p:spPr/>
        <p:txBody>
          <a:bodyPr/>
          <a:lstStyle>
            <a:lvl1pPr>
              <a:defRPr/>
            </a:lvl1pPr>
          </a:lstStyle>
          <a:p>
            <a:pPr>
              <a:defRPr/>
            </a:pPr>
            <a:fld id="{DA3F50DA-7C54-4315-8D11-7CDDF10C726A}" type="slidenum">
              <a:rPr/>
              <a:pPr>
                <a:defRPr/>
              </a:pP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9" name="Connecteur droit 10"/>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0" name="Connecteur droit 10"/>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2" name="Connecteur droit 12"/>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pic>
        <p:nvPicPr>
          <p:cNvPr id="15"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8" name="Espace réservé du numéro de diapositive 2"/>
          <p:cNvSpPr>
            <a:spLocks noGrp="1"/>
          </p:cNvSpPr>
          <p:nvPr>
            <p:ph type="sldNum" sz="quarter" idx="19"/>
          </p:nvPr>
        </p:nvSpPr>
        <p:spPr/>
        <p:txBody>
          <a:bodyPr/>
          <a:lstStyle>
            <a:lvl1pPr>
              <a:defRPr/>
            </a:lvl1pPr>
          </a:lstStyle>
          <a:p>
            <a:pPr>
              <a:defRPr/>
            </a:pPr>
            <a:fld id="{D54D3B5A-44D4-420D-84F5-6B88AD6CFA88}" type="slidenum">
              <a:rPr/>
              <a:pPr>
                <a:defRPr/>
              </a:pPr>
              <a:t>‹N°›</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0"/>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1"/>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5" name="Espace réservé du texte 11"/>
          <p:cNvSpPr>
            <a:spLocks noGrp="1"/>
          </p:cNvSpPr>
          <p:nvPr>
            <p:ph type="body" sz="quarter" idx="16"/>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2" name="Espace réservé du numéro de diapositive 2"/>
          <p:cNvSpPr>
            <a:spLocks noGrp="1"/>
          </p:cNvSpPr>
          <p:nvPr>
            <p:ph type="sldNum" sz="quarter" idx="17"/>
          </p:nvPr>
        </p:nvSpPr>
        <p:spPr/>
        <p:txBody>
          <a:bodyPr/>
          <a:lstStyle>
            <a:lvl1pPr>
              <a:defRPr/>
            </a:lvl1pPr>
          </a:lstStyle>
          <a:p>
            <a:pPr>
              <a:defRPr/>
            </a:pPr>
            <a:fld id="{70C92373-89B3-4287-ACEC-3775D1FCE7FA}" type="slidenum">
              <a:rPr/>
              <a:pPr>
                <a:defRPr/>
              </a:pPr>
              <a:t>‹N°›</a:t>
            </a:fld>
            <a:endParaRPr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8" name="Espace réservé du numéro de diapositive 2"/>
          <p:cNvSpPr>
            <a:spLocks noGrp="1"/>
          </p:cNvSpPr>
          <p:nvPr>
            <p:ph type="sldNum" sz="quarter" idx="12"/>
          </p:nvPr>
        </p:nvSpPr>
        <p:spPr/>
        <p:txBody>
          <a:bodyPr/>
          <a:lstStyle>
            <a:lvl1pPr>
              <a:defRPr/>
            </a:lvl1pPr>
          </a:lstStyle>
          <a:p>
            <a:pPr>
              <a:defRPr/>
            </a:pPr>
            <a:fld id="{F6764E9A-856E-4848-B1D0-466F3DFCEFBF}" type="slidenum">
              <a:rPr/>
              <a:pPr>
                <a:defRPr/>
              </a:pPr>
              <a:t>‹N°›</a:t>
            </a:fld>
            <a:endParaRPr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10" name="Connecteur droit 10"/>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2" name="Connecteur droit 12"/>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5" name="Connecteur droit 12"/>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8" name="Espace réservé du numéro de diapositive 2"/>
          <p:cNvSpPr>
            <a:spLocks noGrp="1"/>
          </p:cNvSpPr>
          <p:nvPr>
            <p:ph type="sldNum" sz="quarter" idx="20"/>
          </p:nvPr>
        </p:nvSpPr>
        <p:spPr/>
        <p:txBody>
          <a:bodyPr/>
          <a:lstStyle>
            <a:lvl1pPr>
              <a:defRPr/>
            </a:lvl1pPr>
          </a:lstStyle>
          <a:p>
            <a:pPr>
              <a:defRPr/>
            </a:pPr>
            <a:fld id="{077023D3-2020-4E8A-98DF-B964D263EAD9}" type="slidenum">
              <a:rPr/>
              <a:pPr>
                <a:defRPr/>
              </a:pPr>
              <a:t>‹N°›</a:t>
            </a:fld>
            <a:endParaRPr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9" name="Espace réservé du numéro de diapositive 3"/>
          <p:cNvSpPr>
            <a:spLocks noGrp="1"/>
          </p:cNvSpPr>
          <p:nvPr>
            <p:ph type="sldNum" sz="quarter" idx="21"/>
          </p:nvPr>
        </p:nvSpPr>
        <p:spPr/>
        <p:txBody>
          <a:bodyPr/>
          <a:lstStyle>
            <a:lvl1pPr>
              <a:defRPr/>
            </a:lvl1pPr>
          </a:lstStyle>
          <a:p>
            <a:pPr>
              <a:defRPr/>
            </a:pPr>
            <a:fld id="{4F9C4D87-BE7F-4026-BB86-7AA26443605C}" type="slidenum">
              <a:rPr/>
              <a:pPr>
                <a:defRPr/>
              </a:pPr>
              <a:t>‹N°›</a:t>
            </a:fld>
            <a:endParaRPr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4"/>
          </p:nvPr>
        </p:nvSpPr>
        <p:spPr/>
        <p:txBody>
          <a:bodyPr/>
          <a:lstStyle>
            <a:lvl1pPr>
              <a:defRPr/>
            </a:lvl1pPr>
          </a:lstStyle>
          <a:p>
            <a:pPr>
              <a:defRPr/>
            </a:pPr>
            <a:fld id="{FCB3EA13-2BD0-4BA6-A8AD-A1F9465BEF23}" type="slidenum">
              <a:rPr/>
              <a:pPr>
                <a:defRPr/>
              </a:pPr>
              <a:t>‹N°›</a:t>
            </a:fld>
            <a:endParaRPr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8" name="Espace réservé du numéro de diapositive 3"/>
          <p:cNvSpPr>
            <a:spLocks noGrp="1"/>
          </p:cNvSpPr>
          <p:nvPr>
            <p:ph type="sldNum" sz="quarter" idx="20"/>
          </p:nvPr>
        </p:nvSpPr>
        <p:spPr/>
        <p:txBody>
          <a:bodyPr/>
          <a:lstStyle>
            <a:lvl1pPr>
              <a:defRPr/>
            </a:lvl1pPr>
          </a:lstStyle>
          <a:p>
            <a:pPr>
              <a:defRPr/>
            </a:pPr>
            <a:fld id="{BE3DA354-7B0E-4C09-A5F2-A77E63BEE22C}" type="slidenum">
              <a:rPr/>
              <a:pPr>
                <a:defRPr/>
              </a:pPr>
              <a:t>‹N°›</a:t>
            </a:fld>
            <a:endParaRPr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dirty="0"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1" name="Espace réservé du texte 11"/>
          <p:cNvSpPr>
            <a:spLocks noGrp="1"/>
          </p:cNvSpPr>
          <p:nvPr>
            <p:ph type="body" sz="quarter" idx="2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4" name="Espace réservé du numéro de diapositive 3"/>
          <p:cNvSpPr>
            <a:spLocks noGrp="1"/>
          </p:cNvSpPr>
          <p:nvPr>
            <p:ph type="sldNum" sz="quarter" idx="23"/>
          </p:nvPr>
        </p:nvSpPr>
        <p:spPr/>
        <p:txBody>
          <a:bodyPr/>
          <a:lstStyle>
            <a:lvl1pPr>
              <a:defRPr/>
            </a:lvl1pPr>
          </a:lstStyle>
          <a:p>
            <a:pPr>
              <a:defRPr/>
            </a:pPr>
            <a:fld id="{C378D4C8-EEB3-411A-8026-807F9D15D95F}" type="slidenum">
              <a:rPr/>
              <a:pPr>
                <a:defRPr/>
              </a:pPr>
              <a:t>‹N°›</a:t>
            </a:fld>
            <a:endParaRPr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7" name="Espace réservé du texte 11"/>
          <p:cNvSpPr>
            <a:spLocks noGrp="1"/>
          </p:cNvSpPr>
          <p:nvPr>
            <p:ph type="body" sz="quarter" idx="22"/>
          </p:nvPr>
        </p:nvSpPr>
        <p:spPr>
          <a:xfrm>
            <a:off x="506328" y="5808590"/>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23"/>
          </p:nvPr>
        </p:nvSpPr>
        <p:spPr/>
        <p:txBody>
          <a:bodyPr/>
          <a:lstStyle>
            <a:lvl1pPr>
              <a:defRPr/>
            </a:lvl1pPr>
          </a:lstStyle>
          <a:p>
            <a:pPr>
              <a:defRPr/>
            </a:pPr>
            <a:fld id="{140333E4-7559-47F3-83FF-1616A98F109C}" type="slidenum">
              <a:rPr/>
              <a:pPr>
                <a:defRPr/>
              </a:pPr>
              <a:t>‹N°›</a:t>
            </a:fld>
            <a:endParaRPr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3_Diapositive de titre">
    <p:spTree>
      <p:nvGrpSpPr>
        <p:cNvPr id="1" name=""/>
        <p:cNvGrpSpPr/>
        <p:nvPr/>
      </p:nvGrpSpPr>
      <p:grpSpPr>
        <a:xfrm>
          <a:off x="0" y="0"/>
          <a:ext cx="0" cy="0"/>
          <a:chOff x="0" y="0"/>
          <a:chExt cx="0" cy="0"/>
        </a:xfrm>
      </p:grpSpPr>
      <p:sp>
        <p:nvSpPr>
          <p:cNvPr id="2" name="Text Box 1138"/>
          <p:cNvSpPr txBox="1">
            <a:spLocks noChangeArrowheads="1"/>
          </p:cNvSpPr>
          <p:nvPr userDrawn="1"/>
        </p:nvSpPr>
        <p:spPr bwMode="auto">
          <a:xfrm>
            <a:off x="0" y="6308725"/>
            <a:ext cx="9144000" cy="461963"/>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a:solidFill>
                  <a:srgbClr val="254375"/>
                </a:solidFill>
                <a:latin typeface="+mn-lt"/>
              </a:rPr>
              <a:t>80, rue Galliéni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a:solidFill>
                  <a:srgbClr val="254375"/>
                </a:solidFill>
                <a:latin typeface="+mn-lt"/>
              </a:rPr>
              <a:t>CM International est certifié Iso 9001</a:t>
            </a:r>
          </a:p>
        </p:txBody>
      </p:sp>
      <p:sp>
        <p:nvSpPr>
          <p:cNvPr id="3" name="Rectangle 1139"/>
          <p:cNvSpPr>
            <a:spLocks noChangeArrowheads="1"/>
          </p:cNvSpPr>
          <p:nvPr userDrawn="1"/>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4" name="Text Box 1140"/>
          <p:cNvSpPr txBox="1">
            <a:spLocks noChangeArrowheads="1"/>
          </p:cNvSpPr>
          <p:nvPr userDrawn="1"/>
        </p:nvSpPr>
        <p:spPr bwMode="auto">
          <a:xfrm>
            <a:off x="4932363" y="550863"/>
            <a:ext cx="4248150" cy="274637"/>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i="1">
                <a:solidFill>
                  <a:schemeClr val="bg1"/>
                </a:solidFill>
                <a:latin typeface="+mn-lt"/>
              </a:rPr>
              <a:t>Paris - Cardiff - Londres - Limerick - Madrid</a:t>
            </a:r>
          </a:p>
        </p:txBody>
      </p:sp>
      <p:pic>
        <p:nvPicPr>
          <p:cNvPr id="5" name="Picture 1171" descr="logo2_minion_bold"/>
          <p:cNvPicPr>
            <a:picLocks noChangeAspect="1" noChangeArrowheads="1"/>
          </p:cNvPicPr>
          <p:nvPr userDrawn="1"/>
        </p:nvPicPr>
        <p:blipFill>
          <a:blip r:embed="rId2" cstate="print"/>
          <a:srcRect/>
          <a:stretch>
            <a:fillRect/>
          </a:stretch>
        </p:blipFill>
        <p:spPr bwMode="auto">
          <a:xfrm>
            <a:off x="0" y="293688"/>
            <a:ext cx="9144000" cy="687387"/>
          </a:xfrm>
          <a:prstGeom prst="rect">
            <a:avLst/>
          </a:prstGeom>
          <a:noFill/>
          <a:ln w="9525">
            <a:noFill/>
            <a:miter lim="800000"/>
            <a:headEnd/>
            <a:tailEnd/>
          </a:ln>
        </p:spPr>
      </p:pic>
      <p:pic>
        <p:nvPicPr>
          <p:cNvPr id="6" name="Picture 1172" descr="point_minion_normal"/>
          <p:cNvPicPr>
            <a:picLocks noChangeAspect="1" noChangeArrowheads="1"/>
          </p:cNvPicPr>
          <p:nvPr userDrawn="1"/>
        </p:nvPicPr>
        <p:blipFill>
          <a:blip r:embed="rId3" cstate="print"/>
          <a:srcRect/>
          <a:stretch>
            <a:fillRect/>
          </a:stretch>
        </p:blipFill>
        <p:spPr bwMode="auto">
          <a:xfrm>
            <a:off x="836613" y="1628775"/>
            <a:ext cx="4095750" cy="2952750"/>
          </a:xfrm>
          <a:prstGeom prst="rect">
            <a:avLst/>
          </a:prstGeom>
          <a:noFill/>
          <a:ln w="9525">
            <a:noFill/>
            <a:miter lim="800000"/>
            <a:headEnd/>
            <a:tailEnd/>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293688" y="1066800"/>
            <a:ext cx="8558212" cy="5105400"/>
          </a:xfrm>
        </p:spPr>
        <p:txBody>
          <a:bodyPr>
            <a:normAutofit/>
          </a:bodyPr>
          <a:lstStyle/>
          <a:p>
            <a:pPr lvl="0"/>
            <a:endParaRPr lang="fr-FR" noProof="0"/>
          </a:p>
        </p:txBody>
      </p:sp>
      <p:sp>
        <p:nvSpPr>
          <p:cNvPr id="4" name="Espace réservé du numéro de diapositive 3"/>
          <p:cNvSpPr>
            <a:spLocks noGrp="1"/>
          </p:cNvSpPr>
          <p:nvPr>
            <p:ph type="sldNum" sz="quarter" idx="10"/>
          </p:nvPr>
        </p:nvSpPr>
        <p:spPr/>
        <p:txBody>
          <a:bodyPr/>
          <a:lstStyle>
            <a:lvl1pPr>
              <a:defRPr/>
            </a:lvl1pPr>
          </a:lstStyle>
          <a:p>
            <a:pPr>
              <a:defRPr/>
            </a:pPr>
            <a:fld id="{18042B41-D421-4BE5-A8E9-BF8F8B18EB3B}" type="slidenum">
              <a:rPr/>
              <a:pPr>
                <a:defRPr/>
              </a:pP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pic>
        <p:nvPicPr>
          <p:cNvPr id="9" name="Image 10"/>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0" name="Espace réservé du numéro de diapositive 3"/>
          <p:cNvSpPr>
            <a:spLocks noGrp="1"/>
          </p:cNvSpPr>
          <p:nvPr>
            <p:ph type="sldNum" sz="quarter" idx="21"/>
          </p:nvPr>
        </p:nvSpPr>
        <p:spPr/>
        <p:txBody>
          <a:bodyPr/>
          <a:lstStyle>
            <a:lvl1pPr>
              <a:defRPr/>
            </a:lvl1pPr>
          </a:lstStyle>
          <a:p>
            <a:pPr>
              <a:defRPr/>
            </a:pPr>
            <a:fld id="{C131EE39-06F4-4953-9DE5-AA0BDB9DFAE5}" type="slidenum">
              <a:rPr/>
              <a:pPr>
                <a:defRPr/>
              </a:pPr>
              <a:t>‹N°›</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CMI">
    <p:spTree>
      <p:nvGrpSpPr>
        <p:cNvPr id="1" name=""/>
        <p:cNvGrpSpPr/>
        <p:nvPr/>
      </p:nvGrpSpPr>
      <p:grpSpPr>
        <a:xfrm>
          <a:off x="0" y="0"/>
          <a:ext cx="0" cy="0"/>
          <a:chOff x="0" y="0"/>
          <a:chExt cx="0" cy="0"/>
        </a:xfrm>
      </p:grpSpPr>
      <p:sp>
        <p:nvSpPr>
          <p:cNvPr id="4" name="Text Box 1138"/>
          <p:cNvSpPr txBox="1">
            <a:spLocks noChangeArrowheads="1"/>
          </p:cNvSpPr>
          <p:nvPr/>
        </p:nvSpPr>
        <p:spPr bwMode="auto">
          <a:xfrm>
            <a:off x="0" y="6308725"/>
            <a:ext cx="9144000" cy="466725"/>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dirty="0">
                <a:solidFill>
                  <a:srgbClr val="254375"/>
                </a:solidFill>
                <a:latin typeface="+mn-lt"/>
              </a:rPr>
              <a:t>80, rue Gallieni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dirty="0">
                <a:solidFill>
                  <a:srgbClr val="254375"/>
                </a:solidFill>
                <a:latin typeface="+mn-lt"/>
              </a:rPr>
              <a:t>CM International est certifié Iso 9001</a:t>
            </a:r>
          </a:p>
        </p:txBody>
      </p:sp>
      <p:sp>
        <p:nvSpPr>
          <p:cNvPr id="5" name="Rectangle 1139"/>
          <p:cNvSpPr>
            <a:spLocks noChangeArrowheads="1"/>
          </p:cNvSpPr>
          <p:nvPr/>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6" name="Picture 1171" descr="logo2_minion_bold"/>
          <p:cNvPicPr>
            <a:picLocks noChangeAspect="1" noChangeArrowheads="1"/>
          </p:cNvPicPr>
          <p:nvPr/>
        </p:nvPicPr>
        <p:blipFill>
          <a:blip r:embed="rId2" cstate="print"/>
          <a:srcRect/>
          <a:stretch>
            <a:fillRect/>
          </a:stretch>
        </p:blipFill>
        <p:spPr bwMode="auto">
          <a:xfrm>
            <a:off x="0" y="293688"/>
            <a:ext cx="9144000" cy="687387"/>
          </a:xfrm>
          <a:prstGeom prst="rect">
            <a:avLst/>
          </a:prstGeom>
          <a:noFill/>
          <a:ln w="9525">
            <a:noFill/>
            <a:miter lim="800000"/>
            <a:headEnd/>
            <a:tailEnd/>
          </a:ln>
        </p:spPr>
      </p:pic>
      <p:pic>
        <p:nvPicPr>
          <p:cNvPr id="7" name="Picture 1172" descr="point_minion_normal"/>
          <p:cNvPicPr>
            <a:picLocks noChangeAspect="1" noChangeArrowheads="1"/>
          </p:cNvPicPr>
          <p:nvPr/>
        </p:nvPicPr>
        <p:blipFill>
          <a:blip r:embed="rId3" cstate="print">
            <a:lum bright="12000"/>
          </a:blip>
          <a:srcRect/>
          <a:stretch>
            <a:fillRect/>
          </a:stretch>
        </p:blipFill>
        <p:spPr bwMode="auto">
          <a:xfrm>
            <a:off x="836613" y="1628775"/>
            <a:ext cx="4095750" cy="2952750"/>
          </a:xfrm>
          <a:prstGeom prst="rect">
            <a:avLst/>
          </a:prstGeom>
          <a:noFill/>
          <a:ln w="9525">
            <a:noFill/>
            <a:miter lim="800000"/>
            <a:headEnd/>
            <a:tailEnd/>
          </a:ln>
        </p:spPr>
      </p:pic>
      <p:sp>
        <p:nvSpPr>
          <p:cNvPr id="13" name="Espace réservé du texte 12"/>
          <p:cNvSpPr>
            <a:spLocks noGrp="1"/>
          </p:cNvSpPr>
          <p:nvPr>
            <p:ph type="body" sz="quarter" idx="13"/>
          </p:nvPr>
        </p:nvSpPr>
        <p:spPr>
          <a:xfrm>
            <a:off x="787400" y="1983545"/>
            <a:ext cx="7583488" cy="1659987"/>
          </a:xfrm>
        </p:spPr>
        <p:txBody>
          <a:bodyPr anchor="ctr"/>
          <a:lstStyle>
            <a:lvl1pPr algn="ctr">
              <a:buNone/>
              <a:defRPr lang="fr-FR" sz="3200" b="1" dirty="0" smtClean="0">
                <a:solidFill>
                  <a:srgbClr val="254375"/>
                </a:solidFill>
                <a:latin typeface="+mn-lt"/>
                <a:ea typeface="+mn-ea"/>
                <a:cs typeface="+mn-cs"/>
              </a:defRPr>
            </a:lvl1pPr>
          </a:lstStyle>
          <a:p>
            <a:pPr lvl="0"/>
            <a:r>
              <a:rPr lang="fr-FR" smtClean="0"/>
              <a:t>Cliquez pour modifier les styles du texte du masque</a:t>
            </a:r>
          </a:p>
        </p:txBody>
      </p:sp>
      <p:sp>
        <p:nvSpPr>
          <p:cNvPr id="9" name="Espace réservé du texte 12"/>
          <p:cNvSpPr>
            <a:spLocks noGrp="1"/>
          </p:cNvSpPr>
          <p:nvPr>
            <p:ph type="body" sz="quarter" idx="14"/>
          </p:nvPr>
        </p:nvSpPr>
        <p:spPr>
          <a:xfrm>
            <a:off x="813188" y="4783010"/>
            <a:ext cx="1648658" cy="855789"/>
          </a:xfrm>
        </p:spPr>
        <p:txBody>
          <a:bodyPr anchor="ctr">
            <a:normAutofit/>
          </a:bodyPr>
          <a:lstStyle>
            <a:lvl1pPr algn="ctr">
              <a:buNone/>
              <a:defRPr lang="fr-FR" sz="1800" b="1" baseline="0" dirty="0" smtClean="0">
                <a:solidFill>
                  <a:srgbClr val="254375"/>
                </a:solidFill>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pic>
        <p:nvPicPr>
          <p:cNvPr id="4"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0"/>
          </p:nvPr>
        </p:nvSpPr>
        <p:spPr/>
        <p:txBody>
          <a:bodyPr/>
          <a:lstStyle>
            <a:lvl1pPr>
              <a:defRPr/>
            </a:lvl1pPr>
          </a:lstStyle>
          <a:p>
            <a:pPr>
              <a:defRPr/>
            </a:pPr>
            <a:fld id="{BD773502-8EDC-481B-B0B9-C3340CC88FDF}" type="slidenum">
              <a:rPr/>
              <a:pPr>
                <a:defRPr/>
              </a:pPr>
              <a:t>‹N°›</a:t>
            </a:fld>
            <a:endParaRPr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re, Contenu &amp; Boîte de sortie CMI">
    <p:spTree>
      <p:nvGrpSpPr>
        <p:cNvPr id="1" name=""/>
        <p:cNvGrpSpPr/>
        <p:nvPr/>
      </p:nvGrpSpPr>
      <p:grpSpPr>
        <a:xfrm>
          <a:off x="0" y="0"/>
          <a:ext cx="0" cy="0"/>
          <a:chOff x="0" y="0"/>
          <a:chExt cx="0" cy="0"/>
        </a:xfrm>
      </p:grpSpPr>
      <p:pic>
        <p:nvPicPr>
          <p:cNvPr id="5" name="Image 8"/>
          <p:cNvPicPr>
            <a:picLocks noChangeAspect="1" noChangeArrowheads="1"/>
          </p:cNvPicPr>
          <p:nvPr userDrawn="1"/>
        </p:nvPicPr>
        <p:blipFill>
          <a:blip r:embed="rId2" cstate="print"/>
          <a:srcRect/>
          <a:stretch>
            <a:fillRect/>
          </a:stretch>
        </p:blipFill>
        <p:spPr bwMode="auto">
          <a:xfrm>
            <a:off x="2152650" y="6369050"/>
            <a:ext cx="1017588" cy="488950"/>
          </a:xfrm>
          <a:prstGeom prst="rect">
            <a:avLst/>
          </a:prstGeom>
          <a:noFill/>
          <a:ln w="9525">
            <a:noFill/>
            <a:miter lim="800000"/>
            <a:headEnd/>
            <a:tailEnd/>
          </a:ln>
        </p:spPr>
      </p:pic>
      <p:sp>
        <p:nvSpPr>
          <p:cNvPr id="12" name="Espace réservé du texte 11"/>
          <p:cNvSpPr>
            <a:spLocks noGrp="1"/>
          </p:cNvSpPr>
          <p:nvPr>
            <p:ph type="body" sz="quarter" idx="1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6"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7" name="Espace réservé du contenu 2"/>
          <p:cNvSpPr>
            <a:spLocks noGrp="1"/>
          </p:cNvSpPr>
          <p:nvPr>
            <p:ph idx="1"/>
          </p:nvPr>
        </p:nvSpPr>
        <p:spPr>
          <a:xfrm>
            <a:off x="279400" y="1180888"/>
            <a:ext cx="8568000" cy="4570555"/>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numéro de diapositive 3"/>
          <p:cNvSpPr>
            <a:spLocks noGrp="1"/>
          </p:cNvSpPr>
          <p:nvPr>
            <p:ph type="sldNum" sz="quarter" idx="13"/>
          </p:nvPr>
        </p:nvSpPr>
        <p:spPr/>
        <p:txBody>
          <a:bodyPr/>
          <a:lstStyle>
            <a:lvl1pPr>
              <a:defRPr/>
            </a:lvl1pPr>
          </a:lstStyle>
          <a:p>
            <a:pPr>
              <a:defRPr/>
            </a:pPr>
            <a:fld id="{31E032E6-5A07-4DC5-B64E-B64F27197FA6}" type="slidenum">
              <a:rPr/>
              <a:pPr>
                <a:defRPr/>
              </a:pPr>
              <a:t>‹N°›</a:t>
            </a:fld>
            <a:endParaRPr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0"/>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1"/>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pic>
        <p:nvPicPr>
          <p:cNvPr id="12" name="Image 11"/>
          <p:cNvPicPr>
            <a:picLocks noChangeAspect="1" noChangeArrowheads="1"/>
          </p:cNvPicPr>
          <p:nvPr userDrawn="1"/>
        </p:nvPicPr>
        <p:blipFill>
          <a:blip r:embed="rId2" cstate="print"/>
          <a:srcRect/>
          <a:stretch>
            <a:fillRect/>
          </a:stretch>
        </p:blipFill>
        <p:spPr bwMode="auto">
          <a:xfrm>
            <a:off x="1903413" y="6380163"/>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5" name="Espace réservé du texte 11"/>
          <p:cNvSpPr>
            <a:spLocks noGrp="1"/>
          </p:cNvSpPr>
          <p:nvPr>
            <p:ph type="body" sz="quarter" idx="16"/>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3" name="Espace réservé du numéro de diapositive 2"/>
          <p:cNvSpPr>
            <a:spLocks noGrp="1"/>
          </p:cNvSpPr>
          <p:nvPr>
            <p:ph type="sldNum" sz="quarter" idx="17"/>
          </p:nvPr>
        </p:nvSpPr>
        <p:spPr/>
        <p:txBody>
          <a:bodyPr/>
          <a:lstStyle>
            <a:lvl1pPr>
              <a:defRPr/>
            </a:lvl1pPr>
          </a:lstStyle>
          <a:p>
            <a:pPr>
              <a:defRPr/>
            </a:pPr>
            <a:fld id="{05CD9963-BDFD-4467-A472-7EFBA06C3248}" type="slidenum">
              <a:rPr/>
              <a:pPr>
                <a:defRPr/>
              </a:pPr>
              <a:t>‹N°›</a:t>
            </a:fld>
            <a:endParaRPr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8" name="Espace réservé du numéro de diapositive 2"/>
          <p:cNvSpPr>
            <a:spLocks noGrp="1"/>
          </p:cNvSpPr>
          <p:nvPr>
            <p:ph type="sldNum" sz="quarter" idx="12"/>
          </p:nvPr>
        </p:nvSpPr>
        <p:spPr/>
        <p:txBody>
          <a:bodyPr/>
          <a:lstStyle>
            <a:lvl1pPr>
              <a:defRPr/>
            </a:lvl1pPr>
          </a:lstStyle>
          <a:p>
            <a:pPr>
              <a:defRPr/>
            </a:pPr>
            <a:fld id="{6CD4E446-2D7A-40CB-89E1-C75E4724CFA7}" type="slidenum">
              <a:rPr/>
              <a:pPr>
                <a:defRPr/>
              </a:pPr>
              <a:t>‹N°›</a:t>
            </a:fld>
            <a:endParaRPr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10" name="Connecteur droit 10"/>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2" name="Connecteur droit 10"/>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5" name="Connecteur droit 12"/>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8" name="Espace réservé du numéro de diapositive 2"/>
          <p:cNvSpPr>
            <a:spLocks noGrp="1"/>
          </p:cNvSpPr>
          <p:nvPr>
            <p:ph type="sldNum" sz="quarter" idx="20"/>
          </p:nvPr>
        </p:nvSpPr>
        <p:spPr/>
        <p:txBody>
          <a:bodyPr/>
          <a:lstStyle>
            <a:lvl1pPr>
              <a:defRPr/>
            </a:lvl1pPr>
          </a:lstStyle>
          <a:p>
            <a:pPr>
              <a:defRPr/>
            </a:pPr>
            <a:fld id="{76E80882-6EDD-4350-858C-BC077AE7CB1A}" type="slidenum">
              <a:rPr/>
              <a:pPr>
                <a:defRPr/>
              </a:pPr>
              <a:t>‹N°›</a:t>
            </a:fld>
            <a:endParaRPr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9" name="Espace réservé du numéro de diapositive 3"/>
          <p:cNvSpPr>
            <a:spLocks noGrp="1"/>
          </p:cNvSpPr>
          <p:nvPr>
            <p:ph type="sldNum" sz="quarter" idx="21"/>
          </p:nvPr>
        </p:nvSpPr>
        <p:spPr/>
        <p:txBody>
          <a:bodyPr/>
          <a:lstStyle>
            <a:lvl1pPr>
              <a:defRPr/>
            </a:lvl1pPr>
          </a:lstStyle>
          <a:p>
            <a:pPr>
              <a:defRPr/>
            </a:pPr>
            <a:fld id="{D21AB674-C140-441A-8FD7-BAA7FA950386}" type="slidenum">
              <a:rPr/>
              <a:pPr>
                <a:defRPr/>
              </a:pPr>
              <a:t>‹N°›</a:t>
            </a:fld>
            <a:endParaRPr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4"/>
          </p:nvPr>
        </p:nvSpPr>
        <p:spPr/>
        <p:txBody>
          <a:bodyPr/>
          <a:lstStyle>
            <a:lvl1pPr>
              <a:defRPr/>
            </a:lvl1pPr>
          </a:lstStyle>
          <a:p>
            <a:pPr>
              <a:defRPr/>
            </a:pPr>
            <a:fld id="{A7A80097-1E1B-4DFC-B081-92C1955DE071}" type="slidenum">
              <a:rPr/>
              <a:pPr>
                <a:defRPr/>
              </a:pPr>
              <a:t>‹N°›</a:t>
            </a:fld>
            <a:endParaRPr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8" name="Espace réservé du numéro de diapositive 3"/>
          <p:cNvSpPr>
            <a:spLocks noGrp="1"/>
          </p:cNvSpPr>
          <p:nvPr>
            <p:ph type="sldNum" sz="quarter" idx="20"/>
          </p:nvPr>
        </p:nvSpPr>
        <p:spPr/>
        <p:txBody>
          <a:bodyPr/>
          <a:lstStyle>
            <a:lvl1pPr>
              <a:defRPr/>
            </a:lvl1pPr>
          </a:lstStyle>
          <a:p>
            <a:pPr>
              <a:defRPr/>
            </a:pPr>
            <a:fld id="{707769FB-FFAB-477A-9EDB-E7E7659BC689}" type="slidenum">
              <a:rPr/>
              <a:pPr>
                <a:defRPr/>
              </a:pPr>
              <a:t>‹N°›</a:t>
            </a:fld>
            <a:endParaRPr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1" name="Espace réservé du texte 11"/>
          <p:cNvSpPr>
            <a:spLocks noGrp="1"/>
          </p:cNvSpPr>
          <p:nvPr>
            <p:ph type="body" sz="quarter" idx="2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4" name="Espace réservé du numéro de diapositive 3"/>
          <p:cNvSpPr>
            <a:spLocks noGrp="1"/>
          </p:cNvSpPr>
          <p:nvPr>
            <p:ph type="sldNum" sz="quarter" idx="23"/>
          </p:nvPr>
        </p:nvSpPr>
        <p:spPr/>
        <p:txBody>
          <a:bodyPr/>
          <a:lstStyle>
            <a:lvl1pPr>
              <a:defRPr/>
            </a:lvl1pPr>
          </a:lstStyle>
          <a:p>
            <a:pPr>
              <a:defRPr/>
            </a:pPr>
            <a:fld id="{61B5FDB9-CC67-41B4-9E98-339C5D930290}" type="slidenum">
              <a:rPr/>
              <a:pPr>
                <a:defRPr/>
              </a:pP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pic>
        <p:nvPicPr>
          <p:cNvPr id="13"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5" name="Espace réservé du numéro de diapositive 2"/>
          <p:cNvSpPr>
            <a:spLocks noGrp="1"/>
          </p:cNvSpPr>
          <p:nvPr>
            <p:ph type="sldNum" sz="quarter" idx="14"/>
          </p:nvPr>
        </p:nvSpPr>
        <p:spPr/>
        <p:txBody>
          <a:bodyPr/>
          <a:lstStyle>
            <a:lvl1pPr>
              <a:defRPr/>
            </a:lvl1pPr>
          </a:lstStyle>
          <a:p>
            <a:pPr>
              <a:defRPr/>
            </a:pPr>
            <a:fld id="{608D39C8-29FF-45EE-AADB-B9881A8F720E}" type="slidenum">
              <a:rPr/>
              <a:pPr>
                <a:defRPr/>
              </a:pPr>
              <a:t>‹N°›</a:t>
            </a:fld>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7" name="Espace réservé du texte 11"/>
          <p:cNvSpPr>
            <a:spLocks noGrp="1"/>
          </p:cNvSpPr>
          <p:nvPr>
            <p:ph type="body" sz="quarter" idx="22"/>
          </p:nvPr>
        </p:nvSpPr>
        <p:spPr>
          <a:xfrm>
            <a:off x="506328" y="5808590"/>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23"/>
          </p:nvPr>
        </p:nvSpPr>
        <p:spPr/>
        <p:txBody>
          <a:bodyPr/>
          <a:lstStyle>
            <a:lvl1pPr>
              <a:defRPr/>
            </a:lvl1pPr>
          </a:lstStyle>
          <a:p>
            <a:pPr>
              <a:defRPr/>
            </a:pPr>
            <a:fld id="{BC659C54-084B-4AB3-BBCB-6E6F3AEE4812}" type="slidenum">
              <a:rPr/>
              <a:pPr>
                <a:defRPr/>
              </a:pPr>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pic>
        <p:nvPicPr>
          <p:cNvPr id="7" name="Image 10"/>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numéro de diapositive 3"/>
          <p:cNvSpPr>
            <a:spLocks noGrp="1"/>
          </p:cNvSpPr>
          <p:nvPr>
            <p:ph type="sldNum" sz="quarter" idx="18"/>
          </p:nvPr>
        </p:nvSpPr>
        <p:spPr/>
        <p:txBody>
          <a:bodyPr/>
          <a:lstStyle>
            <a:lvl1pPr>
              <a:defRPr/>
            </a:lvl1pPr>
          </a:lstStyle>
          <a:p>
            <a:pPr>
              <a:defRPr/>
            </a:pPr>
            <a:fld id="{3253F103-4A5E-494F-A0F8-D9AF609A98FD}" type="slidenum">
              <a:rPr/>
              <a:pPr>
                <a:defRPr/>
              </a:pPr>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pic>
        <p:nvPicPr>
          <p:cNvPr id="14"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0" name="Espace réservé du numéro de diapositive 3"/>
          <p:cNvSpPr>
            <a:spLocks noGrp="1"/>
          </p:cNvSpPr>
          <p:nvPr>
            <p:ph type="sldNum" sz="quarter" idx="22"/>
          </p:nvPr>
        </p:nvSpPr>
        <p:spPr/>
        <p:txBody>
          <a:bodyPr/>
          <a:lstStyle>
            <a:lvl1pPr>
              <a:defRPr/>
            </a:lvl1pPr>
          </a:lstStyle>
          <a:p>
            <a:pPr>
              <a:defRPr/>
            </a:pPr>
            <a:fld id="{9F58E98E-E1FE-4B52-930D-45D7ECEDAF0E}" type="slidenum">
              <a:rPr/>
              <a:pPr>
                <a:defRPr/>
              </a:pPr>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pic>
        <p:nvPicPr>
          <p:cNvPr id="4"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10"/>
          </p:nvPr>
        </p:nvSpPr>
        <p:spPr/>
        <p:txBody>
          <a:bodyPr/>
          <a:lstStyle>
            <a:lvl1pPr>
              <a:defRPr/>
            </a:lvl1pPr>
          </a:lstStyle>
          <a:p>
            <a:pPr>
              <a:defRPr/>
            </a:pPr>
            <a:fld id="{6CCDC377-EE67-43C9-9DAF-936D532B61E0}" type="slidenum">
              <a:rPr/>
              <a:pPr>
                <a:defRPr/>
              </a:pP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5.jpe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png"/><Relationship Id="rId2" Type="http://schemas.openxmlformats.org/officeDocument/2006/relationships/slideLayout" Target="../slideLayouts/slideLayout38.xml"/><Relationship Id="rId16" Type="http://schemas.openxmlformats.org/officeDocument/2006/relationships/image" Target="../media/image2.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1.pn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1027"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1028" name="Picture 1065" descr="1ptrans"/>
          <p:cNvPicPr>
            <a:picLocks noChangeAspect="1" noChangeArrowheads="1"/>
          </p:cNvPicPr>
          <p:nvPr/>
        </p:nvPicPr>
        <p:blipFill>
          <a:blip r:embed="rId14"/>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solidFill>
              <a:schemeClr val="accent1"/>
            </a:solid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D6990986-6A02-42C3-A2EC-D20DECFE4E8B}" type="slidenum">
              <a:rPr/>
              <a:pPr>
                <a:defRPr/>
              </a:pPr>
              <a:t>‹N°›</a:t>
            </a:fld>
            <a:endParaRPr dirty="0"/>
          </a:p>
        </p:txBody>
      </p:sp>
      <p:pic>
        <p:nvPicPr>
          <p:cNvPr id="1032" name="Picture 2" descr="D:\MesDocuments\Logo CM International.jpg"/>
          <p:cNvPicPr>
            <a:picLocks noChangeAspect="1" noChangeArrowheads="1"/>
          </p:cNvPicPr>
          <p:nvPr/>
        </p:nvPicPr>
        <p:blipFill>
          <a:blip r:embed="rId15" cstate="print"/>
          <a:srcRect/>
          <a:stretch>
            <a:fillRect/>
          </a:stretch>
        </p:blipFill>
        <p:spPr bwMode="auto">
          <a:xfrm>
            <a:off x="241300" y="6499225"/>
            <a:ext cx="1620838" cy="331788"/>
          </a:xfrm>
          <a:prstGeom prst="rect">
            <a:avLst/>
          </a:prstGeom>
          <a:noFill/>
          <a:ln w="9525">
            <a:noFill/>
            <a:miter lim="800000"/>
            <a:headEnd/>
            <a:tailEnd/>
          </a:ln>
        </p:spPr>
      </p:pic>
      <p:pic>
        <p:nvPicPr>
          <p:cNvPr id="1033" name="Image 8"/>
          <p:cNvPicPr>
            <a:picLocks noChangeAspect="1" noChangeArrowheads="1"/>
          </p:cNvPicPr>
          <p:nvPr/>
        </p:nvPicPr>
        <p:blipFill>
          <a:blip r:embed="rId16" cstate="print"/>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184" r:id="rId1"/>
    <p:sldLayoutId id="2147487185" r:id="rId2"/>
    <p:sldLayoutId id="2147487186" r:id="rId3"/>
    <p:sldLayoutId id="2147487187" r:id="rId4"/>
    <p:sldLayoutId id="2147487188" r:id="rId5"/>
    <p:sldLayoutId id="2147487189" r:id="rId6"/>
    <p:sldLayoutId id="2147487190" r:id="rId7"/>
    <p:sldLayoutId id="2147487191" r:id="rId8"/>
    <p:sldLayoutId id="2147487192" r:id="rId9"/>
    <p:sldLayoutId id="2147487193" r:id="rId10"/>
    <p:sldLayoutId id="2147487160" r:id="rId11"/>
    <p:sldLayoutId id="2147487161" r:id="rId12"/>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ChangeArrowheads="1"/>
          </p:cNvSpPr>
          <p:nvPr>
            <p:ph type="body" idx="1"/>
          </p:nvPr>
        </p:nvSpPr>
        <p:spPr bwMode="auto">
          <a:xfrm>
            <a:off x="293688" y="1066800"/>
            <a:ext cx="8558212"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2051" name="Rectangle 1027"/>
          <p:cNvSpPr>
            <a:spLocks noGrp="1" noChangeArrowheads="1"/>
          </p:cNvSpPr>
          <p:nvPr>
            <p:ph type="title"/>
          </p:nvPr>
        </p:nvSpPr>
        <p:spPr bwMode="auto">
          <a:xfrm>
            <a:off x="250825" y="228600"/>
            <a:ext cx="8642350" cy="463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titre</a:t>
            </a:r>
          </a:p>
        </p:txBody>
      </p:sp>
      <p:pic>
        <p:nvPicPr>
          <p:cNvPr id="2052" name="Picture 1065" descr="1ptrans"/>
          <p:cNvPicPr>
            <a:picLocks noChangeAspect="1" noChangeArrowheads="1"/>
          </p:cNvPicPr>
          <p:nvPr/>
        </p:nvPicPr>
        <p:blipFill>
          <a:blip r:embed="rId12"/>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097044" y="5160169"/>
            <a:ext cx="1789112" cy="228600"/>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900" dirty="0">
                <a:solidFill>
                  <a:srgbClr val="254375"/>
                </a:solidFill>
                <a:latin typeface="+mn-lt"/>
                <a:cs typeface="Times New Roman" pitchFamily="18" charset="0"/>
              </a:rPr>
              <a:t>© </a:t>
            </a:r>
            <a:r>
              <a:rPr lang="fr-FR" sz="900" dirty="0">
                <a:solidFill>
                  <a:srgbClr val="254375"/>
                </a:solidFill>
                <a:latin typeface="+mn-lt"/>
              </a:rPr>
              <a:t>Copyright CMI</a:t>
            </a:r>
          </a:p>
        </p:txBody>
      </p:sp>
      <p:sp>
        <p:nvSpPr>
          <p:cNvPr id="158822" name="Rectangle 1126"/>
          <p:cNvSpPr>
            <a:spLocks noChangeArrowheads="1"/>
          </p:cNvSpPr>
          <p:nvPr/>
        </p:nvSpPr>
        <p:spPr bwMode="auto">
          <a:xfrm>
            <a:off x="0" y="6308725"/>
            <a:ext cx="9144000" cy="71438"/>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58823" name="Rectangle 1127"/>
          <p:cNvSpPr>
            <a:spLocks noChangeArrowheads="1"/>
          </p:cNvSpPr>
          <p:nvPr/>
        </p:nvSpPr>
        <p:spPr bwMode="auto">
          <a:xfrm>
            <a:off x="0" y="765175"/>
            <a:ext cx="9144000" cy="71438"/>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2056" name="Picture 1129" descr="logo_2"/>
          <p:cNvPicPr>
            <a:picLocks noChangeAspect="1" noChangeArrowheads="1"/>
          </p:cNvPicPr>
          <p:nvPr/>
        </p:nvPicPr>
        <p:blipFill>
          <a:blip r:embed="rId13" cstate="print"/>
          <a:srcRect/>
          <a:stretch>
            <a:fillRect/>
          </a:stretch>
        </p:blipFill>
        <p:spPr bwMode="auto">
          <a:xfrm>
            <a:off x="323850" y="6475413"/>
            <a:ext cx="1800225" cy="266700"/>
          </a:xfrm>
          <a:prstGeom prst="rect">
            <a:avLst/>
          </a:prstGeom>
          <a:noFill/>
          <a:ln w="9525">
            <a:noFill/>
            <a:miter lim="800000"/>
            <a:headEnd/>
            <a:tailEnd/>
          </a:ln>
        </p:spPr>
      </p:pic>
      <p:sp>
        <p:nvSpPr>
          <p:cNvPr id="13" name="Espace réservé du texte 9"/>
          <p:cNvSpPr txBox="1">
            <a:spLocks/>
          </p:cNvSpPr>
          <p:nvPr/>
        </p:nvSpPr>
        <p:spPr>
          <a:xfrm>
            <a:off x="1528763" y="6643688"/>
            <a:ext cx="5929312" cy="142875"/>
          </a:xfrm>
          <a:prstGeom prst="rect">
            <a:avLst/>
          </a:prstGeom>
        </p:spPr>
        <p:txBody>
          <a:bodyPr/>
          <a:lstStyle>
            <a:lvl1pPr algn="ctr">
              <a:buNone/>
              <a:defRPr sz="700" b="0"/>
            </a:lvl1pPr>
          </a:lstStyle>
          <a:p>
            <a:pPr marL="342900" indent="-342900" fontAlgn="auto">
              <a:spcBef>
                <a:spcPct val="20000"/>
              </a:spcBef>
              <a:spcAft>
                <a:spcPts val="0"/>
              </a:spcAft>
              <a:buClr>
                <a:srgbClr val="C65101"/>
              </a:buClr>
              <a:buFont typeface="Wingdings" pitchFamily="2" charset="2"/>
              <a:buNone/>
              <a:defRPr/>
            </a:pPr>
            <a:endParaRPr lang="fr-FR" kern="0" dirty="0" smtClean="0">
              <a:latin typeface="+mn-lt"/>
            </a:endParaRPr>
          </a:p>
        </p:txBody>
      </p:sp>
      <p:sp>
        <p:nvSpPr>
          <p:cNvPr id="11" name="Espace réservé du numéro de diapositive 2"/>
          <p:cNvSpPr>
            <a:spLocks noGrp="1"/>
          </p:cNvSpPr>
          <p:nvPr>
            <p:ph type="sldNum" sz="quarter" idx="4"/>
          </p:nvPr>
        </p:nvSpPr>
        <p:spPr>
          <a:xfrm>
            <a:off x="7723188" y="6529388"/>
            <a:ext cx="1143000" cy="261937"/>
          </a:xfrm>
          <a:prstGeom prst="rect">
            <a:avLst/>
          </a:prstGeom>
        </p:spPr>
        <p:txBody>
          <a:bodyPr/>
          <a:lstStyle>
            <a:lvl1pPr marL="0" algn="r" defTabSz="914400" rtl="0" eaLnBrk="1" fontAlgn="auto" latinLnBrk="0" hangingPunct="1">
              <a:spcBef>
                <a:spcPts val="0"/>
              </a:spcBef>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BFE0A4D2-FA96-4CBC-9865-2BE2F22EC067}" type="slidenum">
              <a:rPr/>
              <a:pPr>
                <a:defRPr/>
              </a:pPr>
              <a:t>‹N°›</a:t>
            </a:fld>
            <a:endParaRPr/>
          </a:p>
        </p:txBody>
      </p:sp>
      <p:sp>
        <p:nvSpPr>
          <p:cNvPr id="12" name="Espace réservé du numéro de diapositive 3"/>
          <p:cNvSpPr txBox="1">
            <a:spLocks/>
          </p:cNvSpPr>
          <p:nvPr/>
        </p:nvSpPr>
        <p:spPr>
          <a:xfrm>
            <a:off x="2659063" y="6529388"/>
            <a:ext cx="3825875" cy="328612"/>
          </a:xfrm>
          <a:prstGeom prst="rect">
            <a:avLst/>
          </a:prstGeom>
        </p:spPr>
        <p:txBody>
          <a:bodyPr/>
          <a:lstStyle>
            <a:lvl1pPr algn="ctr" eaLnBrk="1" hangingPunct="1">
              <a:spcBef>
                <a:spcPts val="0"/>
              </a:spcBef>
              <a:defRPr sz="1200" smtClean="0"/>
            </a:lvl1pPr>
          </a:lstStyle>
          <a:p>
            <a:pPr fontAlgn="auto">
              <a:spcAft>
                <a:spcPts val="0"/>
              </a:spcAft>
              <a:defRPr/>
            </a:pPr>
            <a:r>
              <a:rPr lang="fr-FR" dirty="0">
                <a:solidFill>
                  <a:srgbClr val="254375"/>
                </a:solidFill>
                <a:latin typeface="+mn-lt"/>
              </a:rPr>
              <a:t>DOCUMENT DE TRAVAIL</a:t>
            </a:r>
          </a:p>
        </p:txBody>
      </p:sp>
      <p:pic>
        <p:nvPicPr>
          <p:cNvPr id="2060" name="Image 8"/>
          <p:cNvPicPr>
            <a:picLocks noChangeAspect="1" noChangeArrowheads="1"/>
          </p:cNvPicPr>
          <p:nvPr/>
        </p:nvPicPr>
        <p:blipFill>
          <a:blip r:embed="rId14" cstate="print"/>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162" r:id="rId1"/>
    <p:sldLayoutId id="2147487163" r:id="rId2"/>
    <p:sldLayoutId id="2147487164" r:id="rId3"/>
    <p:sldLayoutId id="2147487165" r:id="rId4"/>
    <p:sldLayoutId id="2147487166" r:id="rId5"/>
    <p:sldLayoutId id="2147487167" r:id="rId6"/>
    <p:sldLayoutId id="2147487168" r:id="rId7"/>
    <p:sldLayoutId id="2147487169" r:id="rId8"/>
    <p:sldLayoutId id="2147487170" r:id="rId9"/>
    <p:sldLayoutId id="2147487194" r:id="rId10"/>
  </p:sldLayoutIdLst>
  <p:hf hdr="0" ftr="0" dt="0"/>
  <p:txStyles>
    <p:titleStyle>
      <a:lvl1pPr algn="l" rtl="0" eaLnBrk="0" fontAlgn="base" hangingPunct="0">
        <a:lnSpc>
          <a:spcPct val="80000"/>
        </a:lnSpc>
        <a:spcBef>
          <a:spcPct val="0"/>
        </a:spcBef>
        <a:spcAft>
          <a:spcPct val="0"/>
        </a:spcAft>
        <a:defRPr sz="2400" b="1">
          <a:solidFill>
            <a:srgbClr val="C65101"/>
          </a:solidFill>
          <a:latin typeface="+mj-lt"/>
          <a:ea typeface="+mj-ea"/>
          <a:cs typeface="+mj-cs"/>
        </a:defRPr>
      </a:lvl1pPr>
      <a:lvl2pPr algn="l" rtl="0" eaLnBrk="0" fontAlgn="base" hangingPunct="0">
        <a:lnSpc>
          <a:spcPct val="80000"/>
        </a:lnSpc>
        <a:spcBef>
          <a:spcPct val="0"/>
        </a:spcBef>
        <a:spcAft>
          <a:spcPct val="0"/>
        </a:spcAft>
        <a:defRPr sz="2400" b="1">
          <a:solidFill>
            <a:srgbClr val="C65101"/>
          </a:solidFill>
          <a:latin typeface="Arial" charset="0"/>
        </a:defRPr>
      </a:lvl2pPr>
      <a:lvl3pPr algn="l" rtl="0" eaLnBrk="0" fontAlgn="base" hangingPunct="0">
        <a:lnSpc>
          <a:spcPct val="80000"/>
        </a:lnSpc>
        <a:spcBef>
          <a:spcPct val="0"/>
        </a:spcBef>
        <a:spcAft>
          <a:spcPct val="0"/>
        </a:spcAft>
        <a:defRPr sz="2400" b="1">
          <a:solidFill>
            <a:srgbClr val="C65101"/>
          </a:solidFill>
          <a:latin typeface="Arial" charset="0"/>
        </a:defRPr>
      </a:lvl3pPr>
      <a:lvl4pPr algn="l" rtl="0" eaLnBrk="0" fontAlgn="base" hangingPunct="0">
        <a:lnSpc>
          <a:spcPct val="80000"/>
        </a:lnSpc>
        <a:spcBef>
          <a:spcPct val="0"/>
        </a:spcBef>
        <a:spcAft>
          <a:spcPct val="0"/>
        </a:spcAft>
        <a:defRPr sz="2400" b="1">
          <a:solidFill>
            <a:srgbClr val="C65101"/>
          </a:solidFill>
          <a:latin typeface="Arial" charset="0"/>
        </a:defRPr>
      </a:lvl4pPr>
      <a:lvl5pPr algn="l" rtl="0" eaLnBrk="0" fontAlgn="base" hangingPunct="0">
        <a:lnSpc>
          <a:spcPct val="8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342900" indent="-342900"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600200" indent="-2286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2057400"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3075"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3076" name="Picture 1065" descr="1ptrans"/>
          <p:cNvPicPr>
            <a:picLocks noChangeAspect="1" noChangeArrowheads="1"/>
          </p:cNvPicPr>
          <p:nvPr/>
        </p:nvPicPr>
        <p:blipFill>
          <a:blip r:embed="rId16"/>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C080AEFA-BA61-41A7-90A6-CB1E778094C8}" type="slidenum">
              <a:rPr/>
              <a:pPr>
                <a:defRPr/>
              </a:pPr>
              <a:t>‹N°›</a:t>
            </a:fld>
            <a:endParaRPr dirty="0"/>
          </a:p>
        </p:txBody>
      </p:sp>
      <p:pic>
        <p:nvPicPr>
          <p:cNvPr id="3080" name="Picture 1129" descr="logo_2"/>
          <p:cNvPicPr>
            <a:picLocks noChangeAspect="1" noChangeArrowheads="1"/>
          </p:cNvPicPr>
          <p:nvPr/>
        </p:nvPicPr>
        <p:blipFill>
          <a:blip r:embed="rId17" cstate="print"/>
          <a:srcRect/>
          <a:stretch>
            <a:fillRect/>
          </a:stretch>
        </p:blipFill>
        <p:spPr bwMode="auto">
          <a:xfrm>
            <a:off x="323850" y="6475413"/>
            <a:ext cx="1800225" cy="266700"/>
          </a:xfrm>
          <a:prstGeom prst="rect">
            <a:avLst/>
          </a:prstGeom>
          <a:noFill/>
          <a:ln w="9525">
            <a:noFill/>
            <a:miter lim="800000"/>
            <a:headEnd/>
            <a:tailEnd/>
          </a:ln>
        </p:spPr>
      </p:pic>
      <p:sp>
        <p:nvSpPr>
          <p:cNvPr id="12" name="Espace réservé du numéro de diapositive 3"/>
          <p:cNvSpPr txBox="1">
            <a:spLocks/>
          </p:cNvSpPr>
          <p:nvPr/>
        </p:nvSpPr>
        <p:spPr>
          <a:xfrm>
            <a:off x="2644775" y="6529388"/>
            <a:ext cx="3825875" cy="328612"/>
          </a:xfrm>
          <a:prstGeom prst="rect">
            <a:avLst/>
          </a:prstGeom>
        </p:spPr>
        <p:txBody>
          <a:bodyPr/>
          <a:lstStyle>
            <a:lvl1pPr algn="ctr" eaLnBrk="1" hangingPunct="1">
              <a:spcBef>
                <a:spcPts val="0"/>
              </a:spcBef>
              <a:defRPr sz="1200" smtClean="0"/>
            </a:lvl1pPr>
          </a:lstStyle>
          <a:p>
            <a:pPr fontAlgn="auto">
              <a:spcAft>
                <a:spcPts val="0"/>
              </a:spcAft>
              <a:defRPr/>
            </a:pPr>
            <a:r>
              <a:rPr lang="fr-FR" dirty="0">
                <a:solidFill>
                  <a:srgbClr val="254375"/>
                </a:solidFill>
                <a:latin typeface="+mn-lt"/>
              </a:rPr>
              <a:t>DOCUMENT DE TRAVAIL</a:t>
            </a:r>
          </a:p>
        </p:txBody>
      </p:sp>
      <p:pic>
        <p:nvPicPr>
          <p:cNvPr id="3082" name="Image 8"/>
          <p:cNvPicPr>
            <a:picLocks noChangeAspect="1" noChangeArrowheads="1"/>
          </p:cNvPicPr>
          <p:nvPr/>
        </p:nvPicPr>
        <p:blipFill>
          <a:blip r:embed="rId18" cstate="print"/>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196" r:id="rId1"/>
    <p:sldLayoutId id="2147487171" r:id="rId2"/>
    <p:sldLayoutId id="2147487172" r:id="rId3"/>
    <p:sldLayoutId id="2147487197" r:id="rId4"/>
    <p:sldLayoutId id="2147487198" r:id="rId5"/>
    <p:sldLayoutId id="2147487199" r:id="rId6"/>
    <p:sldLayoutId id="2147487173" r:id="rId7"/>
    <p:sldLayoutId id="2147487200" r:id="rId8"/>
    <p:sldLayoutId id="2147487174" r:id="rId9"/>
    <p:sldLayoutId id="2147487175" r:id="rId10"/>
    <p:sldLayoutId id="2147487176" r:id="rId11"/>
    <p:sldLayoutId id="2147487201" r:id="rId12"/>
    <p:sldLayoutId id="2147487202" r:id="rId13"/>
    <p:sldLayoutId id="2147487203" r:id="rId14"/>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4099"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4100" name="Picture 1065" descr="1ptrans"/>
          <p:cNvPicPr>
            <a:picLocks noChangeAspect="1" noChangeArrowheads="1"/>
          </p:cNvPicPr>
          <p:nvPr/>
        </p:nvPicPr>
        <p:blipFill>
          <a:blip r:embed="rId15"/>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A2CFA660-7F3B-432C-8315-FC42DEFE522A}" type="slidenum">
              <a:rPr/>
              <a:pPr>
                <a:defRPr/>
              </a:pPr>
              <a:t>‹N°›</a:t>
            </a:fld>
            <a:endParaRPr dirty="0"/>
          </a:p>
        </p:txBody>
      </p:sp>
      <p:pic>
        <p:nvPicPr>
          <p:cNvPr id="4104" name="Picture 2" descr="D:\MesDocuments\Logo CM International.jpg"/>
          <p:cNvPicPr>
            <a:picLocks noChangeAspect="1" noChangeArrowheads="1"/>
          </p:cNvPicPr>
          <p:nvPr/>
        </p:nvPicPr>
        <p:blipFill>
          <a:blip r:embed="rId16" cstate="print"/>
          <a:srcRect/>
          <a:stretch>
            <a:fillRect/>
          </a:stretch>
        </p:blipFill>
        <p:spPr bwMode="auto">
          <a:xfrm>
            <a:off x="241300" y="6499225"/>
            <a:ext cx="1620838" cy="331788"/>
          </a:xfrm>
          <a:prstGeom prst="rect">
            <a:avLst/>
          </a:prstGeom>
          <a:noFill/>
          <a:ln w="9525">
            <a:noFill/>
            <a:miter lim="800000"/>
            <a:headEnd/>
            <a:tailEnd/>
          </a:ln>
        </p:spPr>
      </p:pic>
      <p:sp>
        <p:nvSpPr>
          <p:cNvPr id="9" name="Espace réservé du numéro de diapositive 3"/>
          <p:cNvSpPr txBox="1">
            <a:spLocks/>
          </p:cNvSpPr>
          <p:nvPr/>
        </p:nvSpPr>
        <p:spPr>
          <a:xfrm>
            <a:off x="2659063" y="6529388"/>
            <a:ext cx="3825875" cy="328612"/>
          </a:xfrm>
          <a:prstGeom prst="rect">
            <a:avLst/>
          </a:prstGeom>
        </p:spPr>
        <p:txBody>
          <a:bodyPr/>
          <a:lstStyle>
            <a:lvl1pPr algn="ctr" eaLnBrk="1" hangingPunct="1">
              <a:spcBef>
                <a:spcPts val="0"/>
              </a:spcBef>
              <a:defRPr sz="1200" smtClean="0"/>
            </a:lvl1pPr>
          </a:lstStyle>
          <a:p>
            <a:pPr fontAlgn="auto">
              <a:spcAft>
                <a:spcPts val="0"/>
              </a:spcAft>
              <a:defRPr/>
            </a:pPr>
            <a:r>
              <a:rPr lang="fr-FR" dirty="0">
                <a:solidFill>
                  <a:srgbClr val="254375"/>
                </a:solidFill>
                <a:latin typeface="+mn-lt"/>
              </a:rPr>
              <a:t>DOCUMENT DE TRAVAIL</a:t>
            </a:r>
          </a:p>
        </p:txBody>
      </p:sp>
      <p:pic>
        <p:nvPicPr>
          <p:cNvPr id="4106" name="Image 8"/>
          <p:cNvPicPr>
            <a:picLocks noChangeAspect="1" noChangeArrowheads="1"/>
          </p:cNvPicPr>
          <p:nvPr/>
        </p:nvPicPr>
        <p:blipFill>
          <a:blip r:embed="rId17" cstate="print"/>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204" r:id="rId1"/>
    <p:sldLayoutId id="2147487177" r:id="rId2"/>
    <p:sldLayoutId id="2147487178" r:id="rId3"/>
    <p:sldLayoutId id="2147487205" r:id="rId4"/>
    <p:sldLayoutId id="2147487206" r:id="rId5"/>
    <p:sldLayoutId id="2147487207" r:id="rId6"/>
    <p:sldLayoutId id="2147487179" r:id="rId7"/>
    <p:sldLayoutId id="2147487208" r:id="rId8"/>
    <p:sldLayoutId id="2147487180" r:id="rId9"/>
    <p:sldLayoutId id="2147487181" r:id="rId10"/>
    <p:sldLayoutId id="2147487182" r:id="rId11"/>
    <p:sldLayoutId id="2147487209" r:id="rId12"/>
    <p:sldLayoutId id="2147487183" r:id="rId13"/>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6147"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6148" name="Picture 1065" descr="1ptrans"/>
          <p:cNvPicPr>
            <a:picLocks noChangeAspect="1" noChangeArrowheads="1"/>
          </p:cNvPicPr>
          <p:nvPr/>
        </p:nvPicPr>
        <p:blipFill>
          <a:blip r:embed="rId13"/>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6942E706-DDD0-4D76-AEC2-EB1354FFE457}" type="slidenum">
              <a:rPr/>
              <a:pPr>
                <a:defRPr/>
              </a:pPr>
              <a:t>‹N°›</a:t>
            </a:fld>
            <a:endParaRPr dirty="0"/>
          </a:p>
        </p:txBody>
      </p:sp>
      <p:pic>
        <p:nvPicPr>
          <p:cNvPr id="6152" name="Picture 2" descr="D:\MesDocuments\Logo CM International.jpg"/>
          <p:cNvPicPr>
            <a:picLocks noChangeAspect="1" noChangeArrowheads="1"/>
          </p:cNvPicPr>
          <p:nvPr/>
        </p:nvPicPr>
        <p:blipFill>
          <a:blip r:embed="rId14" cstate="print"/>
          <a:srcRect/>
          <a:stretch>
            <a:fillRect/>
          </a:stretch>
        </p:blipFill>
        <p:spPr bwMode="auto">
          <a:xfrm>
            <a:off x="241300" y="6499225"/>
            <a:ext cx="1620838" cy="3317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212" r:id="rId1"/>
    <p:sldLayoutId id="2147487213" r:id="rId2"/>
    <p:sldLayoutId id="2147487214" r:id="rId3"/>
    <p:sldLayoutId id="2147487215" r:id="rId4"/>
    <p:sldLayoutId id="2147487216" r:id="rId5"/>
    <p:sldLayoutId id="2147487217" r:id="rId6"/>
    <p:sldLayoutId id="2147487218" r:id="rId7"/>
    <p:sldLayoutId id="2147487219" r:id="rId8"/>
    <p:sldLayoutId id="2147487220" r:id="rId9"/>
    <p:sldLayoutId id="2147487221" r:id="rId10"/>
    <p:sldLayoutId id="2147487222" r:id="rId11"/>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26" Type="http://schemas.openxmlformats.org/officeDocument/2006/relationships/tags" Target="../tags/tag130.xml"/><Relationship Id="rId3" Type="http://schemas.openxmlformats.org/officeDocument/2006/relationships/tags" Target="../tags/tag107.xml"/><Relationship Id="rId21" Type="http://schemas.openxmlformats.org/officeDocument/2006/relationships/tags" Target="../tags/tag125.xml"/><Relationship Id="rId34" Type="http://schemas.openxmlformats.org/officeDocument/2006/relationships/slideLayout" Target="../slideLayouts/slideLayout24.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5" Type="http://schemas.openxmlformats.org/officeDocument/2006/relationships/tags" Target="../tags/tag129.xml"/><Relationship Id="rId33" Type="http://schemas.openxmlformats.org/officeDocument/2006/relationships/tags" Target="../tags/tag137.xml"/><Relationship Id="rId38" Type="http://schemas.openxmlformats.org/officeDocument/2006/relationships/image" Target="../media/image13.emf"/><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29" Type="http://schemas.openxmlformats.org/officeDocument/2006/relationships/tags" Target="../tags/tag133.xml"/><Relationship Id="rId1" Type="http://schemas.openxmlformats.org/officeDocument/2006/relationships/vmlDrawing" Target="../drawings/vmlDrawing4.vml"/><Relationship Id="rId6" Type="http://schemas.openxmlformats.org/officeDocument/2006/relationships/tags" Target="../tags/tag110.xml"/><Relationship Id="rId11" Type="http://schemas.openxmlformats.org/officeDocument/2006/relationships/tags" Target="../tags/tag115.xml"/><Relationship Id="rId24" Type="http://schemas.openxmlformats.org/officeDocument/2006/relationships/tags" Target="../tags/tag128.xml"/><Relationship Id="rId32" Type="http://schemas.openxmlformats.org/officeDocument/2006/relationships/tags" Target="../tags/tag136.xml"/><Relationship Id="rId37" Type="http://schemas.openxmlformats.org/officeDocument/2006/relationships/image" Target="../media/image12.png"/><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tags" Target="../tags/tag127.xml"/><Relationship Id="rId28" Type="http://schemas.openxmlformats.org/officeDocument/2006/relationships/tags" Target="../tags/tag132.xml"/><Relationship Id="rId36" Type="http://schemas.openxmlformats.org/officeDocument/2006/relationships/oleObject" Target="../embeddings/oleObject4.bin"/><Relationship Id="rId10" Type="http://schemas.openxmlformats.org/officeDocument/2006/relationships/tags" Target="../tags/tag114.xml"/><Relationship Id="rId19" Type="http://schemas.openxmlformats.org/officeDocument/2006/relationships/tags" Target="../tags/tag123.xml"/><Relationship Id="rId31" Type="http://schemas.openxmlformats.org/officeDocument/2006/relationships/tags" Target="../tags/tag135.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tags" Target="../tags/tag126.xml"/><Relationship Id="rId27" Type="http://schemas.openxmlformats.org/officeDocument/2006/relationships/tags" Target="../tags/tag131.xml"/><Relationship Id="rId30" Type="http://schemas.openxmlformats.org/officeDocument/2006/relationships/tags" Target="../tags/tag134.xml"/><Relationship Id="rId3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tags" Target="../tags/tag154.xml"/><Relationship Id="rId26" Type="http://schemas.openxmlformats.org/officeDocument/2006/relationships/tags" Target="../tags/tag162.xml"/><Relationship Id="rId39" Type="http://schemas.openxmlformats.org/officeDocument/2006/relationships/oleObject" Target="../embeddings/oleObject5.bin"/><Relationship Id="rId3" Type="http://schemas.openxmlformats.org/officeDocument/2006/relationships/tags" Target="../tags/tag139.xml"/><Relationship Id="rId21" Type="http://schemas.openxmlformats.org/officeDocument/2006/relationships/tags" Target="../tags/tag157.xml"/><Relationship Id="rId34" Type="http://schemas.openxmlformats.org/officeDocument/2006/relationships/tags" Target="../tags/tag170.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5" Type="http://schemas.openxmlformats.org/officeDocument/2006/relationships/tags" Target="../tags/tag161.xml"/><Relationship Id="rId33" Type="http://schemas.openxmlformats.org/officeDocument/2006/relationships/tags" Target="../tags/tag169.xml"/><Relationship Id="rId38" Type="http://schemas.openxmlformats.org/officeDocument/2006/relationships/notesSlide" Target="../notesSlides/notesSlide13.xml"/><Relationship Id="rId2" Type="http://schemas.openxmlformats.org/officeDocument/2006/relationships/tags" Target="../tags/tag138.xml"/><Relationship Id="rId16" Type="http://schemas.openxmlformats.org/officeDocument/2006/relationships/tags" Target="../tags/tag152.xml"/><Relationship Id="rId20" Type="http://schemas.openxmlformats.org/officeDocument/2006/relationships/tags" Target="../tags/tag156.xml"/><Relationship Id="rId29" Type="http://schemas.openxmlformats.org/officeDocument/2006/relationships/tags" Target="../tags/tag165.xml"/><Relationship Id="rId41" Type="http://schemas.openxmlformats.org/officeDocument/2006/relationships/image" Target="../media/image13.emf"/><Relationship Id="rId1" Type="http://schemas.openxmlformats.org/officeDocument/2006/relationships/vmlDrawing" Target="../drawings/vmlDrawing5.vml"/><Relationship Id="rId6" Type="http://schemas.openxmlformats.org/officeDocument/2006/relationships/tags" Target="../tags/tag142.xml"/><Relationship Id="rId11" Type="http://schemas.openxmlformats.org/officeDocument/2006/relationships/tags" Target="../tags/tag147.xml"/><Relationship Id="rId24" Type="http://schemas.openxmlformats.org/officeDocument/2006/relationships/tags" Target="../tags/tag160.xml"/><Relationship Id="rId32" Type="http://schemas.openxmlformats.org/officeDocument/2006/relationships/tags" Target="../tags/tag168.xml"/><Relationship Id="rId37" Type="http://schemas.openxmlformats.org/officeDocument/2006/relationships/slideLayout" Target="../slideLayouts/slideLayout24.xml"/><Relationship Id="rId40" Type="http://schemas.openxmlformats.org/officeDocument/2006/relationships/image" Target="../media/image12.png"/><Relationship Id="rId5" Type="http://schemas.openxmlformats.org/officeDocument/2006/relationships/tags" Target="../tags/tag141.xml"/><Relationship Id="rId15" Type="http://schemas.openxmlformats.org/officeDocument/2006/relationships/tags" Target="../tags/tag151.xml"/><Relationship Id="rId23" Type="http://schemas.openxmlformats.org/officeDocument/2006/relationships/tags" Target="../tags/tag159.xml"/><Relationship Id="rId28" Type="http://schemas.openxmlformats.org/officeDocument/2006/relationships/tags" Target="../tags/tag164.xml"/><Relationship Id="rId36" Type="http://schemas.openxmlformats.org/officeDocument/2006/relationships/tags" Target="../tags/tag172.xml"/><Relationship Id="rId10" Type="http://schemas.openxmlformats.org/officeDocument/2006/relationships/tags" Target="../tags/tag146.xml"/><Relationship Id="rId19" Type="http://schemas.openxmlformats.org/officeDocument/2006/relationships/tags" Target="../tags/tag155.xml"/><Relationship Id="rId31" Type="http://schemas.openxmlformats.org/officeDocument/2006/relationships/tags" Target="../tags/tag167.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 Id="rId22" Type="http://schemas.openxmlformats.org/officeDocument/2006/relationships/tags" Target="../tags/tag158.xml"/><Relationship Id="rId27" Type="http://schemas.openxmlformats.org/officeDocument/2006/relationships/tags" Target="../tags/tag163.xml"/><Relationship Id="rId30" Type="http://schemas.openxmlformats.org/officeDocument/2006/relationships/tags" Target="../tags/tag166.xml"/><Relationship Id="rId35" Type="http://schemas.openxmlformats.org/officeDocument/2006/relationships/tags" Target="../tags/tag171.xml"/></Relationships>
</file>

<file path=ppt/slides/_rels/slide14.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tags" Target="../tags/tag189.xml"/><Relationship Id="rId26" Type="http://schemas.openxmlformats.org/officeDocument/2006/relationships/tags" Target="../tags/tag197.xml"/><Relationship Id="rId39" Type="http://schemas.openxmlformats.org/officeDocument/2006/relationships/tags" Target="../tags/tag210.xml"/><Relationship Id="rId3" Type="http://schemas.openxmlformats.org/officeDocument/2006/relationships/tags" Target="../tags/tag174.xml"/><Relationship Id="rId21" Type="http://schemas.openxmlformats.org/officeDocument/2006/relationships/tags" Target="../tags/tag192.xml"/><Relationship Id="rId34" Type="http://schemas.openxmlformats.org/officeDocument/2006/relationships/tags" Target="../tags/tag205.xml"/><Relationship Id="rId42" Type="http://schemas.openxmlformats.org/officeDocument/2006/relationships/notesSlide" Target="../notesSlides/notesSlide14.xml"/><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5" Type="http://schemas.openxmlformats.org/officeDocument/2006/relationships/tags" Target="../tags/tag196.xml"/><Relationship Id="rId33" Type="http://schemas.openxmlformats.org/officeDocument/2006/relationships/tags" Target="../tags/tag204.xml"/><Relationship Id="rId38" Type="http://schemas.openxmlformats.org/officeDocument/2006/relationships/tags" Target="../tags/tag209.xml"/><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tags" Target="../tags/tag191.xml"/><Relationship Id="rId29" Type="http://schemas.openxmlformats.org/officeDocument/2006/relationships/tags" Target="../tags/tag200.xml"/><Relationship Id="rId41"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tags" Target="../tags/tag177.xml"/><Relationship Id="rId11" Type="http://schemas.openxmlformats.org/officeDocument/2006/relationships/tags" Target="../tags/tag182.xml"/><Relationship Id="rId24" Type="http://schemas.openxmlformats.org/officeDocument/2006/relationships/tags" Target="../tags/tag195.xml"/><Relationship Id="rId32" Type="http://schemas.openxmlformats.org/officeDocument/2006/relationships/tags" Target="../tags/tag203.xml"/><Relationship Id="rId37" Type="http://schemas.openxmlformats.org/officeDocument/2006/relationships/tags" Target="../tags/tag208.xml"/><Relationship Id="rId40" Type="http://schemas.openxmlformats.org/officeDocument/2006/relationships/tags" Target="../tags/tag211.xml"/><Relationship Id="rId45" Type="http://schemas.openxmlformats.org/officeDocument/2006/relationships/image" Target="../media/image13.emf"/><Relationship Id="rId5" Type="http://schemas.openxmlformats.org/officeDocument/2006/relationships/tags" Target="../tags/tag176.xml"/><Relationship Id="rId15" Type="http://schemas.openxmlformats.org/officeDocument/2006/relationships/tags" Target="../tags/tag186.xml"/><Relationship Id="rId23" Type="http://schemas.openxmlformats.org/officeDocument/2006/relationships/tags" Target="../tags/tag194.xml"/><Relationship Id="rId28" Type="http://schemas.openxmlformats.org/officeDocument/2006/relationships/tags" Target="../tags/tag199.xml"/><Relationship Id="rId36" Type="http://schemas.openxmlformats.org/officeDocument/2006/relationships/tags" Target="../tags/tag207.xml"/><Relationship Id="rId10" Type="http://schemas.openxmlformats.org/officeDocument/2006/relationships/tags" Target="../tags/tag181.xml"/><Relationship Id="rId19" Type="http://schemas.openxmlformats.org/officeDocument/2006/relationships/tags" Target="../tags/tag190.xml"/><Relationship Id="rId31" Type="http://schemas.openxmlformats.org/officeDocument/2006/relationships/tags" Target="../tags/tag202.xml"/><Relationship Id="rId44" Type="http://schemas.openxmlformats.org/officeDocument/2006/relationships/image" Target="../media/image12.png"/><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 Id="rId22" Type="http://schemas.openxmlformats.org/officeDocument/2006/relationships/tags" Target="../tags/tag193.xml"/><Relationship Id="rId27" Type="http://schemas.openxmlformats.org/officeDocument/2006/relationships/tags" Target="../tags/tag198.xml"/><Relationship Id="rId30" Type="http://schemas.openxmlformats.org/officeDocument/2006/relationships/tags" Target="../tags/tag201.xml"/><Relationship Id="rId35" Type="http://schemas.openxmlformats.org/officeDocument/2006/relationships/tags" Target="../tags/tag206.xml"/><Relationship Id="rId43"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tags" Target="../tags/tag223.xml"/><Relationship Id="rId18" Type="http://schemas.openxmlformats.org/officeDocument/2006/relationships/tags" Target="../tags/tag228.xml"/><Relationship Id="rId26" Type="http://schemas.openxmlformats.org/officeDocument/2006/relationships/tags" Target="../tags/tag236.xml"/><Relationship Id="rId3" Type="http://schemas.openxmlformats.org/officeDocument/2006/relationships/tags" Target="../tags/tag213.xml"/><Relationship Id="rId21" Type="http://schemas.openxmlformats.org/officeDocument/2006/relationships/tags" Target="../tags/tag231.xml"/><Relationship Id="rId34" Type="http://schemas.openxmlformats.org/officeDocument/2006/relationships/notesSlide" Target="../notesSlides/notesSlide15.xml"/><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tags" Target="../tags/tag227.xml"/><Relationship Id="rId25" Type="http://schemas.openxmlformats.org/officeDocument/2006/relationships/tags" Target="../tags/tag235.xml"/><Relationship Id="rId33" Type="http://schemas.openxmlformats.org/officeDocument/2006/relationships/slideLayout" Target="../slideLayouts/slideLayout24.xml"/><Relationship Id="rId2" Type="http://schemas.openxmlformats.org/officeDocument/2006/relationships/tags" Target="../tags/tag212.xml"/><Relationship Id="rId16" Type="http://schemas.openxmlformats.org/officeDocument/2006/relationships/tags" Target="../tags/tag226.xml"/><Relationship Id="rId20" Type="http://schemas.openxmlformats.org/officeDocument/2006/relationships/tags" Target="../tags/tag230.xml"/><Relationship Id="rId29" Type="http://schemas.openxmlformats.org/officeDocument/2006/relationships/tags" Target="../tags/tag239.xml"/><Relationship Id="rId1" Type="http://schemas.openxmlformats.org/officeDocument/2006/relationships/vmlDrawing" Target="../drawings/vmlDrawing7.v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tags" Target="../tags/tag234.xml"/><Relationship Id="rId32" Type="http://schemas.openxmlformats.org/officeDocument/2006/relationships/tags" Target="../tags/tag242.xml"/><Relationship Id="rId37" Type="http://schemas.openxmlformats.org/officeDocument/2006/relationships/image" Target="../media/image13.emf"/><Relationship Id="rId5" Type="http://schemas.openxmlformats.org/officeDocument/2006/relationships/tags" Target="../tags/tag215.xml"/><Relationship Id="rId15" Type="http://schemas.openxmlformats.org/officeDocument/2006/relationships/tags" Target="../tags/tag225.xml"/><Relationship Id="rId23" Type="http://schemas.openxmlformats.org/officeDocument/2006/relationships/tags" Target="../tags/tag233.xml"/><Relationship Id="rId28" Type="http://schemas.openxmlformats.org/officeDocument/2006/relationships/tags" Target="../tags/tag238.xml"/><Relationship Id="rId36" Type="http://schemas.openxmlformats.org/officeDocument/2006/relationships/image" Target="../media/image12.png"/><Relationship Id="rId10" Type="http://schemas.openxmlformats.org/officeDocument/2006/relationships/tags" Target="../tags/tag220.xml"/><Relationship Id="rId19" Type="http://schemas.openxmlformats.org/officeDocument/2006/relationships/tags" Target="../tags/tag229.xml"/><Relationship Id="rId31" Type="http://schemas.openxmlformats.org/officeDocument/2006/relationships/tags" Target="../tags/tag241.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 Id="rId22" Type="http://schemas.openxmlformats.org/officeDocument/2006/relationships/tags" Target="../tags/tag232.xml"/><Relationship Id="rId27" Type="http://schemas.openxmlformats.org/officeDocument/2006/relationships/tags" Target="../tags/tag237.xml"/><Relationship Id="rId30" Type="http://schemas.openxmlformats.org/officeDocument/2006/relationships/tags" Target="../tags/tag240.xml"/><Relationship Id="rId35"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3" Type="http://schemas.openxmlformats.org/officeDocument/2006/relationships/tags" Target="../tags/tag254.xml"/><Relationship Id="rId18" Type="http://schemas.openxmlformats.org/officeDocument/2006/relationships/tags" Target="../tags/tag259.xml"/><Relationship Id="rId26" Type="http://schemas.openxmlformats.org/officeDocument/2006/relationships/tags" Target="../tags/tag267.xml"/><Relationship Id="rId39" Type="http://schemas.openxmlformats.org/officeDocument/2006/relationships/tags" Target="../tags/tag280.xml"/><Relationship Id="rId3" Type="http://schemas.openxmlformats.org/officeDocument/2006/relationships/tags" Target="../tags/tag244.xml"/><Relationship Id="rId21" Type="http://schemas.openxmlformats.org/officeDocument/2006/relationships/tags" Target="../tags/tag262.xml"/><Relationship Id="rId34" Type="http://schemas.openxmlformats.org/officeDocument/2006/relationships/tags" Target="../tags/tag275.xml"/><Relationship Id="rId42" Type="http://schemas.openxmlformats.org/officeDocument/2006/relationships/tags" Target="../tags/tag283.xml"/><Relationship Id="rId47" Type="http://schemas.openxmlformats.org/officeDocument/2006/relationships/slideLayout" Target="../slideLayouts/slideLayout24.xml"/><Relationship Id="rId50" Type="http://schemas.openxmlformats.org/officeDocument/2006/relationships/image" Target="../media/image12.png"/><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tags" Target="../tags/tag258.xml"/><Relationship Id="rId25" Type="http://schemas.openxmlformats.org/officeDocument/2006/relationships/tags" Target="../tags/tag266.xml"/><Relationship Id="rId33" Type="http://schemas.openxmlformats.org/officeDocument/2006/relationships/tags" Target="../tags/tag274.xml"/><Relationship Id="rId38" Type="http://schemas.openxmlformats.org/officeDocument/2006/relationships/tags" Target="../tags/tag279.xml"/><Relationship Id="rId46" Type="http://schemas.openxmlformats.org/officeDocument/2006/relationships/tags" Target="../tags/tag287.xml"/><Relationship Id="rId2" Type="http://schemas.openxmlformats.org/officeDocument/2006/relationships/tags" Target="../tags/tag243.xml"/><Relationship Id="rId16" Type="http://schemas.openxmlformats.org/officeDocument/2006/relationships/tags" Target="../tags/tag257.xml"/><Relationship Id="rId20" Type="http://schemas.openxmlformats.org/officeDocument/2006/relationships/tags" Target="../tags/tag261.xml"/><Relationship Id="rId29" Type="http://schemas.openxmlformats.org/officeDocument/2006/relationships/tags" Target="../tags/tag270.xml"/><Relationship Id="rId41" Type="http://schemas.openxmlformats.org/officeDocument/2006/relationships/tags" Target="../tags/tag282.xml"/><Relationship Id="rId1" Type="http://schemas.openxmlformats.org/officeDocument/2006/relationships/vmlDrawing" Target="../drawings/vmlDrawing8.vml"/><Relationship Id="rId6" Type="http://schemas.openxmlformats.org/officeDocument/2006/relationships/tags" Target="../tags/tag247.xml"/><Relationship Id="rId11" Type="http://schemas.openxmlformats.org/officeDocument/2006/relationships/tags" Target="../tags/tag252.xml"/><Relationship Id="rId24" Type="http://schemas.openxmlformats.org/officeDocument/2006/relationships/tags" Target="../tags/tag265.xml"/><Relationship Id="rId32" Type="http://schemas.openxmlformats.org/officeDocument/2006/relationships/tags" Target="../tags/tag273.xml"/><Relationship Id="rId37" Type="http://schemas.openxmlformats.org/officeDocument/2006/relationships/tags" Target="../tags/tag278.xml"/><Relationship Id="rId40" Type="http://schemas.openxmlformats.org/officeDocument/2006/relationships/tags" Target="../tags/tag281.xml"/><Relationship Id="rId45" Type="http://schemas.openxmlformats.org/officeDocument/2006/relationships/tags" Target="../tags/tag286.xml"/><Relationship Id="rId5" Type="http://schemas.openxmlformats.org/officeDocument/2006/relationships/tags" Target="../tags/tag246.xml"/><Relationship Id="rId15" Type="http://schemas.openxmlformats.org/officeDocument/2006/relationships/tags" Target="../tags/tag256.xml"/><Relationship Id="rId23" Type="http://schemas.openxmlformats.org/officeDocument/2006/relationships/tags" Target="../tags/tag264.xml"/><Relationship Id="rId28" Type="http://schemas.openxmlformats.org/officeDocument/2006/relationships/tags" Target="../tags/tag269.xml"/><Relationship Id="rId36" Type="http://schemas.openxmlformats.org/officeDocument/2006/relationships/tags" Target="../tags/tag277.xml"/><Relationship Id="rId49" Type="http://schemas.openxmlformats.org/officeDocument/2006/relationships/oleObject" Target="../embeddings/oleObject8.bin"/><Relationship Id="rId10" Type="http://schemas.openxmlformats.org/officeDocument/2006/relationships/tags" Target="../tags/tag251.xml"/><Relationship Id="rId19" Type="http://schemas.openxmlformats.org/officeDocument/2006/relationships/tags" Target="../tags/tag260.xml"/><Relationship Id="rId31" Type="http://schemas.openxmlformats.org/officeDocument/2006/relationships/tags" Target="../tags/tag272.xml"/><Relationship Id="rId44" Type="http://schemas.openxmlformats.org/officeDocument/2006/relationships/tags" Target="../tags/tag285.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 Id="rId22" Type="http://schemas.openxmlformats.org/officeDocument/2006/relationships/tags" Target="../tags/tag263.xml"/><Relationship Id="rId27" Type="http://schemas.openxmlformats.org/officeDocument/2006/relationships/tags" Target="../tags/tag268.xml"/><Relationship Id="rId30" Type="http://schemas.openxmlformats.org/officeDocument/2006/relationships/tags" Target="../tags/tag271.xml"/><Relationship Id="rId35" Type="http://schemas.openxmlformats.org/officeDocument/2006/relationships/tags" Target="../tags/tag276.xml"/><Relationship Id="rId43" Type="http://schemas.openxmlformats.org/officeDocument/2006/relationships/tags" Target="../tags/tag284.xml"/><Relationship Id="rId48" Type="http://schemas.openxmlformats.org/officeDocument/2006/relationships/notesSlide" Target="../notesSlides/notesSlide16.xml"/><Relationship Id="rId8" Type="http://schemas.openxmlformats.org/officeDocument/2006/relationships/tags" Target="../tags/tag249.xml"/><Relationship Id="rId51" Type="http://schemas.openxmlformats.org/officeDocument/2006/relationships/image" Target="../media/image13.emf"/></Relationships>
</file>

<file path=ppt/slides/_rels/slide17.xml.rels><?xml version="1.0" encoding="UTF-8" standalone="yes"?>
<Relationships xmlns="http://schemas.openxmlformats.org/package/2006/relationships"><Relationship Id="rId13" Type="http://schemas.openxmlformats.org/officeDocument/2006/relationships/tags" Target="../tags/tag299.xml"/><Relationship Id="rId18" Type="http://schemas.openxmlformats.org/officeDocument/2006/relationships/tags" Target="../tags/tag304.xml"/><Relationship Id="rId26" Type="http://schemas.openxmlformats.org/officeDocument/2006/relationships/tags" Target="../tags/tag312.xml"/><Relationship Id="rId39" Type="http://schemas.openxmlformats.org/officeDocument/2006/relationships/tags" Target="../tags/tag325.xml"/><Relationship Id="rId21" Type="http://schemas.openxmlformats.org/officeDocument/2006/relationships/tags" Target="../tags/tag307.xml"/><Relationship Id="rId34" Type="http://schemas.openxmlformats.org/officeDocument/2006/relationships/tags" Target="../tags/tag320.xml"/><Relationship Id="rId42" Type="http://schemas.openxmlformats.org/officeDocument/2006/relationships/tags" Target="../tags/tag328.xml"/><Relationship Id="rId47" Type="http://schemas.openxmlformats.org/officeDocument/2006/relationships/tags" Target="../tags/tag333.xml"/><Relationship Id="rId50" Type="http://schemas.openxmlformats.org/officeDocument/2006/relationships/tags" Target="../tags/tag336.xml"/><Relationship Id="rId55" Type="http://schemas.openxmlformats.org/officeDocument/2006/relationships/image" Target="../media/image12.png"/><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tags" Target="../tags/tag311.xml"/><Relationship Id="rId33" Type="http://schemas.openxmlformats.org/officeDocument/2006/relationships/tags" Target="../tags/tag319.xml"/><Relationship Id="rId38" Type="http://schemas.openxmlformats.org/officeDocument/2006/relationships/tags" Target="../tags/tag324.xml"/><Relationship Id="rId46" Type="http://schemas.openxmlformats.org/officeDocument/2006/relationships/tags" Target="../tags/tag332.xml"/><Relationship Id="rId2" Type="http://schemas.openxmlformats.org/officeDocument/2006/relationships/tags" Target="../tags/tag288.xml"/><Relationship Id="rId16" Type="http://schemas.openxmlformats.org/officeDocument/2006/relationships/tags" Target="../tags/tag302.xml"/><Relationship Id="rId20" Type="http://schemas.openxmlformats.org/officeDocument/2006/relationships/tags" Target="../tags/tag306.xml"/><Relationship Id="rId29" Type="http://schemas.openxmlformats.org/officeDocument/2006/relationships/tags" Target="../tags/tag315.xml"/><Relationship Id="rId41" Type="http://schemas.openxmlformats.org/officeDocument/2006/relationships/tags" Target="../tags/tag327.xml"/><Relationship Id="rId54" Type="http://schemas.openxmlformats.org/officeDocument/2006/relationships/oleObject" Target="../embeddings/oleObject9.bin"/><Relationship Id="rId1" Type="http://schemas.openxmlformats.org/officeDocument/2006/relationships/vmlDrawing" Target="../drawings/vmlDrawing9.vml"/><Relationship Id="rId6" Type="http://schemas.openxmlformats.org/officeDocument/2006/relationships/tags" Target="../tags/tag292.xml"/><Relationship Id="rId11" Type="http://schemas.openxmlformats.org/officeDocument/2006/relationships/tags" Target="../tags/tag297.xml"/><Relationship Id="rId24" Type="http://schemas.openxmlformats.org/officeDocument/2006/relationships/tags" Target="../tags/tag310.xml"/><Relationship Id="rId32" Type="http://schemas.openxmlformats.org/officeDocument/2006/relationships/tags" Target="../tags/tag318.xml"/><Relationship Id="rId37" Type="http://schemas.openxmlformats.org/officeDocument/2006/relationships/tags" Target="../tags/tag323.xml"/><Relationship Id="rId40" Type="http://schemas.openxmlformats.org/officeDocument/2006/relationships/tags" Target="../tags/tag326.xml"/><Relationship Id="rId45" Type="http://schemas.openxmlformats.org/officeDocument/2006/relationships/tags" Target="../tags/tag331.xml"/><Relationship Id="rId53" Type="http://schemas.openxmlformats.org/officeDocument/2006/relationships/notesSlide" Target="../notesSlides/notesSlide17.xml"/><Relationship Id="rId5" Type="http://schemas.openxmlformats.org/officeDocument/2006/relationships/tags" Target="../tags/tag291.xml"/><Relationship Id="rId15" Type="http://schemas.openxmlformats.org/officeDocument/2006/relationships/tags" Target="../tags/tag301.xml"/><Relationship Id="rId23" Type="http://schemas.openxmlformats.org/officeDocument/2006/relationships/tags" Target="../tags/tag309.xml"/><Relationship Id="rId28" Type="http://schemas.openxmlformats.org/officeDocument/2006/relationships/tags" Target="../tags/tag314.xml"/><Relationship Id="rId36" Type="http://schemas.openxmlformats.org/officeDocument/2006/relationships/tags" Target="../tags/tag322.xml"/><Relationship Id="rId49" Type="http://schemas.openxmlformats.org/officeDocument/2006/relationships/tags" Target="../tags/tag335.xml"/><Relationship Id="rId57" Type="http://schemas.openxmlformats.org/officeDocument/2006/relationships/image" Target="../media/image22.png"/><Relationship Id="rId10" Type="http://schemas.openxmlformats.org/officeDocument/2006/relationships/tags" Target="../tags/tag296.xml"/><Relationship Id="rId19" Type="http://schemas.openxmlformats.org/officeDocument/2006/relationships/tags" Target="../tags/tag305.xml"/><Relationship Id="rId31" Type="http://schemas.openxmlformats.org/officeDocument/2006/relationships/tags" Target="../tags/tag317.xml"/><Relationship Id="rId44" Type="http://schemas.openxmlformats.org/officeDocument/2006/relationships/tags" Target="../tags/tag330.xml"/><Relationship Id="rId52" Type="http://schemas.openxmlformats.org/officeDocument/2006/relationships/slideLayout" Target="../slideLayouts/slideLayout24.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tags" Target="../tags/tag308.xml"/><Relationship Id="rId27" Type="http://schemas.openxmlformats.org/officeDocument/2006/relationships/tags" Target="../tags/tag313.xml"/><Relationship Id="rId30" Type="http://schemas.openxmlformats.org/officeDocument/2006/relationships/tags" Target="../tags/tag316.xml"/><Relationship Id="rId35" Type="http://schemas.openxmlformats.org/officeDocument/2006/relationships/tags" Target="../tags/tag321.xml"/><Relationship Id="rId43" Type="http://schemas.openxmlformats.org/officeDocument/2006/relationships/tags" Target="../tags/tag329.xml"/><Relationship Id="rId48" Type="http://schemas.openxmlformats.org/officeDocument/2006/relationships/tags" Target="../tags/tag334.xml"/><Relationship Id="rId56" Type="http://schemas.openxmlformats.org/officeDocument/2006/relationships/image" Target="../media/image13.emf"/><Relationship Id="rId8" Type="http://schemas.openxmlformats.org/officeDocument/2006/relationships/tags" Target="../tags/tag294.xml"/><Relationship Id="rId51" Type="http://schemas.openxmlformats.org/officeDocument/2006/relationships/tags" Target="../tags/tag337.xml"/><Relationship Id="rId3" Type="http://schemas.openxmlformats.org/officeDocument/2006/relationships/tags" Target="../tags/tag28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notesSlide" Target="../notesSlides/notesSlide7.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image" Target="../media/image13.emf"/><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oleObject" Target="../embeddings/oleObject1.bin"/><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s>
</file>

<file path=ppt/slides/_rels/slide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14.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oleObject" Target="../embeddings/oleObject2.bin"/><Relationship Id="rId2" Type="http://schemas.openxmlformats.org/officeDocument/2006/relationships/tags" Target="../tags/tag62.xml"/><Relationship Id="rId1" Type="http://schemas.openxmlformats.org/officeDocument/2006/relationships/vmlDrawing" Target="../drawings/vmlDrawing2.vml"/><Relationship Id="rId6" Type="http://schemas.openxmlformats.org/officeDocument/2006/relationships/tags" Target="../tags/tag66.xml"/><Relationship Id="rId11" Type="http://schemas.openxmlformats.org/officeDocument/2006/relationships/notesSlide" Target="../notesSlides/notesSlide8.xml"/><Relationship Id="rId5" Type="http://schemas.openxmlformats.org/officeDocument/2006/relationships/tags" Target="../tags/tag65.xml"/><Relationship Id="rId10" Type="http://schemas.openxmlformats.org/officeDocument/2006/relationships/slideLayout" Target="../slideLayouts/slideLayout24.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26" Type="http://schemas.openxmlformats.org/officeDocument/2006/relationships/tags" Target="../tags/tag94.xml"/><Relationship Id="rId39" Type="http://schemas.openxmlformats.org/officeDocument/2006/relationships/notesSlide" Target="../notesSlides/notesSlide9.xml"/><Relationship Id="rId3" Type="http://schemas.openxmlformats.org/officeDocument/2006/relationships/tags" Target="../tags/tag71.xml"/><Relationship Id="rId21" Type="http://schemas.openxmlformats.org/officeDocument/2006/relationships/tags" Target="../tags/tag89.xml"/><Relationship Id="rId34" Type="http://schemas.openxmlformats.org/officeDocument/2006/relationships/tags" Target="../tags/tag102.xml"/><Relationship Id="rId42" Type="http://schemas.openxmlformats.org/officeDocument/2006/relationships/image" Target="../media/image13.emf"/><Relationship Id="rId47" Type="http://schemas.openxmlformats.org/officeDocument/2006/relationships/image" Target="../media/image20.png"/><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tags" Target="../tags/tag93.xml"/><Relationship Id="rId33" Type="http://schemas.openxmlformats.org/officeDocument/2006/relationships/tags" Target="../tags/tag101.xml"/><Relationship Id="rId38" Type="http://schemas.openxmlformats.org/officeDocument/2006/relationships/slideLayout" Target="../slideLayouts/slideLayout24.xml"/><Relationship Id="rId46" Type="http://schemas.openxmlformats.org/officeDocument/2006/relationships/image" Target="../media/image19.png"/><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tags" Target="../tags/tag88.xml"/><Relationship Id="rId29" Type="http://schemas.openxmlformats.org/officeDocument/2006/relationships/tags" Target="../tags/tag97.xml"/><Relationship Id="rId41" Type="http://schemas.openxmlformats.org/officeDocument/2006/relationships/image" Target="../media/image12.png"/><Relationship Id="rId1" Type="http://schemas.openxmlformats.org/officeDocument/2006/relationships/vmlDrawing" Target="../drawings/vmlDrawing3.v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tags" Target="../tags/tag92.xml"/><Relationship Id="rId32" Type="http://schemas.openxmlformats.org/officeDocument/2006/relationships/tags" Target="../tags/tag100.xml"/><Relationship Id="rId37" Type="http://schemas.openxmlformats.org/officeDocument/2006/relationships/tags" Target="../tags/tag105.xml"/><Relationship Id="rId40" Type="http://schemas.openxmlformats.org/officeDocument/2006/relationships/oleObject" Target="../embeddings/oleObject3.bin"/><Relationship Id="rId45" Type="http://schemas.openxmlformats.org/officeDocument/2006/relationships/image" Target="../media/image18.png"/><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tags" Target="../tags/tag91.xml"/><Relationship Id="rId28" Type="http://schemas.openxmlformats.org/officeDocument/2006/relationships/tags" Target="../tags/tag96.xml"/><Relationship Id="rId36" Type="http://schemas.openxmlformats.org/officeDocument/2006/relationships/tags" Target="../tags/tag104.xml"/><Relationship Id="rId10" Type="http://schemas.openxmlformats.org/officeDocument/2006/relationships/tags" Target="../tags/tag78.xml"/><Relationship Id="rId19" Type="http://schemas.openxmlformats.org/officeDocument/2006/relationships/tags" Target="../tags/tag87.xml"/><Relationship Id="rId31" Type="http://schemas.openxmlformats.org/officeDocument/2006/relationships/tags" Target="../tags/tag99.xml"/><Relationship Id="rId44" Type="http://schemas.openxmlformats.org/officeDocument/2006/relationships/image" Target="../media/image17.png"/><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tags" Target="../tags/tag90.xml"/><Relationship Id="rId27" Type="http://schemas.openxmlformats.org/officeDocument/2006/relationships/tags" Target="../tags/tag95.xml"/><Relationship Id="rId30" Type="http://schemas.openxmlformats.org/officeDocument/2006/relationships/tags" Target="../tags/tag98.xml"/><Relationship Id="rId35" Type="http://schemas.openxmlformats.org/officeDocument/2006/relationships/tags" Target="../tags/tag103.xml"/><Relationship Id="rId43" Type="http://schemas.openxmlformats.org/officeDocument/2006/relationships/image" Target="../media/image16.png"/><Relationship Id="rId4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8"/>
          <p:cNvSpPr txBox="1">
            <a:spLocks noChangeArrowheads="1"/>
          </p:cNvSpPr>
          <p:nvPr/>
        </p:nvSpPr>
        <p:spPr bwMode="auto">
          <a:xfrm>
            <a:off x="659219" y="1432941"/>
            <a:ext cx="7644809" cy="2798762"/>
          </a:xfrm>
          <a:prstGeom prst="rect">
            <a:avLst/>
          </a:prstGeom>
          <a:noFill/>
          <a:ln w="19050">
            <a:noFill/>
            <a:miter lim="800000"/>
            <a:headEnd/>
            <a:tailEnd/>
          </a:ln>
        </p:spPr>
        <p:txBody>
          <a:bodyPr lIns="90000" tIns="46800" rIns="90000" bIns="46800" anchor="ctr" anchorCtr="1"/>
          <a:lstStyle/>
          <a:p>
            <a:pPr algn="ctr">
              <a:spcBef>
                <a:spcPct val="20000"/>
              </a:spcBef>
              <a:buClr>
                <a:schemeClr val="tx1"/>
              </a:buClr>
              <a:buFont typeface="Wingdings" pitchFamily="2" charset="2"/>
              <a:buNone/>
            </a:pPr>
            <a:r>
              <a:rPr lang="fr-FR" sz="2000" b="1" dirty="0" smtClean="0">
                <a:solidFill>
                  <a:schemeClr val="tx2"/>
                </a:solidFill>
              </a:rPr>
              <a:t>Initiative d’Excellence Bretagne-Pays de la Loire : ambition, périmètre d’excellence, principes de gouvernance </a:t>
            </a:r>
          </a:p>
          <a:p>
            <a:pPr algn="ctr">
              <a:spcBef>
                <a:spcPct val="20000"/>
              </a:spcBef>
              <a:buClr>
                <a:schemeClr val="tx1"/>
              </a:buClr>
              <a:buFont typeface="Wingdings" pitchFamily="2" charset="2"/>
              <a:buNone/>
            </a:pPr>
            <a:endParaRPr lang="fr-FR" sz="2400" b="1" dirty="0" smtClean="0">
              <a:solidFill>
                <a:schemeClr val="tx2"/>
              </a:solidFill>
            </a:endParaRPr>
          </a:p>
          <a:p>
            <a:pPr algn="ctr">
              <a:spcBef>
                <a:spcPct val="20000"/>
              </a:spcBef>
              <a:buClr>
                <a:schemeClr val="tx1"/>
              </a:buClr>
              <a:buFont typeface="Wingdings" pitchFamily="2" charset="2"/>
              <a:buNone/>
            </a:pPr>
            <a:r>
              <a:rPr lang="fr-FR" dirty="0" smtClean="0">
                <a:solidFill>
                  <a:schemeClr val="tx2"/>
                </a:solidFill>
              </a:rPr>
              <a:t>Nantes</a:t>
            </a:r>
          </a:p>
          <a:p>
            <a:pPr algn="ctr">
              <a:spcBef>
                <a:spcPct val="20000"/>
              </a:spcBef>
              <a:buClr>
                <a:schemeClr val="tx1"/>
              </a:buClr>
              <a:buFont typeface="Wingdings" pitchFamily="2" charset="2"/>
              <a:buNone/>
            </a:pPr>
            <a:r>
              <a:rPr lang="fr-FR" dirty="0" smtClean="0">
                <a:solidFill>
                  <a:schemeClr val="tx2"/>
                </a:solidFill>
              </a:rPr>
              <a:t>09 décembre 2010</a:t>
            </a:r>
            <a:endParaRPr lang="fr-FR" dirty="0">
              <a:solidFill>
                <a:schemeClr val="tx2"/>
              </a:solidFill>
            </a:endParaRPr>
          </a:p>
        </p:txBody>
      </p:sp>
      <p:pic>
        <p:nvPicPr>
          <p:cNvPr id="31747" name="Image 5" descr="bandeau-710-investissement-avenir_146555.jpg"/>
          <p:cNvPicPr>
            <a:picLocks noChangeAspect="1"/>
          </p:cNvPicPr>
          <p:nvPr/>
        </p:nvPicPr>
        <p:blipFill>
          <a:blip r:embed="rId3" cstate="print"/>
          <a:srcRect/>
          <a:stretch>
            <a:fillRect/>
          </a:stretch>
        </p:blipFill>
        <p:spPr bwMode="auto">
          <a:xfrm>
            <a:off x="2251075" y="5453063"/>
            <a:ext cx="6464300" cy="649287"/>
          </a:xfrm>
          <a:prstGeom prst="rect">
            <a:avLst/>
          </a:prstGeom>
          <a:noFill/>
          <a:ln w="9525">
            <a:noFill/>
            <a:miter lim="800000"/>
            <a:headEnd/>
            <a:tailEnd/>
          </a:ln>
        </p:spPr>
      </p:pic>
      <p:pic>
        <p:nvPicPr>
          <p:cNvPr id="31748" name="Image 6" descr="RF.jpg"/>
          <p:cNvPicPr>
            <a:picLocks noChangeAspect="1"/>
          </p:cNvPicPr>
          <p:nvPr/>
        </p:nvPicPr>
        <p:blipFill>
          <a:blip r:embed="rId4" cstate="print"/>
          <a:srcRect/>
          <a:stretch>
            <a:fillRect/>
          </a:stretch>
        </p:blipFill>
        <p:spPr bwMode="auto">
          <a:xfrm>
            <a:off x="1116013" y="5351463"/>
            <a:ext cx="969962" cy="850900"/>
          </a:xfrm>
          <a:prstGeom prst="rect">
            <a:avLst/>
          </a:prstGeom>
          <a:noFill/>
          <a:ln w="9525">
            <a:noFill/>
            <a:miter lim="800000"/>
            <a:headEnd/>
            <a:tailEnd/>
          </a:ln>
        </p:spPr>
      </p:pic>
      <p:pic>
        <p:nvPicPr>
          <p:cNvPr id="31749" name="Image 4" descr="ueb+typonoire.jpg"/>
          <p:cNvPicPr>
            <a:picLocks noChangeAspect="1"/>
          </p:cNvPicPr>
          <p:nvPr/>
        </p:nvPicPr>
        <p:blipFill>
          <a:blip r:embed="rId5" cstate="print"/>
          <a:srcRect/>
          <a:stretch>
            <a:fillRect/>
          </a:stretch>
        </p:blipFill>
        <p:spPr bwMode="auto">
          <a:xfrm>
            <a:off x="5416550" y="4162425"/>
            <a:ext cx="876300" cy="1166813"/>
          </a:xfrm>
          <a:prstGeom prst="rect">
            <a:avLst/>
          </a:prstGeom>
          <a:noFill/>
          <a:ln w="9525">
            <a:noFill/>
            <a:miter lim="800000"/>
            <a:headEnd/>
            <a:tailEnd/>
          </a:ln>
        </p:spPr>
      </p:pic>
      <p:pic>
        <p:nvPicPr>
          <p:cNvPr id="31750" name="Picture 1"/>
          <p:cNvPicPr>
            <a:picLocks noChangeAspect="1" noChangeArrowheads="1"/>
          </p:cNvPicPr>
          <p:nvPr/>
        </p:nvPicPr>
        <p:blipFill>
          <a:blip r:embed="rId6" cstate="print"/>
          <a:srcRect/>
          <a:stretch>
            <a:fillRect/>
          </a:stretch>
        </p:blipFill>
        <p:spPr bwMode="auto">
          <a:xfrm>
            <a:off x="6381750" y="4306888"/>
            <a:ext cx="2352675" cy="1019175"/>
          </a:xfrm>
          <a:prstGeom prst="rect">
            <a:avLst/>
          </a:prstGeom>
          <a:noFill/>
          <a:ln w="9525">
            <a:noFill/>
            <a:miter lim="800000"/>
            <a:headEnd/>
            <a:tailEnd/>
          </a:ln>
        </p:spPr>
      </p:pic>
      <p:pic>
        <p:nvPicPr>
          <p:cNvPr id="31751" name="Image 6"/>
          <p:cNvPicPr>
            <a:picLocks noChangeAspect="1" noChangeArrowheads="1"/>
          </p:cNvPicPr>
          <p:nvPr/>
        </p:nvPicPr>
        <p:blipFill>
          <a:blip r:embed="rId7" cstate="print"/>
          <a:srcRect/>
          <a:stretch>
            <a:fillRect/>
          </a:stretch>
        </p:blipFill>
        <p:spPr bwMode="auto">
          <a:xfrm>
            <a:off x="2778126" y="247230"/>
            <a:ext cx="1627620" cy="7816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Autofit/>
          </a:bodyPr>
          <a:lstStyle/>
          <a:p>
            <a:pPr marL="342900" indent="-342900">
              <a:buFont typeface="+mj-lt"/>
              <a:buAutoNum type="arabicPeriod"/>
            </a:pPr>
            <a:endParaRPr lang="fr-FR" sz="1600" dirty="0" smtClean="0"/>
          </a:p>
          <a:p>
            <a:pPr marL="342900" indent="-342900">
              <a:buFont typeface="+mj-lt"/>
              <a:buAutoNum type="arabicPeriod"/>
            </a:pPr>
            <a:endParaRPr lang="fr-FR" sz="16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L’ambition commune de la Bretagne et des Pays de la Loire</a:t>
            </a:r>
          </a:p>
          <a:p>
            <a:pPr marL="342900" indent="-342900">
              <a:buFont typeface="+mj-lt"/>
              <a:buAutoNum type="arabicPeriod"/>
            </a:pPr>
            <a:endParaRPr lang="fr-FR" sz="18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Les forces d’excellence bretonnes et ligériennes sous-jacentes à l’IDEX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accent3"/>
              </a:buClr>
              <a:buFont typeface="+mj-lt"/>
              <a:buAutoNum type="arabicPeriod"/>
            </a:pPr>
            <a:r>
              <a:rPr lang="fr-FR" sz="1800" dirty="0" smtClean="0"/>
              <a:t>Le périmètre d’excellence selon 5 pôles thématiques interrégionaux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Projets et perspectives de l’IDEX : premiers éléments de réflexion</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Principes de gouvernance</a:t>
            </a:r>
          </a:p>
          <a:p>
            <a:pPr marL="342900" indent="-342900">
              <a:buNone/>
            </a:pPr>
            <a:endParaRPr lang="fr-FR" sz="1600" dirty="0" smtClean="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10</a:t>
            </a:fld>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SCHEMA des 5 pôles thématique à ajouter </a:t>
            </a:r>
            <a:endParaRPr lang="fr-FR"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11</a:t>
            </a:fld>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Rectangle 2" hidden="1"/>
          <p:cNvGraphicFramePr>
            <a:graphicFrameLocks/>
          </p:cNvGraphicFramePr>
          <p:nvPr/>
        </p:nvGraphicFramePr>
        <p:xfrm>
          <a:off x="0" y="0"/>
          <a:ext cx="158750" cy="158750"/>
        </p:xfrm>
        <a:graphic>
          <a:graphicData uri="http://schemas.openxmlformats.org/presentationml/2006/ole">
            <p:oleObj spid="_x0000_s488450" name="think-cell Slide" r:id="rId36" imgW="0" imgH="0" progId="">
              <p:embed/>
            </p:oleObj>
          </a:graphicData>
        </a:graphic>
      </p:graphicFrame>
      <p:pic>
        <p:nvPicPr>
          <p:cNvPr id="9219" name="Picture 6" descr="http://www.d-maps.com/m/paysloire/paysloire08.gif"/>
          <p:cNvPicPr>
            <a:picLocks noChangeAspect="1" noChangeArrowheads="1"/>
          </p:cNvPicPr>
          <p:nvPr>
            <p:custDataLst>
              <p:tags r:id="rId2"/>
            </p:custDataLst>
          </p:nvPr>
        </p:nvPicPr>
        <p:blipFill>
          <a:blip r:embed="rId37" cstate="print"/>
          <a:srcRect l="2336" t="4993" r="5846" b="11124"/>
          <a:stretch>
            <a:fillRect/>
          </a:stretch>
        </p:blipFill>
        <p:spPr bwMode="auto">
          <a:xfrm>
            <a:off x="2249488" y="2128125"/>
            <a:ext cx="2779712" cy="2605088"/>
          </a:xfrm>
          <a:prstGeom prst="rect">
            <a:avLst/>
          </a:prstGeom>
          <a:noFill/>
          <a:ln w="9525">
            <a:noFill/>
            <a:miter lim="800000"/>
            <a:headEnd/>
            <a:tailEnd/>
          </a:ln>
        </p:spPr>
      </p:pic>
      <p:sp>
        <p:nvSpPr>
          <p:cNvPr id="2" name="Titre 1"/>
          <p:cNvSpPr>
            <a:spLocks noGrp="1"/>
          </p:cNvSpPr>
          <p:nvPr>
            <p:ph type="title"/>
            <p:custDataLst>
              <p:tags r:id="rId3"/>
            </p:custDataLst>
          </p:nvPr>
        </p:nvSpPr>
        <p:spPr>
          <a:xfrm>
            <a:off x="250825" y="271415"/>
            <a:ext cx="8642350" cy="692150"/>
          </a:xfrm>
        </p:spPr>
        <p:txBody>
          <a:bodyPr/>
          <a:lstStyle/>
          <a:p>
            <a:pPr>
              <a:lnSpc>
                <a:spcPct val="100000"/>
              </a:lnSpc>
              <a:defRPr/>
            </a:pPr>
            <a:r>
              <a:rPr lang="fr-FR" dirty="0" smtClean="0"/>
              <a:t>Le pôle thématique bio-santé </a:t>
            </a:r>
            <a:br>
              <a:rPr lang="fr-FR" dirty="0" smtClean="0"/>
            </a:br>
            <a:r>
              <a:rPr lang="fr-FR" sz="2000" b="0" i="1" dirty="0" smtClean="0"/>
              <a:t>: </a:t>
            </a:r>
            <a:endParaRPr lang="fr-FR" sz="2000" b="0" i="1" dirty="0">
              <a:solidFill>
                <a:schemeClr val="accent3"/>
              </a:solidFill>
            </a:endParaRPr>
          </a:p>
        </p:txBody>
      </p:sp>
      <p:sp>
        <p:nvSpPr>
          <p:cNvPr id="47" name="Espace réservé du numéro de diapositive 3"/>
          <p:cNvSpPr txBox="1">
            <a:spLocks/>
          </p:cNvSpPr>
          <p:nvPr>
            <p:custDataLst>
              <p:tags r:id="rId4"/>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09C8D843-09D2-4EC1-9D3C-083E489AB9C0}" type="slidenum">
              <a:rPr lang="fr-FR" sz="1200">
                <a:solidFill>
                  <a:srgbClr val="254375"/>
                </a:solidFill>
                <a:latin typeface="+mn-lt"/>
              </a:rPr>
              <a:pPr algn="r" eaLnBrk="0" fontAlgn="auto" hangingPunct="0">
                <a:spcAft>
                  <a:spcPts val="0"/>
                </a:spcAft>
                <a:defRPr/>
              </a:pPr>
              <a:t>12</a:t>
            </a:fld>
            <a:endParaRPr lang="fr-FR" sz="1200" dirty="0">
              <a:solidFill>
                <a:srgbClr val="254375"/>
              </a:solidFill>
              <a:latin typeface="+mn-lt"/>
            </a:endParaRPr>
          </a:p>
        </p:txBody>
      </p:sp>
      <p:pic>
        <p:nvPicPr>
          <p:cNvPr id="9224" name="Picture 3"/>
          <p:cNvPicPr>
            <a:picLocks noChangeAspect="1" noChangeArrowheads="1"/>
          </p:cNvPicPr>
          <p:nvPr>
            <p:custDataLst>
              <p:tags r:id="rId5"/>
            </p:custDataLst>
          </p:nvPr>
        </p:nvPicPr>
        <p:blipFill>
          <a:blip r:embed="rId38" cstate="print">
            <a:lum bright="42000"/>
          </a:blip>
          <a:srcRect/>
          <a:stretch>
            <a:fillRect/>
          </a:stretch>
        </p:blipFill>
        <p:spPr bwMode="auto">
          <a:xfrm>
            <a:off x="395288" y="1466138"/>
            <a:ext cx="3143250" cy="2246312"/>
          </a:xfrm>
          <a:prstGeom prst="rect">
            <a:avLst/>
          </a:prstGeom>
          <a:noFill/>
          <a:ln w="9525">
            <a:noFill/>
            <a:miter lim="800000"/>
            <a:headEnd/>
            <a:tailEnd/>
          </a:ln>
        </p:spPr>
      </p:pic>
      <p:sp>
        <p:nvSpPr>
          <p:cNvPr id="70" name="Rectangle 69"/>
          <p:cNvSpPr/>
          <p:nvPr>
            <p:custDataLst>
              <p:tags r:id="rId6"/>
            </p:custDataLst>
          </p:nvPr>
        </p:nvSpPr>
        <p:spPr bwMode="auto">
          <a:xfrm>
            <a:off x="312738" y="1385889"/>
            <a:ext cx="8462962" cy="3218009"/>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nvSpPr>
        <p:spPr bwMode="auto">
          <a:xfrm>
            <a:off x="2286000" y="2526588"/>
            <a:ext cx="879475" cy="815975"/>
          </a:xfrm>
          <a:prstGeom prst="ellips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mj-lt"/>
              </a:rPr>
              <a:t>238</a:t>
            </a:r>
          </a:p>
        </p:txBody>
      </p:sp>
      <p:sp>
        <p:nvSpPr>
          <p:cNvPr id="74" name="Rectangle 73"/>
          <p:cNvSpPr/>
          <p:nvPr/>
        </p:nvSpPr>
        <p:spPr bwMode="auto">
          <a:xfrm>
            <a:off x="307975" y="1996363"/>
            <a:ext cx="857250" cy="18415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latin typeface="+mj-lt"/>
              </a:rPr>
              <a:t>Brest</a:t>
            </a:r>
          </a:p>
        </p:txBody>
      </p:sp>
      <p:sp>
        <p:nvSpPr>
          <p:cNvPr id="75" name="Rectangle 74"/>
          <p:cNvSpPr/>
          <p:nvPr>
            <p:custDataLst>
              <p:tags r:id="rId7"/>
            </p:custDataLst>
          </p:nvPr>
        </p:nvSpPr>
        <p:spPr bwMode="auto">
          <a:xfrm>
            <a:off x="2709863" y="2109075"/>
            <a:ext cx="947737" cy="5048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latin typeface="+mj-lt"/>
              </a:rPr>
              <a:t>Rennes / </a:t>
            </a:r>
          </a:p>
          <a:p>
            <a:pPr algn="ctr">
              <a:spcBef>
                <a:spcPts val="0"/>
              </a:spcBef>
              <a:buClr>
                <a:srgbClr val="CC0000"/>
              </a:buClr>
              <a:buSzPct val="75000"/>
              <a:defRPr/>
            </a:pPr>
            <a:r>
              <a:rPr lang="fr-FR" sz="1200" b="1" dirty="0">
                <a:solidFill>
                  <a:schemeClr val="tx1"/>
                </a:solidFill>
                <a:latin typeface="+mj-lt"/>
              </a:rPr>
              <a:t>Ker Lann</a:t>
            </a:r>
          </a:p>
        </p:txBody>
      </p:sp>
      <p:sp>
        <p:nvSpPr>
          <p:cNvPr id="89" name="Titre 1"/>
          <p:cNvSpPr txBox="1">
            <a:spLocks/>
          </p:cNvSpPr>
          <p:nvPr>
            <p:custDataLst>
              <p:tags r:id="rId8"/>
            </p:custDataLst>
          </p:nvPr>
        </p:nvSpPr>
        <p:spPr bwMode="auto">
          <a:xfrm>
            <a:off x="307975" y="1039813"/>
            <a:ext cx="4964113" cy="349250"/>
          </a:xfrm>
          <a:prstGeom prst="rect">
            <a:avLst/>
          </a:prstGeom>
          <a:solidFill>
            <a:srgbClr val="FF0000"/>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eaLnBrk="0" fontAlgn="auto" hangingPunct="0">
              <a:spcBef>
                <a:spcPts val="0"/>
              </a:spcBef>
              <a:spcAft>
                <a:spcPts val="0"/>
              </a:spcAft>
              <a:defRPr/>
            </a:pPr>
            <a:r>
              <a:rPr lang="fr-FR" b="1" dirty="0">
                <a:solidFill>
                  <a:schemeClr val="bg1"/>
                </a:solidFill>
                <a:latin typeface="Calibri" pitchFamily="34" charset="0"/>
                <a:cs typeface="Lucida Sans"/>
              </a:rPr>
              <a:t>Bio-santé</a:t>
            </a:r>
          </a:p>
        </p:txBody>
      </p:sp>
      <p:grpSp>
        <p:nvGrpSpPr>
          <p:cNvPr id="3" name="Groupe 101"/>
          <p:cNvGrpSpPr/>
          <p:nvPr>
            <p:custDataLst>
              <p:tags r:id="rId9"/>
            </p:custDataLst>
          </p:nvPr>
        </p:nvGrpSpPr>
        <p:grpSpPr>
          <a:xfrm>
            <a:off x="927665" y="2245988"/>
            <a:ext cx="330653" cy="298973"/>
            <a:chOff x="8090449" y="2740063"/>
            <a:chExt cx="331831" cy="300038"/>
          </a:xfrm>
          <a:solidFill>
            <a:srgbClr val="FF0000"/>
          </a:solidFill>
        </p:grpSpPr>
        <p:sp>
          <p:nvSpPr>
            <p:cNvPr id="103" name="Ellipse 102"/>
            <p:cNvSpPr/>
            <p:nvPr/>
          </p:nvSpPr>
          <p:spPr bwMode="auto">
            <a:xfrm>
              <a:off x="8090449" y="2740063"/>
              <a:ext cx="285749"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mj-lt"/>
              </a:endParaRPr>
            </a:p>
          </p:txBody>
        </p:sp>
        <p:sp>
          <p:nvSpPr>
            <p:cNvPr id="113" name="ZoneTexte 158"/>
            <p:cNvSpPr txBox="1">
              <a:spLocks noChangeArrowheads="1"/>
            </p:cNvSpPr>
            <p:nvPr/>
          </p:nvSpPr>
          <p:spPr bwMode="auto">
            <a:xfrm>
              <a:off x="8127697" y="2788244"/>
              <a:ext cx="294583" cy="231021"/>
            </a:xfrm>
            <a:prstGeom prst="rect">
              <a:avLst/>
            </a:prstGeom>
            <a:noFill/>
            <a:ln w="9525">
              <a:noFill/>
              <a:miter lim="800000"/>
              <a:headEnd/>
              <a:tailEnd/>
            </a:ln>
          </p:spPr>
          <p:txBody>
            <a:bodyPr wrap="none" lIns="36000" tIns="36000" rIns="36000" bIns="36000" anchor="ctr"/>
            <a:lstStyle/>
            <a:p>
              <a:pPr>
                <a:buClr>
                  <a:schemeClr val="accent2"/>
                </a:buClr>
                <a:defRPr/>
              </a:pPr>
              <a:r>
                <a:rPr lang="fr-FR" sz="1200" b="1" dirty="0" smtClean="0">
                  <a:solidFill>
                    <a:schemeClr val="bg1"/>
                  </a:solidFill>
                  <a:latin typeface="+mj-lt"/>
                </a:rPr>
                <a:t>45</a:t>
              </a:r>
              <a:endParaRPr lang="fr-FR" sz="1200" b="1" dirty="0">
                <a:solidFill>
                  <a:schemeClr val="bg1"/>
                </a:solidFill>
                <a:latin typeface="+mj-lt"/>
              </a:endParaRPr>
            </a:p>
          </p:txBody>
        </p:sp>
      </p:grpSp>
      <p:sp>
        <p:nvSpPr>
          <p:cNvPr id="114" name="Ellipse 113"/>
          <p:cNvSpPr/>
          <p:nvPr>
            <p:custDataLst>
              <p:tags r:id="rId10"/>
            </p:custDataLst>
          </p:nvPr>
        </p:nvSpPr>
        <p:spPr bwMode="auto">
          <a:xfrm>
            <a:off x="2570163" y="3723563"/>
            <a:ext cx="879475" cy="817562"/>
          </a:xfrm>
          <a:prstGeom prst="ellips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mj-lt"/>
              </a:rPr>
              <a:t>266</a:t>
            </a:r>
          </a:p>
        </p:txBody>
      </p:sp>
      <p:sp>
        <p:nvSpPr>
          <p:cNvPr id="119" name="Rectangle 118"/>
          <p:cNvSpPr/>
          <p:nvPr/>
        </p:nvSpPr>
        <p:spPr bwMode="auto">
          <a:xfrm>
            <a:off x="2817813" y="3466388"/>
            <a:ext cx="685800" cy="22225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latin typeface="+mj-lt"/>
              </a:rPr>
              <a:t>Nantes</a:t>
            </a:r>
          </a:p>
        </p:txBody>
      </p:sp>
      <p:sp>
        <p:nvSpPr>
          <p:cNvPr id="124" name="Ellipse 123"/>
          <p:cNvSpPr/>
          <p:nvPr>
            <p:custDataLst>
              <p:tags r:id="rId11"/>
            </p:custDataLst>
          </p:nvPr>
        </p:nvSpPr>
        <p:spPr bwMode="auto">
          <a:xfrm>
            <a:off x="3659188" y="3510838"/>
            <a:ext cx="585787" cy="576262"/>
          </a:xfrm>
          <a:prstGeom prst="ellips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mj-lt"/>
              </a:rPr>
              <a:t>132</a:t>
            </a:r>
          </a:p>
        </p:txBody>
      </p:sp>
      <p:sp>
        <p:nvSpPr>
          <p:cNvPr id="127" name="Rectangle 126"/>
          <p:cNvSpPr/>
          <p:nvPr/>
        </p:nvSpPr>
        <p:spPr bwMode="auto">
          <a:xfrm>
            <a:off x="3646488" y="3298113"/>
            <a:ext cx="685800" cy="22225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latin typeface="+mj-lt"/>
              </a:rPr>
              <a:t>Angers</a:t>
            </a:r>
          </a:p>
        </p:txBody>
      </p:sp>
      <p:sp>
        <p:nvSpPr>
          <p:cNvPr id="128" name="Triangle isocèle 127"/>
          <p:cNvSpPr/>
          <p:nvPr>
            <p:custDataLst>
              <p:tags r:id="rId12"/>
            </p:custDataLst>
          </p:nvPr>
        </p:nvSpPr>
        <p:spPr bwMode="auto">
          <a:xfrm>
            <a:off x="5695899" y="1873066"/>
            <a:ext cx="215782" cy="202219"/>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137" name="Triangle isocèle 136"/>
          <p:cNvSpPr/>
          <p:nvPr>
            <p:custDataLst>
              <p:tags r:id="rId13"/>
            </p:custDataLst>
          </p:nvPr>
        </p:nvSpPr>
        <p:spPr bwMode="auto">
          <a:xfrm>
            <a:off x="2881697" y="2988015"/>
            <a:ext cx="252000" cy="252000"/>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148" name="Triangle isocèle 147"/>
          <p:cNvSpPr/>
          <p:nvPr>
            <p:custDataLst>
              <p:tags r:id="rId14"/>
            </p:custDataLst>
          </p:nvPr>
        </p:nvSpPr>
        <p:spPr bwMode="auto">
          <a:xfrm>
            <a:off x="5695899" y="2246770"/>
            <a:ext cx="215782" cy="202219"/>
          </a:xfrm>
          <a:prstGeom prst="triangle">
            <a:avLst/>
          </a:prstGeom>
          <a:solidFill>
            <a:srgbClr val="FF9999"/>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400" dirty="0">
              <a:solidFill>
                <a:schemeClr val="tx1"/>
              </a:solidFill>
            </a:endParaRPr>
          </a:p>
        </p:txBody>
      </p:sp>
      <p:sp>
        <p:nvSpPr>
          <p:cNvPr id="150" name="Triangle isocèle 149"/>
          <p:cNvSpPr/>
          <p:nvPr>
            <p:custDataLst>
              <p:tags r:id="rId15"/>
            </p:custDataLst>
          </p:nvPr>
        </p:nvSpPr>
        <p:spPr bwMode="auto">
          <a:xfrm>
            <a:off x="3269635" y="3658628"/>
            <a:ext cx="252000" cy="252000"/>
          </a:xfrm>
          <a:prstGeom prst="triangle">
            <a:avLst/>
          </a:prstGeom>
          <a:solidFill>
            <a:srgbClr val="FF9999"/>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grpSp>
        <p:nvGrpSpPr>
          <p:cNvPr id="4" name="Groupe 68"/>
          <p:cNvGrpSpPr/>
          <p:nvPr/>
        </p:nvGrpSpPr>
        <p:grpSpPr>
          <a:xfrm>
            <a:off x="311151" y="4603890"/>
            <a:ext cx="3966533" cy="1762403"/>
            <a:chOff x="311151" y="4774018"/>
            <a:chExt cx="3966533" cy="1762403"/>
          </a:xfrm>
        </p:grpSpPr>
        <p:sp>
          <p:nvSpPr>
            <p:cNvPr id="76" name="Ellipse 75"/>
            <p:cNvSpPr/>
            <p:nvPr>
              <p:custDataLst>
                <p:tags r:id="rId31"/>
              </p:custDataLst>
            </p:nvPr>
          </p:nvSpPr>
          <p:spPr bwMode="auto">
            <a:xfrm>
              <a:off x="1834522" y="5101513"/>
              <a:ext cx="879475" cy="8175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77" name="Ellipse 76"/>
            <p:cNvSpPr/>
            <p:nvPr/>
          </p:nvSpPr>
          <p:spPr bwMode="auto">
            <a:xfrm>
              <a:off x="1182059" y="5222163"/>
              <a:ext cx="585788" cy="5762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78" name="Ellipse 77"/>
            <p:cNvSpPr/>
            <p:nvPr>
              <p:custDataLst>
                <p:tags r:id="rId32"/>
              </p:custDataLst>
            </p:nvPr>
          </p:nvSpPr>
          <p:spPr bwMode="auto">
            <a:xfrm>
              <a:off x="685172" y="5306300"/>
              <a:ext cx="419100" cy="40798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5" name="Groupe 90"/>
            <p:cNvGrpSpPr>
              <a:grpSpLocks/>
            </p:cNvGrpSpPr>
            <p:nvPr/>
          </p:nvGrpSpPr>
          <p:grpSpPr bwMode="auto">
            <a:xfrm>
              <a:off x="339097" y="5358688"/>
              <a:ext cx="306387" cy="303212"/>
              <a:chOff x="8090477" y="2740066"/>
              <a:chExt cx="307984" cy="303037"/>
            </a:xfrm>
          </p:grpSpPr>
          <p:sp>
            <p:nvSpPr>
              <p:cNvPr id="79" name="Ellipse 78"/>
              <p:cNvSpPr/>
              <p:nvPr/>
            </p:nvSpPr>
            <p:spPr bwMode="auto">
              <a:xfrm>
                <a:off x="8090477" y="2740066"/>
                <a:ext cx="285643" cy="299864"/>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9302"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a:latin typeface="Calibri" pitchFamily="34" charset="0"/>
                  </a:rPr>
                  <a:t>&lt;50</a:t>
                </a:r>
              </a:p>
            </p:txBody>
          </p:sp>
        </p:grpSp>
        <p:sp>
          <p:nvSpPr>
            <p:cNvPr id="9233" name="ZoneTexte 119"/>
            <p:cNvSpPr txBox="1">
              <a:spLocks noChangeArrowheads="1"/>
            </p:cNvSpPr>
            <p:nvPr/>
          </p:nvSpPr>
          <p:spPr bwMode="auto">
            <a:xfrm>
              <a:off x="316872" y="4809743"/>
              <a:ext cx="3960812" cy="34290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Labo A et A+ (en </a:t>
              </a:r>
              <a:r>
                <a:rPr lang="fr-FR" sz="1200" b="1" dirty="0">
                  <a:latin typeface="Calibri" pitchFamily="34" charset="0"/>
                </a:rPr>
                <a:t>ETP </a:t>
              </a:r>
              <a:r>
                <a:rPr lang="fr-FR" sz="1200" b="1" dirty="0" smtClean="0">
                  <a:latin typeface="Calibri" pitchFamily="34" charset="0"/>
                </a:rPr>
                <a:t>C et EC)</a:t>
              </a:r>
              <a:endParaRPr lang="fr-FR" sz="1200" b="1" dirty="0">
                <a:latin typeface="Calibri" pitchFamily="34" charset="0"/>
              </a:endParaRPr>
            </a:p>
          </p:txBody>
        </p:sp>
        <p:sp>
          <p:nvSpPr>
            <p:cNvPr id="98" name="Rectangle 97"/>
            <p:cNvSpPr/>
            <p:nvPr>
              <p:custDataLst>
                <p:tags r:id="rId33"/>
              </p:custDataLst>
            </p:nvPr>
          </p:nvSpPr>
          <p:spPr bwMode="auto">
            <a:xfrm>
              <a:off x="311151" y="4774018"/>
              <a:ext cx="2518313" cy="1762403"/>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grpSp>
      <p:sp>
        <p:nvSpPr>
          <p:cNvPr id="48" name="Triangle isocèle 47"/>
          <p:cNvSpPr/>
          <p:nvPr>
            <p:custDataLst>
              <p:tags r:id="rId16"/>
            </p:custDataLst>
          </p:nvPr>
        </p:nvSpPr>
        <p:spPr bwMode="auto">
          <a:xfrm>
            <a:off x="3319107" y="3957495"/>
            <a:ext cx="144000" cy="108000"/>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50" name="Triangle isocèle 49"/>
          <p:cNvSpPr/>
          <p:nvPr>
            <p:custDataLst>
              <p:tags r:id="rId17"/>
            </p:custDataLst>
          </p:nvPr>
        </p:nvSpPr>
        <p:spPr bwMode="auto">
          <a:xfrm>
            <a:off x="1108317" y="1722954"/>
            <a:ext cx="144000" cy="108000"/>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51" name="Rectangle 50"/>
          <p:cNvSpPr/>
          <p:nvPr>
            <p:custDataLst>
              <p:tags r:id="rId18"/>
            </p:custDataLst>
          </p:nvPr>
        </p:nvSpPr>
        <p:spPr bwMode="auto">
          <a:xfrm>
            <a:off x="438150" y="1507413"/>
            <a:ext cx="855663" cy="18415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latin typeface="+mj-lt"/>
              </a:rPr>
              <a:t>Roscoff</a:t>
            </a:r>
          </a:p>
        </p:txBody>
      </p:sp>
      <p:sp>
        <p:nvSpPr>
          <p:cNvPr id="56" name="Hexagone 55"/>
          <p:cNvSpPr/>
          <p:nvPr/>
        </p:nvSpPr>
        <p:spPr bwMode="auto">
          <a:xfrm>
            <a:off x="5961304" y="3018951"/>
            <a:ext cx="173664" cy="197346"/>
          </a:xfrm>
          <a:prstGeom prst="hexagon">
            <a:avLst/>
          </a:prstGeom>
          <a:solidFill>
            <a:srgbClr val="FFC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8" name="Hexagone 57"/>
          <p:cNvSpPr/>
          <p:nvPr/>
        </p:nvSpPr>
        <p:spPr bwMode="auto">
          <a:xfrm>
            <a:off x="6762307" y="3018951"/>
            <a:ext cx="173664" cy="197346"/>
          </a:xfrm>
          <a:prstGeom prst="hexagon">
            <a:avLst/>
          </a:prstGeom>
          <a:solidFill>
            <a:schemeClr val="accent3">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2" name="Hexagone 61"/>
          <p:cNvSpPr/>
          <p:nvPr/>
        </p:nvSpPr>
        <p:spPr bwMode="auto">
          <a:xfrm>
            <a:off x="808074" y="2544714"/>
            <a:ext cx="205564" cy="233596"/>
          </a:xfrm>
          <a:prstGeom prst="hexagon">
            <a:avLst/>
          </a:prstGeom>
          <a:solidFill>
            <a:srgbClr val="FFC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3" name="Hexagone 62"/>
          <p:cNvSpPr/>
          <p:nvPr/>
        </p:nvSpPr>
        <p:spPr bwMode="auto">
          <a:xfrm>
            <a:off x="2470297" y="2247899"/>
            <a:ext cx="196703" cy="214977"/>
          </a:xfrm>
          <a:prstGeom prst="hexagon">
            <a:avLst/>
          </a:prstGeom>
          <a:solidFill>
            <a:schemeClr val="accent3">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aphicFrame>
        <p:nvGraphicFramePr>
          <p:cNvPr id="64" name="Tableau 63"/>
          <p:cNvGraphicFramePr>
            <a:graphicFrameLocks noGrp="1"/>
          </p:cNvGraphicFramePr>
          <p:nvPr/>
        </p:nvGraphicFramePr>
        <p:xfrm>
          <a:off x="5975496" y="1450143"/>
          <a:ext cx="2760922" cy="1879600"/>
        </p:xfrm>
        <a:graphic>
          <a:graphicData uri="http://schemas.openxmlformats.org/drawingml/2006/table">
            <a:tbl>
              <a:tblPr firstRow="1" bandRow="1">
                <a:tableStyleId>{5C22544A-7EE6-4342-B048-85BDC9FD1C3A}</a:tableStyleId>
              </a:tblPr>
              <a:tblGrid>
                <a:gridCol w="1380461"/>
                <a:gridCol w="1380461"/>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tx1"/>
                          </a:solidFill>
                          <a:latin typeface="+mn-lt"/>
                          <a:ea typeface="+mn-ea"/>
                          <a:cs typeface="+mn-cs"/>
                        </a:rPr>
                        <a:t>LABEX</a:t>
                      </a:r>
                    </a:p>
                    <a:p>
                      <a:pPr marL="0" marR="0" indent="0" algn="ctr" defTabSz="914400" rtl="0" eaLnBrk="1" fontAlgn="auto" latinLnBrk="0" hangingPunct="1">
                        <a:lnSpc>
                          <a:spcPct val="100000"/>
                        </a:lnSpc>
                        <a:spcBef>
                          <a:spcPts val="0"/>
                        </a:spcBef>
                        <a:spcAft>
                          <a:spcPts val="0"/>
                        </a:spcAft>
                        <a:buClrTx/>
                        <a:buSzTx/>
                        <a:buFontTx/>
                        <a:buNone/>
                        <a:tabLst/>
                        <a:defRPr/>
                      </a:pPr>
                      <a:r>
                        <a:rPr lang="fr-FR" sz="1000" b="0" kern="1200" dirty="0" smtClean="0">
                          <a:solidFill>
                            <a:schemeClr val="tx1"/>
                          </a:solidFill>
                          <a:latin typeface="+mn-lt"/>
                          <a:ea typeface="+mn-ea"/>
                          <a:cs typeface="+mn-cs"/>
                        </a:rPr>
                        <a:t>(en ETP C et EC)</a:t>
                      </a:r>
                    </a:p>
                  </a:txBody>
                  <a:tcPr anchor="ctr">
                    <a:lnB w="12700" cap="flat" cmpd="sng" algn="ctr">
                      <a:solidFill>
                        <a:schemeClr val="tx1"/>
                      </a:solidFill>
                      <a:prstDash val="solid"/>
                      <a:round/>
                      <a:headEnd type="none" w="med" len="med"/>
                      <a:tailEnd type="none" w="med" len="med"/>
                    </a:lnB>
                    <a:noFill/>
                  </a:tcPr>
                </a:tc>
                <a:tc hMerge="1">
                  <a:txBody>
                    <a:bodyPr/>
                    <a:lstStyle/>
                    <a:p>
                      <a:pPr algn="ctr"/>
                      <a:endParaRPr lang="fr-FR" sz="1000" b="1" baseline="0" dirty="0" smtClean="0">
                        <a:solidFill>
                          <a:schemeClr val="tx1"/>
                        </a:solidFill>
                      </a:endParaRPr>
                    </a:p>
                  </a:txBody>
                  <a:tcPr anchor="ctr">
                    <a:noFill/>
                  </a:tcPr>
                </a:tc>
              </a:tr>
              <a:tr h="370840">
                <a:tc>
                  <a:txBody>
                    <a:bodyPr/>
                    <a:lstStyle/>
                    <a:p>
                      <a:r>
                        <a:rPr lang="fr-FR" sz="800" b="1" dirty="0" err="1" smtClean="0">
                          <a:solidFill>
                            <a:schemeClr val="tx1"/>
                          </a:solidFill>
                        </a:rPr>
                        <a:t>Biomarkers</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fr-FR" sz="800" b="0" dirty="0" smtClean="0">
                          <a:solidFill>
                            <a:schemeClr val="tx1"/>
                          </a:solidFill>
                        </a:rPr>
                        <a:t>186 </a:t>
                      </a:r>
                      <a:r>
                        <a:rPr lang="fr-FR" sz="800" b="0" baseline="0" dirty="0" smtClean="0">
                          <a:solidFill>
                            <a:schemeClr val="tx1"/>
                          </a:solidFill>
                        </a:rPr>
                        <a:t>Rennes</a:t>
                      </a:r>
                    </a:p>
                    <a:p>
                      <a:r>
                        <a:rPr lang="fr-FR" sz="800" b="0" baseline="0" dirty="0" smtClean="0">
                          <a:solidFill>
                            <a:schemeClr val="tx1"/>
                          </a:solidFill>
                        </a:rPr>
                        <a:t>44 Nantes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370840">
                <a:tc>
                  <a:txBody>
                    <a:bodyPr/>
                    <a:lstStyle/>
                    <a:p>
                      <a:r>
                        <a:rPr lang="fr-FR" sz="800" b="1" dirty="0" smtClean="0">
                          <a:solidFill>
                            <a:schemeClr val="tx1"/>
                          </a:solidFill>
                        </a:rPr>
                        <a:t>AMP3</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r>
                        <a:rPr lang="fr-FR" sz="800" b="0" baseline="0" dirty="0" smtClean="0">
                          <a:solidFill>
                            <a:schemeClr val="tx1"/>
                          </a:solidFill>
                        </a:rPr>
                        <a:t>49 Nantes</a:t>
                      </a:r>
                    </a:p>
                    <a:p>
                      <a:r>
                        <a:rPr lang="fr-FR" sz="800" b="0" baseline="0" dirty="0" smtClean="0">
                          <a:solidFill>
                            <a:schemeClr val="tx1"/>
                          </a:solidFill>
                        </a:rPr>
                        <a:t>45 Brest</a:t>
                      </a:r>
                    </a:p>
                  </a:txBody>
                  <a:tcPr>
                    <a:lnL w="12700" cap="flat" cmpd="sng" algn="ctr">
                      <a:solidFill>
                        <a:schemeClr val="tx1"/>
                      </a:solidFill>
                      <a:prstDash val="solid"/>
                      <a:round/>
                      <a:headEnd type="none" w="med" len="med"/>
                      <a:tailEnd type="none" w="med" len="med"/>
                    </a:lnL>
                    <a:noFill/>
                  </a:tcPr>
                </a:tc>
              </a:tr>
              <a:tr h="370840">
                <a:tc gridSpan="2">
                  <a:txBody>
                    <a:bodyPr/>
                    <a:lstStyle/>
                    <a:p>
                      <a:pPr algn="ctr"/>
                      <a:r>
                        <a:rPr lang="fr-FR" sz="1000" b="1" dirty="0" smtClean="0">
                          <a:solidFill>
                            <a:schemeClr val="tx1"/>
                          </a:solidFill>
                        </a:rPr>
                        <a:t>EQUIPEX régionaux et interrégionaux</a:t>
                      </a:r>
                      <a:endParaRPr lang="fr-FR" sz="1000" b="1" dirty="0">
                        <a:solidFill>
                          <a:schemeClr val="tx1"/>
                        </a:solidFill>
                      </a:endParaRPr>
                    </a:p>
                  </a:txBody>
                  <a:tcPr anchor="ctr">
                    <a:lnB w="12700" cap="flat" cmpd="sng" algn="ctr">
                      <a:solidFill>
                        <a:schemeClr val="tx1"/>
                      </a:solidFill>
                      <a:prstDash val="solid"/>
                      <a:round/>
                      <a:headEnd type="none" w="med" len="med"/>
                      <a:tailEnd type="none" w="med" len="med"/>
                    </a:lnB>
                    <a:noFill/>
                  </a:tcPr>
                </a:tc>
                <a:tc hMerge="1">
                  <a:txBody>
                    <a:bodyPr/>
                    <a:lstStyle/>
                    <a:p>
                      <a:endParaRPr lang="fr-FR" sz="1000" b="1" baseline="0"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370840">
                <a:tc gridSpan="2">
                  <a:txBody>
                    <a:bodyPr/>
                    <a:lstStyle/>
                    <a:p>
                      <a:pPr algn="l"/>
                      <a:r>
                        <a:rPr lang="fr-FR" sz="900" b="1" dirty="0" smtClean="0">
                          <a:solidFill>
                            <a:schemeClr val="tx1"/>
                          </a:solidFill>
                        </a:rPr>
                        <a:t>     CGB                     M2R2</a:t>
                      </a:r>
                      <a:r>
                        <a:rPr lang="fr-FR" sz="900" b="1" baseline="0" dirty="0" smtClean="0">
                          <a:solidFill>
                            <a:schemeClr val="tx1"/>
                          </a:solidFill>
                        </a:rPr>
                        <a:t>                  </a:t>
                      </a:r>
                      <a:r>
                        <a:rPr lang="fr-FR" sz="900" b="1" dirty="0" smtClean="0">
                          <a:solidFill>
                            <a:schemeClr val="tx1"/>
                          </a:solidFill>
                        </a:rPr>
                        <a:t>ARRONAX</a:t>
                      </a:r>
                      <a:endParaRPr lang="fr-FR" sz="900" b="1" dirty="0">
                        <a:solidFill>
                          <a:schemeClr val="tx1"/>
                        </a:solidFill>
                      </a:endParaRPr>
                    </a:p>
                  </a:txBody>
                  <a:tcPr anchor="ctr">
                    <a:lnT w="12700" cap="flat" cmpd="sng" algn="ctr">
                      <a:solidFill>
                        <a:schemeClr val="tx1"/>
                      </a:solidFill>
                      <a:prstDash val="solid"/>
                      <a:round/>
                      <a:headEnd type="none" w="med" len="med"/>
                      <a:tailEnd type="none" w="med" len="med"/>
                    </a:lnT>
                    <a:noFill/>
                  </a:tcPr>
                </a:tc>
                <a:tc hMerge="1">
                  <a:txBody>
                    <a:bodyPr/>
                    <a:lstStyle/>
                    <a:p>
                      <a:endParaRPr lang="fr-FR"/>
                    </a:p>
                  </a:txBody>
                  <a:tcPr/>
                </a:tc>
              </a:tr>
            </a:tbl>
          </a:graphicData>
        </a:graphic>
      </p:graphicFrame>
      <p:sp>
        <p:nvSpPr>
          <p:cNvPr id="65" name="Hexagone 64"/>
          <p:cNvSpPr/>
          <p:nvPr/>
        </p:nvSpPr>
        <p:spPr bwMode="auto">
          <a:xfrm>
            <a:off x="7786575" y="3018951"/>
            <a:ext cx="173664" cy="197346"/>
          </a:xfrm>
          <a:prstGeom prst="hexagon">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6" name="Hexagone 65"/>
          <p:cNvSpPr/>
          <p:nvPr/>
        </p:nvSpPr>
        <p:spPr bwMode="auto">
          <a:xfrm>
            <a:off x="2293087" y="3880879"/>
            <a:ext cx="173664" cy="197346"/>
          </a:xfrm>
          <a:prstGeom prst="hexagon">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1" name="Rectangle 70"/>
          <p:cNvSpPr/>
          <p:nvPr/>
        </p:nvSpPr>
        <p:spPr bwMode="auto">
          <a:xfrm>
            <a:off x="2820838" y="4603898"/>
            <a:ext cx="5950264" cy="1762396"/>
          </a:xfrm>
          <a:prstGeom prst="rect">
            <a:avLst/>
          </a:prstGeom>
          <a:solidFill>
            <a:schemeClr val="bg1">
              <a:lumMod val="85000"/>
            </a:schemeClr>
          </a:solidFill>
          <a:ln w="12700">
            <a:solidFill>
              <a:schemeClr val="tx1"/>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L="177800" indent="-177800">
              <a:spcBef>
                <a:spcPct val="50000"/>
              </a:spcBef>
              <a:buClr>
                <a:srgbClr val="CC0000"/>
              </a:buClr>
              <a:buSzPct val="75000"/>
              <a:buFont typeface="Arial" pitchFamily="34" charset="0"/>
              <a:buChar char="•"/>
            </a:pPr>
            <a:r>
              <a:rPr lang="fr-FR" sz="800" dirty="0" smtClean="0">
                <a:solidFill>
                  <a:schemeClr val="tx1"/>
                </a:solidFill>
                <a:latin typeface="Arial" charset="0"/>
              </a:rPr>
              <a:t>Ce pôle s’appuie sur une masse critique globale importante (324 ETP au sein des 2 </a:t>
            </a:r>
            <a:r>
              <a:rPr lang="fr-FR" sz="800" dirty="0" err="1" smtClean="0">
                <a:solidFill>
                  <a:schemeClr val="tx1"/>
                </a:solidFill>
                <a:latin typeface="Arial" charset="0"/>
              </a:rPr>
              <a:t>Labex</a:t>
            </a:r>
            <a:r>
              <a:rPr lang="fr-FR" sz="800" dirty="0" smtClean="0">
                <a:solidFill>
                  <a:schemeClr val="tx1"/>
                </a:solidFill>
                <a:latin typeface="Arial" charset="0"/>
              </a:rPr>
              <a:t> </a:t>
            </a:r>
            <a:r>
              <a:rPr lang="fr-FR" sz="800" dirty="0" err="1" smtClean="0">
                <a:solidFill>
                  <a:schemeClr val="tx1"/>
                </a:solidFill>
                <a:latin typeface="Arial" charset="0"/>
              </a:rPr>
              <a:t>Biomarkers</a:t>
            </a:r>
            <a:r>
              <a:rPr lang="fr-FR" sz="800" dirty="0" smtClean="0">
                <a:solidFill>
                  <a:schemeClr val="tx1"/>
                </a:solidFill>
                <a:latin typeface="Arial" charset="0"/>
              </a:rPr>
              <a:t> et AMP3) ainsi que sur l’IHU Sciences de la transplantation et Immunothérapie (Porteur :Pr </a:t>
            </a:r>
            <a:r>
              <a:rPr lang="fr-FR" sz="800" dirty="0" err="1" smtClean="0">
                <a:solidFill>
                  <a:schemeClr val="tx1"/>
                </a:solidFill>
                <a:latin typeface="Arial" charset="0"/>
              </a:rPr>
              <a:t>Soulilou</a:t>
            </a:r>
            <a:r>
              <a:rPr lang="fr-FR" sz="800" dirty="0" smtClean="0">
                <a:solidFill>
                  <a:schemeClr val="tx1"/>
                </a:solidFill>
                <a:latin typeface="Arial" charset="0"/>
              </a:rPr>
              <a:t>, membre senior de IUF), 2 cohortes en génétique et transplantation et un pôle de compétitivité Atlantic biothérapies sont au cœur de ce pôle thématique</a:t>
            </a:r>
          </a:p>
          <a:p>
            <a:pPr marL="177800" indent="-177800">
              <a:spcBef>
                <a:spcPct val="50000"/>
              </a:spcBef>
              <a:buClr>
                <a:srgbClr val="CC0000"/>
              </a:buClr>
              <a:buSzPct val="75000"/>
              <a:buFont typeface="Arial" pitchFamily="34" charset="0"/>
              <a:buChar char="•"/>
            </a:pPr>
            <a:r>
              <a:rPr lang="fr-FR" sz="800" dirty="0" smtClean="0">
                <a:solidFill>
                  <a:schemeClr val="tx1"/>
                </a:solidFill>
                <a:latin typeface="Arial" charset="0"/>
              </a:rPr>
              <a:t>4 CHU sont implantés sur le périmètre géographique de l’IDEX (Angers, Brest, Nantes et Rennes) représentant le 3ème pôle de recherche français derrière l’Ile-de-France et  Rhône-Alpes tant en matière de score SIGAPS (publications scientifiques) que de recherche clinique (sources : SIGREC et SIGAPS 2008) qui est l’un des volets importants de ce pôle</a:t>
            </a:r>
          </a:p>
          <a:p>
            <a:pPr marL="177800" indent="-177800">
              <a:spcBef>
                <a:spcPct val="50000"/>
              </a:spcBef>
              <a:buClr>
                <a:srgbClr val="CC0000"/>
              </a:buClr>
              <a:buSzPct val="75000"/>
              <a:buFont typeface="Arial" pitchFamily="34" charset="0"/>
              <a:buChar char="•"/>
            </a:pPr>
            <a:r>
              <a:rPr lang="fr-FR" sz="800" dirty="0" smtClean="0">
                <a:solidFill>
                  <a:schemeClr val="tx1"/>
                </a:solidFill>
                <a:latin typeface="Arial" charset="0"/>
              </a:rPr>
              <a:t>2 axes thématiques majeurs : </a:t>
            </a:r>
            <a:r>
              <a:rPr lang="fr-FR" sz="800" dirty="0" smtClean="0">
                <a:solidFill>
                  <a:schemeClr val="tx1"/>
                </a:solidFill>
                <a:latin typeface="Arial" charset="0"/>
                <a:sym typeface="Wingdings" pitchFamily="2" charset="2"/>
              </a:rPr>
              <a:t>1/</a:t>
            </a:r>
            <a:r>
              <a:rPr lang="fr-FR" sz="800" dirty="0" err="1" smtClean="0">
                <a:solidFill>
                  <a:schemeClr val="tx1"/>
                </a:solidFill>
                <a:latin typeface="Arial" charset="0"/>
                <a:sym typeface="Wingdings" pitchFamily="2" charset="2"/>
              </a:rPr>
              <a:t>biomarqueurs</a:t>
            </a:r>
            <a:r>
              <a:rPr lang="fr-FR" sz="800" dirty="0" smtClean="0">
                <a:solidFill>
                  <a:schemeClr val="tx1"/>
                </a:solidFill>
                <a:latin typeface="Arial" charset="0"/>
                <a:sym typeface="Wingdings" pitchFamily="2" charset="2"/>
              </a:rPr>
              <a:t> et génétique ; 2/ Immunologie et Immunothérapie, ces 2 axes s’appuyant sur des infrastructures clés (</a:t>
            </a:r>
            <a:r>
              <a:rPr lang="fr-FR" sz="800" dirty="0" err="1" smtClean="0">
                <a:solidFill>
                  <a:schemeClr val="tx1"/>
                </a:solidFill>
                <a:latin typeface="Arial" charset="0"/>
                <a:sym typeface="Wingdings" pitchFamily="2" charset="2"/>
              </a:rPr>
              <a:t>Biogenouest</a:t>
            </a:r>
            <a:r>
              <a:rPr lang="fr-FR" sz="800" dirty="0" smtClean="0">
                <a:solidFill>
                  <a:schemeClr val="tx1"/>
                </a:solidFill>
                <a:latin typeface="Arial" charset="0"/>
                <a:sym typeface="Wingdings" pitchFamily="2" charset="2"/>
              </a:rPr>
              <a:t>, modèles animaux,…) d’ores et déjà mutualisés au niveau interrégional </a:t>
            </a:r>
          </a:p>
          <a:p>
            <a:pPr marL="177800" indent="-177800">
              <a:spcBef>
                <a:spcPct val="50000"/>
              </a:spcBef>
              <a:buClr>
                <a:srgbClr val="CC0000"/>
              </a:buClr>
              <a:buSzPct val="75000"/>
              <a:buFont typeface="Arial" pitchFamily="34" charset="0"/>
              <a:buChar char="•"/>
            </a:pPr>
            <a:r>
              <a:rPr lang="fr-FR" sz="800" dirty="0" smtClean="0">
                <a:solidFill>
                  <a:schemeClr val="tx1"/>
                </a:solidFill>
                <a:latin typeface="Arial" charset="0"/>
                <a:sym typeface="Wingdings" pitchFamily="2" charset="2"/>
              </a:rPr>
              <a:t>Les impacts économiques et sanitaires potentiels de ces 2 axes sont significatifs et correspondent à des priorités nationales, </a:t>
            </a:r>
          </a:p>
          <a:p>
            <a:pPr marL="177800" indent="-177800">
              <a:spcBef>
                <a:spcPct val="50000"/>
              </a:spcBef>
              <a:buClr>
                <a:srgbClr val="CC0000"/>
              </a:buClr>
              <a:buSzPct val="75000"/>
              <a:buFont typeface="Arial" pitchFamily="34" charset="0"/>
              <a:buChar char="•"/>
            </a:pPr>
            <a:r>
              <a:rPr lang="fr-FR" sz="800" dirty="0" smtClean="0">
                <a:solidFill>
                  <a:schemeClr val="tx1"/>
                </a:solidFill>
                <a:latin typeface="Arial" charset="0"/>
              </a:rPr>
              <a:t>Il existe de fortes interfaces avec les technologies pour la santé, en particulier l’imagerie et la  physique médicales représentées par le </a:t>
            </a:r>
            <a:r>
              <a:rPr lang="fr-FR" sz="800" dirty="0" err="1" smtClean="0">
                <a:solidFill>
                  <a:schemeClr val="tx1"/>
                </a:solidFill>
                <a:latin typeface="Arial" charset="0"/>
              </a:rPr>
              <a:t>labex</a:t>
            </a:r>
            <a:r>
              <a:rPr lang="fr-FR" sz="800" dirty="0" smtClean="0">
                <a:solidFill>
                  <a:schemeClr val="tx1"/>
                </a:solidFill>
                <a:latin typeface="Arial" charset="0"/>
              </a:rPr>
              <a:t> CENSE et plusieurs </a:t>
            </a:r>
            <a:r>
              <a:rPr lang="fr-FR" sz="800" dirty="0" err="1" smtClean="0">
                <a:solidFill>
                  <a:schemeClr val="tx1"/>
                </a:solidFill>
                <a:latin typeface="Arial" charset="0"/>
              </a:rPr>
              <a:t>Equipex</a:t>
            </a:r>
            <a:r>
              <a:rPr lang="fr-FR" sz="800" dirty="0" smtClean="0">
                <a:solidFill>
                  <a:schemeClr val="tx1"/>
                </a:solidFill>
                <a:latin typeface="Arial" charset="0"/>
              </a:rPr>
              <a:t> (notamment </a:t>
            </a:r>
            <a:r>
              <a:rPr lang="fr-FR" sz="800" dirty="0" err="1" smtClean="0">
                <a:solidFill>
                  <a:schemeClr val="tx1"/>
                </a:solidFill>
                <a:latin typeface="Arial" charset="0"/>
              </a:rPr>
              <a:t>Arronax</a:t>
            </a:r>
            <a:r>
              <a:rPr lang="fr-FR" sz="800" dirty="0" smtClean="0">
                <a:solidFill>
                  <a:schemeClr val="tx1"/>
                </a:solidFill>
                <a:latin typeface="Arial" charset="0"/>
              </a:rPr>
              <a:t>, </a:t>
            </a:r>
            <a:r>
              <a:rPr lang="fr-FR" sz="800" dirty="0" err="1" smtClean="0">
                <a:solidFill>
                  <a:schemeClr val="tx1"/>
                </a:solidFill>
                <a:latin typeface="Arial" charset="0"/>
              </a:rPr>
              <a:t>Europia</a:t>
            </a:r>
            <a:r>
              <a:rPr lang="fr-FR" sz="800" dirty="0" smtClean="0">
                <a:solidFill>
                  <a:schemeClr val="tx1"/>
                </a:solidFill>
                <a:latin typeface="Arial" charset="0"/>
              </a:rPr>
              <a:t>-NF, Center for Excellence in </a:t>
            </a:r>
            <a:r>
              <a:rPr lang="fr-FR" sz="800" dirty="0" err="1" smtClean="0">
                <a:solidFill>
                  <a:schemeClr val="tx1"/>
                </a:solidFill>
                <a:latin typeface="Arial" charset="0"/>
              </a:rPr>
              <a:t>Genome</a:t>
            </a:r>
            <a:r>
              <a:rPr lang="fr-FR" sz="800" dirty="0" smtClean="0">
                <a:solidFill>
                  <a:schemeClr val="tx1"/>
                </a:solidFill>
                <a:latin typeface="Arial" charset="0"/>
              </a:rPr>
              <a:t> </a:t>
            </a:r>
            <a:r>
              <a:rPr lang="fr-FR" sz="800" dirty="0" err="1" smtClean="0">
                <a:solidFill>
                  <a:schemeClr val="tx1"/>
                </a:solidFill>
                <a:latin typeface="Arial" charset="0"/>
              </a:rPr>
              <a:t>Sequencing</a:t>
            </a:r>
            <a:r>
              <a:rPr lang="fr-FR" sz="800" dirty="0" smtClean="0">
                <a:solidFill>
                  <a:schemeClr val="tx1"/>
                </a:solidFill>
                <a:latin typeface="Arial" charset="0"/>
              </a:rPr>
              <a:t>, Imagerie par spectrométrie de masse FT-ICR), </a:t>
            </a:r>
          </a:p>
        </p:txBody>
      </p:sp>
      <p:sp>
        <p:nvSpPr>
          <p:cNvPr id="61" name="ZoneTexte 60"/>
          <p:cNvSpPr txBox="1"/>
          <p:nvPr/>
        </p:nvSpPr>
        <p:spPr>
          <a:xfrm>
            <a:off x="4061630" y="3583172"/>
            <a:ext cx="829340" cy="308344"/>
          </a:xfrm>
          <a:prstGeom prst="rect">
            <a:avLst/>
          </a:prstGeom>
          <a:noFill/>
        </p:spPr>
        <p:txBody>
          <a:bodyPr wrap="square" lIns="36000" tIns="36000" rIns="36000" bIns="36000" rtlCol="0" anchor="ctr" anchorCtr="0">
            <a:noAutofit/>
          </a:bodyPr>
          <a:lstStyle/>
          <a:p>
            <a:pPr algn="ctr">
              <a:buClr>
                <a:schemeClr val="accent2"/>
              </a:buClr>
            </a:pPr>
            <a:r>
              <a:rPr lang="fr-FR" sz="800" b="1" dirty="0" smtClean="0"/>
              <a:t>1 cohorte</a:t>
            </a:r>
          </a:p>
        </p:txBody>
      </p:sp>
      <p:sp>
        <p:nvSpPr>
          <p:cNvPr id="67" name="ZoneTexte 66"/>
          <p:cNvSpPr txBox="1"/>
          <p:nvPr/>
        </p:nvSpPr>
        <p:spPr>
          <a:xfrm>
            <a:off x="1725461" y="4124557"/>
            <a:ext cx="829340" cy="308344"/>
          </a:xfrm>
          <a:prstGeom prst="rect">
            <a:avLst/>
          </a:prstGeom>
          <a:noFill/>
        </p:spPr>
        <p:txBody>
          <a:bodyPr wrap="square" lIns="36000" tIns="36000" rIns="36000" bIns="36000" rtlCol="0" anchor="ctr" anchorCtr="0">
            <a:noAutofit/>
          </a:bodyPr>
          <a:lstStyle/>
          <a:p>
            <a:pPr algn="ctr">
              <a:buClr>
                <a:schemeClr val="accent2"/>
              </a:buClr>
            </a:pPr>
            <a:r>
              <a:rPr lang="fr-FR" sz="800" b="1" dirty="0" smtClean="0"/>
              <a:t>2 cohortes</a:t>
            </a:r>
          </a:p>
          <a:p>
            <a:pPr algn="ctr">
              <a:buClr>
                <a:schemeClr val="accent2"/>
              </a:buClr>
            </a:pPr>
            <a:r>
              <a:rPr lang="fr-FR" sz="800" b="1" dirty="0" smtClean="0"/>
              <a:t>1 IHU</a:t>
            </a:r>
          </a:p>
        </p:txBody>
      </p:sp>
      <p:sp>
        <p:nvSpPr>
          <p:cNvPr id="73" name="ZoneTexte 72"/>
          <p:cNvSpPr txBox="1"/>
          <p:nvPr/>
        </p:nvSpPr>
        <p:spPr>
          <a:xfrm>
            <a:off x="1104904" y="2008130"/>
            <a:ext cx="829340" cy="308344"/>
          </a:xfrm>
          <a:prstGeom prst="rect">
            <a:avLst/>
          </a:prstGeom>
          <a:noFill/>
        </p:spPr>
        <p:txBody>
          <a:bodyPr wrap="square" lIns="36000" tIns="36000" rIns="36000" bIns="36000" rtlCol="0" anchor="ctr" anchorCtr="0">
            <a:noAutofit/>
          </a:bodyPr>
          <a:lstStyle/>
          <a:p>
            <a:pPr algn="ctr">
              <a:buClr>
                <a:schemeClr val="accent2"/>
              </a:buClr>
            </a:pPr>
            <a:r>
              <a:rPr lang="fr-FR" sz="800" b="1" dirty="0" smtClean="0"/>
              <a:t>2 cohortes (1commune avec Nantes)</a:t>
            </a:r>
          </a:p>
        </p:txBody>
      </p:sp>
      <p:sp>
        <p:nvSpPr>
          <p:cNvPr id="68" name="ZoneTexte 17"/>
          <p:cNvSpPr txBox="1">
            <a:spLocks noChangeArrowheads="1"/>
          </p:cNvSpPr>
          <p:nvPr>
            <p:custDataLst>
              <p:tags r:id="rId19"/>
            </p:custDataLst>
          </p:nvPr>
        </p:nvSpPr>
        <p:spPr bwMode="auto">
          <a:xfrm>
            <a:off x="603663" y="3821030"/>
            <a:ext cx="1389063" cy="344487"/>
          </a:xfrm>
          <a:prstGeom prst="rect">
            <a:avLst/>
          </a:prstGeom>
          <a:noFill/>
          <a:ln w="9525">
            <a:noFill/>
            <a:miter lim="800000"/>
            <a:headEnd/>
            <a:tailEnd/>
          </a:ln>
        </p:spPr>
        <p:txBody>
          <a:bodyPr lIns="36000" tIns="36000" rIns="36000" bIns="36000" anchor="ctr"/>
          <a:lstStyle/>
          <a:p>
            <a:pPr>
              <a:buClr>
                <a:schemeClr val="accent2"/>
              </a:buClr>
            </a:pPr>
            <a:r>
              <a:rPr lang="fr-FR" sz="800" b="1" dirty="0"/>
              <a:t>CRITT Santé</a:t>
            </a:r>
          </a:p>
        </p:txBody>
      </p:sp>
      <p:sp>
        <p:nvSpPr>
          <p:cNvPr id="80" name="Ellipse 79"/>
          <p:cNvSpPr/>
          <p:nvPr>
            <p:custDataLst>
              <p:tags r:id="rId20"/>
            </p:custDataLst>
          </p:nvPr>
        </p:nvSpPr>
        <p:spPr bwMode="auto">
          <a:xfrm>
            <a:off x="343012" y="3905578"/>
            <a:ext cx="223283" cy="191386"/>
          </a:xfrm>
          <a:prstGeom prst="ellipse">
            <a:avLst/>
          </a:prstGeom>
          <a:solidFill>
            <a:srgbClr val="FF0000"/>
          </a:solidFill>
          <a:ln w="38100">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1" name="Ellipse 80"/>
          <p:cNvSpPr/>
          <p:nvPr>
            <p:custDataLst>
              <p:tags r:id="rId21"/>
            </p:custDataLst>
          </p:nvPr>
        </p:nvSpPr>
        <p:spPr bwMode="auto">
          <a:xfrm>
            <a:off x="2169832" y="2395433"/>
            <a:ext cx="223283" cy="191386"/>
          </a:xfrm>
          <a:prstGeom prst="ellipse">
            <a:avLst/>
          </a:prstGeom>
          <a:solidFill>
            <a:srgbClr val="FF0000"/>
          </a:solidFill>
          <a:ln w="38100">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grpSp>
        <p:nvGrpSpPr>
          <p:cNvPr id="6" name="Groupe 81"/>
          <p:cNvGrpSpPr/>
          <p:nvPr/>
        </p:nvGrpSpPr>
        <p:grpSpPr>
          <a:xfrm>
            <a:off x="415625" y="5722524"/>
            <a:ext cx="2134249" cy="792322"/>
            <a:chOff x="415625" y="5722524"/>
            <a:chExt cx="2134249" cy="792322"/>
          </a:xfrm>
        </p:grpSpPr>
        <p:sp>
          <p:nvSpPr>
            <p:cNvPr id="83" name="ZoneTexte 82"/>
            <p:cNvSpPr txBox="1"/>
            <p:nvPr>
              <p:custDataLst>
                <p:tags r:id="rId25"/>
              </p:custDataLst>
            </p:nvPr>
          </p:nvSpPr>
          <p:spPr>
            <a:xfrm>
              <a:off x="415625" y="5987020"/>
              <a:ext cx="57001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+ 300 ETP chercheurs</a:t>
              </a:r>
            </a:p>
          </p:txBody>
        </p:sp>
        <p:sp>
          <p:nvSpPr>
            <p:cNvPr id="84" name="ZoneTexte 83"/>
            <p:cNvSpPr txBox="1"/>
            <p:nvPr>
              <p:custDataLst>
                <p:tags r:id="rId26"/>
              </p:custDataLst>
            </p:nvPr>
          </p:nvSpPr>
          <p:spPr>
            <a:xfrm>
              <a:off x="1009399" y="5987020"/>
              <a:ext cx="795650"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Entre 100 et 300 </a:t>
              </a:r>
              <a:endParaRPr lang="fr-FR" sz="700" b="1" dirty="0" smtClean="0">
                <a:latin typeface="+mn-lt"/>
              </a:endParaRPr>
            </a:p>
            <a:p>
              <a:pPr>
                <a:buClr>
                  <a:schemeClr val="accent2"/>
                </a:buClr>
                <a:defRPr/>
              </a:pPr>
              <a:r>
                <a:rPr lang="fr-FR" sz="700" b="1" dirty="0" smtClean="0">
                  <a:latin typeface="+mn-lt"/>
                </a:rPr>
                <a:t>ETP </a:t>
              </a:r>
              <a:r>
                <a:rPr lang="fr-FR" sz="700" b="1" dirty="0">
                  <a:latin typeface="+mn-lt"/>
                </a:rPr>
                <a:t>chercheurs</a:t>
              </a:r>
            </a:p>
          </p:txBody>
        </p:sp>
        <p:sp>
          <p:nvSpPr>
            <p:cNvPr id="85" name="ZoneTexte 84"/>
            <p:cNvSpPr txBox="1"/>
            <p:nvPr>
              <p:custDataLst>
                <p:tags r:id="rId27"/>
              </p:custDataLst>
            </p:nvPr>
          </p:nvSpPr>
          <p:spPr>
            <a:xfrm>
              <a:off x="1801425" y="5987020"/>
              <a:ext cx="748449"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Moins de 100 ETP chercheurs</a:t>
              </a:r>
            </a:p>
          </p:txBody>
        </p:sp>
        <p:sp>
          <p:nvSpPr>
            <p:cNvPr id="86" name="Triangle isocèle 85"/>
            <p:cNvSpPr/>
            <p:nvPr>
              <p:custDataLst>
                <p:tags r:id="rId28"/>
              </p:custDataLst>
            </p:nvPr>
          </p:nvSpPr>
          <p:spPr bwMode="auto">
            <a:xfrm>
              <a:off x="481283" y="5722524"/>
              <a:ext cx="360363" cy="35877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87" name="Triangle isocèle 86"/>
            <p:cNvSpPr/>
            <p:nvPr>
              <p:custDataLst>
                <p:tags r:id="rId29"/>
              </p:custDataLst>
            </p:nvPr>
          </p:nvSpPr>
          <p:spPr bwMode="auto">
            <a:xfrm>
              <a:off x="1263052" y="5822036"/>
              <a:ext cx="252413" cy="25082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88" name="Triangle isocèle 87"/>
            <p:cNvSpPr/>
            <p:nvPr>
              <p:custDataLst>
                <p:tags r:id="rId30"/>
              </p:custDataLst>
            </p:nvPr>
          </p:nvSpPr>
          <p:spPr bwMode="auto">
            <a:xfrm>
              <a:off x="1852973" y="5926836"/>
              <a:ext cx="144462" cy="144462"/>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grpSp>
      <p:sp>
        <p:nvSpPr>
          <p:cNvPr id="69" name="Rectangle 68"/>
          <p:cNvSpPr/>
          <p:nvPr>
            <p:custDataLst>
              <p:tags r:id="rId22"/>
            </p:custDataLst>
          </p:nvPr>
        </p:nvSpPr>
        <p:spPr bwMode="auto">
          <a:xfrm>
            <a:off x="348806" y="4250457"/>
            <a:ext cx="190005" cy="166254"/>
          </a:xfrm>
          <a:prstGeom prst="rect">
            <a:avLst/>
          </a:prstGeom>
          <a:solidFill>
            <a:srgbClr val="FF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2" name="ZoneTexte 81"/>
          <p:cNvSpPr txBox="1"/>
          <p:nvPr>
            <p:custDataLst>
              <p:tags r:id="rId23"/>
            </p:custDataLst>
          </p:nvPr>
        </p:nvSpPr>
        <p:spPr>
          <a:xfrm>
            <a:off x="608790" y="4143637"/>
            <a:ext cx="1254260" cy="368809"/>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800" b="1" dirty="0"/>
              <a:t>Pôle de compétitivité </a:t>
            </a:r>
            <a:r>
              <a:rPr lang="fr-FR" sz="800" b="1" dirty="0" smtClean="0"/>
              <a:t>Atlantique biothérapie</a:t>
            </a:r>
            <a:endParaRPr lang="fr-FR" sz="1000" b="1" dirty="0"/>
          </a:p>
        </p:txBody>
      </p:sp>
      <p:sp>
        <p:nvSpPr>
          <p:cNvPr id="90" name="Rectangle 89"/>
          <p:cNvSpPr/>
          <p:nvPr>
            <p:custDataLst>
              <p:tags r:id="rId24"/>
            </p:custDataLst>
          </p:nvPr>
        </p:nvSpPr>
        <p:spPr bwMode="auto">
          <a:xfrm>
            <a:off x="2508136" y="3642836"/>
            <a:ext cx="190005" cy="166254"/>
          </a:xfrm>
          <a:prstGeom prst="rect">
            <a:avLst/>
          </a:prstGeom>
          <a:solidFill>
            <a:srgbClr val="FF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Rectangle 2" hidden="1"/>
          <p:cNvGraphicFramePr>
            <a:graphicFrameLocks/>
          </p:cNvGraphicFramePr>
          <p:nvPr/>
        </p:nvGraphicFramePr>
        <p:xfrm>
          <a:off x="0" y="0"/>
          <a:ext cx="158750" cy="158750"/>
        </p:xfrm>
        <a:graphic>
          <a:graphicData uri="http://schemas.openxmlformats.org/presentationml/2006/ole">
            <p:oleObj spid="_x0000_s489474" name="think-cell Slide" r:id="rId39" imgW="0" imgH="0" progId="">
              <p:embed/>
            </p:oleObj>
          </a:graphicData>
        </a:graphic>
      </p:graphicFrame>
      <p:pic>
        <p:nvPicPr>
          <p:cNvPr id="10243" name="Picture 6" descr="http://www.d-maps.com/m/paysloire/paysloire08.gif"/>
          <p:cNvPicPr>
            <a:picLocks noChangeAspect="1" noChangeArrowheads="1"/>
          </p:cNvPicPr>
          <p:nvPr>
            <p:custDataLst>
              <p:tags r:id="rId2"/>
            </p:custDataLst>
          </p:nvPr>
        </p:nvPicPr>
        <p:blipFill>
          <a:blip r:embed="rId40" cstate="print"/>
          <a:srcRect l="2336" t="4993" r="5846" b="11124"/>
          <a:stretch>
            <a:fillRect/>
          </a:stretch>
        </p:blipFill>
        <p:spPr bwMode="auto">
          <a:xfrm>
            <a:off x="2249488" y="2131151"/>
            <a:ext cx="2779712" cy="2606675"/>
          </a:xfrm>
          <a:prstGeom prst="rect">
            <a:avLst/>
          </a:prstGeom>
          <a:noFill/>
          <a:ln w="9525">
            <a:noFill/>
            <a:miter lim="800000"/>
            <a:headEnd/>
            <a:tailEnd/>
          </a:ln>
        </p:spPr>
      </p:pic>
      <p:sp>
        <p:nvSpPr>
          <p:cNvPr id="2" name="Titre 1"/>
          <p:cNvSpPr>
            <a:spLocks noGrp="1"/>
          </p:cNvSpPr>
          <p:nvPr>
            <p:ph type="title"/>
            <p:custDataLst>
              <p:tags r:id="rId3"/>
            </p:custDataLst>
          </p:nvPr>
        </p:nvSpPr>
        <p:spPr>
          <a:xfrm>
            <a:off x="250825" y="34925"/>
            <a:ext cx="8642350" cy="692150"/>
          </a:xfrm>
        </p:spPr>
        <p:txBody>
          <a:bodyPr/>
          <a:lstStyle/>
          <a:p>
            <a:pPr>
              <a:lnSpc>
                <a:spcPct val="100000"/>
              </a:lnSpc>
              <a:defRPr/>
            </a:pPr>
            <a:r>
              <a:rPr lang="fr-FR" dirty="0" smtClean="0"/>
              <a:t>Le pôle Chimie, Physique et Ingénierie</a:t>
            </a:r>
            <a:endParaRPr lang="fr-FR" sz="2000" b="0" i="1" dirty="0">
              <a:solidFill>
                <a:schemeClr val="accent3"/>
              </a:solidFill>
            </a:endParaRPr>
          </a:p>
        </p:txBody>
      </p:sp>
      <p:sp>
        <p:nvSpPr>
          <p:cNvPr id="47" name="Espace réservé du numéro de diapositive 3"/>
          <p:cNvSpPr txBox="1">
            <a:spLocks/>
          </p:cNvSpPr>
          <p:nvPr>
            <p:custDataLst>
              <p:tags r:id="rId4"/>
            </p:custDataLst>
          </p:nvPr>
        </p:nvSpPr>
        <p:spPr>
          <a:xfrm>
            <a:off x="7723948" y="597021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3DF95C75-D282-41BA-8F8C-E2C3C4907546}" type="slidenum">
              <a:rPr lang="fr-FR" sz="1200">
                <a:solidFill>
                  <a:srgbClr val="254375"/>
                </a:solidFill>
                <a:latin typeface="+mn-lt"/>
              </a:rPr>
              <a:pPr algn="r" eaLnBrk="0" fontAlgn="auto" hangingPunct="0">
                <a:spcAft>
                  <a:spcPts val="0"/>
                </a:spcAft>
                <a:defRPr/>
              </a:pPr>
              <a:t>13</a:t>
            </a:fld>
            <a:endParaRPr lang="fr-FR" sz="1200" dirty="0">
              <a:solidFill>
                <a:srgbClr val="254375"/>
              </a:solidFill>
              <a:latin typeface="+mn-lt"/>
            </a:endParaRPr>
          </a:p>
        </p:txBody>
      </p:sp>
      <p:pic>
        <p:nvPicPr>
          <p:cNvPr id="10248" name="Picture 3"/>
          <p:cNvPicPr>
            <a:picLocks noChangeAspect="1" noChangeArrowheads="1"/>
          </p:cNvPicPr>
          <p:nvPr>
            <p:custDataLst>
              <p:tags r:id="rId5"/>
            </p:custDataLst>
          </p:nvPr>
        </p:nvPicPr>
        <p:blipFill>
          <a:blip r:embed="rId41" cstate="print">
            <a:lum bright="42000"/>
          </a:blip>
          <a:srcRect/>
          <a:stretch>
            <a:fillRect/>
          </a:stretch>
        </p:blipFill>
        <p:spPr bwMode="auto">
          <a:xfrm>
            <a:off x="395288" y="1434239"/>
            <a:ext cx="3143250" cy="2246312"/>
          </a:xfrm>
          <a:prstGeom prst="rect">
            <a:avLst/>
          </a:prstGeom>
          <a:noFill/>
          <a:ln w="9525">
            <a:noFill/>
            <a:miter lim="800000"/>
            <a:headEnd/>
            <a:tailEnd/>
          </a:ln>
        </p:spPr>
      </p:pic>
      <p:sp>
        <p:nvSpPr>
          <p:cNvPr id="70" name="Rectangle 69"/>
          <p:cNvSpPr/>
          <p:nvPr>
            <p:custDataLst>
              <p:tags r:id="rId6"/>
            </p:custDataLst>
          </p:nvPr>
        </p:nvSpPr>
        <p:spPr bwMode="auto">
          <a:xfrm>
            <a:off x="312738" y="1385889"/>
            <a:ext cx="8462962" cy="3377498"/>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nvSpPr>
        <p:spPr bwMode="auto">
          <a:xfrm>
            <a:off x="2286000" y="2494689"/>
            <a:ext cx="879475" cy="815975"/>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74" name="Rectangle 73"/>
          <p:cNvSpPr/>
          <p:nvPr/>
        </p:nvSpPr>
        <p:spPr bwMode="auto">
          <a:xfrm>
            <a:off x="355600" y="1964464"/>
            <a:ext cx="809625" cy="26670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Brest</a:t>
            </a:r>
          </a:p>
        </p:txBody>
      </p:sp>
      <p:sp>
        <p:nvSpPr>
          <p:cNvPr id="75" name="Rectangle 74"/>
          <p:cNvSpPr/>
          <p:nvPr/>
        </p:nvSpPr>
        <p:spPr bwMode="auto">
          <a:xfrm>
            <a:off x="2674938" y="2137501"/>
            <a:ext cx="947737" cy="50323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Rennes</a:t>
            </a:r>
          </a:p>
        </p:txBody>
      </p:sp>
      <p:sp>
        <p:nvSpPr>
          <p:cNvPr id="89" name="Titre 1"/>
          <p:cNvSpPr txBox="1">
            <a:spLocks/>
          </p:cNvSpPr>
          <p:nvPr>
            <p:custDataLst>
              <p:tags r:id="rId7"/>
            </p:custDataLst>
          </p:nvPr>
        </p:nvSpPr>
        <p:spPr bwMode="auto">
          <a:xfrm>
            <a:off x="307975" y="1039813"/>
            <a:ext cx="5048250" cy="349250"/>
          </a:xfrm>
          <a:prstGeom prst="rect">
            <a:avLst/>
          </a:prstGeom>
          <a:solidFill>
            <a:srgbClr val="7030A0"/>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Chimie, Physique et Ingénierie</a:t>
            </a:r>
            <a:endParaRPr lang="fr-FR" b="1" dirty="0">
              <a:solidFill>
                <a:schemeClr val="bg1"/>
              </a:solidFill>
              <a:latin typeface="Calibri" pitchFamily="34" charset="0"/>
              <a:cs typeface="Lucida Sans"/>
            </a:endParaRPr>
          </a:p>
        </p:txBody>
      </p:sp>
      <p:sp>
        <p:nvSpPr>
          <p:cNvPr id="24" name="Ellipse 23"/>
          <p:cNvSpPr/>
          <p:nvPr/>
        </p:nvSpPr>
        <p:spPr bwMode="auto">
          <a:xfrm>
            <a:off x="773113" y="2261326"/>
            <a:ext cx="284162" cy="298450"/>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10256" name="ZoneTexte 158"/>
          <p:cNvSpPr txBox="1">
            <a:spLocks noChangeArrowheads="1"/>
          </p:cNvSpPr>
          <p:nvPr/>
        </p:nvSpPr>
        <p:spPr bwMode="auto">
          <a:xfrm>
            <a:off x="822325" y="2321651"/>
            <a:ext cx="293688" cy="230188"/>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21</a:t>
            </a:r>
          </a:p>
        </p:txBody>
      </p:sp>
      <p:sp>
        <p:nvSpPr>
          <p:cNvPr id="26" name="Ellipse 25"/>
          <p:cNvSpPr/>
          <p:nvPr/>
        </p:nvSpPr>
        <p:spPr bwMode="auto">
          <a:xfrm>
            <a:off x="1590675" y="1724751"/>
            <a:ext cx="284163" cy="300038"/>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10258" name="ZoneTexte 158"/>
          <p:cNvSpPr txBox="1">
            <a:spLocks noChangeArrowheads="1"/>
          </p:cNvSpPr>
          <p:nvPr/>
        </p:nvSpPr>
        <p:spPr bwMode="auto">
          <a:xfrm>
            <a:off x="1639888" y="1785076"/>
            <a:ext cx="293687" cy="230188"/>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17</a:t>
            </a:r>
          </a:p>
        </p:txBody>
      </p:sp>
      <p:sp>
        <p:nvSpPr>
          <p:cNvPr id="28" name="Rectangle 27"/>
          <p:cNvSpPr/>
          <p:nvPr/>
        </p:nvSpPr>
        <p:spPr bwMode="auto">
          <a:xfrm>
            <a:off x="1262063" y="1475514"/>
            <a:ext cx="1160462" cy="1746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Lannion</a:t>
            </a:r>
          </a:p>
        </p:txBody>
      </p:sp>
      <p:sp>
        <p:nvSpPr>
          <p:cNvPr id="10260" name="ZoneTexte 158"/>
          <p:cNvSpPr txBox="1">
            <a:spLocks noChangeArrowheads="1"/>
          </p:cNvSpPr>
          <p:nvPr/>
        </p:nvSpPr>
        <p:spPr bwMode="auto">
          <a:xfrm>
            <a:off x="2611438" y="2793139"/>
            <a:ext cx="293687" cy="230187"/>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274</a:t>
            </a:r>
          </a:p>
        </p:txBody>
      </p:sp>
      <p:sp>
        <p:nvSpPr>
          <p:cNvPr id="35" name="Ellipse 34"/>
          <p:cNvSpPr/>
          <p:nvPr>
            <p:custDataLst>
              <p:tags r:id="rId8"/>
            </p:custDataLst>
          </p:nvPr>
        </p:nvSpPr>
        <p:spPr bwMode="auto">
          <a:xfrm>
            <a:off x="2533650" y="3702776"/>
            <a:ext cx="879475" cy="817563"/>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279</a:t>
            </a:r>
          </a:p>
        </p:txBody>
      </p:sp>
      <p:sp>
        <p:nvSpPr>
          <p:cNvPr id="36" name="Rectangle 35"/>
          <p:cNvSpPr/>
          <p:nvPr/>
        </p:nvSpPr>
        <p:spPr bwMode="auto">
          <a:xfrm>
            <a:off x="2601913" y="3310664"/>
            <a:ext cx="946150" cy="5048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Nantes</a:t>
            </a:r>
          </a:p>
        </p:txBody>
      </p:sp>
      <p:sp>
        <p:nvSpPr>
          <p:cNvPr id="37" name="Ellipse 36"/>
          <p:cNvSpPr/>
          <p:nvPr/>
        </p:nvSpPr>
        <p:spPr bwMode="auto">
          <a:xfrm>
            <a:off x="3892550" y="3504339"/>
            <a:ext cx="284163" cy="298450"/>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10267" name="ZoneTexte 158"/>
          <p:cNvSpPr txBox="1">
            <a:spLocks noChangeArrowheads="1"/>
          </p:cNvSpPr>
          <p:nvPr/>
        </p:nvSpPr>
        <p:spPr bwMode="auto">
          <a:xfrm>
            <a:off x="3941763" y="3551964"/>
            <a:ext cx="293687" cy="230187"/>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30</a:t>
            </a:r>
          </a:p>
        </p:txBody>
      </p:sp>
      <p:sp>
        <p:nvSpPr>
          <p:cNvPr id="39" name="Rectangle 38"/>
          <p:cNvSpPr/>
          <p:nvPr>
            <p:custDataLst>
              <p:tags r:id="rId9"/>
            </p:custDataLst>
          </p:nvPr>
        </p:nvSpPr>
        <p:spPr bwMode="auto">
          <a:xfrm>
            <a:off x="3562350" y="3142389"/>
            <a:ext cx="946150" cy="5048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Angers</a:t>
            </a:r>
          </a:p>
        </p:txBody>
      </p:sp>
      <p:sp>
        <p:nvSpPr>
          <p:cNvPr id="40" name="Ellipse 39"/>
          <p:cNvSpPr/>
          <p:nvPr/>
        </p:nvSpPr>
        <p:spPr bwMode="auto">
          <a:xfrm>
            <a:off x="4135438" y="2775676"/>
            <a:ext cx="419100" cy="409575"/>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10270" name="ZoneTexte 158"/>
          <p:cNvSpPr txBox="1">
            <a:spLocks noChangeArrowheads="1"/>
          </p:cNvSpPr>
          <p:nvPr/>
        </p:nvSpPr>
        <p:spPr bwMode="auto">
          <a:xfrm>
            <a:off x="4262438" y="2862989"/>
            <a:ext cx="293687" cy="231775"/>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73</a:t>
            </a:r>
          </a:p>
        </p:txBody>
      </p:sp>
      <p:sp>
        <p:nvSpPr>
          <p:cNvPr id="42" name="Rectangle 41"/>
          <p:cNvSpPr/>
          <p:nvPr>
            <p:custDataLst>
              <p:tags r:id="rId10"/>
            </p:custDataLst>
          </p:nvPr>
        </p:nvSpPr>
        <p:spPr bwMode="auto">
          <a:xfrm>
            <a:off x="3881438" y="2491514"/>
            <a:ext cx="1154112" cy="20320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Le Mans</a:t>
            </a:r>
          </a:p>
        </p:txBody>
      </p:sp>
      <p:sp>
        <p:nvSpPr>
          <p:cNvPr id="49" name="Triangle isocèle 48"/>
          <p:cNvSpPr/>
          <p:nvPr>
            <p:custDataLst>
              <p:tags r:id="rId11"/>
            </p:custDataLst>
          </p:nvPr>
        </p:nvSpPr>
        <p:spPr bwMode="auto">
          <a:xfrm>
            <a:off x="5675471" y="1880129"/>
            <a:ext cx="220109" cy="202219"/>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2" name="Triangle isocèle 51"/>
          <p:cNvSpPr/>
          <p:nvPr>
            <p:custDataLst>
              <p:tags r:id="rId12"/>
            </p:custDataLst>
          </p:nvPr>
        </p:nvSpPr>
        <p:spPr bwMode="auto">
          <a:xfrm>
            <a:off x="2749098" y="2548058"/>
            <a:ext cx="252000" cy="252000"/>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3" name="Triangle isocèle 52"/>
          <p:cNvSpPr/>
          <p:nvPr>
            <p:custDataLst>
              <p:tags r:id="rId13"/>
            </p:custDataLst>
          </p:nvPr>
        </p:nvSpPr>
        <p:spPr bwMode="auto">
          <a:xfrm>
            <a:off x="3079624" y="3792988"/>
            <a:ext cx="144000" cy="144000"/>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5" name="Triangle isocèle 54"/>
          <p:cNvSpPr/>
          <p:nvPr>
            <p:custDataLst>
              <p:tags r:id="rId14"/>
            </p:custDataLst>
          </p:nvPr>
        </p:nvSpPr>
        <p:spPr bwMode="auto">
          <a:xfrm>
            <a:off x="5675471" y="2231369"/>
            <a:ext cx="220109" cy="202219"/>
          </a:xfrm>
          <a:prstGeom prst="triangle">
            <a:avLst/>
          </a:prstGeom>
          <a:solidFill>
            <a:srgbClr val="CCCC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7" name="Triangle isocèle 56"/>
          <p:cNvSpPr/>
          <p:nvPr>
            <p:custDataLst>
              <p:tags r:id="rId15"/>
            </p:custDataLst>
          </p:nvPr>
        </p:nvSpPr>
        <p:spPr bwMode="auto">
          <a:xfrm>
            <a:off x="3234008" y="3982990"/>
            <a:ext cx="268376" cy="268376"/>
          </a:xfrm>
          <a:prstGeom prst="triangle">
            <a:avLst/>
          </a:prstGeom>
          <a:solidFill>
            <a:srgbClr val="CCCC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8" name="Triangle isocèle 57"/>
          <p:cNvSpPr/>
          <p:nvPr>
            <p:custDataLst>
              <p:tags r:id="rId16"/>
            </p:custDataLst>
          </p:nvPr>
        </p:nvSpPr>
        <p:spPr bwMode="auto">
          <a:xfrm>
            <a:off x="3018274" y="2769728"/>
            <a:ext cx="144000" cy="144000"/>
          </a:xfrm>
          <a:prstGeom prst="triangle">
            <a:avLst/>
          </a:prstGeom>
          <a:solidFill>
            <a:srgbClr val="CCCC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9" name="Triangle isocèle 58"/>
          <p:cNvSpPr/>
          <p:nvPr>
            <p:custDataLst>
              <p:tags r:id="rId17"/>
            </p:custDataLst>
          </p:nvPr>
        </p:nvSpPr>
        <p:spPr bwMode="auto">
          <a:xfrm>
            <a:off x="5675471" y="2576398"/>
            <a:ext cx="220109" cy="202219"/>
          </a:xfrm>
          <a:prstGeom prst="triangle">
            <a:avLst/>
          </a:prstGeom>
          <a:solidFill>
            <a:srgbClr val="99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4" name="Triangle isocèle 83"/>
          <p:cNvSpPr/>
          <p:nvPr>
            <p:custDataLst>
              <p:tags r:id="rId18"/>
            </p:custDataLst>
          </p:nvPr>
        </p:nvSpPr>
        <p:spPr bwMode="auto">
          <a:xfrm>
            <a:off x="4597148" y="2830138"/>
            <a:ext cx="144973" cy="144973"/>
          </a:xfrm>
          <a:prstGeom prst="triangle">
            <a:avLst/>
          </a:prstGeom>
          <a:solidFill>
            <a:srgbClr val="99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5" name="Triangle isocèle 84"/>
          <p:cNvSpPr/>
          <p:nvPr>
            <p:custDataLst>
              <p:tags r:id="rId19"/>
            </p:custDataLst>
          </p:nvPr>
        </p:nvSpPr>
        <p:spPr bwMode="auto">
          <a:xfrm>
            <a:off x="4205800" y="3506001"/>
            <a:ext cx="144000" cy="144000"/>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4" name="Hexagone 63"/>
          <p:cNvSpPr/>
          <p:nvPr/>
        </p:nvSpPr>
        <p:spPr bwMode="auto">
          <a:xfrm>
            <a:off x="5980748" y="3671760"/>
            <a:ext cx="187133" cy="212651"/>
          </a:xfrm>
          <a:prstGeom prst="hexagon">
            <a:avLst/>
          </a:prstGeom>
          <a:solidFill>
            <a:srgbClr val="9966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6" name="Hexagone 65"/>
          <p:cNvSpPr/>
          <p:nvPr/>
        </p:nvSpPr>
        <p:spPr bwMode="auto">
          <a:xfrm>
            <a:off x="7291105" y="3685937"/>
            <a:ext cx="187133" cy="212651"/>
          </a:xfrm>
          <a:prstGeom prst="hexagon">
            <a:avLst/>
          </a:prstGeom>
          <a:solidFill>
            <a:srgbClr val="CCCC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1" name="Hexagone 70"/>
          <p:cNvSpPr/>
          <p:nvPr/>
        </p:nvSpPr>
        <p:spPr bwMode="auto">
          <a:xfrm>
            <a:off x="3116048" y="2526991"/>
            <a:ext cx="187133" cy="212651"/>
          </a:xfrm>
          <a:prstGeom prst="hexagon">
            <a:avLst/>
          </a:prstGeom>
          <a:solidFill>
            <a:srgbClr val="9966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6" name="Hexagone 75"/>
          <p:cNvSpPr/>
          <p:nvPr/>
        </p:nvSpPr>
        <p:spPr bwMode="auto">
          <a:xfrm>
            <a:off x="3332243" y="2615596"/>
            <a:ext cx="187133" cy="212651"/>
          </a:xfrm>
          <a:prstGeom prst="hexagon">
            <a:avLst/>
          </a:prstGeom>
          <a:solidFill>
            <a:srgbClr val="CCCC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aphicFrame>
        <p:nvGraphicFramePr>
          <p:cNvPr id="88" name="Tableau 87"/>
          <p:cNvGraphicFramePr>
            <a:graphicFrameLocks noGrp="1"/>
          </p:cNvGraphicFramePr>
          <p:nvPr/>
        </p:nvGraphicFramePr>
        <p:xfrm>
          <a:off x="5975496" y="1450143"/>
          <a:ext cx="2760922" cy="3412841"/>
        </p:xfrm>
        <a:graphic>
          <a:graphicData uri="http://schemas.openxmlformats.org/drawingml/2006/table">
            <a:tbl>
              <a:tblPr firstRow="1" bandRow="1">
                <a:tableStyleId>{5C22544A-7EE6-4342-B048-85BDC9FD1C3A}</a:tableStyleId>
              </a:tblPr>
              <a:tblGrid>
                <a:gridCol w="1380461"/>
                <a:gridCol w="1380461"/>
              </a:tblGrid>
              <a:tr h="44044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dirty="0" smtClean="0">
                          <a:solidFill>
                            <a:schemeClr val="tx1"/>
                          </a:solidFill>
                          <a:latin typeface="+mj-lt"/>
                        </a:rPr>
                        <a:t>LABEX</a:t>
                      </a:r>
                    </a:p>
                    <a:p>
                      <a:pPr marL="0" marR="0" indent="0" algn="ctr" defTabSz="9144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j-lt"/>
                        </a:rPr>
                        <a:t>(en ETP C et EC)</a:t>
                      </a:r>
                    </a:p>
                  </a:txBody>
                  <a:tcPr anchor="ctr">
                    <a:lnB w="12700" cap="flat" cmpd="sng" algn="ctr">
                      <a:solidFill>
                        <a:schemeClr val="tx1"/>
                      </a:solidFill>
                      <a:prstDash val="solid"/>
                      <a:round/>
                      <a:headEnd type="none" w="med" len="med"/>
                      <a:tailEnd type="none" w="med" len="med"/>
                    </a:lnB>
                    <a:noFill/>
                  </a:tcPr>
                </a:tc>
                <a:tc hMerge="1">
                  <a:txBody>
                    <a:bodyPr/>
                    <a:lstStyle/>
                    <a:p>
                      <a:pPr algn="ctr"/>
                      <a:endParaRPr lang="fr-FR" sz="1000" b="1" baseline="0" dirty="0" smtClean="0">
                        <a:solidFill>
                          <a:schemeClr val="tx1"/>
                        </a:solidFill>
                      </a:endParaRPr>
                    </a:p>
                  </a:txBody>
                  <a:tcPr anchor="ctr">
                    <a:noFill/>
                  </a:tcPr>
                </a:tc>
              </a:tr>
              <a:tr h="377603">
                <a:tc>
                  <a:txBody>
                    <a:bodyPr/>
                    <a:lstStyle/>
                    <a:p>
                      <a:r>
                        <a:rPr lang="fr-FR" sz="800" b="1" dirty="0" smtClean="0">
                          <a:solidFill>
                            <a:schemeClr val="tx1"/>
                          </a:solidFill>
                        </a:rPr>
                        <a:t>COMMAND</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fr-FR" sz="800" b="0" dirty="0" smtClean="0">
                          <a:solidFill>
                            <a:schemeClr val="tx1"/>
                          </a:solidFill>
                        </a:rPr>
                        <a:t>173 </a:t>
                      </a:r>
                      <a:r>
                        <a:rPr lang="fr-FR" sz="800" b="0" baseline="0" dirty="0" smtClean="0">
                          <a:solidFill>
                            <a:schemeClr val="tx1"/>
                          </a:solidFill>
                        </a:rPr>
                        <a:t>Rennes ; 46 Nantes</a:t>
                      </a:r>
                    </a:p>
                    <a:p>
                      <a:r>
                        <a:rPr lang="fr-FR" sz="800" b="0" baseline="0" dirty="0" smtClean="0">
                          <a:solidFill>
                            <a:schemeClr val="tx1"/>
                          </a:solidFill>
                        </a:rPr>
                        <a:t>16 Angers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261257">
                <a:tc>
                  <a:txBody>
                    <a:bodyPr/>
                    <a:lstStyle/>
                    <a:p>
                      <a:r>
                        <a:rPr lang="fr-FR" sz="800" b="1" dirty="0" smtClean="0">
                          <a:solidFill>
                            <a:schemeClr val="tx1"/>
                          </a:solidFill>
                        </a:rPr>
                        <a:t>ARRIMAC</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r>
                        <a:rPr lang="fr-FR" sz="800" b="0" baseline="0" dirty="0" smtClean="0">
                          <a:solidFill>
                            <a:schemeClr val="tx1"/>
                          </a:solidFill>
                        </a:rPr>
                        <a:t>161 Nantes ; 11 Rennes</a:t>
                      </a:r>
                    </a:p>
                  </a:txBody>
                  <a:tcPr>
                    <a:lnL w="12700" cap="flat" cmpd="sng" algn="ctr">
                      <a:solidFill>
                        <a:schemeClr val="tx1"/>
                      </a:solidFill>
                      <a:prstDash val="solid"/>
                      <a:round/>
                      <a:headEnd type="none" w="med" len="med"/>
                      <a:tailEnd type="none" w="med" len="med"/>
                    </a:lnL>
                    <a:noFill/>
                  </a:tcPr>
                </a:tc>
              </a:tr>
              <a:tr h="440441">
                <a:tc>
                  <a:txBody>
                    <a:bodyPr/>
                    <a:lstStyle/>
                    <a:p>
                      <a:r>
                        <a:rPr lang="fr-FR" sz="800" b="1" dirty="0" smtClean="0">
                          <a:solidFill>
                            <a:schemeClr val="tx1"/>
                          </a:solidFill>
                        </a:rPr>
                        <a:t>IEAC</a:t>
                      </a:r>
                    </a:p>
                    <a:p>
                      <a:endParaRPr lang="fr-FR" sz="800" b="1" dirty="0" smtClean="0">
                        <a:solidFill>
                          <a:schemeClr val="tx1"/>
                        </a:solidFill>
                      </a:endParaRPr>
                    </a:p>
                    <a:p>
                      <a:endParaRPr lang="fr-FR" sz="800" b="1" dirty="0" smtClean="0">
                        <a:solidFill>
                          <a:schemeClr val="tx1"/>
                        </a:solidFill>
                      </a:endParaRPr>
                    </a:p>
                    <a:p>
                      <a:r>
                        <a:rPr lang="fr-FR" sz="800" b="1" dirty="0" smtClean="0">
                          <a:solidFill>
                            <a:schemeClr val="tx1"/>
                          </a:solidFill>
                        </a:rPr>
                        <a:t>CENSE</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r>
                        <a:rPr lang="fr-FR" sz="800" b="0" baseline="0" dirty="0" smtClean="0">
                          <a:solidFill>
                            <a:schemeClr val="tx1"/>
                          </a:solidFill>
                        </a:rPr>
                        <a:t>55 Le Mans</a:t>
                      </a:r>
                    </a:p>
                    <a:p>
                      <a:endParaRPr lang="fr-FR" sz="800" b="0" baseline="0" dirty="0" smtClean="0">
                        <a:solidFill>
                          <a:schemeClr val="tx1"/>
                        </a:solidFill>
                      </a:endParaRPr>
                    </a:p>
                    <a:p>
                      <a:endParaRPr lang="fr-FR" sz="800" b="0" baseline="0" dirty="0" smtClean="0">
                        <a:solidFill>
                          <a:schemeClr val="tx1"/>
                        </a:solidFill>
                      </a:endParaRPr>
                    </a:p>
                    <a:p>
                      <a:r>
                        <a:rPr lang="fr-FR" sz="800" b="0" baseline="0" dirty="0" smtClean="0">
                          <a:solidFill>
                            <a:schemeClr val="tx1"/>
                          </a:solidFill>
                        </a:rPr>
                        <a:t>157 Nantes ; 21 Rennes</a:t>
                      </a:r>
                    </a:p>
                    <a:p>
                      <a:r>
                        <a:rPr lang="fr-FR" sz="800" b="0" baseline="0" dirty="0" smtClean="0">
                          <a:solidFill>
                            <a:schemeClr val="tx1"/>
                          </a:solidFill>
                        </a:rPr>
                        <a:t>7 Angers ; 3 Brest</a:t>
                      </a:r>
                    </a:p>
                    <a:p>
                      <a:endParaRPr lang="fr-FR" sz="800" b="0" baseline="0"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321860">
                <a:tc gridSpan="2">
                  <a:txBody>
                    <a:bodyPr/>
                    <a:lstStyle/>
                    <a:p>
                      <a:pPr algn="ctr"/>
                      <a:r>
                        <a:rPr lang="fr-FR" sz="1000" b="1" dirty="0" smtClean="0">
                          <a:solidFill>
                            <a:schemeClr val="tx1"/>
                          </a:solidFill>
                        </a:rPr>
                        <a:t>EQUIPEX Régionaux et Interrégionaux</a:t>
                      </a:r>
                      <a:endParaRPr lang="fr-FR" sz="1000" b="1" dirty="0">
                        <a:solidFill>
                          <a:schemeClr val="tx1"/>
                        </a:solidFill>
                      </a:endParaRPr>
                    </a:p>
                  </a:txBody>
                  <a:tcPr anchor="ctr">
                    <a:lnB w="12700" cap="flat" cmpd="sng" algn="ctr">
                      <a:solidFill>
                        <a:schemeClr val="tx1"/>
                      </a:solidFill>
                      <a:prstDash val="solid"/>
                      <a:round/>
                      <a:headEnd type="none" w="med" len="med"/>
                      <a:tailEnd type="none" w="med" len="med"/>
                    </a:lnB>
                    <a:noFill/>
                  </a:tcPr>
                </a:tc>
                <a:tc hMerge="1">
                  <a:txBody>
                    <a:bodyPr/>
                    <a:lstStyle/>
                    <a:p>
                      <a:endParaRPr lang="fr-FR" sz="1000" b="1" baseline="0"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440441">
                <a:tc gridSpan="2">
                  <a:txBody>
                    <a:bodyPr/>
                    <a:lstStyle/>
                    <a:p>
                      <a:pPr algn="l"/>
                      <a:r>
                        <a:rPr lang="fr-FR" sz="900" b="1" dirty="0" smtClean="0">
                          <a:solidFill>
                            <a:schemeClr val="tx1"/>
                          </a:solidFill>
                        </a:rPr>
                        <a:t>      MOLMATH Y                    STURDY</a:t>
                      </a:r>
                    </a:p>
                    <a:p>
                      <a:pPr algn="l"/>
                      <a:endParaRPr lang="fr-FR" sz="900" b="1" dirty="0" smtClean="0">
                        <a:solidFill>
                          <a:schemeClr val="tx1"/>
                        </a:solidFill>
                      </a:endParaRPr>
                    </a:p>
                    <a:p>
                      <a:pPr algn="l"/>
                      <a:r>
                        <a:rPr lang="fr-FR" sz="900" b="1" dirty="0" smtClean="0">
                          <a:solidFill>
                            <a:schemeClr val="tx1"/>
                          </a:solidFill>
                        </a:rPr>
                        <a:t>      IEAC                                 EQUIPEMANS</a:t>
                      </a:r>
                    </a:p>
                    <a:p>
                      <a:pPr algn="l"/>
                      <a:endParaRPr lang="fr-FR" sz="900" b="1" dirty="0" smtClean="0">
                        <a:solidFill>
                          <a:schemeClr val="tx1"/>
                        </a:solidFill>
                      </a:endParaRPr>
                    </a:p>
                    <a:p>
                      <a:pPr algn="l"/>
                      <a:r>
                        <a:rPr lang="fr-FR" sz="900" b="1" dirty="0" smtClean="0">
                          <a:solidFill>
                            <a:schemeClr val="tx1"/>
                          </a:solidFill>
                        </a:rPr>
                        <a:t>      ARRONAX</a:t>
                      </a:r>
                    </a:p>
                    <a:p>
                      <a:pPr algn="l"/>
                      <a:endParaRPr lang="fr-FR" sz="900" b="1" dirty="0" smtClean="0">
                        <a:solidFill>
                          <a:schemeClr val="tx1"/>
                        </a:solidFill>
                      </a:endParaRPr>
                    </a:p>
                    <a:p>
                      <a:pPr algn="l"/>
                      <a:r>
                        <a:rPr lang="fr-FR" sz="900" b="1" dirty="0" smtClean="0">
                          <a:solidFill>
                            <a:schemeClr val="tx1"/>
                          </a:solidFill>
                        </a:rPr>
                        <a:t>      EMHYMAT</a:t>
                      </a:r>
                    </a:p>
                    <a:p>
                      <a:pPr algn="l"/>
                      <a:endParaRPr lang="fr-FR" sz="900" b="1" dirty="0">
                        <a:solidFill>
                          <a:schemeClr val="tx1"/>
                        </a:solidFill>
                      </a:endParaRPr>
                    </a:p>
                  </a:txBody>
                  <a:tcPr anchor="ctr">
                    <a:lnT w="12700" cap="flat" cmpd="sng" algn="ctr">
                      <a:solidFill>
                        <a:schemeClr val="tx1"/>
                      </a:solidFill>
                      <a:prstDash val="solid"/>
                      <a:round/>
                      <a:headEnd type="none" w="med" len="med"/>
                      <a:tailEnd type="none" w="med" len="med"/>
                    </a:lnT>
                    <a:noFill/>
                  </a:tcPr>
                </a:tc>
                <a:tc hMerge="1">
                  <a:txBody>
                    <a:bodyPr/>
                    <a:lstStyle/>
                    <a:p>
                      <a:endParaRPr lang="fr-FR"/>
                    </a:p>
                  </a:txBody>
                  <a:tcPr/>
                </a:tc>
              </a:tr>
            </a:tbl>
          </a:graphicData>
        </a:graphic>
      </p:graphicFrame>
      <p:sp>
        <p:nvSpPr>
          <p:cNvPr id="91" name="Hexagone 90"/>
          <p:cNvSpPr/>
          <p:nvPr/>
        </p:nvSpPr>
        <p:spPr bwMode="auto">
          <a:xfrm>
            <a:off x="5980748" y="3965938"/>
            <a:ext cx="187133" cy="212651"/>
          </a:xfrm>
          <a:prstGeom prst="hexagon">
            <a:avLst/>
          </a:prstGeom>
          <a:solidFill>
            <a:srgbClr val="FF9999"/>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2" name="Hexagone 91"/>
          <p:cNvSpPr/>
          <p:nvPr/>
        </p:nvSpPr>
        <p:spPr bwMode="auto">
          <a:xfrm>
            <a:off x="4558533" y="3055075"/>
            <a:ext cx="187133" cy="212651"/>
          </a:xfrm>
          <a:prstGeom prst="hexagon">
            <a:avLst/>
          </a:prstGeom>
          <a:solidFill>
            <a:srgbClr val="FF9999"/>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3" name="Hexagone 92"/>
          <p:cNvSpPr/>
          <p:nvPr/>
        </p:nvSpPr>
        <p:spPr bwMode="auto">
          <a:xfrm>
            <a:off x="4806626" y="2962927"/>
            <a:ext cx="187133" cy="212651"/>
          </a:xfrm>
          <a:prstGeom prst="hexagon">
            <a:avLst/>
          </a:prstGeom>
          <a:solidFill>
            <a:srgbClr val="F84EE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4" name="Hexagone 93"/>
          <p:cNvSpPr/>
          <p:nvPr/>
        </p:nvSpPr>
        <p:spPr bwMode="auto">
          <a:xfrm>
            <a:off x="7291105" y="3944674"/>
            <a:ext cx="187133" cy="212651"/>
          </a:xfrm>
          <a:prstGeom prst="hexagon">
            <a:avLst/>
          </a:prstGeom>
          <a:solidFill>
            <a:srgbClr val="F84EE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7" name="Hexagone 96"/>
          <p:cNvSpPr/>
          <p:nvPr/>
        </p:nvSpPr>
        <p:spPr bwMode="auto">
          <a:xfrm>
            <a:off x="2123677" y="4001373"/>
            <a:ext cx="187133" cy="212651"/>
          </a:xfrm>
          <a:prstGeom prst="hexagon">
            <a:avLst/>
          </a:prstGeom>
          <a:solidFill>
            <a:srgbClr val="FCAAF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9" name="Hexagone 98"/>
          <p:cNvSpPr/>
          <p:nvPr/>
        </p:nvSpPr>
        <p:spPr bwMode="auto">
          <a:xfrm>
            <a:off x="5980748" y="4238841"/>
            <a:ext cx="187133" cy="212651"/>
          </a:xfrm>
          <a:prstGeom prst="hexagon">
            <a:avLst/>
          </a:prstGeom>
          <a:solidFill>
            <a:srgbClr val="FCAAF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0" name="Hexagone 99"/>
          <p:cNvSpPr/>
          <p:nvPr/>
        </p:nvSpPr>
        <p:spPr bwMode="auto">
          <a:xfrm>
            <a:off x="5980748" y="4517502"/>
            <a:ext cx="187133" cy="212651"/>
          </a:xfrm>
          <a:prstGeom prst="hexagon">
            <a:avLst/>
          </a:prstGeom>
          <a:solidFill>
            <a:schemeClr val="bg1">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1" name="Hexagone 100"/>
          <p:cNvSpPr/>
          <p:nvPr/>
        </p:nvSpPr>
        <p:spPr bwMode="auto">
          <a:xfrm>
            <a:off x="2332783" y="4167950"/>
            <a:ext cx="187133" cy="212651"/>
          </a:xfrm>
          <a:prstGeom prst="hexagon">
            <a:avLst/>
          </a:prstGeom>
          <a:solidFill>
            <a:schemeClr val="bg1">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3" name="Ellipse 102"/>
          <p:cNvSpPr/>
          <p:nvPr>
            <p:custDataLst>
              <p:tags r:id="rId20"/>
            </p:custDataLst>
          </p:nvPr>
        </p:nvSpPr>
        <p:spPr bwMode="auto">
          <a:xfrm>
            <a:off x="1770724" y="5090880"/>
            <a:ext cx="879475" cy="8175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104" name="Ellipse 103"/>
          <p:cNvSpPr/>
          <p:nvPr/>
        </p:nvSpPr>
        <p:spPr bwMode="auto">
          <a:xfrm>
            <a:off x="1150160" y="5211530"/>
            <a:ext cx="585788" cy="5762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105" name="Ellipse 104"/>
          <p:cNvSpPr/>
          <p:nvPr>
            <p:custDataLst>
              <p:tags r:id="rId21"/>
            </p:custDataLst>
          </p:nvPr>
        </p:nvSpPr>
        <p:spPr bwMode="auto">
          <a:xfrm>
            <a:off x="685172" y="5295667"/>
            <a:ext cx="419100" cy="40798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3" name="Groupe 90"/>
          <p:cNvGrpSpPr>
            <a:grpSpLocks/>
          </p:cNvGrpSpPr>
          <p:nvPr/>
        </p:nvGrpSpPr>
        <p:grpSpPr bwMode="auto">
          <a:xfrm>
            <a:off x="339097" y="5348055"/>
            <a:ext cx="306387" cy="303212"/>
            <a:chOff x="8090477" y="2740066"/>
            <a:chExt cx="307984" cy="303037"/>
          </a:xfrm>
        </p:grpSpPr>
        <p:sp>
          <p:nvSpPr>
            <p:cNvPr id="115" name="Ellipse 114"/>
            <p:cNvSpPr/>
            <p:nvPr/>
          </p:nvSpPr>
          <p:spPr bwMode="auto">
            <a:xfrm>
              <a:off x="8090477" y="2740066"/>
              <a:ext cx="285643" cy="299864"/>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116"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a:latin typeface="Calibri" pitchFamily="34" charset="0"/>
                </a:rPr>
                <a:t>&lt;50</a:t>
              </a:r>
            </a:p>
          </p:txBody>
        </p:sp>
      </p:grpSp>
      <p:sp>
        <p:nvSpPr>
          <p:cNvPr id="107" name="ZoneTexte 119"/>
          <p:cNvSpPr txBox="1">
            <a:spLocks noChangeArrowheads="1"/>
          </p:cNvSpPr>
          <p:nvPr/>
        </p:nvSpPr>
        <p:spPr bwMode="auto">
          <a:xfrm>
            <a:off x="316872" y="4799110"/>
            <a:ext cx="3960812" cy="34290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Labo A et A+ (en </a:t>
            </a:r>
            <a:r>
              <a:rPr lang="fr-FR" sz="1200" b="1" dirty="0">
                <a:latin typeface="Calibri" pitchFamily="34" charset="0"/>
              </a:rPr>
              <a:t>ETP </a:t>
            </a:r>
            <a:r>
              <a:rPr lang="fr-FR" sz="1200" b="1" dirty="0" smtClean="0">
                <a:latin typeface="Calibri" pitchFamily="34" charset="0"/>
              </a:rPr>
              <a:t>C et EC)</a:t>
            </a:r>
            <a:endParaRPr lang="fr-FR" sz="1200" b="1" dirty="0">
              <a:latin typeface="Calibri" pitchFamily="34" charset="0"/>
            </a:endParaRPr>
          </a:p>
        </p:txBody>
      </p:sp>
      <p:sp>
        <p:nvSpPr>
          <p:cNvPr id="108" name="Rectangle 107"/>
          <p:cNvSpPr/>
          <p:nvPr>
            <p:custDataLst>
              <p:tags r:id="rId22"/>
            </p:custDataLst>
          </p:nvPr>
        </p:nvSpPr>
        <p:spPr bwMode="auto">
          <a:xfrm>
            <a:off x="311151" y="4763385"/>
            <a:ext cx="3707956" cy="174374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117" name="Rectangle 116"/>
          <p:cNvSpPr/>
          <p:nvPr/>
        </p:nvSpPr>
        <p:spPr bwMode="auto">
          <a:xfrm>
            <a:off x="2690038" y="4763392"/>
            <a:ext cx="6081066" cy="1743733"/>
          </a:xfrm>
          <a:prstGeom prst="rect">
            <a:avLst/>
          </a:prstGeom>
          <a:solidFill>
            <a:schemeClr val="bg1">
              <a:lumMod val="85000"/>
            </a:schemeClr>
          </a:solidFill>
          <a:ln w="12700">
            <a:solidFill>
              <a:schemeClr val="tx1"/>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L="82550" marR="0" indent="-82550" defTabSz="914400" eaLnBrk="1" latinLnBrk="0" hangingPunct="1">
              <a:lnSpc>
                <a:spcPct val="100000"/>
              </a:lnSpc>
              <a:spcBef>
                <a:spcPct val="50000"/>
              </a:spcBef>
              <a:buClr>
                <a:srgbClr val="CC0000"/>
              </a:buClr>
              <a:buSzPct val="75000"/>
              <a:buFont typeface="Arial" pitchFamily="34" charset="0"/>
              <a:buChar char="•"/>
              <a:tabLst/>
            </a:pPr>
            <a:r>
              <a:rPr lang="fr-FR" sz="800" dirty="0" smtClean="0">
                <a:solidFill>
                  <a:schemeClr val="tx1"/>
                </a:solidFill>
                <a:latin typeface="Arial" charset="0"/>
              </a:rPr>
              <a:t>Un pôle majeur en Bretagne Pays de la Loire (650 ETP au sein des </a:t>
            </a:r>
            <a:r>
              <a:rPr lang="fr-FR" sz="800" dirty="0" err="1" smtClean="0">
                <a:solidFill>
                  <a:schemeClr val="tx1"/>
                </a:solidFill>
                <a:latin typeface="Arial" charset="0"/>
              </a:rPr>
              <a:t>Labex</a:t>
            </a:r>
            <a:r>
              <a:rPr lang="fr-FR" sz="800" dirty="0" smtClean="0">
                <a:solidFill>
                  <a:schemeClr val="tx1"/>
                </a:solidFill>
                <a:latin typeface="Arial" charset="0"/>
              </a:rPr>
              <a:t>) . L’excellence est marquée tant en mécanique du solide, avec la présence de 50% des membres de l’IUF qu’en chimie  et physique des matériaux (IPR, </a:t>
            </a:r>
            <a:r>
              <a:rPr lang="fr-FR" sz="800" dirty="0" err="1" smtClean="0">
                <a:solidFill>
                  <a:schemeClr val="tx1"/>
                </a:solidFill>
                <a:latin typeface="Arial" charset="0"/>
              </a:rPr>
              <a:t>Foton</a:t>
            </a:r>
            <a:r>
              <a:rPr lang="fr-FR" sz="800" dirty="0" smtClean="0">
                <a:solidFill>
                  <a:schemeClr val="tx1"/>
                </a:solidFill>
                <a:latin typeface="Arial" charset="0"/>
              </a:rPr>
              <a:t>, Chimie et photonique moléculaire, IMN, </a:t>
            </a:r>
            <a:r>
              <a:rPr lang="fr-FR" sz="800" dirty="0" err="1" smtClean="0">
                <a:solidFill>
                  <a:schemeClr val="tx1"/>
                </a:solidFill>
                <a:latin typeface="Arial" charset="0"/>
              </a:rPr>
              <a:t>Moltec</a:t>
            </a:r>
            <a:r>
              <a:rPr lang="fr-FR" sz="800" dirty="0" smtClean="0">
                <a:solidFill>
                  <a:schemeClr val="tx1"/>
                </a:solidFill>
                <a:latin typeface="Arial" charset="0"/>
              </a:rPr>
              <a:t>); Ce pôle comprend 4 axes complémentaires correspondants chacun à l’un des </a:t>
            </a:r>
            <a:r>
              <a:rPr lang="fr-FR" sz="800" dirty="0" err="1" smtClean="0">
                <a:solidFill>
                  <a:schemeClr val="tx1"/>
                </a:solidFill>
                <a:latin typeface="Arial" charset="0"/>
              </a:rPr>
              <a:t>Labex</a:t>
            </a:r>
            <a:endParaRPr lang="fr-FR" sz="800" dirty="0" smtClean="0">
              <a:solidFill>
                <a:schemeClr val="tx1"/>
              </a:solidFill>
              <a:latin typeface="Arial" charset="0"/>
            </a:endParaRPr>
          </a:p>
          <a:p>
            <a:pPr marL="82550" indent="-82550">
              <a:spcBef>
                <a:spcPct val="50000"/>
              </a:spcBef>
              <a:buClr>
                <a:srgbClr val="CC0000"/>
              </a:buClr>
              <a:buSzPct val="75000"/>
              <a:buFont typeface="Arial" pitchFamily="34" charset="0"/>
              <a:buChar char="•"/>
            </a:pPr>
            <a:r>
              <a:rPr lang="fr-FR" sz="800" dirty="0" smtClean="0">
                <a:solidFill>
                  <a:schemeClr val="tx1"/>
                </a:solidFill>
                <a:latin typeface="Arial" charset="0"/>
              </a:rPr>
              <a:t>Physique et chimie des matériaux : 1 </a:t>
            </a:r>
            <a:r>
              <a:rPr lang="fr-FR" sz="800" dirty="0" err="1" smtClean="0">
                <a:solidFill>
                  <a:schemeClr val="tx1"/>
                </a:solidFill>
                <a:latin typeface="Arial" charset="0"/>
              </a:rPr>
              <a:t>Labex</a:t>
            </a:r>
            <a:r>
              <a:rPr lang="fr-FR" sz="800" dirty="0" smtClean="0">
                <a:solidFill>
                  <a:schemeClr val="tx1"/>
                </a:solidFill>
                <a:latin typeface="Arial" charset="0"/>
              </a:rPr>
              <a:t> puissant Command avec les Instituts physique et chimique de Rennes (respectivement A+ et A), l’IMN Nantes (A+), le CESAM Nantes (A+),.. qui s’appuie sur les </a:t>
            </a:r>
            <a:r>
              <a:rPr lang="fr-FR" sz="800" dirty="0" err="1" smtClean="0">
                <a:solidFill>
                  <a:schemeClr val="tx1"/>
                </a:solidFill>
                <a:latin typeface="Arial" charset="0"/>
              </a:rPr>
              <a:t>Equipex</a:t>
            </a:r>
            <a:r>
              <a:rPr lang="fr-FR" sz="800" dirty="0" smtClean="0">
                <a:solidFill>
                  <a:schemeClr val="tx1"/>
                </a:solidFill>
                <a:latin typeface="Arial" charset="0"/>
              </a:rPr>
              <a:t>  </a:t>
            </a:r>
            <a:r>
              <a:rPr lang="fr-FR" sz="800" dirty="0" err="1" smtClean="0">
                <a:solidFill>
                  <a:schemeClr val="tx1"/>
                </a:solidFill>
                <a:latin typeface="Arial" charset="0"/>
              </a:rPr>
              <a:t>Molmathy</a:t>
            </a:r>
            <a:r>
              <a:rPr lang="fr-FR" sz="800" dirty="0" smtClean="0">
                <a:solidFill>
                  <a:schemeClr val="tx1"/>
                </a:solidFill>
                <a:latin typeface="Arial" charset="0"/>
              </a:rPr>
              <a:t>  et EMHYMAT.</a:t>
            </a:r>
          </a:p>
          <a:p>
            <a:pPr marL="82550" indent="-82550">
              <a:spcBef>
                <a:spcPct val="50000"/>
              </a:spcBef>
              <a:buClr>
                <a:srgbClr val="CC0000"/>
              </a:buClr>
              <a:buSzPct val="75000"/>
              <a:buFont typeface="Arial" pitchFamily="34" charset="0"/>
              <a:buChar char="•"/>
            </a:pPr>
            <a:r>
              <a:rPr lang="fr-FR" sz="800" dirty="0" smtClean="0">
                <a:solidFill>
                  <a:schemeClr val="tx1"/>
                </a:solidFill>
                <a:latin typeface="Arial" charset="0"/>
              </a:rPr>
              <a:t>Mécanique et matériaux : un des premiers pôles français avec le </a:t>
            </a:r>
            <a:r>
              <a:rPr lang="fr-FR" sz="800" dirty="0" err="1" smtClean="0">
                <a:solidFill>
                  <a:schemeClr val="tx1"/>
                </a:solidFill>
                <a:latin typeface="Arial" charset="0"/>
              </a:rPr>
              <a:t>Labex</a:t>
            </a:r>
            <a:r>
              <a:rPr lang="fr-FR" sz="800" dirty="0" smtClean="0">
                <a:solidFill>
                  <a:schemeClr val="tx1"/>
                </a:solidFill>
                <a:latin typeface="Arial" charset="0"/>
              </a:rPr>
              <a:t> </a:t>
            </a:r>
            <a:r>
              <a:rPr lang="fr-FR" sz="800" dirty="0" err="1" smtClean="0">
                <a:solidFill>
                  <a:schemeClr val="tx1"/>
                </a:solidFill>
                <a:latin typeface="Arial" charset="0"/>
              </a:rPr>
              <a:t>Arrimac</a:t>
            </a:r>
            <a:r>
              <a:rPr lang="fr-FR" sz="800" dirty="0" smtClean="0">
                <a:solidFill>
                  <a:schemeClr val="tx1"/>
                </a:solidFill>
                <a:latin typeface="Arial" charset="0"/>
              </a:rPr>
              <a:t> s’appuyant le GEM, </a:t>
            </a:r>
            <a:r>
              <a:rPr lang="fr-FR" sz="800" dirty="0" err="1" smtClean="0">
                <a:solidFill>
                  <a:schemeClr val="tx1"/>
                </a:solidFill>
                <a:latin typeface="Arial" charset="0"/>
              </a:rPr>
              <a:t>Irccyn</a:t>
            </a:r>
            <a:r>
              <a:rPr lang="fr-FR" sz="800" dirty="0" smtClean="0">
                <a:solidFill>
                  <a:schemeClr val="tx1"/>
                </a:solidFill>
                <a:latin typeface="Arial" charset="0"/>
              </a:rPr>
              <a:t>, LTN (2 séniors de l’IUF, chaire internationale EADS), 2 </a:t>
            </a:r>
            <a:r>
              <a:rPr lang="fr-FR" sz="800" dirty="0" err="1" smtClean="0">
                <a:solidFill>
                  <a:schemeClr val="tx1"/>
                </a:solidFill>
                <a:latin typeface="Arial" charset="0"/>
              </a:rPr>
              <a:t>Equipex</a:t>
            </a:r>
            <a:r>
              <a:rPr lang="fr-FR" sz="800" dirty="0" smtClean="0">
                <a:solidFill>
                  <a:schemeClr val="tx1"/>
                </a:solidFill>
                <a:latin typeface="Arial" charset="0"/>
              </a:rPr>
              <a:t> </a:t>
            </a:r>
            <a:r>
              <a:rPr lang="fr-FR" sz="800" dirty="0" err="1" smtClean="0">
                <a:solidFill>
                  <a:schemeClr val="tx1"/>
                </a:solidFill>
                <a:latin typeface="Arial" charset="0"/>
              </a:rPr>
              <a:t>Sturdy</a:t>
            </a:r>
            <a:r>
              <a:rPr lang="fr-FR" sz="800" dirty="0" smtClean="0">
                <a:solidFill>
                  <a:schemeClr val="tx1"/>
                </a:solidFill>
                <a:latin typeface="Arial" charset="0"/>
              </a:rPr>
              <a:t> et </a:t>
            </a:r>
            <a:r>
              <a:rPr lang="fr-FR" sz="800" dirty="0" err="1" smtClean="0">
                <a:solidFill>
                  <a:schemeClr val="tx1"/>
                </a:solidFill>
                <a:latin typeface="Arial" charset="0"/>
              </a:rPr>
              <a:t>Robotex</a:t>
            </a:r>
            <a:r>
              <a:rPr lang="fr-FR" sz="800" dirty="0" smtClean="0">
                <a:solidFill>
                  <a:schemeClr val="tx1"/>
                </a:solidFill>
                <a:latin typeface="Arial" charset="0"/>
              </a:rPr>
              <a:t> au niveau national complémentaires. De plus cet axe est en synergie avec l’IRT Jules Verne qui amplifie et élargie la dynamique du </a:t>
            </a:r>
            <a:r>
              <a:rPr lang="fr-FR" sz="800" dirty="0" err="1" smtClean="0">
                <a:solidFill>
                  <a:schemeClr val="tx1"/>
                </a:solidFill>
                <a:latin typeface="Arial" charset="0"/>
              </a:rPr>
              <a:t>Technocampus</a:t>
            </a:r>
            <a:r>
              <a:rPr lang="fr-FR" sz="800" dirty="0" smtClean="0">
                <a:solidFill>
                  <a:schemeClr val="tx1"/>
                </a:solidFill>
                <a:latin typeface="Arial" charset="0"/>
              </a:rPr>
              <a:t> EMC2, centre de recherche collaborative avec EADS </a:t>
            </a:r>
          </a:p>
          <a:p>
            <a:pPr marL="82550" indent="-82550">
              <a:spcBef>
                <a:spcPct val="50000"/>
              </a:spcBef>
              <a:buClr>
                <a:srgbClr val="CC0000"/>
              </a:buClr>
              <a:buSzPct val="75000"/>
              <a:buFont typeface="Arial" pitchFamily="34" charset="0"/>
              <a:buChar char="•"/>
            </a:pPr>
            <a:r>
              <a:rPr lang="fr-FR" sz="800" dirty="0" smtClean="0">
                <a:solidFill>
                  <a:schemeClr val="tx1"/>
                </a:solidFill>
                <a:latin typeface="Arial" charset="0"/>
              </a:rPr>
              <a:t>Acoustique et CND avec le </a:t>
            </a:r>
            <a:r>
              <a:rPr lang="fr-FR" sz="800" dirty="0" err="1" smtClean="0">
                <a:solidFill>
                  <a:schemeClr val="tx1"/>
                </a:solidFill>
                <a:latin typeface="Arial" charset="0"/>
              </a:rPr>
              <a:t>Labex</a:t>
            </a:r>
            <a:r>
              <a:rPr lang="fr-FR" sz="800" dirty="0" smtClean="0">
                <a:solidFill>
                  <a:schemeClr val="tx1"/>
                </a:solidFill>
                <a:latin typeface="Arial" charset="0"/>
              </a:rPr>
              <a:t> IEAC (s’appuyant sur le LAUM, 1er publiant européen sur l’acoustique et 4ème publiant mondial) et l’</a:t>
            </a:r>
            <a:r>
              <a:rPr lang="fr-FR" sz="800" dirty="0" err="1" smtClean="0">
                <a:solidFill>
                  <a:schemeClr val="tx1"/>
                </a:solidFill>
                <a:latin typeface="Arial" charset="0"/>
              </a:rPr>
              <a:t>Equipex</a:t>
            </a:r>
            <a:r>
              <a:rPr lang="fr-FR" sz="800" dirty="0" smtClean="0">
                <a:solidFill>
                  <a:schemeClr val="tx1"/>
                </a:solidFill>
                <a:latin typeface="Arial" charset="0"/>
              </a:rPr>
              <a:t>  IEAC.</a:t>
            </a:r>
          </a:p>
          <a:p>
            <a:pPr marL="82550" indent="-82550">
              <a:spcBef>
                <a:spcPct val="50000"/>
              </a:spcBef>
              <a:buClr>
                <a:srgbClr val="CC0000"/>
              </a:buClr>
              <a:buSzPct val="75000"/>
              <a:buFont typeface="Arial" pitchFamily="34" charset="0"/>
              <a:buChar char="•"/>
            </a:pPr>
            <a:r>
              <a:rPr lang="fr-FR" sz="800" dirty="0" smtClean="0">
                <a:solidFill>
                  <a:schemeClr val="tx1"/>
                </a:solidFill>
                <a:latin typeface="Arial" charset="0"/>
              </a:rPr>
              <a:t>Physique Nucléaire avec le </a:t>
            </a:r>
            <a:r>
              <a:rPr lang="fr-FR" sz="800" dirty="0" err="1" smtClean="0">
                <a:solidFill>
                  <a:schemeClr val="tx1"/>
                </a:solidFill>
                <a:latin typeface="Arial" charset="0"/>
              </a:rPr>
              <a:t>Labex</a:t>
            </a:r>
            <a:r>
              <a:rPr lang="fr-FR" sz="800" dirty="0" smtClean="0">
                <a:solidFill>
                  <a:schemeClr val="tx1"/>
                </a:solidFill>
                <a:latin typeface="Arial" charset="0"/>
              </a:rPr>
              <a:t> CENSE, projet intégrant des partenaires européens ainsi que l’</a:t>
            </a:r>
            <a:r>
              <a:rPr lang="fr-FR" sz="800" dirty="0" err="1" smtClean="0">
                <a:solidFill>
                  <a:schemeClr val="tx1"/>
                </a:solidFill>
                <a:latin typeface="Arial" charset="0"/>
              </a:rPr>
              <a:t>équipex</a:t>
            </a:r>
            <a:r>
              <a:rPr lang="fr-FR" sz="800" dirty="0" smtClean="0">
                <a:solidFill>
                  <a:schemeClr val="tx1"/>
                </a:solidFill>
                <a:latin typeface="Arial" charset="0"/>
              </a:rPr>
              <a:t> </a:t>
            </a:r>
            <a:r>
              <a:rPr lang="fr-FR" sz="800" dirty="0" err="1" smtClean="0">
                <a:solidFill>
                  <a:schemeClr val="tx1"/>
                </a:solidFill>
                <a:latin typeface="Arial" charset="0"/>
              </a:rPr>
              <a:t>Arronax</a:t>
            </a:r>
            <a:endParaRPr lang="fr-FR" sz="800" dirty="0" smtClean="0">
              <a:solidFill>
                <a:schemeClr val="tx1"/>
              </a:solidFill>
              <a:latin typeface="Arial" charset="0"/>
            </a:endParaRPr>
          </a:p>
        </p:txBody>
      </p:sp>
      <p:grpSp>
        <p:nvGrpSpPr>
          <p:cNvPr id="4" name="Groupe 85"/>
          <p:cNvGrpSpPr/>
          <p:nvPr/>
        </p:nvGrpSpPr>
        <p:grpSpPr>
          <a:xfrm>
            <a:off x="415625" y="5722524"/>
            <a:ext cx="2134249" cy="792322"/>
            <a:chOff x="415625" y="5722524"/>
            <a:chExt cx="2134249" cy="792322"/>
          </a:xfrm>
        </p:grpSpPr>
        <p:sp>
          <p:nvSpPr>
            <p:cNvPr id="73" name="ZoneTexte 72"/>
            <p:cNvSpPr txBox="1"/>
            <p:nvPr>
              <p:custDataLst>
                <p:tags r:id="rId31"/>
              </p:custDataLst>
            </p:nvPr>
          </p:nvSpPr>
          <p:spPr>
            <a:xfrm>
              <a:off x="415625" y="5987020"/>
              <a:ext cx="57001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+ 300 ETP chercheurs</a:t>
              </a:r>
            </a:p>
          </p:txBody>
        </p:sp>
        <p:sp>
          <p:nvSpPr>
            <p:cNvPr id="77" name="ZoneTexte 76"/>
            <p:cNvSpPr txBox="1"/>
            <p:nvPr>
              <p:custDataLst>
                <p:tags r:id="rId32"/>
              </p:custDataLst>
            </p:nvPr>
          </p:nvSpPr>
          <p:spPr>
            <a:xfrm>
              <a:off x="1009399" y="5987020"/>
              <a:ext cx="795650"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Entre 100 et 300 </a:t>
              </a:r>
              <a:endParaRPr lang="fr-FR" sz="700" b="1" dirty="0" smtClean="0">
                <a:latin typeface="+mn-lt"/>
              </a:endParaRPr>
            </a:p>
            <a:p>
              <a:pPr>
                <a:buClr>
                  <a:schemeClr val="accent2"/>
                </a:buClr>
                <a:defRPr/>
              </a:pPr>
              <a:r>
                <a:rPr lang="fr-FR" sz="700" b="1" dirty="0" smtClean="0">
                  <a:latin typeface="+mn-lt"/>
                </a:rPr>
                <a:t>ETP </a:t>
              </a:r>
              <a:r>
                <a:rPr lang="fr-FR" sz="700" b="1" dirty="0">
                  <a:latin typeface="+mn-lt"/>
                </a:rPr>
                <a:t>chercheurs</a:t>
              </a:r>
            </a:p>
          </p:txBody>
        </p:sp>
        <p:sp>
          <p:nvSpPr>
            <p:cNvPr id="78" name="ZoneTexte 77"/>
            <p:cNvSpPr txBox="1"/>
            <p:nvPr>
              <p:custDataLst>
                <p:tags r:id="rId33"/>
              </p:custDataLst>
            </p:nvPr>
          </p:nvSpPr>
          <p:spPr>
            <a:xfrm>
              <a:off x="1801425" y="5987020"/>
              <a:ext cx="748449"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Moins de 100 ETP chercheurs</a:t>
              </a:r>
            </a:p>
          </p:txBody>
        </p:sp>
        <p:sp>
          <p:nvSpPr>
            <p:cNvPr id="79" name="Triangle isocèle 78"/>
            <p:cNvSpPr/>
            <p:nvPr>
              <p:custDataLst>
                <p:tags r:id="rId34"/>
              </p:custDataLst>
            </p:nvPr>
          </p:nvSpPr>
          <p:spPr bwMode="auto">
            <a:xfrm>
              <a:off x="481283" y="5722524"/>
              <a:ext cx="360363" cy="35877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80" name="Triangle isocèle 79"/>
            <p:cNvSpPr/>
            <p:nvPr>
              <p:custDataLst>
                <p:tags r:id="rId35"/>
              </p:custDataLst>
            </p:nvPr>
          </p:nvSpPr>
          <p:spPr bwMode="auto">
            <a:xfrm>
              <a:off x="1263052" y="5822036"/>
              <a:ext cx="252413" cy="25082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81" name="Triangle isocèle 80"/>
            <p:cNvSpPr/>
            <p:nvPr>
              <p:custDataLst>
                <p:tags r:id="rId36"/>
              </p:custDataLst>
            </p:nvPr>
          </p:nvSpPr>
          <p:spPr bwMode="auto">
            <a:xfrm>
              <a:off x="1852973" y="5926836"/>
              <a:ext cx="144462" cy="144462"/>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grpSp>
      <p:sp>
        <p:nvSpPr>
          <p:cNvPr id="82" name="ZoneTexte 81"/>
          <p:cNvSpPr txBox="1"/>
          <p:nvPr/>
        </p:nvSpPr>
        <p:spPr>
          <a:xfrm>
            <a:off x="1674420" y="4304253"/>
            <a:ext cx="751045" cy="361507"/>
          </a:xfrm>
          <a:prstGeom prst="rect">
            <a:avLst/>
          </a:prstGeom>
          <a:noFill/>
        </p:spPr>
        <p:txBody>
          <a:bodyPr wrap="square" lIns="36000" tIns="36000" rIns="36000" bIns="36000" rtlCol="0" anchor="ctr" anchorCtr="0">
            <a:noAutofit/>
          </a:bodyPr>
          <a:lstStyle/>
          <a:p>
            <a:pPr>
              <a:buClr>
                <a:schemeClr val="accent2"/>
              </a:buClr>
            </a:pPr>
            <a:r>
              <a:rPr lang="fr-FR" sz="900" b="1" dirty="0" smtClean="0"/>
              <a:t>1 IRT</a:t>
            </a:r>
          </a:p>
          <a:p>
            <a:pPr>
              <a:buClr>
                <a:schemeClr val="accent2"/>
              </a:buClr>
            </a:pPr>
            <a:r>
              <a:rPr lang="fr-FR" sz="900" b="1" dirty="0" smtClean="0"/>
              <a:t>3 </a:t>
            </a:r>
            <a:r>
              <a:rPr lang="fr-FR" sz="900" b="1" dirty="0" err="1" smtClean="0"/>
              <a:t>Equipex</a:t>
            </a:r>
            <a:r>
              <a:rPr lang="fr-FR" sz="900" b="1" dirty="0" smtClean="0"/>
              <a:t> nationaux</a:t>
            </a:r>
          </a:p>
        </p:txBody>
      </p:sp>
      <p:sp>
        <p:nvSpPr>
          <p:cNvPr id="68" name="Rectangle 67"/>
          <p:cNvSpPr/>
          <p:nvPr>
            <p:custDataLst>
              <p:tags r:id="rId23"/>
            </p:custDataLst>
          </p:nvPr>
        </p:nvSpPr>
        <p:spPr bwMode="auto">
          <a:xfrm>
            <a:off x="360681" y="4024826"/>
            <a:ext cx="190005" cy="166254"/>
          </a:xfrm>
          <a:prstGeom prst="rect">
            <a:avLst/>
          </a:prstGeom>
          <a:solidFill>
            <a:srgbClr val="7030A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9" name="ZoneTexte 68"/>
          <p:cNvSpPr txBox="1"/>
          <p:nvPr>
            <p:custDataLst>
              <p:tags r:id="rId24"/>
            </p:custDataLst>
          </p:nvPr>
        </p:nvSpPr>
        <p:spPr>
          <a:xfrm>
            <a:off x="620665" y="3918006"/>
            <a:ext cx="1254260" cy="368809"/>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800" b="1" dirty="0"/>
              <a:t>Pôle de compétitivité ID4car</a:t>
            </a:r>
            <a:endParaRPr lang="fr-FR" sz="1000" b="1" dirty="0"/>
          </a:p>
        </p:txBody>
      </p:sp>
      <p:sp>
        <p:nvSpPr>
          <p:cNvPr id="83" name="Rectangle 82"/>
          <p:cNvSpPr/>
          <p:nvPr>
            <p:custDataLst>
              <p:tags r:id="rId25"/>
            </p:custDataLst>
          </p:nvPr>
        </p:nvSpPr>
        <p:spPr bwMode="auto">
          <a:xfrm>
            <a:off x="2508136" y="2312801"/>
            <a:ext cx="190005" cy="166254"/>
          </a:xfrm>
          <a:prstGeom prst="rect">
            <a:avLst/>
          </a:prstGeom>
          <a:solidFill>
            <a:srgbClr val="7030A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7" name="ZoneTexte 66"/>
          <p:cNvSpPr txBox="1"/>
          <p:nvPr/>
        </p:nvSpPr>
        <p:spPr>
          <a:xfrm>
            <a:off x="1696191" y="2378471"/>
            <a:ext cx="751045" cy="361507"/>
          </a:xfrm>
          <a:prstGeom prst="rect">
            <a:avLst/>
          </a:prstGeom>
          <a:noFill/>
        </p:spPr>
        <p:txBody>
          <a:bodyPr wrap="square" lIns="36000" tIns="36000" rIns="36000" bIns="36000" rtlCol="0" anchor="ctr" anchorCtr="0">
            <a:noAutofit/>
          </a:bodyPr>
          <a:lstStyle/>
          <a:p>
            <a:pPr>
              <a:buClr>
                <a:schemeClr val="accent2"/>
              </a:buClr>
            </a:pPr>
            <a:r>
              <a:rPr lang="fr-FR" sz="900" b="1" dirty="0" smtClean="0"/>
              <a:t>1 </a:t>
            </a:r>
            <a:r>
              <a:rPr lang="fr-FR" sz="900" b="1" dirty="0" err="1" smtClean="0"/>
              <a:t>Equipex</a:t>
            </a:r>
            <a:r>
              <a:rPr lang="fr-FR" sz="900" b="1" dirty="0" smtClean="0"/>
              <a:t> national</a:t>
            </a:r>
          </a:p>
        </p:txBody>
      </p:sp>
      <p:sp>
        <p:nvSpPr>
          <p:cNvPr id="86" name="Triangle isocèle 85"/>
          <p:cNvSpPr/>
          <p:nvPr>
            <p:custDataLst>
              <p:tags r:id="rId26"/>
            </p:custDataLst>
          </p:nvPr>
        </p:nvSpPr>
        <p:spPr bwMode="auto">
          <a:xfrm>
            <a:off x="5697246" y="2930673"/>
            <a:ext cx="220109" cy="202219"/>
          </a:xfrm>
          <a:prstGeom prst="triangle">
            <a:avLst/>
          </a:prstGeom>
          <a:solidFill>
            <a:srgbClr val="E48CBE"/>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7" name="Triangle isocèle 86"/>
          <p:cNvSpPr/>
          <p:nvPr>
            <p:custDataLst>
              <p:tags r:id="rId27"/>
            </p:custDataLst>
          </p:nvPr>
        </p:nvSpPr>
        <p:spPr bwMode="auto">
          <a:xfrm>
            <a:off x="3367703" y="4353733"/>
            <a:ext cx="289280" cy="265768"/>
          </a:xfrm>
          <a:prstGeom prst="triangle">
            <a:avLst/>
          </a:prstGeom>
          <a:solidFill>
            <a:srgbClr val="E48CBE"/>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0" name="Triangle isocèle 89"/>
          <p:cNvSpPr/>
          <p:nvPr>
            <p:custDataLst>
              <p:tags r:id="rId28"/>
            </p:custDataLst>
          </p:nvPr>
        </p:nvSpPr>
        <p:spPr bwMode="auto">
          <a:xfrm>
            <a:off x="2166316" y="2784211"/>
            <a:ext cx="173123" cy="159052"/>
          </a:xfrm>
          <a:prstGeom prst="triangle">
            <a:avLst/>
          </a:prstGeom>
          <a:solidFill>
            <a:srgbClr val="E48CBE"/>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5" name="Triangle isocèle 94"/>
          <p:cNvSpPr/>
          <p:nvPr>
            <p:custDataLst>
              <p:tags r:id="rId29"/>
            </p:custDataLst>
          </p:nvPr>
        </p:nvSpPr>
        <p:spPr bwMode="auto">
          <a:xfrm>
            <a:off x="1000555" y="2200341"/>
            <a:ext cx="173123" cy="159052"/>
          </a:xfrm>
          <a:prstGeom prst="triangle">
            <a:avLst/>
          </a:prstGeom>
          <a:solidFill>
            <a:srgbClr val="E48CBE"/>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6" name="Triangle isocèle 95"/>
          <p:cNvSpPr/>
          <p:nvPr>
            <p:custDataLst>
              <p:tags r:id="rId30"/>
            </p:custDataLst>
          </p:nvPr>
        </p:nvSpPr>
        <p:spPr bwMode="auto">
          <a:xfrm>
            <a:off x="4183142" y="3649130"/>
            <a:ext cx="173123" cy="159052"/>
          </a:xfrm>
          <a:prstGeom prst="triangle">
            <a:avLst/>
          </a:prstGeom>
          <a:solidFill>
            <a:srgbClr val="E48CBE"/>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Rectangle 2" hidden="1"/>
          <p:cNvGraphicFramePr>
            <a:graphicFrameLocks/>
          </p:cNvGraphicFramePr>
          <p:nvPr/>
        </p:nvGraphicFramePr>
        <p:xfrm>
          <a:off x="0" y="0"/>
          <a:ext cx="158750" cy="158750"/>
        </p:xfrm>
        <a:graphic>
          <a:graphicData uri="http://schemas.openxmlformats.org/presentationml/2006/ole">
            <p:oleObj spid="_x0000_s490498" name="think-cell Slide" r:id="rId43" imgW="0" imgH="0" progId="">
              <p:embed/>
            </p:oleObj>
          </a:graphicData>
        </a:graphic>
      </p:graphicFrame>
      <p:pic>
        <p:nvPicPr>
          <p:cNvPr id="11267" name="Picture 6" descr="http://www.d-maps.com/m/paysloire/paysloire08.gif"/>
          <p:cNvPicPr>
            <a:picLocks noChangeAspect="1" noChangeArrowheads="1"/>
          </p:cNvPicPr>
          <p:nvPr>
            <p:custDataLst>
              <p:tags r:id="rId2"/>
            </p:custDataLst>
          </p:nvPr>
        </p:nvPicPr>
        <p:blipFill>
          <a:blip r:embed="rId44" cstate="print"/>
          <a:srcRect l="2336" t="4993" r="5846" b="11124"/>
          <a:stretch>
            <a:fillRect/>
          </a:stretch>
        </p:blipFill>
        <p:spPr bwMode="auto">
          <a:xfrm>
            <a:off x="2249488" y="2108643"/>
            <a:ext cx="2779712" cy="2606675"/>
          </a:xfrm>
          <a:prstGeom prst="rect">
            <a:avLst/>
          </a:prstGeom>
          <a:noFill/>
          <a:ln w="9525">
            <a:noFill/>
            <a:miter lim="800000"/>
            <a:headEnd/>
            <a:tailEnd/>
          </a:ln>
        </p:spPr>
      </p:pic>
      <p:sp>
        <p:nvSpPr>
          <p:cNvPr id="2" name="Titre 1"/>
          <p:cNvSpPr>
            <a:spLocks noGrp="1"/>
          </p:cNvSpPr>
          <p:nvPr>
            <p:ph type="title"/>
            <p:custDataLst>
              <p:tags r:id="rId3"/>
            </p:custDataLst>
          </p:nvPr>
        </p:nvSpPr>
        <p:spPr>
          <a:xfrm>
            <a:off x="250825" y="34925"/>
            <a:ext cx="8642350" cy="692150"/>
          </a:xfrm>
        </p:spPr>
        <p:txBody>
          <a:bodyPr/>
          <a:lstStyle/>
          <a:p>
            <a:pPr>
              <a:lnSpc>
                <a:spcPct val="100000"/>
              </a:lnSpc>
              <a:defRPr/>
            </a:pPr>
            <a:r>
              <a:rPr lang="fr-FR" dirty="0" smtClean="0"/>
              <a:t>Le pôle mathématiques et STIC</a:t>
            </a:r>
            <a:endParaRPr lang="fr-FR" sz="2000" b="0" i="1" dirty="0">
              <a:solidFill>
                <a:schemeClr val="accent3"/>
              </a:solidFill>
            </a:endParaRPr>
          </a:p>
        </p:txBody>
      </p:sp>
      <p:sp>
        <p:nvSpPr>
          <p:cNvPr id="47" name="Espace réservé du numéro de diapositive 3"/>
          <p:cNvSpPr txBox="1">
            <a:spLocks/>
          </p:cNvSpPr>
          <p:nvPr>
            <p:custDataLst>
              <p:tags r:id="rId4"/>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6F2EC45F-DE4B-43E7-A63C-C8558FE53763}" type="slidenum">
              <a:rPr lang="fr-FR" sz="1200">
                <a:solidFill>
                  <a:srgbClr val="254375"/>
                </a:solidFill>
                <a:latin typeface="+mn-lt"/>
              </a:rPr>
              <a:pPr algn="r" eaLnBrk="0" fontAlgn="auto" hangingPunct="0">
                <a:spcAft>
                  <a:spcPts val="0"/>
                </a:spcAft>
                <a:defRPr/>
              </a:pPr>
              <a:t>14</a:t>
            </a:fld>
            <a:endParaRPr lang="fr-FR" sz="1200" dirty="0">
              <a:solidFill>
                <a:srgbClr val="254375"/>
              </a:solidFill>
              <a:latin typeface="+mn-lt"/>
            </a:endParaRPr>
          </a:p>
        </p:txBody>
      </p:sp>
      <p:pic>
        <p:nvPicPr>
          <p:cNvPr id="11272" name="Picture 3"/>
          <p:cNvPicPr>
            <a:picLocks noChangeAspect="1" noChangeArrowheads="1"/>
          </p:cNvPicPr>
          <p:nvPr>
            <p:custDataLst>
              <p:tags r:id="rId5"/>
            </p:custDataLst>
          </p:nvPr>
        </p:nvPicPr>
        <p:blipFill>
          <a:blip r:embed="rId45" cstate="print">
            <a:lum bright="42000"/>
          </a:blip>
          <a:srcRect/>
          <a:stretch>
            <a:fillRect/>
          </a:stretch>
        </p:blipFill>
        <p:spPr bwMode="auto">
          <a:xfrm>
            <a:off x="395288" y="1411731"/>
            <a:ext cx="3143250" cy="2246312"/>
          </a:xfrm>
          <a:prstGeom prst="rect">
            <a:avLst/>
          </a:prstGeom>
          <a:noFill/>
          <a:ln w="9525">
            <a:noFill/>
            <a:miter lim="800000"/>
            <a:headEnd/>
            <a:tailEnd/>
          </a:ln>
        </p:spPr>
      </p:pic>
      <p:sp>
        <p:nvSpPr>
          <p:cNvPr id="70" name="Rectangle 69"/>
          <p:cNvSpPr/>
          <p:nvPr>
            <p:custDataLst>
              <p:tags r:id="rId6"/>
            </p:custDataLst>
          </p:nvPr>
        </p:nvSpPr>
        <p:spPr bwMode="auto">
          <a:xfrm>
            <a:off x="312738" y="1374014"/>
            <a:ext cx="8462962" cy="3269238"/>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custDataLst>
              <p:tags r:id="rId7"/>
            </p:custDataLst>
          </p:nvPr>
        </p:nvSpPr>
        <p:spPr bwMode="auto">
          <a:xfrm>
            <a:off x="2286000" y="2472181"/>
            <a:ext cx="879475" cy="815975"/>
          </a:xfrm>
          <a:prstGeom prst="ellipse">
            <a:avLst/>
          </a:prstGeom>
          <a:solidFill>
            <a:schemeClr val="accent4">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74" name="Rectangle 73"/>
          <p:cNvSpPr/>
          <p:nvPr>
            <p:custDataLst>
              <p:tags r:id="rId8"/>
            </p:custDataLst>
          </p:nvPr>
        </p:nvSpPr>
        <p:spPr bwMode="auto">
          <a:xfrm>
            <a:off x="249238" y="1941956"/>
            <a:ext cx="915987" cy="26670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Brest</a:t>
            </a:r>
          </a:p>
        </p:txBody>
      </p:sp>
      <p:sp>
        <p:nvSpPr>
          <p:cNvPr id="75" name="Rectangle 74"/>
          <p:cNvSpPr/>
          <p:nvPr>
            <p:custDataLst>
              <p:tags r:id="rId9"/>
            </p:custDataLst>
          </p:nvPr>
        </p:nvSpPr>
        <p:spPr bwMode="auto">
          <a:xfrm>
            <a:off x="2401888" y="1919731"/>
            <a:ext cx="947737" cy="5048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Rennes </a:t>
            </a:r>
          </a:p>
        </p:txBody>
      </p:sp>
      <p:sp>
        <p:nvSpPr>
          <p:cNvPr id="89" name="Titre 1"/>
          <p:cNvSpPr txBox="1">
            <a:spLocks/>
          </p:cNvSpPr>
          <p:nvPr>
            <p:custDataLst>
              <p:tags r:id="rId10"/>
            </p:custDataLst>
          </p:nvPr>
        </p:nvSpPr>
        <p:spPr bwMode="auto">
          <a:xfrm>
            <a:off x="307975" y="1027938"/>
            <a:ext cx="5048250" cy="349250"/>
          </a:xfrm>
          <a:prstGeom prst="rect">
            <a:avLst/>
          </a:prstGeom>
          <a:solidFill>
            <a:schemeClr val="accent4">
              <a:lumMod val="50000"/>
            </a:schemeClr>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a:solidFill>
                  <a:schemeClr val="bg1"/>
                </a:solidFill>
                <a:latin typeface="Calibri" pitchFamily="34" charset="0"/>
                <a:cs typeface="Lucida Sans"/>
              </a:rPr>
              <a:t>Mathématiques &amp; STIC</a:t>
            </a:r>
          </a:p>
        </p:txBody>
      </p:sp>
      <p:sp>
        <p:nvSpPr>
          <p:cNvPr id="11279" name="ZoneTexte 158"/>
          <p:cNvSpPr txBox="1">
            <a:spLocks noChangeArrowheads="1"/>
          </p:cNvSpPr>
          <p:nvPr/>
        </p:nvSpPr>
        <p:spPr bwMode="auto">
          <a:xfrm>
            <a:off x="822325" y="2299143"/>
            <a:ext cx="293688" cy="230188"/>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21</a:t>
            </a:r>
          </a:p>
        </p:txBody>
      </p:sp>
      <p:sp>
        <p:nvSpPr>
          <p:cNvPr id="28" name="Rectangle 27"/>
          <p:cNvSpPr/>
          <p:nvPr/>
        </p:nvSpPr>
        <p:spPr bwMode="auto">
          <a:xfrm>
            <a:off x="1425575" y="1548256"/>
            <a:ext cx="1092200" cy="150812"/>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Lannion</a:t>
            </a:r>
          </a:p>
        </p:txBody>
      </p:sp>
      <p:sp>
        <p:nvSpPr>
          <p:cNvPr id="11281" name="ZoneTexte 158"/>
          <p:cNvSpPr txBox="1">
            <a:spLocks noChangeArrowheads="1"/>
          </p:cNvSpPr>
          <p:nvPr/>
        </p:nvSpPr>
        <p:spPr bwMode="auto">
          <a:xfrm>
            <a:off x="2611438" y="2770631"/>
            <a:ext cx="293687" cy="230187"/>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379</a:t>
            </a:r>
          </a:p>
        </p:txBody>
      </p:sp>
      <p:sp>
        <p:nvSpPr>
          <p:cNvPr id="11282" name="ZoneTexte 158"/>
          <p:cNvSpPr txBox="1">
            <a:spLocks noChangeArrowheads="1"/>
          </p:cNvSpPr>
          <p:nvPr/>
        </p:nvSpPr>
        <p:spPr bwMode="auto">
          <a:xfrm>
            <a:off x="1663700" y="2986531"/>
            <a:ext cx="293688" cy="230187"/>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55</a:t>
            </a:r>
          </a:p>
        </p:txBody>
      </p:sp>
      <p:sp>
        <p:nvSpPr>
          <p:cNvPr id="33" name="Rectangle 32"/>
          <p:cNvSpPr/>
          <p:nvPr/>
        </p:nvSpPr>
        <p:spPr bwMode="auto">
          <a:xfrm>
            <a:off x="1389063" y="2576956"/>
            <a:ext cx="903287" cy="2254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Vannes / </a:t>
            </a:r>
          </a:p>
          <a:p>
            <a:pPr algn="ctr">
              <a:spcBef>
                <a:spcPts val="0"/>
              </a:spcBef>
              <a:buClr>
                <a:srgbClr val="CC0000"/>
              </a:buClr>
              <a:buSzPct val="75000"/>
              <a:defRPr/>
            </a:pPr>
            <a:r>
              <a:rPr lang="fr-FR" sz="1200" b="1" dirty="0">
                <a:solidFill>
                  <a:schemeClr val="tx1"/>
                </a:solidFill>
              </a:rPr>
              <a:t>Lorient</a:t>
            </a:r>
          </a:p>
        </p:txBody>
      </p:sp>
      <p:sp>
        <p:nvSpPr>
          <p:cNvPr id="34" name="Ellipse 33"/>
          <p:cNvSpPr/>
          <p:nvPr>
            <p:custDataLst>
              <p:tags r:id="rId11"/>
            </p:custDataLst>
          </p:nvPr>
        </p:nvSpPr>
        <p:spPr bwMode="auto">
          <a:xfrm>
            <a:off x="415636" y="2149430"/>
            <a:ext cx="872590" cy="802563"/>
          </a:xfrm>
          <a:prstGeom prst="ellipse">
            <a:avLst/>
          </a:prstGeom>
          <a:solidFill>
            <a:schemeClr val="accent4">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157</a:t>
            </a:r>
          </a:p>
        </p:txBody>
      </p:sp>
      <p:sp>
        <p:nvSpPr>
          <p:cNvPr id="35" name="Ellipse 34"/>
          <p:cNvSpPr/>
          <p:nvPr>
            <p:custDataLst>
              <p:tags r:id="rId12"/>
            </p:custDataLst>
          </p:nvPr>
        </p:nvSpPr>
        <p:spPr bwMode="auto">
          <a:xfrm>
            <a:off x="1686297" y="1767331"/>
            <a:ext cx="426728" cy="405854"/>
          </a:xfrm>
          <a:prstGeom prst="ellipse">
            <a:avLst/>
          </a:prstGeom>
          <a:solidFill>
            <a:schemeClr val="accent4">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69</a:t>
            </a:r>
          </a:p>
        </p:txBody>
      </p:sp>
      <p:sp>
        <p:nvSpPr>
          <p:cNvPr id="37" name="Ellipse 36"/>
          <p:cNvSpPr/>
          <p:nvPr>
            <p:custDataLst>
              <p:tags r:id="rId13"/>
            </p:custDataLst>
          </p:nvPr>
        </p:nvSpPr>
        <p:spPr bwMode="auto">
          <a:xfrm>
            <a:off x="2617788" y="3680268"/>
            <a:ext cx="879475" cy="817563"/>
          </a:xfrm>
          <a:prstGeom prst="ellipse">
            <a:avLst/>
          </a:prstGeom>
          <a:solidFill>
            <a:schemeClr val="accent4">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239</a:t>
            </a:r>
          </a:p>
        </p:txBody>
      </p:sp>
      <p:sp>
        <p:nvSpPr>
          <p:cNvPr id="38" name="Rectangle 37"/>
          <p:cNvSpPr/>
          <p:nvPr>
            <p:custDataLst>
              <p:tags r:id="rId14"/>
            </p:custDataLst>
          </p:nvPr>
        </p:nvSpPr>
        <p:spPr bwMode="auto">
          <a:xfrm>
            <a:off x="2593975" y="3273868"/>
            <a:ext cx="947738" cy="5048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Nantes</a:t>
            </a:r>
          </a:p>
        </p:txBody>
      </p:sp>
      <p:sp>
        <p:nvSpPr>
          <p:cNvPr id="39" name="Ellipse 38"/>
          <p:cNvSpPr/>
          <p:nvPr>
            <p:custDataLst>
              <p:tags r:id="rId15"/>
            </p:custDataLst>
          </p:nvPr>
        </p:nvSpPr>
        <p:spPr bwMode="auto">
          <a:xfrm>
            <a:off x="3683187" y="3477193"/>
            <a:ext cx="663181" cy="619794"/>
          </a:xfrm>
          <a:prstGeom prst="ellipse">
            <a:avLst/>
          </a:prstGeom>
          <a:solidFill>
            <a:schemeClr val="accent4">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11289" name="ZoneTexte 158"/>
          <p:cNvSpPr txBox="1">
            <a:spLocks noChangeArrowheads="1"/>
          </p:cNvSpPr>
          <p:nvPr/>
        </p:nvSpPr>
        <p:spPr bwMode="auto">
          <a:xfrm>
            <a:off x="3846513" y="3613593"/>
            <a:ext cx="293687" cy="230188"/>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a:solidFill>
                  <a:schemeClr val="bg1"/>
                </a:solidFill>
                <a:latin typeface="Calibri" pitchFamily="34" charset="0"/>
              </a:rPr>
              <a:t>100</a:t>
            </a:r>
          </a:p>
        </p:txBody>
      </p:sp>
      <p:sp>
        <p:nvSpPr>
          <p:cNvPr id="41" name="Rectangle 40"/>
          <p:cNvSpPr/>
          <p:nvPr/>
        </p:nvSpPr>
        <p:spPr bwMode="auto">
          <a:xfrm>
            <a:off x="3703638" y="3299268"/>
            <a:ext cx="820737" cy="25241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Angers</a:t>
            </a:r>
          </a:p>
        </p:txBody>
      </p:sp>
      <p:sp>
        <p:nvSpPr>
          <p:cNvPr id="44" name="Triangle isocèle 43"/>
          <p:cNvSpPr/>
          <p:nvPr>
            <p:custDataLst>
              <p:tags r:id="rId16"/>
            </p:custDataLst>
          </p:nvPr>
        </p:nvSpPr>
        <p:spPr bwMode="auto">
          <a:xfrm>
            <a:off x="5719100" y="1926232"/>
            <a:ext cx="220109" cy="202219"/>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48" name="Triangle isocèle 47"/>
          <p:cNvSpPr/>
          <p:nvPr>
            <p:custDataLst>
              <p:tags r:id="rId17"/>
            </p:custDataLst>
          </p:nvPr>
        </p:nvSpPr>
        <p:spPr bwMode="auto">
          <a:xfrm>
            <a:off x="5719100" y="2431298"/>
            <a:ext cx="220109" cy="202219"/>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0" name="Triangle isocèle 49"/>
          <p:cNvSpPr/>
          <p:nvPr>
            <p:custDataLst>
              <p:tags r:id="rId18"/>
            </p:custDataLst>
          </p:nvPr>
        </p:nvSpPr>
        <p:spPr bwMode="auto">
          <a:xfrm>
            <a:off x="3000452" y="2721799"/>
            <a:ext cx="252000" cy="252000"/>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2" name="Triangle isocèle 51"/>
          <p:cNvSpPr/>
          <p:nvPr>
            <p:custDataLst>
              <p:tags r:id="rId19"/>
            </p:custDataLst>
          </p:nvPr>
        </p:nvSpPr>
        <p:spPr bwMode="auto">
          <a:xfrm>
            <a:off x="3319109" y="3974342"/>
            <a:ext cx="252000" cy="252000"/>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73" name="Triangle isocèle 72"/>
          <p:cNvSpPr/>
          <p:nvPr>
            <p:custDataLst>
              <p:tags r:id="rId20"/>
            </p:custDataLst>
          </p:nvPr>
        </p:nvSpPr>
        <p:spPr bwMode="auto">
          <a:xfrm>
            <a:off x="728311" y="2618572"/>
            <a:ext cx="252000" cy="252000"/>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1" name="Triangle isocèle 80"/>
          <p:cNvSpPr/>
          <p:nvPr>
            <p:custDataLst>
              <p:tags r:id="rId21"/>
            </p:custDataLst>
          </p:nvPr>
        </p:nvSpPr>
        <p:spPr bwMode="auto">
          <a:xfrm>
            <a:off x="1013316" y="2582949"/>
            <a:ext cx="252000" cy="252000"/>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2" name="Triangle isocèle 81"/>
          <p:cNvSpPr/>
          <p:nvPr>
            <p:custDataLst>
              <p:tags r:id="rId22"/>
            </p:custDataLst>
          </p:nvPr>
        </p:nvSpPr>
        <p:spPr bwMode="auto">
          <a:xfrm>
            <a:off x="2673889" y="2402838"/>
            <a:ext cx="360000" cy="360000"/>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30" name="Ellipse 29"/>
          <p:cNvSpPr/>
          <p:nvPr>
            <p:custDataLst>
              <p:tags r:id="rId23"/>
            </p:custDataLst>
          </p:nvPr>
        </p:nvSpPr>
        <p:spPr bwMode="auto">
          <a:xfrm>
            <a:off x="1489198" y="2873880"/>
            <a:ext cx="469900" cy="439336"/>
          </a:xfrm>
          <a:prstGeom prst="ellipse">
            <a:avLst/>
          </a:prstGeom>
          <a:solidFill>
            <a:schemeClr val="accent4">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55</a:t>
            </a:r>
          </a:p>
        </p:txBody>
      </p:sp>
      <p:sp>
        <p:nvSpPr>
          <p:cNvPr id="53" name="Triangle isocèle 52"/>
          <p:cNvSpPr/>
          <p:nvPr>
            <p:custDataLst>
              <p:tags r:id="rId24"/>
            </p:custDataLst>
          </p:nvPr>
        </p:nvSpPr>
        <p:spPr bwMode="auto">
          <a:xfrm>
            <a:off x="3194014" y="3876859"/>
            <a:ext cx="144462" cy="144462"/>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5" name="Hexagone 54"/>
          <p:cNvSpPr/>
          <p:nvPr/>
        </p:nvSpPr>
        <p:spPr bwMode="auto">
          <a:xfrm>
            <a:off x="6081097" y="3383460"/>
            <a:ext cx="187133" cy="212651"/>
          </a:xfrm>
          <a:prstGeom prst="hexagon">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6" name="Hexagone 55"/>
          <p:cNvSpPr/>
          <p:nvPr/>
        </p:nvSpPr>
        <p:spPr bwMode="auto">
          <a:xfrm>
            <a:off x="7269838" y="3390623"/>
            <a:ext cx="187133" cy="212651"/>
          </a:xfrm>
          <a:prstGeom prst="hexagon">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2" name="Hexagone 61"/>
          <p:cNvSpPr/>
          <p:nvPr/>
        </p:nvSpPr>
        <p:spPr bwMode="auto">
          <a:xfrm>
            <a:off x="6081097" y="3662823"/>
            <a:ext cx="187133" cy="212651"/>
          </a:xfrm>
          <a:prstGeom prst="hexagon">
            <a:avLst/>
          </a:prstGeom>
          <a:solidFill>
            <a:srgbClr val="4D4D4D"/>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1" name="Hexagone 70"/>
          <p:cNvSpPr/>
          <p:nvPr/>
        </p:nvSpPr>
        <p:spPr bwMode="auto">
          <a:xfrm>
            <a:off x="7269838" y="3698266"/>
            <a:ext cx="187133" cy="212651"/>
          </a:xfrm>
          <a:prstGeom prst="hexagon">
            <a:avLst/>
          </a:prstGeom>
          <a:solidFill>
            <a:schemeClr val="tx1">
              <a:lumMod val="95000"/>
              <a:lumOff val="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8" name="Hexagone 77"/>
          <p:cNvSpPr/>
          <p:nvPr/>
        </p:nvSpPr>
        <p:spPr bwMode="auto">
          <a:xfrm>
            <a:off x="6081097" y="3946832"/>
            <a:ext cx="187133" cy="212651"/>
          </a:xfrm>
          <a:prstGeom prst="hexagon">
            <a:avLst/>
          </a:prstGeom>
          <a:solidFill>
            <a:srgbClr val="355865"/>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9" name="Hexagone 78"/>
          <p:cNvSpPr/>
          <p:nvPr/>
        </p:nvSpPr>
        <p:spPr bwMode="auto">
          <a:xfrm>
            <a:off x="1021434" y="1962223"/>
            <a:ext cx="187133" cy="212651"/>
          </a:xfrm>
          <a:prstGeom prst="hexagon">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0" name="Hexagone 79"/>
          <p:cNvSpPr/>
          <p:nvPr/>
        </p:nvSpPr>
        <p:spPr bwMode="auto">
          <a:xfrm>
            <a:off x="2105955" y="1781470"/>
            <a:ext cx="187133" cy="212651"/>
          </a:xfrm>
          <a:prstGeom prst="hexagon">
            <a:avLst/>
          </a:prstGeom>
          <a:solidFill>
            <a:schemeClr val="tx1">
              <a:lumMod val="95000"/>
              <a:lumOff val="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3" name="Hexagone 82"/>
          <p:cNvSpPr/>
          <p:nvPr/>
        </p:nvSpPr>
        <p:spPr bwMode="auto">
          <a:xfrm>
            <a:off x="3130224" y="2391071"/>
            <a:ext cx="187133" cy="212651"/>
          </a:xfrm>
          <a:prstGeom prst="hexagon">
            <a:avLst/>
          </a:prstGeom>
          <a:solidFill>
            <a:srgbClr val="355865"/>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4" name="Hexagone 83"/>
          <p:cNvSpPr/>
          <p:nvPr/>
        </p:nvSpPr>
        <p:spPr bwMode="auto">
          <a:xfrm>
            <a:off x="1248262" y="2210316"/>
            <a:ext cx="187133" cy="212651"/>
          </a:xfrm>
          <a:prstGeom prst="hexagon">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5" name="Hexagone 84"/>
          <p:cNvSpPr/>
          <p:nvPr/>
        </p:nvSpPr>
        <p:spPr bwMode="auto">
          <a:xfrm>
            <a:off x="3367685" y="2543470"/>
            <a:ext cx="187133" cy="212651"/>
          </a:xfrm>
          <a:prstGeom prst="hexagon">
            <a:avLst/>
          </a:prstGeom>
          <a:solidFill>
            <a:srgbClr val="4D4D4D"/>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aphicFrame>
        <p:nvGraphicFramePr>
          <p:cNvPr id="93" name="Tableau 92"/>
          <p:cNvGraphicFramePr>
            <a:graphicFrameLocks noGrp="1"/>
          </p:cNvGraphicFramePr>
          <p:nvPr/>
        </p:nvGraphicFramePr>
        <p:xfrm>
          <a:off x="5975496" y="1438268"/>
          <a:ext cx="2760922" cy="2909206"/>
        </p:xfrm>
        <a:graphic>
          <a:graphicData uri="http://schemas.openxmlformats.org/drawingml/2006/table">
            <a:tbl>
              <a:tblPr firstRow="1" bandRow="1">
                <a:tableStyleId>{5C22544A-7EE6-4342-B048-85BDC9FD1C3A}</a:tableStyleId>
              </a:tblPr>
              <a:tblGrid>
                <a:gridCol w="1380461"/>
                <a:gridCol w="1380461"/>
              </a:tblGrid>
              <a:tr h="44044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tx1"/>
                          </a:solidFill>
                          <a:latin typeface="+mn-lt"/>
                          <a:ea typeface="+mn-ea"/>
                          <a:cs typeface="+mn-cs"/>
                        </a:rPr>
                        <a:t>LABEX</a:t>
                      </a:r>
                    </a:p>
                    <a:p>
                      <a:pPr marL="0" marR="0" indent="0" algn="ctr" defTabSz="914400" rtl="0" eaLnBrk="1" fontAlgn="auto" latinLnBrk="0" hangingPunct="1">
                        <a:lnSpc>
                          <a:spcPct val="100000"/>
                        </a:lnSpc>
                        <a:spcBef>
                          <a:spcPts val="0"/>
                        </a:spcBef>
                        <a:spcAft>
                          <a:spcPts val="0"/>
                        </a:spcAft>
                        <a:buClrTx/>
                        <a:buSzTx/>
                        <a:buFontTx/>
                        <a:buNone/>
                        <a:tabLst/>
                        <a:defRPr/>
                      </a:pPr>
                      <a:r>
                        <a:rPr lang="fr-FR" sz="1000" b="0" kern="1200" dirty="0" smtClean="0">
                          <a:solidFill>
                            <a:schemeClr val="tx1"/>
                          </a:solidFill>
                          <a:latin typeface="+mn-lt"/>
                          <a:ea typeface="+mn-ea"/>
                          <a:cs typeface="+mn-cs"/>
                        </a:rPr>
                        <a:t>(en ETP C et EC)</a:t>
                      </a:r>
                    </a:p>
                  </a:txBody>
                  <a:tcPr anchor="ctr">
                    <a:lnB w="12700" cap="flat" cmpd="sng" algn="ctr">
                      <a:solidFill>
                        <a:schemeClr val="tx1"/>
                      </a:solidFill>
                      <a:prstDash val="solid"/>
                      <a:round/>
                      <a:headEnd type="none" w="med" len="med"/>
                      <a:tailEnd type="none" w="med" len="med"/>
                    </a:lnB>
                    <a:noFill/>
                  </a:tcPr>
                </a:tc>
                <a:tc hMerge="1">
                  <a:txBody>
                    <a:bodyPr/>
                    <a:lstStyle/>
                    <a:p>
                      <a:pPr algn="ctr"/>
                      <a:endParaRPr lang="fr-FR" sz="1000" b="1" baseline="0" dirty="0" smtClean="0">
                        <a:solidFill>
                          <a:schemeClr val="tx1"/>
                        </a:solidFill>
                      </a:endParaRPr>
                    </a:p>
                  </a:txBody>
                  <a:tcPr anchor="ctr">
                    <a:noFill/>
                  </a:tcPr>
                </a:tc>
              </a:tr>
              <a:tr h="543009">
                <a:tc>
                  <a:txBody>
                    <a:bodyPr/>
                    <a:lstStyle/>
                    <a:p>
                      <a:r>
                        <a:rPr lang="fr-FR" sz="800" b="1" dirty="0" smtClean="0">
                          <a:solidFill>
                            <a:schemeClr val="tx1"/>
                          </a:solidFill>
                        </a:rPr>
                        <a:t>MARENA</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fr-FR" sz="800" b="0" dirty="0" smtClean="0">
                          <a:solidFill>
                            <a:schemeClr val="tx1"/>
                          </a:solidFill>
                        </a:rPr>
                        <a:t>133 </a:t>
                      </a:r>
                      <a:r>
                        <a:rPr lang="fr-FR" sz="800" b="0" baseline="0" dirty="0" smtClean="0">
                          <a:solidFill>
                            <a:schemeClr val="tx1"/>
                          </a:solidFill>
                        </a:rPr>
                        <a:t>Rennes</a:t>
                      </a:r>
                    </a:p>
                    <a:p>
                      <a:r>
                        <a:rPr lang="fr-FR" sz="800" b="0" baseline="0" dirty="0" smtClean="0">
                          <a:solidFill>
                            <a:schemeClr val="tx1"/>
                          </a:solidFill>
                        </a:rPr>
                        <a:t>56 Nantes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440441">
                <a:tc>
                  <a:txBody>
                    <a:bodyPr/>
                    <a:lstStyle/>
                    <a:p>
                      <a:r>
                        <a:rPr lang="fr-FR" sz="800" b="1" dirty="0" smtClean="0">
                          <a:solidFill>
                            <a:schemeClr val="tx1"/>
                          </a:solidFill>
                        </a:rPr>
                        <a:t>COMIN</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r>
                        <a:rPr lang="fr-FR" sz="800" b="0" baseline="0" dirty="0" smtClean="0">
                          <a:solidFill>
                            <a:schemeClr val="tx1"/>
                          </a:solidFill>
                        </a:rPr>
                        <a:t>321 Rennes</a:t>
                      </a:r>
                    </a:p>
                    <a:p>
                      <a:r>
                        <a:rPr lang="fr-FR" sz="800" b="0" baseline="0" dirty="0" smtClean="0">
                          <a:solidFill>
                            <a:schemeClr val="tx1"/>
                          </a:solidFill>
                        </a:rPr>
                        <a:t>47 Nantes</a:t>
                      </a:r>
                    </a:p>
                    <a:p>
                      <a:r>
                        <a:rPr lang="fr-FR" sz="800" b="0" baseline="0" dirty="0" smtClean="0">
                          <a:solidFill>
                            <a:schemeClr val="tx1"/>
                          </a:solidFill>
                        </a:rPr>
                        <a:t>119 Brest</a:t>
                      </a:r>
                    </a:p>
                  </a:txBody>
                  <a:tcPr>
                    <a:lnL w="12700" cap="flat" cmpd="sng" algn="ctr">
                      <a:solidFill>
                        <a:schemeClr val="tx1"/>
                      </a:solidFill>
                      <a:prstDash val="solid"/>
                      <a:round/>
                      <a:headEnd type="none" w="med" len="med"/>
                      <a:tailEnd type="none" w="med" len="med"/>
                    </a:lnL>
                    <a:noFill/>
                  </a:tcPr>
                </a:tc>
              </a:tr>
              <a:tr h="321860">
                <a:tc gridSpan="2">
                  <a:txBody>
                    <a:bodyPr/>
                    <a:lstStyle/>
                    <a:p>
                      <a:pPr algn="ctr"/>
                      <a:r>
                        <a:rPr lang="fr-FR" sz="1000" b="1" dirty="0" smtClean="0">
                          <a:solidFill>
                            <a:schemeClr val="tx1"/>
                          </a:solidFill>
                        </a:rPr>
                        <a:t>EQUIPEX régionaux et interrégionaux</a:t>
                      </a:r>
                      <a:endParaRPr lang="fr-FR" sz="1000" b="1" dirty="0">
                        <a:solidFill>
                          <a:schemeClr val="tx1"/>
                        </a:solidFill>
                      </a:endParaRPr>
                    </a:p>
                  </a:txBody>
                  <a:tcPr anchor="ctr">
                    <a:lnB w="12700" cap="flat" cmpd="sng" algn="ctr">
                      <a:solidFill>
                        <a:schemeClr val="tx1"/>
                      </a:solidFill>
                      <a:prstDash val="solid"/>
                      <a:round/>
                      <a:headEnd type="none" w="med" len="med"/>
                      <a:tailEnd type="none" w="med" len="med"/>
                    </a:lnB>
                    <a:noFill/>
                  </a:tcPr>
                </a:tc>
                <a:tc hMerge="1">
                  <a:txBody>
                    <a:bodyPr/>
                    <a:lstStyle/>
                    <a:p>
                      <a:endParaRPr lang="fr-FR" sz="1000" b="1" baseline="0"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1146696">
                <a:tc gridSpan="2">
                  <a:txBody>
                    <a:bodyPr/>
                    <a:lstStyle/>
                    <a:p>
                      <a:pPr algn="l"/>
                      <a:r>
                        <a:rPr lang="fr-FR" sz="900" b="1" dirty="0" smtClean="0">
                          <a:solidFill>
                            <a:schemeClr val="tx1"/>
                          </a:solidFill>
                        </a:rPr>
                        <a:t>          PROOF                        IMIF</a:t>
                      </a:r>
                    </a:p>
                    <a:p>
                      <a:pPr algn="l"/>
                      <a:endParaRPr lang="fr-FR" sz="900" b="1" dirty="0" smtClean="0">
                        <a:solidFill>
                          <a:schemeClr val="tx1"/>
                        </a:solidFill>
                      </a:endParaRPr>
                    </a:p>
                    <a:p>
                      <a:pPr algn="l"/>
                      <a:r>
                        <a:rPr lang="fr-FR" sz="900" b="1" dirty="0" smtClean="0">
                          <a:solidFill>
                            <a:schemeClr val="tx1"/>
                          </a:solidFill>
                        </a:rPr>
                        <a:t>          EUROPIA                    PROTON</a:t>
                      </a:r>
                    </a:p>
                    <a:p>
                      <a:pPr algn="l"/>
                      <a:endParaRPr lang="fr-FR" sz="900" b="1" dirty="0" smtClean="0">
                        <a:solidFill>
                          <a:schemeClr val="tx1"/>
                        </a:solidFill>
                      </a:endParaRPr>
                    </a:p>
                    <a:p>
                      <a:pPr algn="l"/>
                      <a:r>
                        <a:rPr lang="fr-FR" sz="900" b="1" dirty="0" smtClean="0">
                          <a:solidFill>
                            <a:schemeClr val="tx1"/>
                          </a:solidFill>
                        </a:rPr>
                        <a:t>          VREX                           </a:t>
                      </a:r>
                      <a:r>
                        <a:rPr lang="fr-FR" sz="900" b="1" dirty="0" err="1" smtClean="0">
                          <a:solidFill>
                            <a:schemeClr val="tx1"/>
                          </a:solidFill>
                        </a:rPr>
                        <a:t>Séquencement</a:t>
                      </a:r>
                      <a:r>
                        <a:rPr lang="fr-FR" sz="900" b="1" dirty="0" smtClean="0">
                          <a:solidFill>
                            <a:schemeClr val="tx1"/>
                          </a:solidFill>
                        </a:rPr>
                        <a:t> HD</a:t>
                      </a:r>
                      <a:endParaRPr lang="fr-FR" sz="900" b="1" dirty="0">
                        <a:solidFill>
                          <a:schemeClr val="tx1"/>
                        </a:solidFill>
                      </a:endParaRPr>
                    </a:p>
                  </a:txBody>
                  <a:tcPr anchor="ctr">
                    <a:lnT w="12700" cap="flat" cmpd="sng" algn="ctr">
                      <a:solidFill>
                        <a:schemeClr val="tx1"/>
                      </a:solidFill>
                      <a:prstDash val="solid"/>
                      <a:round/>
                      <a:headEnd type="none" w="med" len="med"/>
                      <a:tailEnd type="none" w="med" len="med"/>
                    </a:lnT>
                    <a:noFill/>
                  </a:tcPr>
                </a:tc>
                <a:tc hMerge="1">
                  <a:txBody>
                    <a:bodyPr/>
                    <a:lstStyle/>
                    <a:p>
                      <a:endParaRPr lang="fr-FR"/>
                    </a:p>
                  </a:txBody>
                  <a:tcPr/>
                </a:tc>
              </a:tr>
            </a:tbl>
          </a:graphicData>
        </a:graphic>
      </p:graphicFrame>
      <p:sp>
        <p:nvSpPr>
          <p:cNvPr id="101" name="Ellipse 100"/>
          <p:cNvSpPr/>
          <p:nvPr>
            <p:custDataLst>
              <p:tags r:id="rId25"/>
            </p:custDataLst>
          </p:nvPr>
        </p:nvSpPr>
        <p:spPr bwMode="auto">
          <a:xfrm>
            <a:off x="1834522" y="4965223"/>
            <a:ext cx="879475" cy="8175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102" name="Ellipse 101"/>
          <p:cNvSpPr/>
          <p:nvPr/>
        </p:nvSpPr>
        <p:spPr bwMode="auto">
          <a:xfrm>
            <a:off x="1182059" y="5085873"/>
            <a:ext cx="585788" cy="5762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103" name="Ellipse 102"/>
          <p:cNvSpPr/>
          <p:nvPr>
            <p:custDataLst>
              <p:tags r:id="rId26"/>
            </p:custDataLst>
          </p:nvPr>
        </p:nvSpPr>
        <p:spPr bwMode="auto">
          <a:xfrm>
            <a:off x="685172" y="5170010"/>
            <a:ext cx="419100" cy="40798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3" name="Groupe 90"/>
          <p:cNvGrpSpPr>
            <a:grpSpLocks/>
          </p:cNvGrpSpPr>
          <p:nvPr/>
        </p:nvGrpSpPr>
        <p:grpSpPr bwMode="auto">
          <a:xfrm>
            <a:off x="339097" y="5222398"/>
            <a:ext cx="306387" cy="303212"/>
            <a:chOff x="8090477" y="2740066"/>
            <a:chExt cx="307984" cy="303037"/>
          </a:xfrm>
        </p:grpSpPr>
        <p:sp>
          <p:nvSpPr>
            <p:cNvPr id="113" name="Ellipse 112"/>
            <p:cNvSpPr/>
            <p:nvPr/>
          </p:nvSpPr>
          <p:spPr bwMode="auto">
            <a:xfrm>
              <a:off x="8090477" y="2740066"/>
              <a:ext cx="285643" cy="299864"/>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114"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a:latin typeface="Calibri" pitchFamily="34" charset="0"/>
                </a:rPr>
                <a:t>&lt;50</a:t>
              </a:r>
            </a:p>
          </p:txBody>
        </p:sp>
      </p:grpSp>
      <p:sp>
        <p:nvSpPr>
          <p:cNvPr id="105" name="ZoneTexte 119"/>
          <p:cNvSpPr txBox="1">
            <a:spLocks noChangeArrowheads="1"/>
          </p:cNvSpPr>
          <p:nvPr/>
        </p:nvSpPr>
        <p:spPr bwMode="auto">
          <a:xfrm>
            <a:off x="316872" y="4673453"/>
            <a:ext cx="3960812" cy="34290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Labo A et A+ (en </a:t>
            </a:r>
            <a:r>
              <a:rPr lang="fr-FR" sz="1200" b="1" dirty="0">
                <a:latin typeface="Calibri" pitchFamily="34" charset="0"/>
              </a:rPr>
              <a:t>ETP </a:t>
            </a:r>
            <a:r>
              <a:rPr lang="fr-FR" sz="1200" b="1" dirty="0" smtClean="0">
                <a:latin typeface="Calibri" pitchFamily="34" charset="0"/>
              </a:rPr>
              <a:t>C et EC)</a:t>
            </a:r>
            <a:endParaRPr lang="fr-FR" sz="1200" b="1" dirty="0">
              <a:latin typeface="Calibri" pitchFamily="34" charset="0"/>
            </a:endParaRPr>
          </a:p>
        </p:txBody>
      </p:sp>
      <p:sp>
        <p:nvSpPr>
          <p:cNvPr id="106" name="Rectangle 105"/>
          <p:cNvSpPr/>
          <p:nvPr>
            <p:custDataLst>
              <p:tags r:id="rId27"/>
            </p:custDataLst>
          </p:nvPr>
        </p:nvSpPr>
        <p:spPr bwMode="auto">
          <a:xfrm>
            <a:off x="311151" y="4637728"/>
            <a:ext cx="3707956" cy="174374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115" name="Rectangle 114"/>
          <p:cNvSpPr/>
          <p:nvPr/>
        </p:nvSpPr>
        <p:spPr bwMode="auto">
          <a:xfrm>
            <a:off x="2902688" y="4649611"/>
            <a:ext cx="5868414" cy="1733102"/>
          </a:xfrm>
          <a:prstGeom prst="rect">
            <a:avLst/>
          </a:prstGeom>
          <a:solidFill>
            <a:schemeClr val="bg1">
              <a:lumMod val="85000"/>
            </a:schemeClr>
          </a:solidFill>
          <a:ln w="12700">
            <a:solidFill>
              <a:schemeClr val="tx1"/>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defTabSz="914400" eaLnBrk="1" latinLnBrk="0" hangingPunct="1">
              <a:lnSpc>
                <a:spcPct val="100000"/>
              </a:lnSpc>
              <a:spcBef>
                <a:spcPct val="50000"/>
              </a:spcBef>
              <a:buClr>
                <a:srgbClr val="CC0000"/>
              </a:buClr>
              <a:buSzPct val="75000"/>
              <a:tabLst/>
            </a:pPr>
            <a:endParaRPr lang="fr-FR" sz="1050" i="1" dirty="0" smtClean="0">
              <a:solidFill>
                <a:schemeClr val="tx1"/>
              </a:solidFill>
              <a:latin typeface="Arial" charset="0"/>
            </a:endParaRPr>
          </a:p>
        </p:txBody>
      </p:sp>
      <p:sp>
        <p:nvSpPr>
          <p:cNvPr id="69" name="Hexagone 68"/>
          <p:cNvSpPr/>
          <p:nvPr/>
        </p:nvSpPr>
        <p:spPr bwMode="auto">
          <a:xfrm>
            <a:off x="7269838" y="3961162"/>
            <a:ext cx="187133" cy="212651"/>
          </a:xfrm>
          <a:prstGeom prst="hexagon">
            <a:avLst/>
          </a:prstGeom>
          <a:solidFill>
            <a:schemeClr val="bg1">
              <a:lumMod val="9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7" name="Hexagone 76"/>
          <p:cNvSpPr/>
          <p:nvPr/>
        </p:nvSpPr>
        <p:spPr bwMode="auto">
          <a:xfrm>
            <a:off x="3229466" y="2731329"/>
            <a:ext cx="187133" cy="212651"/>
          </a:xfrm>
          <a:prstGeom prst="hexagon">
            <a:avLst/>
          </a:prstGeom>
          <a:solidFill>
            <a:schemeClr val="bg1">
              <a:lumMod val="9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6" name="ZoneTexte 85"/>
          <p:cNvSpPr txBox="1"/>
          <p:nvPr/>
        </p:nvSpPr>
        <p:spPr>
          <a:xfrm>
            <a:off x="3439631" y="2769204"/>
            <a:ext cx="446568" cy="361507"/>
          </a:xfrm>
          <a:prstGeom prst="rect">
            <a:avLst/>
          </a:prstGeom>
          <a:noFill/>
        </p:spPr>
        <p:txBody>
          <a:bodyPr wrap="square" lIns="36000" tIns="36000" rIns="36000" bIns="36000" rtlCol="0" anchor="ctr" anchorCtr="0">
            <a:noAutofit/>
          </a:bodyPr>
          <a:lstStyle/>
          <a:p>
            <a:pPr>
              <a:buClr>
                <a:schemeClr val="accent2"/>
              </a:buClr>
            </a:pPr>
            <a:r>
              <a:rPr lang="fr-FR" sz="900" b="1" dirty="0" smtClean="0"/>
              <a:t>1 IRT</a:t>
            </a:r>
          </a:p>
        </p:txBody>
      </p:sp>
      <p:sp>
        <p:nvSpPr>
          <p:cNvPr id="87" name="ZoneTexte 86"/>
          <p:cNvSpPr txBox="1"/>
          <p:nvPr/>
        </p:nvSpPr>
        <p:spPr>
          <a:xfrm rot="20588124">
            <a:off x="4263489" y="5267327"/>
            <a:ext cx="2897580" cy="342309"/>
          </a:xfrm>
          <a:prstGeom prst="rect">
            <a:avLst/>
          </a:prstGeom>
          <a:noFill/>
        </p:spPr>
        <p:txBody>
          <a:bodyPr wrap="square" lIns="36000" tIns="36000" rIns="36000" bIns="36000" rtlCol="0" anchor="ctr" anchorCtr="0">
            <a:noAutofit/>
          </a:bodyPr>
          <a:lstStyle/>
          <a:p>
            <a:pPr algn="ctr">
              <a:buClr>
                <a:schemeClr val="accent2"/>
              </a:buClr>
            </a:pPr>
            <a:r>
              <a:rPr lang="fr-FR" sz="1600" dirty="0" smtClean="0"/>
              <a:t>En travail</a:t>
            </a:r>
          </a:p>
        </p:txBody>
      </p:sp>
      <p:sp>
        <p:nvSpPr>
          <p:cNvPr id="76" name="Rectangle 75"/>
          <p:cNvSpPr/>
          <p:nvPr>
            <p:custDataLst>
              <p:tags r:id="rId28"/>
            </p:custDataLst>
          </p:nvPr>
        </p:nvSpPr>
        <p:spPr bwMode="auto">
          <a:xfrm>
            <a:off x="483994" y="3890627"/>
            <a:ext cx="190005" cy="166254"/>
          </a:xfrm>
          <a:prstGeom prst="rect">
            <a:avLst/>
          </a:prstGeom>
          <a:solidFill>
            <a:schemeClr val="bg1">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8" name="ZoneTexte 49"/>
          <p:cNvSpPr txBox="1">
            <a:spLocks noChangeArrowheads="1"/>
          </p:cNvSpPr>
          <p:nvPr>
            <p:custDataLst>
              <p:tags r:id="rId29"/>
            </p:custDataLst>
          </p:nvPr>
        </p:nvSpPr>
        <p:spPr bwMode="auto">
          <a:xfrm>
            <a:off x="762041" y="3809135"/>
            <a:ext cx="1389063" cy="344488"/>
          </a:xfrm>
          <a:prstGeom prst="rect">
            <a:avLst/>
          </a:prstGeom>
          <a:noFill/>
          <a:ln w="9525">
            <a:noFill/>
            <a:miter lim="800000"/>
            <a:headEnd/>
            <a:tailEnd/>
          </a:ln>
        </p:spPr>
        <p:txBody>
          <a:bodyPr lIns="36000" tIns="36000" rIns="36000" bIns="36000" anchor="ctr"/>
          <a:lstStyle/>
          <a:p>
            <a:pPr>
              <a:buClr>
                <a:schemeClr val="accent2"/>
              </a:buClr>
            </a:pPr>
            <a:r>
              <a:rPr lang="fr-FR" sz="800" b="1" dirty="0"/>
              <a:t>Pôle de compétitivité Images et Réseaux</a:t>
            </a:r>
          </a:p>
        </p:txBody>
      </p:sp>
      <p:sp>
        <p:nvSpPr>
          <p:cNvPr id="90" name="ZoneTexte 51"/>
          <p:cNvSpPr txBox="1">
            <a:spLocks noChangeArrowheads="1"/>
          </p:cNvSpPr>
          <p:nvPr>
            <p:custDataLst>
              <p:tags r:id="rId30"/>
            </p:custDataLst>
          </p:nvPr>
        </p:nvSpPr>
        <p:spPr bwMode="auto">
          <a:xfrm>
            <a:off x="785854" y="4185373"/>
            <a:ext cx="1571625" cy="344487"/>
          </a:xfrm>
          <a:prstGeom prst="rect">
            <a:avLst/>
          </a:prstGeom>
          <a:noFill/>
          <a:ln w="9525">
            <a:noFill/>
            <a:miter lim="800000"/>
            <a:headEnd/>
            <a:tailEnd/>
          </a:ln>
        </p:spPr>
        <p:txBody>
          <a:bodyPr lIns="36000" tIns="36000" rIns="36000" bIns="36000" anchor="ctr"/>
          <a:lstStyle/>
          <a:p>
            <a:pPr>
              <a:buClr>
                <a:schemeClr val="accent2"/>
              </a:buClr>
            </a:pPr>
            <a:r>
              <a:rPr lang="fr-FR" sz="800" b="1"/>
              <a:t>CRITT MEITO</a:t>
            </a:r>
          </a:p>
        </p:txBody>
      </p:sp>
      <p:sp>
        <p:nvSpPr>
          <p:cNvPr id="91" name="Ellipse 90"/>
          <p:cNvSpPr/>
          <p:nvPr>
            <p:custDataLst>
              <p:tags r:id="rId31"/>
            </p:custDataLst>
          </p:nvPr>
        </p:nvSpPr>
        <p:spPr bwMode="auto">
          <a:xfrm>
            <a:off x="467355" y="4242794"/>
            <a:ext cx="223283" cy="191386"/>
          </a:xfrm>
          <a:prstGeom prst="ellipse">
            <a:avLst/>
          </a:prstGeom>
          <a:solidFill>
            <a:schemeClr val="bg1">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2" name="Ellipse 91"/>
          <p:cNvSpPr/>
          <p:nvPr>
            <p:custDataLst>
              <p:tags r:id="rId32"/>
            </p:custDataLst>
          </p:nvPr>
        </p:nvSpPr>
        <p:spPr bwMode="auto">
          <a:xfrm>
            <a:off x="3244202" y="2127007"/>
            <a:ext cx="223283" cy="191386"/>
          </a:xfrm>
          <a:prstGeom prst="ellipse">
            <a:avLst/>
          </a:prstGeom>
          <a:solidFill>
            <a:schemeClr val="bg1">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grpSp>
        <p:nvGrpSpPr>
          <p:cNvPr id="4" name="Groupe 94"/>
          <p:cNvGrpSpPr/>
          <p:nvPr/>
        </p:nvGrpSpPr>
        <p:grpSpPr>
          <a:xfrm>
            <a:off x="415625" y="5722524"/>
            <a:ext cx="2134249" cy="792322"/>
            <a:chOff x="415625" y="5722524"/>
            <a:chExt cx="2134249" cy="792322"/>
          </a:xfrm>
        </p:grpSpPr>
        <p:sp>
          <p:nvSpPr>
            <p:cNvPr id="96" name="ZoneTexte 95"/>
            <p:cNvSpPr txBox="1"/>
            <p:nvPr>
              <p:custDataLst>
                <p:tags r:id="rId35"/>
              </p:custDataLst>
            </p:nvPr>
          </p:nvSpPr>
          <p:spPr>
            <a:xfrm>
              <a:off x="415625" y="5987020"/>
              <a:ext cx="57001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+ 300 ETP chercheurs</a:t>
              </a:r>
            </a:p>
          </p:txBody>
        </p:sp>
        <p:sp>
          <p:nvSpPr>
            <p:cNvPr id="97" name="ZoneTexte 96"/>
            <p:cNvSpPr txBox="1"/>
            <p:nvPr>
              <p:custDataLst>
                <p:tags r:id="rId36"/>
              </p:custDataLst>
            </p:nvPr>
          </p:nvSpPr>
          <p:spPr>
            <a:xfrm>
              <a:off x="1009399" y="5987020"/>
              <a:ext cx="795650"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Entre 100 et 300 </a:t>
              </a:r>
              <a:endParaRPr lang="fr-FR" sz="700" b="1" dirty="0" smtClean="0">
                <a:latin typeface="+mn-lt"/>
              </a:endParaRPr>
            </a:p>
            <a:p>
              <a:pPr>
                <a:buClr>
                  <a:schemeClr val="accent2"/>
                </a:buClr>
                <a:defRPr/>
              </a:pPr>
              <a:r>
                <a:rPr lang="fr-FR" sz="700" b="1" dirty="0" smtClean="0">
                  <a:latin typeface="+mn-lt"/>
                </a:rPr>
                <a:t>ETP </a:t>
              </a:r>
              <a:r>
                <a:rPr lang="fr-FR" sz="700" b="1" dirty="0">
                  <a:latin typeface="+mn-lt"/>
                </a:rPr>
                <a:t>chercheurs</a:t>
              </a:r>
            </a:p>
          </p:txBody>
        </p:sp>
        <p:sp>
          <p:nvSpPr>
            <p:cNvPr id="98" name="ZoneTexte 97"/>
            <p:cNvSpPr txBox="1"/>
            <p:nvPr>
              <p:custDataLst>
                <p:tags r:id="rId37"/>
              </p:custDataLst>
            </p:nvPr>
          </p:nvSpPr>
          <p:spPr>
            <a:xfrm>
              <a:off x="1801425" y="5987020"/>
              <a:ext cx="748449"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Moins de 100 ETP chercheurs</a:t>
              </a:r>
            </a:p>
          </p:txBody>
        </p:sp>
        <p:sp>
          <p:nvSpPr>
            <p:cNvPr id="99" name="Triangle isocèle 98"/>
            <p:cNvSpPr/>
            <p:nvPr>
              <p:custDataLst>
                <p:tags r:id="rId38"/>
              </p:custDataLst>
            </p:nvPr>
          </p:nvSpPr>
          <p:spPr bwMode="auto">
            <a:xfrm>
              <a:off x="481283" y="5722524"/>
              <a:ext cx="360363" cy="35877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100" name="Triangle isocèle 99"/>
            <p:cNvSpPr/>
            <p:nvPr>
              <p:custDataLst>
                <p:tags r:id="rId39"/>
              </p:custDataLst>
            </p:nvPr>
          </p:nvSpPr>
          <p:spPr bwMode="auto">
            <a:xfrm>
              <a:off x="1263052" y="5822036"/>
              <a:ext cx="252413" cy="25082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107" name="Triangle isocèle 106"/>
            <p:cNvSpPr/>
            <p:nvPr>
              <p:custDataLst>
                <p:tags r:id="rId40"/>
              </p:custDataLst>
            </p:nvPr>
          </p:nvSpPr>
          <p:spPr bwMode="auto">
            <a:xfrm>
              <a:off x="1852973" y="5926836"/>
              <a:ext cx="144462" cy="144462"/>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grpSp>
      <p:sp>
        <p:nvSpPr>
          <p:cNvPr id="104" name="Rectangle 103"/>
          <p:cNvSpPr/>
          <p:nvPr>
            <p:custDataLst>
              <p:tags r:id="rId33"/>
            </p:custDataLst>
          </p:nvPr>
        </p:nvSpPr>
        <p:spPr bwMode="auto">
          <a:xfrm>
            <a:off x="2384311" y="2284226"/>
            <a:ext cx="190005" cy="166254"/>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108" name="Rectangle 107"/>
          <p:cNvSpPr/>
          <p:nvPr>
            <p:custDataLst>
              <p:tags r:id="rId34"/>
            </p:custDataLst>
          </p:nvPr>
        </p:nvSpPr>
        <p:spPr bwMode="auto">
          <a:xfrm>
            <a:off x="860311" y="1788926"/>
            <a:ext cx="190005" cy="166254"/>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4" name="ZoneTexte 93"/>
          <p:cNvSpPr txBox="1"/>
          <p:nvPr/>
        </p:nvSpPr>
        <p:spPr>
          <a:xfrm>
            <a:off x="5029200" y="1838325"/>
            <a:ext cx="2524125" cy="1362075"/>
          </a:xfrm>
          <a:prstGeom prst="rect">
            <a:avLst/>
          </a:prstGeom>
          <a:noFill/>
        </p:spPr>
        <p:txBody>
          <a:bodyPr wrap="square" lIns="36000" tIns="36000" rIns="36000" bIns="36000" rtlCol="0" anchor="ctr" anchorCtr="0">
            <a:noAutofit/>
          </a:bodyPr>
          <a:lstStyle/>
          <a:p>
            <a:pPr>
              <a:buClr>
                <a:schemeClr val="accent2"/>
              </a:buClr>
            </a:pPr>
            <a:r>
              <a:rPr lang="fr-FR" sz="1600" dirty="0" smtClean="0"/>
              <a:t>EFFECTIFS MARENA BREST + LES AJOUTER AUX 482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Rectangle 2" hidden="1"/>
          <p:cNvGraphicFramePr>
            <a:graphicFrameLocks/>
          </p:cNvGraphicFramePr>
          <p:nvPr/>
        </p:nvGraphicFramePr>
        <p:xfrm>
          <a:off x="0" y="0"/>
          <a:ext cx="158750" cy="158750"/>
        </p:xfrm>
        <a:graphic>
          <a:graphicData uri="http://schemas.openxmlformats.org/presentationml/2006/ole">
            <p:oleObj spid="_x0000_s491522" name="think-cell Slide" r:id="rId35" imgW="0" imgH="0" progId="">
              <p:embed/>
            </p:oleObj>
          </a:graphicData>
        </a:graphic>
      </p:graphicFrame>
      <p:pic>
        <p:nvPicPr>
          <p:cNvPr id="12291" name="Picture 6" descr="http://www.d-maps.com/m/paysloire/paysloire08.gif"/>
          <p:cNvPicPr>
            <a:picLocks noChangeAspect="1" noChangeArrowheads="1"/>
          </p:cNvPicPr>
          <p:nvPr>
            <p:custDataLst>
              <p:tags r:id="rId2"/>
            </p:custDataLst>
          </p:nvPr>
        </p:nvPicPr>
        <p:blipFill>
          <a:blip r:embed="rId36" cstate="print"/>
          <a:srcRect l="2336" t="4993" r="5846" b="11124"/>
          <a:stretch>
            <a:fillRect/>
          </a:stretch>
        </p:blipFill>
        <p:spPr bwMode="auto">
          <a:xfrm>
            <a:off x="2249488" y="2087377"/>
            <a:ext cx="2779712" cy="2606675"/>
          </a:xfrm>
          <a:prstGeom prst="rect">
            <a:avLst/>
          </a:prstGeom>
          <a:noFill/>
          <a:ln w="9525">
            <a:noFill/>
            <a:miter lim="800000"/>
            <a:headEnd/>
            <a:tailEnd/>
          </a:ln>
        </p:spPr>
      </p:pic>
      <p:sp>
        <p:nvSpPr>
          <p:cNvPr id="2" name="Titre 1"/>
          <p:cNvSpPr>
            <a:spLocks noGrp="1"/>
          </p:cNvSpPr>
          <p:nvPr>
            <p:ph type="title"/>
            <p:custDataLst>
              <p:tags r:id="rId3"/>
            </p:custDataLst>
          </p:nvPr>
        </p:nvSpPr>
        <p:spPr>
          <a:xfrm>
            <a:off x="250825" y="34925"/>
            <a:ext cx="8642350" cy="692150"/>
          </a:xfrm>
        </p:spPr>
        <p:txBody>
          <a:bodyPr/>
          <a:lstStyle/>
          <a:p>
            <a:pPr>
              <a:lnSpc>
                <a:spcPct val="100000"/>
              </a:lnSpc>
              <a:defRPr/>
            </a:pPr>
            <a:r>
              <a:rPr lang="fr-FR" dirty="0" smtClean="0"/>
              <a:t>Le pôle Mer</a:t>
            </a:r>
            <a:endParaRPr lang="fr-FR" sz="2000" b="0" i="1" dirty="0">
              <a:solidFill>
                <a:schemeClr val="accent3"/>
              </a:solidFill>
            </a:endParaRPr>
          </a:p>
        </p:txBody>
      </p:sp>
      <p:sp>
        <p:nvSpPr>
          <p:cNvPr id="47" name="Espace réservé du numéro de diapositive 3"/>
          <p:cNvSpPr txBox="1">
            <a:spLocks/>
          </p:cNvSpPr>
          <p:nvPr>
            <p:custDataLst>
              <p:tags r:id="rId4"/>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8A6FEAD6-8677-4968-BF31-2462AD85F8E2}" type="slidenum">
              <a:rPr lang="fr-FR" sz="1200">
                <a:solidFill>
                  <a:srgbClr val="254375"/>
                </a:solidFill>
                <a:latin typeface="+mn-lt"/>
              </a:rPr>
              <a:pPr algn="r" eaLnBrk="0" fontAlgn="auto" hangingPunct="0">
                <a:spcAft>
                  <a:spcPts val="0"/>
                </a:spcAft>
                <a:defRPr/>
              </a:pPr>
              <a:t>15</a:t>
            </a:fld>
            <a:endParaRPr lang="fr-FR" sz="1200" dirty="0">
              <a:solidFill>
                <a:srgbClr val="254375"/>
              </a:solidFill>
              <a:latin typeface="+mn-lt"/>
            </a:endParaRPr>
          </a:p>
        </p:txBody>
      </p:sp>
      <p:pic>
        <p:nvPicPr>
          <p:cNvPr id="12296" name="Picture 3"/>
          <p:cNvPicPr>
            <a:picLocks noChangeAspect="1" noChangeArrowheads="1"/>
          </p:cNvPicPr>
          <p:nvPr>
            <p:custDataLst>
              <p:tags r:id="rId5"/>
            </p:custDataLst>
          </p:nvPr>
        </p:nvPicPr>
        <p:blipFill>
          <a:blip r:embed="rId37" cstate="print">
            <a:lum bright="42000"/>
          </a:blip>
          <a:srcRect/>
          <a:stretch>
            <a:fillRect/>
          </a:stretch>
        </p:blipFill>
        <p:spPr bwMode="auto">
          <a:xfrm>
            <a:off x="395288" y="1390465"/>
            <a:ext cx="3143250" cy="2246312"/>
          </a:xfrm>
          <a:prstGeom prst="rect">
            <a:avLst/>
          </a:prstGeom>
          <a:noFill/>
          <a:ln w="9525">
            <a:noFill/>
            <a:miter lim="800000"/>
            <a:headEnd/>
            <a:tailEnd/>
          </a:ln>
        </p:spPr>
      </p:pic>
      <p:sp>
        <p:nvSpPr>
          <p:cNvPr id="70" name="Rectangle 69"/>
          <p:cNvSpPr/>
          <p:nvPr>
            <p:custDataLst>
              <p:tags r:id="rId6"/>
            </p:custDataLst>
          </p:nvPr>
        </p:nvSpPr>
        <p:spPr bwMode="auto">
          <a:xfrm>
            <a:off x="312738" y="1385889"/>
            <a:ext cx="8462962" cy="3221737"/>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custDataLst>
              <p:tags r:id="rId7"/>
            </p:custDataLst>
          </p:nvPr>
        </p:nvSpPr>
        <p:spPr bwMode="auto">
          <a:xfrm>
            <a:off x="446088" y="2271527"/>
            <a:ext cx="879475" cy="817563"/>
          </a:xfrm>
          <a:prstGeom prst="ellips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74" name="Rectangle 73"/>
          <p:cNvSpPr/>
          <p:nvPr>
            <p:custDataLst>
              <p:tags r:id="rId8"/>
            </p:custDataLst>
          </p:nvPr>
        </p:nvSpPr>
        <p:spPr bwMode="auto">
          <a:xfrm>
            <a:off x="285750" y="3143065"/>
            <a:ext cx="1151164" cy="411162"/>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Brest</a:t>
            </a:r>
            <a:endParaRPr lang="fr-FR" sz="1200" b="1" dirty="0">
              <a:solidFill>
                <a:schemeClr val="tx1"/>
              </a:solidFill>
            </a:endParaRPr>
          </a:p>
          <a:p>
            <a:pPr algn="ctr">
              <a:spcBef>
                <a:spcPts val="0"/>
              </a:spcBef>
              <a:buClr>
                <a:srgbClr val="CC0000"/>
              </a:buClr>
              <a:buSzPct val="75000"/>
              <a:defRPr/>
            </a:pPr>
            <a:r>
              <a:rPr lang="fr-FR" sz="900" b="1" dirty="0" smtClean="0">
                <a:solidFill>
                  <a:schemeClr val="tx1"/>
                </a:solidFill>
              </a:rPr>
              <a:t>(dont Vannes)</a:t>
            </a:r>
            <a:endParaRPr lang="fr-FR" sz="900" b="1" dirty="0">
              <a:solidFill>
                <a:schemeClr val="tx1"/>
              </a:solidFill>
            </a:endParaRPr>
          </a:p>
        </p:txBody>
      </p:sp>
      <p:sp>
        <p:nvSpPr>
          <p:cNvPr id="89" name="Titre 1"/>
          <p:cNvSpPr txBox="1">
            <a:spLocks/>
          </p:cNvSpPr>
          <p:nvPr>
            <p:custDataLst>
              <p:tags r:id="rId9"/>
            </p:custDataLst>
          </p:nvPr>
        </p:nvSpPr>
        <p:spPr bwMode="auto">
          <a:xfrm>
            <a:off x="307975" y="1039813"/>
            <a:ext cx="4940300" cy="349250"/>
          </a:xfrm>
          <a:prstGeom prst="rect">
            <a:avLst/>
          </a:prstGeom>
          <a:solidFill>
            <a:schemeClr val="accent2">
              <a:lumMod val="50000"/>
            </a:schemeClr>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a:solidFill>
                  <a:schemeClr val="bg1"/>
                </a:solidFill>
                <a:latin typeface="Calibri" pitchFamily="34" charset="0"/>
                <a:cs typeface="Lucida Sans"/>
              </a:rPr>
              <a:t>Mer</a:t>
            </a:r>
          </a:p>
        </p:txBody>
      </p:sp>
      <p:sp>
        <p:nvSpPr>
          <p:cNvPr id="28" name="Rectangle 27"/>
          <p:cNvSpPr/>
          <p:nvPr/>
        </p:nvSpPr>
        <p:spPr bwMode="auto">
          <a:xfrm>
            <a:off x="466725" y="1550802"/>
            <a:ext cx="1171575" cy="1619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Roscoff</a:t>
            </a:r>
          </a:p>
        </p:txBody>
      </p:sp>
      <p:sp>
        <p:nvSpPr>
          <p:cNvPr id="12303" name="ZoneTexte 158"/>
          <p:cNvSpPr txBox="1">
            <a:spLocks noChangeArrowheads="1"/>
          </p:cNvSpPr>
          <p:nvPr/>
        </p:nvSpPr>
        <p:spPr bwMode="auto">
          <a:xfrm>
            <a:off x="735013" y="2569977"/>
            <a:ext cx="293687" cy="230188"/>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273</a:t>
            </a:r>
            <a:endParaRPr lang="fr-FR" sz="1200" b="1" dirty="0">
              <a:solidFill>
                <a:schemeClr val="bg1"/>
              </a:solidFill>
              <a:latin typeface="Calibri" pitchFamily="34" charset="0"/>
            </a:endParaRPr>
          </a:p>
        </p:txBody>
      </p:sp>
      <p:sp>
        <p:nvSpPr>
          <p:cNvPr id="35" name="Ellipse 34"/>
          <p:cNvSpPr/>
          <p:nvPr>
            <p:custDataLst>
              <p:tags r:id="rId10"/>
            </p:custDataLst>
          </p:nvPr>
        </p:nvSpPr>
        <p:spPr bwMode="auto">
          <a:xfrm>
            <a:off x="940378" y="1722376"/>
            <a:ext cx="484188" cy="450809"/>
          </a:xfrm>
          <a:prstGeom prst="ellips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58</a:t>
            </a:r>
          </a:p>
        </p:txBody>
      </p:sp>
      <p:sp>
        <p:nvSpPr>
          <p:cNvPr id="43" name="Ellipse 42"/>
          <p:cNvSpPr/>
          <p:nvPr>
            <p:custDataLst>
              <p:tags r:id="rId11"/>
            </p:custDataLst>
          </p:nvPr>
        </p:nvSpPr>
        <p:spPr bwMode="auto">
          <a:xfrm>
            <a:off x="2745758" y="3582116"/>
            <a:ext cx="458617" cy="469126"/>
          </a:xfrm>
          <a:prstGeom prst="ellips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12308" name="ZoneTexte 158"/>
          <p:cNvSpPr txBox="1">
            <a:spLocks noChangeArrowheads="1"/>
          </p:cNvSpPr>
          <p:nvPr/>
        </p:nvSpPr>
        <p:spPr bwMode="auto">
          <a:xfrm>
            <a:off x="2825750" y="3733615"/>
            <a:ext cx="293688" cy="231775"/>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103</a:t>
            </a:r>
            <a:endParaRPr lang="fr-FR" sz="1200" b="1" dirty="0">
              <a:solidFill>
                <a:schemeClr val="bg1"/>
              </a:solidFill>
              <a:latin typeface="Calibri" pitchFamily="34" charset="0"/>
            </a:endParaRPr>
          </a:p>
        </p:txBody>
      </p:sp>
      <p:sp>
        <p:nvSpPr>
          <p:cNvPr id="45" name="Rectangle 44"/>
          <p:cNvSpPr/>
          <p:nvPr/>
        </p:nvSpPr>
        <p:spPr bwMode="auto">
          <a:xfrm>
            <a:off x="2681288" y="3420877"/>
            <a:ext cx="857250" cy="18097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Nantes</a:t>
            </a:r>
          </a:p>
        </p:txBody>
      </p:sp>
      <p:sp>
        <p:nvSpPr>
          <p:cNvPr id="46" name="Rectangle 45"/>
          <p:cNvSpPr/>
          <p:nvPr/>
        </p:nvSpPr>
        <p:spPr bwMode="auto">
          <a:xfrm>
            <a:off x="3632200" y="3243077"/>
            <a:ext cx="939800" cy="16827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Angers</a:t>
            </a:r>
          </a:p>
        </p:txBody>
      </p:sp>
      <p:grpSp>
        <p:nvGrpSpPr>
          <p:cNvPr id="3" name="Groupe 90"/>
          <p:cNvGrpSpPr/>
          <p:nvPr>
            <p:custDataLst>
              <p:tags r:id="rId12"/>
            </p:custDataLst>
          </p:nvPr>
        </p:nvGrpSpPr>
        <p:grpSpPr>
          <a:xfrm>
            <a:off x="3775814" y="3462750"/>
            <a:ext cx="378107" cy="298973"/>
            <a:chOff x="8090477" y="2740066"/>
            <a:chExt cx="379453" cy="300038"/>
          </a:xfrm>
          <a:solidFill>
            <a:schemeClr val="accent2">
              <a:lumMod val="50000"/>
            </a:schemeClr>
          </a:solidFill>
        </p:grpSpPr>
        <p:sp>
          <p:nvSpPr>
            <p:cNvPr id="49" name="Ellipse 48"/>
            <p:cNvSpPr/>
            <p:nvPr/>
          </p:nvSpPr>
          <p:spPr bwMode="auto">
            <a:xfrm>
              <a:off x="8090477" y="2740066"/>
              <a:ext cx="285750"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50" name="ZoneTexte 158"/>
            <p:cNvSpPr txBox="1">
              <a:spLocks noChangeArrowheads="1"/>
            </p:cNvSpPr>
            <p:nvPr/>
          </p:nvSpPr>
          <p:spPr bwMode="auto">
            <a:xfrm>
              <a:off x="8175348" y="2800161"/>
              <a:ext cx="294582" cy="231021"/>
            </a:xfrm>
            <a:prstGeom prst="rect">
              <a:avLst/>
            </a:prstGeom>
            <a:noFill/>
            <a:ln w="9525">
              <a:noFill/>
              <a:miter lim="800000"/>
              <a:headEnd/>
              <a:tailEnd/>
            </a:ln>
          </p:spPr>
          <p:txBody>
            <a:bodyPr wrap="none" lIns="36000" tIns="36000" rIns="36000" bIns="36000" anchor="ctr"/>
            <a:lstStyle/>
            <a:p>
              <a:pPr>
                <a:buClr>
                  <a:schemeClr val="accent2"/>
                </a:buClr>
                <a:defRPr/>
              </a:pPr>
              <a:r>
                <a:rPr lang="fr-FR" sz="1200" b="1" dirty="0">
                  <a:solidFill>
                    <a:schemeClr val="bg1"/>
                  </a:solidFill>
                  <a:latin typeface="Calibri" pitchFamily="34" charset="0"/>
                </a:rPr>
                <a:t>7</a:t>
              </a:r>
            </a:p>
          </p:txBody>
        </p:sp>
      </p:grpSp>
      <p:sp>
        <p:nvSpPr>
          <p:cNvPr id="53" name="Triangle isocèle 52"/>
          <p:cNvSpPr/>
          <p:nvPr>
            <p:custDataLst>
              <p:tags r:id="rId13"/>
            </p:custDataLst>
          </p:nvPr>
        </p:nvSpPr>
        <p:spPr bwMode="auto">
          <a:xfrm>
            <a:off x="5682252" y="1940592"/>
            <a:ext cx="220109" cy="202219"/>
          </a:xfrm>
          <a:prstGeom prst="triangle">
            <a:avLst/>
          </a:prstGeom>
          <a:solidFill>
            <a:schemeClr val="bg2">
              <a:lumMod val="9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8" name="Triangle isocèle 57"/>
          <p:cNvSpPr/>
          <p:nvPr>
            <p:custDataLst>
              <p:tags r:id="rId14"/>
            </p:custDataLst>
          </p:nvPr>
        </p:nvSpPr>
        <p:spPr bwMode="auto">
          <a:xfrm>
            <a:off x="1171655" y="2757963"/>
            <a:ext cx="360000" cy="360000"/>
          </a:xfrm>
          <a:prstGeom prst="triangle">
            <a:avLst/>
          </a:prstGeom>
          <a:solidFill>
            <a:schemeClr val="bg2">
              <a:lumMod val="9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9" name="Triangle isocèle 58"/>
          <p:cNvSpPr/>
          <p:nvPr>
            <p:custDataLst>
              <p:tags r:id="rId15"/>
            </p:custDataLst>
          </p:nvPr>
        </p:nvSpPr>
        <p:spPr bwMode="auto">
          <a:xfrm>
            <a:off x="2850079" y="3941203"/>
            <a:ext cx="144000" cy="144000"/>
          </a:xfrm>
          <a:prstGeom prst="triangle">
            <a:avLst/>
          </a:prstGeom>
          <a:solidFill>
            <a:schemeClr val="bg2">
              <a:lumMod val="9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1" name="Hexagone 50"/>
          <p:cNvSpPr/>
          <p:nvPr/>
        </p:nvSpPr>
        <p:spPr bwMode="auto">
          <a:xfrm>
            <a:off x="6086076" y="3085743"/>
            <a:ext cx="187133" cy="212651"/>
          </a:xfrm>
          <a:prstGeom prst="hexagon">
            <a:avLst/>
          </a:prstGeom>
          <a:solidFill>
            <a:schemeClr val="accent2">
              <a:lumMod val="2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2" name="Hexagone 51"/>
          <p:cNvSpPr/>
          <p:nvPr/>
        </p:nvSpPr>
        <p:spPr bwMode="auto">
          <a:xfrm>
            <a:off x="7294643" y="3082274"/>
            <a:ext cx="187133" cy="212651"/>
          </a:xfrm>
          <a:prstGeom prst="hexagon">
            <a:avLst/>
          </a:prstGeom>
          <a:solidFill>
            <a:schemeClr val="accent1">
              <a:lumMod val="40000"/>
              <a:lumOff val="6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5" name="Hexagone 54"/>
          <p:cNvSpPr/>
          <p:nvPr/>
        </p:nvSpPr>
        <p:spPr bwMode="auto">
          <a:xfrm>
            <a:off x="2811248" y="2547014"/>
            <a:ext cx="187133" cy="212651"/>
          </a:xfrm>
          <a:prstGeom prst="hexagon">
            <a:avLst/>
          </a:prstGeom>
          <a:solidFill>
            <a:schemeClr val="accent2">
              <a:lumMod val="2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2686826" y="2282344"/>
            <a:ext cx="773112" cy="201612"/>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Rennes</a:t>
            </a:r>
            <a:endParaRPr lang="fr-FR" sz="1200" b="1" dirty="0">
              <a:solidFill>
                <a:schemeClr val="tx1"/>
              </a:solidFill>
            </a:endParaRPr>
          </a:p>
        </p:txBody>
      </p:sp>
      <p:sp>
        <p:nvSpPr>
          <p:cNvPr id="61" name="Hexagone 60"/>
          <p:cNvSpPr/>
          <p:nvPr/>
        </p:nvSpPr>
        <p:spPr bwMode="auto">
          <a:xfrm>
            <a:off x="1343955" y="2543542"/>
            <a:ext cx="187133" cy="212651"/>
          </a:xfrm>
          <a:prstGeom prst="hexagon">
            <a:avLst/>
          </a:prstGeom>
          <a:solidFill>
            <a:schemeClr val="accent1">
              <a:lumMod val="40000"/>
              <a:lumOff val="6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aphicFrame>
        <p:nvGraphicFramePr>
          <p:cNvPr id="78" name="Tableau 77"/>
          <p:cNvGraphicFramePr>
            <a:graphicFrameLocks noGrp="1"/>
          </p:cNvGraphicFramePr>
          <p:nvPr/>
        </p:nvGraphicFramePr>
        <p:xfrm>
          <a:off x="5975496" y="1438268"/>
          <a:ext cx="2760922" cy="2452006"/>
        </p:xfrm>
        <a:graphic>
          <a:graphicData uri="http://schemas.openxmlformats.org/drawingml/2006/table">
            <a:tbl>
              <a:tblPr firstRow="1" bandRow="1">
                <a:tableStyleId>{5C22544A-7EE6-4342-B048-85BDC9FD1C3A}</a:tableStyleId>
              </a:tblPr>
              <a:tblGrid>
                <a:gridCol w="1380461"/>
                <a:gridCol w="1380461"/>
              </a:tblGrid>
              <a:tr h="44044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tx1"/>
                          </a:solidFill>
                          <a:latin typeface="+mn-lt"/>
                          <a:ea typeface="+mn-ea"/>
                          <a:cs typeface="+mn-cs"/>
                        </a:rPr>
                        <a:t>LABEX</a:t>
                      </a:r>
                    </a:p>
                    <a:p>
                      <a:pPr marL="0" marR="0" indent="0" algn="ctr" defTabSz="914400" rtl="0" eaLnBrk="1" fontAlgn="auto" latinLnBrk="0" hangingPunct="1">
                        <a:lnSpc>
                          <a:spcPct val="100000"/>
                        </a:lnSpc>
                        <a:spcBef>
                          <a:spcPts val="0"/>
                        </a:spcBef>
                        <a:spcAft>
                          <a:spcPts val="0"/>
                        </a:spcAft>
                        <a:buClrTx/>
                        <a:buSzTx/>
                        <a:buFontTx/>
                        <a:buNone/>
                        <a:tabLst/>
                        <a:defRPr/>
                      </a:pPr>
                      <a:r>
                        <a:rPr lang="fr-FR" sz="1000" b="0" kern="1200" dirty="0" smtClean="0">
                          <a:solidFill>
                            <a:schemeClr val="tx1"/>
                          </a:solidFill>
                          <a:latin typeface="+mn-lt"/>
                          <a:ea typeface="+mn-ea"/>
                          <a:cs typeface="+mn-cs"/>
                        </a:rPr>
                        <a:t>(en ETP C et EC)</a:t>
                      </a:r>
                    </a:p>
                  </a:txBody>
                  <a:tcPr anchor="ctr">
                    <a:lnB w="12700" cap="flat" cmpd="sng" algn="ctr">
                      <a:solidFill>
                        <a:schemeClr val="tx1"/>
                      </a:solidFill>
                      <a:prstDash val="solid"/>
                      <a:round/>
                      <a:headEnd type="none" w="med" len="med"/>
                      <a:tailEnd type="none" w="med" len="med"/>
                    </a:lnB>
                    <a:noFill/>
                  </a:tcPr>
                </a:tc>
                <a:tc hMerge="1">
                  <a:txBody>
                    <a:bodyPr/>
                    <a:lstStyle/>
                    <a:p>
                      <a:pPr algn="ctr"/>
                      <a:endParaRPr lang="fr-FR" sz="1000" b="1" baseline="0" dirty="0" smtClean="0">
                        <a:solidFill>
                          <a:schemeClr val="tx1"/>
                        </a:solidFill>
                      </a:endParaRPr>
                    </a:p>
                  </a:txBody>
                  <a:tcPr anchor="ctr">
                    <a:noFill/>
                  </a:tcPr>
                </a:tc>
              </a:tr>
              <a:tr h="543009">
                <a:tc>
                  <a:txBody>
                    <a:bodyPr/>
                    <a:lstStyle/>
                    <a:p>
                      <a:r>
                        <a:rPr lang="fr-FR" sz="800" b="1" dirty="0" smtClean="0">
                          <a:solidFill>
                            <a:schemeClr val="tx1"/>
                          </a:solidFill>
                        </a:rPr>
                        <a:t>Océan dans le changement</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fr-FR" sz="800" b="0" dirty="0" smtClean="0">
                          <a:solidFill>
                            <a:schemeClr val="tx1"/>
                          </a:solidFill>
                        </a:rPr>
                        <a:t>267 Brest (dont Lorient)</a:t>
                      </a:r>
                      <a:endParaRPr lang="fr-FR" sz="800" b="0" baseline="0" dirty="0" smtClean="0">
                        <a:solidFill>
                          <a:schemeClr val="tx1"/>
                        </a:solidFill>
                      </a:endParaRPr>
                    </a:p>
                    <a:p>
                      <a:r>
                        <a:rPr lang="fr-FR" sz="800" b="0" baseline="0" dirty="0" smtClean="0">
                          <a:solidFill>
                            <a:schemeClr val="tx1"/>
                          </a:solidFill>
                        </a:rPr>
                        <a:t>23 Nantes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321860">
                <a:tc gridSpan="2">
                  <a:txBody>
                    <a:bodyPr/>
                    <a:lstStyle/>
                    <a:p>
                      <a:pPr algn="ctr"/>
                      <a:r>
                        <a:rPr lang="fr-FR" sz="1000" b="1" dirty="0" smtClean="0">
                          <a:solidFill>
                            <a:schemeClr val="tx1"/>
                          </a:solidFill>
                        </a:rPr>
                        <a:t>EQUIPEX régionaux et interrégionaux</a:t>
                      </a:r>
                      <a:endParaRPr lang="fr-FR" sz="1000" b="1" dirty="0">
                        <a:solidFill>
                          <a:schemeClr val="tx1"/>
                        </a:solidFill>
                      </a:endParaRPr>
                    </a:p>
                  </a:txBody>
                  <a:tcPr anchor="ctr">
                    <a:lnB w="12700" cap="flat" cmpd="sng" algn="ctr">
                      <a:solidFill>
                        <a:schemeClr val="tx1"/>
                      </a:solidFill>
                      <a:prstDash val="solid"/>
                      <a:round/>
                      <a:headEnd type="none" w="med" len="med"/>
                      <a:tailEnd type="none" w="med" len="med"/>
                    </a:lnB>
                    <a:noFill/>
                  </a:tcPr>
                </a:tc>
                <a:tc hMerge="1">
                  <a:txBody>
                    <a:bodyPr/>
                    <a:lstStyle/>
                    <a:p>
                      <a:endParaRPr lang="fr-FR" sz="1000" b="1" baseline="0"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1146696">
                <a:tc gridSpan="2">
                  <a:txBody>
                    <a:bodyPr/>
                    <a:lstStyle/>
                    <a:p>
                      <a:pPr algn="l"/>
                      <a:r>
                        <a:rPr lang="fr-FR" sz="900" b="1" dirty="0" smtClean="0">
                          <a:solidFill>
                            <a:schemeClr val="tx1"/>
                          </a:solidFill>
                        </a:rPr>
                        <a:t>          AMISAT                        GOLD</a:t>
                      </a:r>
                    </a:p>
                    <a:p>
                      <a:pPr algn="l"/>
                      <a:endParaRPr lang="fr-FR" sz="900" b="1" dirty="0" smtClean="0">
                        <a:solidFill>
                          <a:schemeClr val="tx1"/>
                        </a:solidFill>
                      </a:endParaRPr>
                    </a:p>
                    <a:p>
                      <a:pPr algn="l"/>
                      <a:r>
                        <a:rPr lang="fr-FR" sz="900" b="1" dirty="0" smtClean="0">
                          <a:solidFill>
                            <a:schemeClr val="tx1"/>
                          </a:solidFill>
                        </a:rPr>
                        <a:t>          Evolution</a:t>
                      </a:r>
                    </a:p>
                  </a:txBody>
                  <a:tcPr anchor="ctr">
                    <a:lnT w="12700" cap="flat" cmpd="sng" algn="ctr">
                      <a:solidFill>
                        <a:schemeClr val="tx1"/>
                      </a:solidFill>
                      <a:prstDash val="solid"/>
                      <a:round/>
                      <a:headEnd type="none" w="med" len="med"/>
                      <a:tailEnd type="none" w="med" len="med"/>
                    </a:lnT>
                    <a:noFill/>
                  </a:tcPr>
                </a:tc>
                <a:tc hMerge="1">
                  <a:txBody>
                    <a:bodyPr/>
                    <a:lstStyle/>
                    <a:p>
                      <a:endParaRPr lang="fr-FR"/>
                    </a:p>
                  </a:txBody>
                  <a:tcPr/>
                </a:tc>
              </a:tr>
            </a:tbl>
          </a:graphicData>
        </a:graphic>
      </p:graphicFrame>
      <p:sp>
        <p:nvSpPr>
          <p:cNvPr id="79" name="Hexagone 78"/>
          <p:cNvSpPr/>
          <p:nvPr/>
        </p:nvSpPr>
        <p:spPr bwMode="auto">
          <a:xfrm>
            <a:off x="3107302" y="4026303"/>
            <a:ext cx="187133" cy="212651"/>
          </a:xfrm>
          <a:prstGeom prst="hexagon">
            <a:avLst/>
          </a:prstGeom>
          <a:solidFill>
            <a:srgbClr val="00B0F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0" name="Hexagone 79"/>
          <p:cNvSpPr/>
          <p:nvPr/>
        </p:nvSpPr>
        <p:spPr bwMode="auto">
          <a:xfrm>
            <a:off x="6086076" y="3387074"/>
            <a:ext cx="187133" cy="212651"/>
          </a:xfrm>
          <a:prstGeom prst="hexagon">
            <a:avLst/>
          </a:prstGeom>
          <a:solidFill>
            <a:srgbClr val="00B0F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2" name="Ellipse 81"/>
          <p:cNvSpPr/>
          <p:nvPr>
            <p:custDataLst>
              <p:tags r:id="rId16"/>
            </p:custDataLst>
          </p:nvPr>
        </p:nvSpPr>
        <p:spPr bwMode="auto">
          <a:xfrm>
            <a:off x="1834522" y="4933324"/>
            <a:ext cx="879475" cy="8175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83" name="Ellipse 82"/>
          <p:cNvSpPr/>
          <p:nvPr/>
        </p:nvSpPr>
        <p:spPr bwMode="auto">
          <a:xfrm>
            <a:off x="1182059" y="5053974"/>
            <a:ext cx="585788" cy="5762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84" name="Ellipse 83"/>
          <p:cNvSpPr/>
          <p:nvPr>
            <p:custDataLst>
              <p:tags r:id="rId17"/>
            </p:custDataLst>
          </p:nvPr>
        </p:nvSpPr>
        <p:spPr bwMode="auto">
          <a:xfrm>
            <a:off x="685172" y="5138111"/>
            <a:ext cx="419100" cy="40798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4" name="Groupe 90"/>
          <p:cNvGrpSpPr>
            <a:grpSpLocks/>
          </p:cNvGrpSpPr>
          <p:nvPr/>
        </p:nvGrpSpPr>
        <p:grpSpPr bwMode="auto">
          <a:xfrm>
            <a:off x="339097" y="5190499"/>
            <a:ext cx="306387" cy="303212"/>
            <a:chOff x="8090477" y="2740066"/>
            <a:chExt cx="307984" cy="303037"/>
          </a:xfrm>
        </p:grpSpPr>
        <p:sp>
          <p:nvSpPr>
            <p:cNvPr id="95" name="Ellipse 94"/>
            <p:cNvSpPr/>
            <p:nvPr/>
          </p:nvSpPr>
          <p:spPr bwMode="auto">
            <a:xfrm>
              <a:off x="8090477" y="2740066"/>
              <a:ext cx="285643" cy="299864"/>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96"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a:latin typeface="Calibri" pitchFamily="34" charset="0"/>
                </a:rPr>
                <a:t>&lt;50</a:t>
              </a:r>
            </a:p>
          </p:txBody>
        </p:sp>
      </p:grpSp>
      <p:sp>
        <p:nvSpPr>
          <p:cNvPr id="86" name="ZoneTexte 119"/>
          <p:cNvSpPr txBox="1">
            <a:spLocks noChangeArrowheads="1"/>
          </p:cNvSpPr>
          <p:nvPr/>
        </p:nvSpPr>
        <p:spPr bwMode="auto">
          <a:xfrm>
            <a:off x="316872" y="4641554"/>
            <a:ext cx="3960812" cy="34290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Labo A et A+ (en </a:t>
            </a:r>
            <a:r>
              <a:rPr lang="fr-FR" sz="1200" b="1" dirty="0">
                <a:latin typeface="Calibri" pitchFamily="34" charset="0"/>
              </a:rPr>
              <a:t>ETP </a:t>
            </a:r>
            <a:r>
              <a:rPr lang="fr-FR" sz="1200" b="1" dirty="0" smtClean="0">
                <a:latin typeface="Calibri" pitchFamily="34" charset="0"/>
              </a:rPr>
              <a:t>C et EC)</a:t>
            </a:r>
            <a:endParaRPr lang="fr-FR" sz="1200" b="1" dirty="0">
              <a:latin typeface="Calibri" pitchFamily="34" charset="0"/>
            </a:endParaRPr>
          </a:p>
        </p:txBody>
      </p:sp>
      <p:sp>
        <p:nvSpPr>
          <p:cNvPr id="87" name="Rectangle 86"/>
          <p:cNvSpPr/>
          <p:nvPr>
            <p:custDataLst>
              <p:tags r:id="rId18"/>
            </p:custDataLst>
          </p:nvPr>
        </p:nvSpPr>
        <p:spPr bwMode="auto">
          <a:xfrm>
            <a:off x="311151" y="4605830"/>
            <a:ext cx="3707956" cy="1735596"/>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97" name="Rectangle 96"/>
          <p:cNvSpPr/>
          <p:nvPr/>
        </p:nvSpPr>
        <p:spPr bwMode="auto">
          <a:xfrm>
            <a:off x="2802577" y="4617711"/>
            <a:ext cx="5968525" cy="1723713"/>
          </a:xfrm>
          <a:prstGeom prst="rect">
            <a:avLst/>
          </a:prstGeom>
          <a:solidFill>
            <a:schemeClr val="bg1">
              <a:lumMod val="85000"/>
            </a:schemeClr>
          </a:solidFill>
          <a:ln w="12700">
            <a:solidFill>
              <a:schemeClr val="tx1"/>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defTabSz="914400" eaLnBrk="1" latinLnBrk="0" hangingPunct="1">
              <a:lnSpc>
                <a:spcPct val="100000"/>
              </a:lnSpc>
              <a:spcBef>
                <a:spcPct val="50000"/>
              </a:spcBef>
              <a:buClr>
                <a:srgbClr val="CC0000"/>
              </a:buClr>
              <a:buSzPct val="75000"/>
              <a:tabLst/>
            </a:pPr>
            <a:endParaRPr lang="fr-FR" sz="1050" i="1" dirty="0" smtClean="0">
              <a:solidFill>
                <a:schemeClr val="tx1"/>
              </a:solidFill>
              <a:latin typeface="Arial" charset="0"/>
            </a:endParaRPr>
          </a:p>
        </p:txBody>
      </p:sp>
      <p:sp>
        <p:nvSpPr>
          <p:cNvPr id="56" name="ZoneTexte 55"/>
          <p:cNvSpPr txBox="1"/>
          <p:nvPr/>
        </p:nvSpPr>
        <p:spPr>
          <a:xfrm>
            <a:off x="1300899" y="2101523"/>
            <a:ext cx="789158" cy="446568"/>
          </a:xfrm>
          <a:prstGeom prst="rect">
            <a:avLst/>
          </a:prstGeom>
          <a:noFill/>
        </p:spPr>
        <p:txBody>
          <a:bodyPr wrap="square" lIns="36000" tIns="36000" rIns="36000" bIns="36000" rtlCol="0" anchor="ctr" anchorCtr="0">
            <a:noAutofit/>
          </a:bodyPr>
          <a:lstStyle/>
          <a:p>
            <a:pPr>
              <a:buClr>
                <a:schemeClr val="accent2"/>
              </a:buClr>
            </a:pPr>
            <a:r>
              <a:rPr lang="fr-FR" sz="1050" b="1" dirty="0" smtClean="0"/>
              <a:t>1 IEED</a:t>
            </a:r>
          </a:p>
          <a:p>
            <a:pPr>
              <a:buClr>
                <a:schemeClr val="accent2"/>
              </a:buClr>
            </a:pPr>
            <a:r>
              <a:rPr lang="fr-FR" sz="1050" b="1" dirty="0" smtClean="0"/>
              <a:t>1 Cohorte</a:t>
            </a:r>
          </a:p>
        </p:txBody>
      </p:sp>
      <p:sp>
        <p:nvSpPr>
          <p:cNvPr id="67" name="ZoneTexte 66"/>
          <p:cNvSpPr txBox="1"/>
          <p:nvPr/>
        </p:nvSpPr>
        <p:spPr>
          <a:xfrm rot="20588124">
            <a:off x="4263489" y="5267327"/>
            <a:ext cx="2897580" cy="342309"/>
          </a:xfrm>
          <a:prstGeom prst="rect">
            <a:avLst/>
          </a:prstGeom>
          <a:noFill/>
        </p:spPr>
        <p:txBody>
          <a:bodyPr wrap="square" lIns="36000" tIns="36000" rIns="36000" bIns="36000" rtlCol="0" anchor="ctr" anchorCtr="0">
            <a:noAutofit/>
          </a:bodyPr>
          <a:lstStyle/>
          <a:p>
            <a:pPr algn="ctr">
              <a:buClr>
                <a:schemeClr val="accent2"/>
              </a:buClr>
            </a:pPr>
            <a:r>
              <a:rPr lang="fr-FR" sz="1600" dirty="0" smtClean="0"/>
              <a:t>En travail</a:t>
            </a:r>
          </a:p>
        </p:txBody>
      </p:sp>
      <p:sp>
        <p:nvSpPr>
          <p:cNvPr id="68" name="ZoneTexte 67"/>
          <p:cNvSpPr txBox="1"/>
          <p:nvPr/>
        </p:nvSpPr>
        <p:spPr>
          <a:xfrm>
            <a:off x="6329553" y="3764478"/>
            <a:ext cx="2125684" cy="807522"/>
          </a:xfrm>
          <a:prstGeom prst="rect">
            <a:avLst/>
          </a:prstGeom>
          <a:noFill/>
        </p:spPr>
        <p:txBody>
          <a:bodyPr wrap="none" lIns="36000" tIns="36000" rIns="36000" bIns="36000" rtlCol="0" anchor="ctr" anchorCtr="0">
            <a:noAutofit/>
          </a:bodyPr>
          <a:lstStyle/>
          <a:p>
            <a:pPr algn="ctr">
              <a:buClr>
                <a:schemeClr val="accent2"/>
              </a:buClr>
            </a:pPr>
            <a:r>
              <a:rPr lang="fr-FR" sz="900" b="1" dirty="0" smtClean="0"/>
              <a:t>EQUIPEX nationaux </a:t>
            </a:r>
          </a:p>
          <a:p>
            <a:pPr algn="ctr">
              <a:buClr>
                <a:schemeClr val="accent2"/>
              </a:buClr>
            </a:pPr>
            <a:r>
              <a:rPr lang="fr-FR" sz="900" b="1" dirty="0" smtClean="0"/>
              <a:t>portés par les organismes</a:t>
            </a:r>
          </a:p>
          <a:p>
            <a:pPr algn="ctr">
              <a:buClr>
                <a:schemeClr val="accent2"/>
              </a:buClr>
            </a:pPr>
            <a:endParaRPr lang="fr-FR" sz="900" b="1" dirty="0" smtClean="0"/>
          </a:p>
          <a:p>
            <a:pPr algn="ctr">
              <a:buClr>
                <a:schemeClr val="accent2"/>
              </a:buClr>
            </a:pPr>
            <a:r>
              <a:rPr lang="fr-FR" sz="900" b="1" dirty="0" smtClean="0"/>
              <a:t>NAOS (IFREMER)</a:t>
            </a:r>
          </a:p>
          <a:p>
            <a:pPr algn="ctr">
              <a:buClr>
                <a:schemeClr val="accent2"/>
              </a:buClr>
            </a:pPr>
            <a:r>
              <a:rPr lang="fr-FR" sz="900" b="1" dirty="0" smtClean="0"/>
              <a:t>FONS (IFREMER)</a:t>
            </a:r>
          </a:p>
          <a:p>
            <a:pPr algn="ctr">
              <a:buClr>
                <a:schemeClr val="accent2"/>
              </a:buClr>
            </a:pPr>
            <a:r>
              <a:rPr lang="fr-FR" sz="900" b="1" dirty="0" smtClean="0"/>
              <a:t>RIMA, RNIEM (CNRS)</a:t>
            </a:r>
          </a:p>
        </p:txBody>
      </p:sp>
      <p:cxnSp>
        <p:nvCxnSpPr>
          <p:cNvPr id="71" name="Connecteur droit 70"/>
          <p:cNvCxnSpPr/>
          <p:nvPr/>
        </p:nvCxnSpPr>
        <p:spPr bwMode="auto">
          <a:xfrm>
            <a:off x="6163294" y="3716979"/>
            <a:ext cx="2529444" cy="1588"/>
          </a:xfrm>
          <a:prstGeom prst="line">
            <a:avLst/>
          </a:prstGeom>
          <a:solidFill>
            <a:srgbClr val="FFF7EF"/>
          </a:solidFill>
          <a:ln w="9525" cap="flat" cmpd="sng" algn="ctr">
            <a:solidFill>
              <a:schemeClr val="tx1"/>
            </a:solidFill>
            <a:prstDash val="solid"/>
            <a:round/>
            <a:headEnd type="none" w="med" len="med"/>
            <a:tailEnd type="none" w="med" len="med"/>
          </a:ln>
          <a:effectLst/>
        </p:spPr>
      </p:cxnSp>
      <p:sp>
        <p:nvSpPr>
          <p:cNvPr id="69" name="Rectangle 68"/>
          <p:cNvSpPr/>
          <p:nvPr>
            <p:custDataLst>
              <p:tags r:id="rId19"/>
            </p:custDataLst>
          </p:nvPr>
        </p:nvSpPr>
        <p:spPr bwMode="auto">
          <a:xfrm>
            <a:off x="379598" y="4099765"/>
            <a:ext cx="190005" cy="166254"/>
          </a:xfrm>
          <a:prstGeom prst="rect">
            <a:avLst/>
          </a:prstGeom>
          <a:solidFill>
            <a:srgbClr val="0000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dirty="0">
              <a:solidFill>
                <a:schemeClr val="tx1"/>
              </a:solidFill>
            </a:endParaRPr>
          </a:p>
        </p:txBody>
      </p:sp>
      <p:sp>
        <p:nvSpPr>
          <p:cNvPr id="73" name="ZoneTexte 69"/>
          <p:cNvSpPr txBox="1">
            <a:spLocks noChangeArrowheads="1"/>
          </p:cNvSpPr>
          <p:nvPr>
            <p:custDataLst>
              <p:tags r:id="rId20"/>
            </p:custDataLst>
          </p:nvPr>
        </p:nvSpPr>
        <p:spPr bwMode="auto">
          <a:xfrm>
            <a:off x="657452" y="4030421"/>
            <a:ext cx="1389062" cy="344487"/>
          </a:xfrm>
          <a:prstGeom prst="rect">
            <a:avLst/>
          </a:prstGeom>
          <a:noFill/>
          <a:ln w="9525">
            <a:noFill/>
            <a:miter lim="800000"/>
            <a:headEnd/>
            <a:tailEnd/>
          </a:ln>
        </p:spPr>
        <p:txBody>
          <a:bodyPr lIns="36000" tIns="36000" rIns="36000" bIns="36000" anchor="ctr"/>
          <a:lstStyle/>
          <a:p>
            <a:pPr>
              <a:buClr>
                <a:schemeClr val="accent2"/>
              </a:buClr>
            </a:pPr>
            <a:r>
              <a:rPr lang="fr-FR" sz="800" b="1" dirty="0"/>
              <a:t>Pôle de compétitivité Mer</a:t>
            </a:r>
          </a:p>
        </p:txBody>
      </p:sp>
      <p:sp>
        <p:nvSpPr>
          <p:cNvPr id="77" name="Ellipse 76"/>
          <p:cNvSpPr/>
          <p:nvPr>
            <p:custDataLst>
              <p:tags r:id="rId21"/>
            </p:custDataLst>
          </p:nvPr>
        </p:nvSpPr>
        <p:spPr bwMode="auto">
          <a:xfrm>
            <a:off x="362959" y="3801151"/>
            <a:ext cx="223283" cy="191386"/>
          </a:xfrm>
          <a:prstGeom prst="ellipse">
            <a:avLst/>
          </a:prstGeom>
          <a:solidFill>
            <a:schemeClr val="bg2">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1" name="ZoneTexte 80"/>
          <p:cNvSpPr txBox="1"/>
          <p:nvPr>
            <p:custDataLst>
              <p:tags r:id="rId22"/>
            </p:custDataLst>
          </p:nvPr>
        </p:nvSpPr>
        <p:spPr>
          <a:xfrm>
            <a:off x="678139" y="3692627"/>
            <a:ext cx="1198162" cy="416239"/>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800" b="1" dirty="0" smtClean="0"/>
              <a:t>Centre</a:t>
            </a:r>
          </a:p>
          <a:p>
            <a:pPr>
              <a:buClr>
                <a:schemeClr val="accent2"/>
              </a:buClr>
              <a:defRPr/>
            </a:pPr>
            <a:r>
              <a:rPr lang="fr-FR" sz="800" b="1" dirty="0" smtClean="0"/>
              <a:t>de recherche</a:t>
            </a:r>
            <a:endParaRPr lang="fr-FR" sz="800" b="1" dirty="0"/>
          </a:p>
        </p:txBody>
      </p:sp>
      <p:sp>
        <p:nvSpPr>
          <p:cNvPr id="91" name="Rectangle 90"/>
          <p:cNvSpPr/>
          <p:nvPr>
            <p:custDataLst>
              <p:tags r:id="rId23"/>
            </p:custDataLst>
          </p:nvPr>
        </p:nvSpPr>
        <p:spPr bwMode="auto">
          <a:xfrm>
            <a:off x="436996" y="2126476"/>
            <a:ext cx="190005" cy="166254"/>
          </a:xfrm>
          <a:prstGeom prst="rect">
            <a:avLst/>
          </a:prstGeom>
          <a:solidFill>
            <a:srgbClr val="0000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dirty="0">
              <a:solidFill>
                <a:schemeClr val="tx1"/>
              </a:solidFill>
            </a:endParaRPr>
          </a:p>
        </p:txBody>
      </p:sp>
      <p:sp>
        <p:nvSpPr>
          <p:cNvPr id="92" name="Ellipse 91"/>
          <p:cNvSpPr/>
          <p:nvPr>
            <p:custDataLst>
              <p:tags r:id="rId24"/>
            </p:custDataLst>
          </p:nvPr>
        </p:nvSpPr>
        <p:spPr bwMode="auto">
          <a:xfrm>
            <a:off x="2154154" y="3276656"/>
            <a:ext cx="223283" cy="191386"/>
          </a:xfrm>
          <a:prstGeom prst="ellipse">
            <a:avLst/>
          </a:prstGeom>
          <a:solidFill>
            <a:schemeClr val="bg2">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3" name="Ellipse 92"/>
          <p:cNvSpPr/>
          <p:nvPr>
            <p:custDataLst>
              <p:tags r:id="rId25"/>
            </p:custDataLst>
          </p:nvPr>
        </p:nvSpPr>
        <p:spPr bwMode="auto">
          <a:xfrm>
            <a:off x="1985919" y="1719009"/>
            <a:ext cx="223283" cy="191386"/>
          </a:xfrm>
          <a:prstGeom prst="ellipse">
            <a:avLst/>
          </a:prstGeom>
          <a:solidFill>
            <a:schemeClr val="bg2">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94" name="Rectangle 93"/>
          <p:cNvSpPr/>
          <p:nvPr/>
        </p:nvSpPr>
        <p:spPr bwMode="auto">
          <a:xfrm>
            <a:off x="1842283" y="1346942"/>
            <a:ext cx="1364055" cy="56498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Lannion</a:t>
            </a:r>
          </a:p>
          <a:p>
            <a:pPr algn="ctr">
              <a:spcBef>
                <a:spcPts val="0"/>
              </a:spcBef>
              <a:buClr>
                <a:srgbClr val="CC0000"/>
              </a:buClr>
              <a:buSzPct val="75000"/>
              <a:defRPr/>
            </a:pPr>
            <a:r>
              <a:rPr lang="fr-FR" sz="1000" b="1" dirty="0" smtClean="0">
                <a:solidFill>
                  <a:schemeClr val="tx1"/>
                </a:solidFill>
              </a:rPr>
              <a:t>(CEVA)</a:t>
            </a:r>
            <a:endParaRPr lang="fr-FR" sz="1000" b="1" dirty="0">
              <a:solidFill>
                <a:schemeClr val="tx1"/>
              </a:solidFill>
            </a:endParaRPr>
          </a:p>
        </p:txBody>
      </p:sp>
      <p:sp>
        <p:nvSpPr>
          <p:cNvPr id="98" name="Rectangle 97"/>
          <p:cNvSpPr/>
          <p:nvPr/>
        </p:nvSpPr>
        <p:spPr bwMode="auto">
          <a:xfrm>
            <a:off x="1377174" y="3375619"/>
            <a:ext cx="1364055" cy="56498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Lorient</a:t>
            </a:r>
          </a:p>
          <a:p>
            <a:pPr algn="ctr">
              <a:spcBef>
                <a:spcPts val="0"/>
              </a:spcBef>
              <a:buClr>
                <a:srgbClr val="CC0000"/>
              </a:buClr>
              <a:buSzPct val="75000"/>
              <a:defRPr/>
            </a:pPr>
            <a:r>
              <a:rPr lang="fr-FR" sz="900" b="1" dirty="0" smtClean="0">
                <a:solidFill>
                  <a:schemeClr val="tx1"/>
                </a:solidFill>
              </a:rPr>
              <a:t>(ID Mer ; Centre de génie industriel)</a:t>
            </a:r>
            <a:endParaRPr lang="fr-FR" sz="1000" b="1" dirty="0">
              <a:solidFill>
                <a:schemeClr val="tx1"/>
              </a:solidFill>
            </a:endParaRPr>
          </a:p>
        </p:txBody>
      </p:sp>
      <p:sp>
        <p:nvSpPr>
          <p:cNvPr id="100" name="ZoneTexte 99"/>
          <p:cNvSpPr txBox="1"/>
          <p:nvPr>
            <p:custDataLst>
              <p:tags r:id="rId26"/>
            </p:custDataLst>
          </p:nvPr>
        </p:nvSpPr>
        <p:spPr>
          <a:xfrm>
            <a:off x="652410" y="4248782"/>
            <a:ext cx="1198162" cy="416239"/>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800" b="1" dirty="0" smtClean="0"/>
              <a:t>CCSTI </a:t>
            </a:r>
            <a:r>
              <a:rPr lang="fr-FR" sz="800" b="1" dirty="0" err="1" smtClean="0"/>
              <a:t>Oceanopolis</a:t>
            </a:r>
            <a:endParaRPr lang="fr-FR" sz="800" b="1" dirty="0"/>
          </a:p>
        </p:txBody>
      </p:sp>
      <p:sp>
        <p:nvSpPr>
          <p:cNvPr id="101" name="Losange 100"/>
          <p:cNvSpPr/>
          <p:nvPr/>
        </p:nvSpPr>
        <p:spPr bwMode="auto">
          <a:xfrm>
            <a:off x="356261" y="4346370"/>
            <a:ext cx="201880" cy="201880"/>
          </a:xfrm>
          <a:prstGeom prst="diamond">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2" name="Losange 101"/>
          <p:cNvSpPr/>
          <p:nvPr/>
        </p:nvSpPr>
        <p:spPr bwMode="auto">
          <a:xfrm>
            <a:off x="318656" y="2325586"/>
            <a:ext cx="201880" cy="201880"/>
          </a:xfrm>
          <a:prstGeom prst="diamond">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pSp>
        <p:nvGrpSpPr>
          <p:cNvPr id="5" name="Groupe 74"/>
          <p:cNvGrpSpPr/>
          <p:nvPr/>
        </p:nvGrpSpPr>
        <p:grpSpPr>
          <a:xfrm>
            <a:off x="415625" y="5722524"/>
            <a:ext cx="2134249" cy="792322"/>
            <a:chOff x="415625" y="5722524"/>
            <a:chExt cx="2134249" cy="792322"/>
          </a:xfrm>
        </p:grpSpPr>
        <p:sp>
          <p:nvSpPr>
            <p:cNvPr id="76" name="ZoneTexte 75"/>
            <p:cNvSpPr txBox="1"/>
            <p:nvPr>
              <p:custDataLst>
                <p:tags r:id="rId27"/>
              </p:custDataLst>
            </p:nvPr>
          </p:nvSpPr>
          <p:spPr>
            <a:xfrm>
              <a:off x="415625" y="5987020"/>
              <a:ext cx="57001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+ 300 ETP chercheurs</a:t>
              </a:r>
            </a:p>
          </p:txBody>
        </p:sp>
        <p:sp>
          <p:nvSpPr>
            <p:cNvPr id="88" name="ZoneTexte 87"/>
            <p:cNvSpPr txBox="1"/>
            <p:nvPr>
              <p:custDataLst>
                <p:tags r:id="rId28"/>
              </p:custDataLst>
            </p:nvPr>
          </p:nvSpPr>
          <p:spPr>
            <a:xfrm>
              <a:off x="1009399" y="5987020"/>
              <a:ext cx="795650"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Entre 100 et 300 </a:t>
              </a:r>
              <a:endParaRPr lang="fr-FR" sz="700" b="1" dirty="0" smtClean="0">
                <a:latin typeface="+mn-lt"/>
              </a:endParaRPr>
            </a:p>
            <a:p>
              <a:pPr>
                <a:buClr>
                  <a:schemeClr val="accent2"/>
                </a:buClr>
                <a:defRPr/>
              </a:pPr>
              <a:r>
                <a:rPr lang="fr-FR" sz="700" b="1" dirty="0" smtClean="0">
                  <a:latin typeface="+mn-lt"/>
                </a:rPr>
                <a:t>ETP </a:t>
              </a:r>
              <a:r>
                <a:rPr lang="fr-FR" sz="700" b="1" dirty="0">
                  <a:latin typeface="+mn-lt"/>
                </a:rPr>
                <a:t>chercheurs</a:t>
              </a:r>
            </a:p>
          </p:txBody>
        </p:sp>
        <p:sp>
          <p:nvSpPr>
            <p:cNvPr id="90" name="ZoneTexte 89"/>
            <p:cNvSpPr txBox="1"/>
            <p:nvPr>
              <p:custDataLst>
                <p:tags r:id="rId29"/>
              </p:custDataLst>
            </p:nvPr>
          </p:nvSpPr>
          <p:spPr>
            <a:xfrm>
              <a:off x="1801425" y="5987020"/>
              <a:ext cx="748449"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Moins de 100 ETP chercheurs</a:t>
              </a:r>
            </a:p>
          </p:txBody>
        </p:sp>
        <p:sp>
          <p:nvSpPr>
            <p:cNvPr id="99" name="Triangle isocèle 98"/>
            <p:cNvSpPr/>
            <p:nvPr>
              <p:custDataLst>
                <p:tags r:id="rId30"/>
              </p:custDataLst>
            </p:nvPr>
          </p:nvSpPr>
          <p:spPr bwMode="auto">
            <a:xfrm>
              <a:off x="481283" y="5722524"/>
              <a:ext cx="360363" cy="35877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103" name="Triangle isocèle 102"/>
            <p:cNvSpPr/>
            <p:nvPr>
              <p:custDataLst>
                <p:tags r:id="rId31"/>
              </p:custDataLst>
            </p:nvPr>
          </p:nvSpPr>
          <p:spPr bwMode="auto">
            <a:xfrm>
              <a:off x="1263052" y="5822036"/>
              <a:ext cx="252413" cy="25082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104" name="Triangle isocèle 103"/>
            <p:cNvSpPr/>
            <p:nvPr>
              <p:custDataLst>
                <p:tags r:id="rId32"/>
              </p:custDataLst>
            </p:nvPr>
          </p:nvSpPr>
          <p:spPr bwMode="auto">
            <a:xfrm>
              <a:off x="1852973" y="5926836"/>
              <a:ext cx="144462" cy="144462"/>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Rectangle 2" hidden="1"/>
          <p:cNvGraphicFramePr>
            <a:graphicFrameLocks/>
          </p:cNvGraphicFramePr>
          <p:nvPr/>
        </p:nvGraphicFramePr>
        <p:xfrm>
          <a:off x="0" y="0"/>
          <a:ext cx="158750" cy="158750"/>
        </p:xfrm>
        <a:graphic>
          <a:graphicData uri="http://schemas.openxmlformats.org/presentationml/2006/ole">
            <p:oleObj spid="_x0000_s492546" name="think-cell Slide" r:id="rId49" imgW="0" imgH="0" progId="">
              <p:embed/>
            </p:oleObj>
          </a:graphicData>
        </a:graphic>
      </p:graphicFrame>
      <p:cxnSp>
        <p:nvCxnSpPr>
          <p:cNvPr id="13368" name="Connecteur droit 66"/>
          <p:cNvCxnSpPr>
            <a:cxnSpLocks noChangeShapeType="1"/>
            <a:endCxn id="43" idx="1"/>
          </p:cNvCxnSpPr>
          <p:nvPr>
            <p:custDataLst>
              <p:tags r:id="rId2"/>
            </p:custDataLst>
          </p:nvPr>
        </p:nvCxnSpPr>
        <p:spPr bwMode="auto">
          <a:xfrm>
            <a:off x="3206536" y="2874581"/>
            <a:ext cx="863600" cy="696912"/>
          </a:xfrm>
          <a:prstGeom prst="line">
            <a:avLst/>
          </a:prstGeom>
          <a:noFill/>
          <a:ln w="9525" algn="ctr">
            <a:solidFill>
              <a:schemeClr val="tx1"/>
            </a:solidFill>
            <a:round/>
            <a:headEnd/>
            <a:tailEnd/>
          </a:ln>
        </p:spPr>
      </p:cxnSp>
      <p:pic>
        <p:nvPicPr>
          <p:cNvPr id="13315" name="Picture 6" descr="http://www.d-maps.com/m/paysloire/paysloire08.gif"/>
          <p:cNvPicPr>
            <a:picLocks noChangeAspect="1" noChangeArrowheads="1"/>
          </p:cNvPicPr>
          <p:nvPr>
            <p:custDataLst>
              <p:tags r:id="rId3"/>
            </p:custDataLst>
          </p:nvPr>
        </p:nvPicPr>
        <p:blipFill>
          <a:blip r:embed="rId50" cstate="print"/>
          <a:srcRect l="2336" t="4993" r="5846" b="11124"/>
          <a:stretch>
            <a:fillRect/>
          </a:stretch>
        </p:blipFill>
        <p:spPr bwMode="auto">
          <a:xfrm>
            <a:off x="2430249" y="2120518"/>
            <a:ext cx="2779712" cy="260667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4925"/>
            <a:ext cx="8642350" cy="692150"/>
          </a:xfrm>
        </p:spPr>
        <p:txBody>
          <a:bodyPr/>
          <a:lstStyle/>
          <a:p>
            <a:pPr>
              <a:lnSpc>
                <a:spcPct val="100000"/>
              </a:lnSpc>
              <a:defRPr/>
            </a:pPr>
            <a:r>
              <a:rPr lang="fr-FR" dirty="0" smtClean="0"/>
              <a:t>Le pôle alimentation et environnement</a:t>
            </a:r>
            <a:endParaRPr lang="fr-FR" dirty="0"/>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A88392F2-C83A-4113-BD0D-928CF1D9A226}" type="slidenum">
              <a:rPr lang="fr-FR" sz="1200">
                <a:solidFill>
                  <a:srgbClr val="254375"/>
                </a:solidFill>
                <a:latin typeface="+mn-lt"/>
              </a:rPr>
              <a:pPr algn="r" eaLnBrk="0" fontAlgn="auto" hangingPunct="0">
                <a:spcAft>
                  <a:spcPts val="0"/>
                </a:spcAft>
                <a:defRPr/>
              </a:pPr>
              <a:t>16</a:t>
            </a:fld>
            <a:endParaRPr lang="fr-FR" sz="1200" dirty="0">
              <a:solidFill>
                <a:srgbClr val="254375"/>
              </a:solidFill>
              <a:latin typeface="+mn-lt"/>
            </a:endParaRPr>
          </a:p>
        </p:txBody>
      </p:sp>
      <p:pic>
        <p:nvPicPr>
          <p:cNvPr id="13320" name="Picture 3"/>
          <p:cNvPicPr>
            <a:picLocks noChangeAspect="1" noChangeArrowheads="1"/>
          </p:cNvPicPr>
          <p:nvPr>
            <p:custDataLst>
              <p:tags r:id="rId6"/>
            </p:custDataLst>
          </p:nvPr>
        </p:nvPicPr>
        <p:blipFill>
          <a:blip r:embed="rId51" cstate="print">
            <a:lum bright="42000"/>
          </a:blip>
          <a:srcRect/>
          <a:stretch>
            <a:fillRect/>
          </a:stretch>
        </p:blipFill>
        <p:spPr bwMode="auto">
          <a:xfrm>
            <a:off x="576049" y="1464881"/>
            <a:ext cx="3143250" cy="2246312"/>
          </a:xfrm>
          <a:prstGeom prst="rect">
            <a:avLst/>
          </a:prstGeom>
          <a:noFill/>
          <a:ln w="9525">
            <a:noFill/>
            <a:miter lim="800000"/>
            <a:headEnd/>
            <a:tailEnd/>
          </a:ln>
        </p:spPr>
      </p:pic>
      <p:sp>
        <p:nvSpPr>
          <p:cNvPr id="70" name="Rectangle 69"/>
          <p:cNvSpPr/>
          <p:nvPr>
            <p:custDataLst>
              <p:tags r:id="rId7"/>
            </p:custDataLst>
          </p:nvPr>
        </p:nvSpPr>
        <p:spPr bwMode="auto">
          <a:xfrm>
            <a:off x="312738" y="1385889"/>
            <a:ext cx="8462962" cy="3269238"/>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4" name="Rectangle 73"/>
          <p:cNvSpPr/>
          <p:nvPr>
            <p:custDataLst>
              <p:tags r:id="rId8"/>
            </p:custDataLst>
          </p:nvPr>
        </p:nvSpPr>
        <p:spPr bwMode="auto">
          <a:xfrm>
            <a:off x="180761" y="1561653"/>
            <a:ext cx="1187450" cy="59531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Brest</a:t>
            </a:r>
          </a:p>
          <a:p>
            <a:pPr algn="ctr">
              <a:spcBef>
                <a:spcPts val="0"/>
              </a:spcBef>
              <a:buClr>
                <a:srgbClr val="CC0000"/>
              </a:buClr>
              <a:buSzPct val="75000"/>
              <a:defRPr/>
            </a:pPr>
            <a:r>
              <a:rPr lang="fr-FR" sz="900" b="1" dirty="0" smtClean="0">
                <a:solidFill>
                  <a:schemeClr val="tx1"/>
                </a:solidFill>
              </a:rPr>
              <a:t>(dont Ploufragan)</a:t>
            </a:r>
            <a:endParaRPr lang="fr-FR" sz="900" b="1" dirty="0">
              <a:solidFill>
                <a:schemeClr val="tx1"/>
              </a:solidFill>
            </a:endParaRPr>
          </a:p>
        </p:txBody>
      </p:sp>
      <p:sp>
        <p:nvSpPr>
          <p:cNvPr id="89" name="Titre 1"/>
          <p:cNvSpPr txBox="1">
            <a:spLocks/>
          </p:cNvSpPr>
          <p:nvPr>
            <p:custDataLst>
              <p:tags r:id="rId9"/>
            </p:custDataLst>
          </p:nvPr>
        </p:nvSpPr>
        <p:spPr bwMode="auto">
          <a:xfrm>
            <a:off x="307975" y="1039813"/>
            <a:ext cx="6247204" cy="349250"/>
          </a:xfrm>
          <a:prstGeom prst="rect">
            <a:avLst/>
          </a:prstGeom>
          <a:solidFill>
            <a:schemeClr val="accent4">
              <a:lumMod val="25000"/>
            </a:schemeClr>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Alimentation et environnement : durabilité, santé et sécurité</a:t>
            </a:r>
            <a:endParaRPr lang="fr-FR" b="1" dirty="0">
              <a:solidFill>
                <a:schemeClr val="bg1"/>
              </a:solidFill>
              <a:latin typeface="Calibri" pitchFamily="34" charset="0"/>
              <a:cs typeface="Lucida Sans"/>
            </a:endParaRPr>
          </a:p>
        </p:txBody>
      </p:sp>
      <p:sp>
        <p:nvSpPr>
          <p:cNvPr id="13326" name="ZoneTexte 158"/>
          <p:cNvSpPr txBox="1">
            <a:spLocks noChangeArrowheads="1"/>
          </p:cNvSpPr>
          <p:nvPr>
            <p:custDataLst>
              <p:tags r:id="rId10"/>
            </p:custDataLst>
          </p:nvPr>
        </p:nvSpPr>
        <p:spPr bwMode="auto">
          <a:xfrm>
            <a:off x="915774" y="2603118"/>
            <a:ext cx="293687" cy="230188"/>
          </a:xfrm>
          <a:prstGeom prst="rect">
            <a:avLst/>
          </a:prstGeom>
          <a:noFill/>
          <a:ln w="9525">
            <a:noFill/>
            <a:miter lim="800000"/>
            <a:headEnd/>
            <a:tailEnd/>
          </a:ln>
        </p:spPr>
        <p:txBody>
          <a:bodyPr wrap="none" lIns="36000" tIns="36000" rIns="36000" bIns="36000" anchor="ctr"/>
          <a:lstStyle/>
          <a:p>
            <a:pPr>
              <a:buClr>
                <a:schemeClr val="accent2"/>
              </a:buClr>
            </a:pPr>
            <a:r>
              <a:rPr lang="fr-FR" sz="1200" b="1">
                <a:solidFill>
                  <a:schemeClr val="bg1"/>
                </a:solidFill>
                <a:latin typeface="Calibri" pitchFamily="34" charset="0"/>
              </a:rPr>
              <a:t>248,5</a:t>
            </a:r>
          </a:p>
        </p:txBody>
      </p:sp>
      <p:sp>
        <p:nvSpPr>
          <p:cNvPr id="33" name="Rectangle 32"/>
          <p:cNvSpPr/>
          <p:nvPr>
            <p:custDataLst>
              <p:tags r:id="rId11"/>
            </p:custDataLst>
          </p:nvPr>
        </p:nvSpPr>
        <p:spPr bwMode="auto">
          <a:xfrm>
            <a:off x="3185404" y="2125776"/>
            <a:ext cx="774700" cy="201612"/>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Rennes</a:t>
            </a:r>
          </a:p>
        </p:txBody>
      </p:sp>
      <p:sp>
        <p:nvSpPr>
          <p:cNvPr id="36" name="Ellipse 35"/>
          <p:cNvSpPr/>
          <p:nvPr>
            <p:custDataLst>
              <p:tags r:id="rId12"/>
            </p:custDataLst>
          </p:nvPr>
        </p:nvSpPr>
        <p:spPr bwMode="auto">
          <a:xfrm>
            <a:off x="2605170" y="2341698"/>
            <a:ext cx="964537" cy="893216"/>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154</a:t>
            </a:r>
            <a:endParaRPr lang="fr-FR" sz="1200" b="1" dirty="0">
              <a:solidFill>
                <a:schemeClr val="bg1"/>
              </a:solidFill>
              <a:latin typeface="Calibri" pitchFamily="34" charset="0"/>
            </a:endParaRPr>
          </a:p>
        </p:txBody>
      </p:sp>
      <p:sp>
        <p:nvSpPr>
          <p:cNvPr id="40" name="Rectangle 39"/>
          <p:cNvSpPr/>
          <p:nvPr>
            <p:custDataLst>
              <p:tags r:id="rId13"/>
            </p:custDataLst>
          </p:nvPr>
        </p:nvSpPr>
        <p:spPr bwMode="auto">
          <a:xfrm>
            <a:off x="2320711" y="3501643"/>
            <a:ext cx="779463" cy="20637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Nantes</a:t>
            </a:r>
          </a:p>
        </p:txBody>
      </p:sp>
      <p:sp>
        <p:nvSpPr>
          <p:cNvPr id="41" name="Ellipse 40"/>
          <p:cNvSpPr/>
          <p:nvPr>
            <p:custDataLst>
              <p:tags r:id="rId14"/>
            </p:custDataLst>
          </p:nvPr>
        </p:nvSpPr>
        <p:spPr bwMode="auto">
          <a:xfrm>
            <a:off x="2847761" y="3758818"/>
            <a:ext cx="433388" cy="409575"/>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bg1"/>
                </a:solidFill>
                <a:latin typeface="Calibri" pitchFamily="34" charset="0"/>
              </a:rPr>
              <a:t>70</a:t>
            </a:r>
          </a:p>
        </p:txBody>
      </p:sp>
      <p:sp>
        <p:nvSpPr>
          <p:cNvPr id="42" name="Rectangle 41"/>
          <p:cNvSpPr/>
          <p:nvPr>
            <p:custDataLst>
              <p:tags r:id="rId15"/>
            </p:custDataLst>
          </p:nvPr>
        </p:nvSpPr>
        <p:spPr bwMode="auto">
          <a:xfrm>
            <a:off x="3905036" y="3114293"/>
            <a:ext cx="847725" cy="20002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Angers</a:t>
            </a:r>
            <a:endParaRPr lang="fr-FR" sz="1200" b="1" baseline="30000" dirty="0">
              <a:solidFill>
                <a:schemeClr val="tx1"/>
              </a:solidFill>
            </a:endParaRPr>
          </a:p>
        </p:txBody>
      </p:sp>
      <p:sp>
        <p:nvSpPr>
          <p:cNvPr id="43" name="Ellipse 42"/>
          <p:cNvSpPr/>
          <p:nvPr>
            <p:custDataLst>
              <p:tags r:id="rId16"/>
            </p:custDataLst>
          </p:nvPr>
        </p:nvSpPr>
        <p:spPr bwMode="auto">
          <a:xfrm>
            <a:off x="4028861" y="3530218"/>
            <a:ext cx="285750" cy="285750"/>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900" b="1" dirty="0">
              <a:solidFill>
                <a:schemeClr val="bg1"/>
              </a:solidFill>
              <a:latin typeface="Calibri" pitchFamily="34" charset="0"/>
            </a:endParaRPr>
          </a:p>
        </p:txBody>
      </p:sp>
      <p:sp>
        <p:nvSpPr>
          <p:cNvPr id="59" name="Triangle isocèle 58"/>
          <p:cNvSpPr/>
          <p:nvPr>
            <p:custDataLst>
              <p:tags r:id="rId17"/>
            </p:custDataLst>
          </p:nvPr>
        </p:nvSpPr>
        <p:spPr bwMode="auto">
          <a:xfrm>
            <a:off x="5566585" y="1895576"/>
            <a:ext cx="220109" cy="202219"/>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1" name="Triangle isocèle 60"/>
          <p:cNvSpPr/>
          <p:nvPr>
            <p:custDataLst>
              <p:tags r:id="rId18"/>
            </p:custDataLst>
          </p:nvPr>
        </p:nvSpPr>
        <p:spPr bwMode="auto">
          <a:xfrm>
            <a:off x="4216470" y="3475210"/>
            <a:ext cx="144000" cy="144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2" name="Triangle isocèle 61"/>
          <p:cNvSpPr/>
          <p:nvPr>
            <p:custDataLst>
              <p:tags r:id="rId19"/>
            </p:custDataLst>
          </p:nvPr>
        </p:nvSpPr>
        <p:spPr bwMode="auto">
          <a:xfrm>
            <a:off x="3060481" y="3748713"/>
            <a:ext cx="144000" cy="144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3" name="Triangle isocèle 62"/>
          <p:cNvSpPr/>
          <p:nvPr>
            <p:custDataLst>
              <p:tags r:id="rId20"/>
            </p:custDataLst>
          </p:nvPr>
        </p:nvSpPr>
        <p:spPr bwMode="auto">
          <a:xfrm>
            <a:off x="3274237" y="2573057"/>
            <a:ext cx="252000" cy="252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13371" name="ZoneTexte 83"/>
          <p:cNvSpPr txBox="1">
            <a:spLocks noChangeArrowheads="1"/>
          </p:cNvSpPr>
          <p:nvPr>
            <p:custDataLst>
              <p:tags r:id="rId21"/>
            </p:custDataLst>
          </p:nvPr>
        </p:nvSpPr>
        <p:spPr bwMode="auto">
          <a:xfrm>
            <a:off x="4095536" y="3654043"/>
            <a:ext cx="447675" cy="219075"/>
          </a:xfrm>
          <a:prstGeom prst="rect">
            <a:avLst/>
          </a:prstGeom>
          <a:noFill/>
          <a:ln w="9525">
            <a:noFill/>
            <a:miter lim="800000"/>
            <a:headEnd/>
            <a:tailEnd/>
          </a:ln>
        </p:spPr>
        <p:txBody>
          <a:bodyPr lIns="36000" tIns="36000" rIns="36000" bIns="36000" anchor="ctr"/>
          <a:lstStyle/>
          <a:p>
            <a:pPr>
              <a:buClr>
                <a:schemeClr val="accent2"/>
              </a:buClr>
            </a:pPr>
            <a:r>
              <a:rPr lang="fr-FR" sz="1200" b="1" dirty="0">
                <a:solidFill>
                  <a:schemeClr val="bg1"/>
                </a:solidFill>
                <a:latin typeface="Calibri" pitchFamily="34" charset="0"/>
              </a:rPr>
              <a:t>21</a:t>
            </a:r>
          </a:p>
          <a:p>
            <a:pPr>
              <a:buClr>
                <a:schemeClr val="accent2"/>
              </a:buClr>
            </a:pPr>
            <a:endParaRPr lang="fr-FR" sz="1200" b="1" dirty="0"/>
          </a:p>
        </p:txBody>
      </p:sp>
      <p:sp>
        <p:nvSpPr>
          <p:cNvPr id="72" name="Triangle isocèle 71"/>
          <p:cNvSpPr/>
          <p:nvPr>
            <p:custDataLst>
              <p:tags r:id="rId22"/>
            </p:custDataLst>
          </p:nvPr>
        </p:nvSpPr>
        <p:spPr bwMode="auto">
          <a:xfrm>
            <a:off x="828228" y="2043358"/>
            <a:ext cx="144000" cy="144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graphicFrame>
        <p:nvGraphicFramePr>
          <p:cNvPr id="65" name="Tableau 64"/>
          <p:cNvGraphicFramePr>
            <a:graphicFrameLocks noGrp="1"/>
          </p:cNvGraphicFramePr>
          <p:nvPr>
            <p:custDataLst>
              <p:tags r:id="rId23"/>
            </p:custDataLst>
          </p:nvPr>
        </p:nvGraphicFramePr>
        <p:xfrm>
          <a:off x="5809246" y="1450143"/>
          <a:ext cx="2895372" cy="2731957"/>
        </p:xfrm>
        <a:graphic>
          <a:graphicData uri="http://schemas.openxmlformats.org/drawingml/2006/table">
            <a:tbl>
              <a:tblPr firstRow="1" bandRow="1">
                <a:tableStyleId>{5C22544A-7EE6-4342-B048-85BDC9FD1C3A}</a:tableStyleId>
              </a:tblPr>
              <a:tblGrid>
                <a:gridCol w="1447686"/>
                <a:gridCol w="1447686"/>
              </a:tblGrid>
              <a:tr h="44044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tx1"/>
                          </a:solidFill>
                          <a:latin typeface="+mn-lt"/>
                          <a:ea typeface="+mn-ea"/>
                          <a:cs typeface="+mn-cs"/>
                        </a:rPr>
                        <a:t>LABEX</a:t>
                      </a:r>
                    </a:p>
                    <a:p>
                      <a:pPr marL="0" marR="0" indent="0" algn="ctr" defTabSz="914400" rtl="0" eaLnBrk="1" fontAlgn="auto" latinLnBrk="0" hangingPunct="1">
                        <a:lnSpc>
                          <a:spcPct val="100000"/>
                        </a:lnSpc>
                        <a:spcBef>
                          <a:spcPts val="0"/>
                        </a:spcBef>
                        <a:spcAft>
                          <a:spcPts val="0"/>
                        </a:spcAft>
                        <a:buClrTx/>
                        <a:buSzTx/>
                        <a:buFontTx/>
                        <a:buNone/>
                        <a:tabLst/>
                        <a:defRPr/>
                      </a:pPr>
                      <a:r>
                        <a:rPr lang="fr-FR" sz="1000" b="0" kern="1200" dirty="0" smtClean="0">
                          <a:solidFill>
                            <a:schemeClr val="tx1"/>
                          </a:solidFill>
                          <a:latin typeface="+mn-lt"/>
                          <a:ea typeface="+mn-ea"/>
                          <a:cs typeface="+mn-cs"/>
                        </a:rPr>
                        <a:t>(en ETP C et EC)</a:t>
                      </a:r>
                    </a:p>
                  </a:txBody>
                  <a:tcPr anchor="ctr">
                    <a:lnB w="12700" cap="flat" cmpd="sng" algn="ctr">
                      <a:solidFill>
                        <a:schemeClr val="tx1"/>
                      </a:solidFill>
                      <a:prstDash val="solid"/>
                      <a:round/>
                      <a:headEnd type="none" w="med" len="med"/>
                      <a:tailEnd type="none" w="med" len="med"/>
                    </a:lnB>
                    <a:noFill/>
                  </a:tcPr>
                </a:tc>
                <a:tc hMerge="1">
                  <a:txBody>
                    <a:bodyPr/>
                    <a:lstStyle/>
                    <a:p>
                      <a:pPr algn="ctr"/>
                      <a:endParaRPr lang="fr-FR" sz="1000" b="1" baseline="0" dirty="0" smtClean="0">
                        <a:solidFill>
                          <a:schemeClr val="tx1"/>
                        </a:solidFill>
                      </a:endParaRPr>
                    </a:p>
                  </a:txBody>
                  <a:tcPr anchor="ctr">
                    <a:noFill/>
                  </a:tcPr>
                </a:tc>
              </a:tr>
              <a:tr h="543009">
                <a:tc>
                  <a:txBody>
                    <a:bodyPr/>
                    <a:lstStyle/>
                    <a:p>
                      <a:r>
                        <a:rPr lang="fr-FR" sz="800" b="1" dirty="0" smtClean="0">
                          <a:solidFill>
                            <a:schemeClr val="tx1"/>
                          </a:solidFill>
                        </a:rPr>
                        <a:t>SAFSI</a:t>
                      </a:r>
                    </a:p>
                    <a:p>
                      <a:endParaRPr lang="fr-FR" sz="800" b="1" dirty="0" smtClean="0">
                        <a:solidFill>
                          <a:schemeClr val="tx1"/>
                        </a:solidFill>
                      </a:endParaRPr>
                    </a:p>
                    <a:p>
                      <a:endParaRPr lang="fr-FR" sz="800" b="1" dirty="0" smtClean="0">
                        <a:solidFill>
                          <a:schemeClr val="tx1"/>
                        </a:solidFill>
                      </a:endParaRPr>
                    </a:p>
                    <a:p>
                      <a:endParaRPr lang="fr-FR" sz="800" b="1" dirty="0" smtClean="0">
                        <a:solidFill>
                          <a:schemeClr val="tx1"/>
                        </a:solidFill>
                      </a:endParaRPr>
                    </a:p>
                    <a:p>
                      <a:endParaRPr lang="fr-FR" sz="800" b="1" dirty="0" smtClean="0">
                        <a:solidFill>
                          <a:schemeClr val="tx1"/>
                        </a:solidFill>
                      </a:endParaRPr>
                    </a:p>
                    <a:p>
                      <a:r>
                        <a:rPr lang="fr-FR" sz="800" b="1" dirty="0" smtClean="0">
                          <a:solidFill>
                            <a:schemeClr val="tx1"/>
                          </a:solidFill>
                        </a:rPr>
                        <a:t>CREHS</a:t>
                      </a:r>
                      <a:endParaRPr lang="fr-FR" sz="8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fr-FR" sz="800" b="0" dirty="0" smtClean="0">
                          <a:solidFill>
                            <a:schemeClr val="tx1"/>
                          </a:solidFill>
                        </a:rPr>
                        <a:t>164 Rennes</a:t>
                      </a:r>
                      <a:endParaRPr lang="fr-FR" sz="800" b="0" baseline="0" dirty="0" smtClean="0">
                        <a:solidFill>
                          <a:schemeClr val="tx1"/>
                        </a:solidFill>
                      </a:endParaRPr>
                    </a:p>
                    <a:p>
                      <a:r>
                        <a:rPr lang="fr-FR" sz="800" b="0" baseline="0" dirty="0" smtClean="0">
                          <a:solidFill>
                            <a:schemeClr val="tx1"/>
                          </a:solidFill>
                        </a:rPr>
                        <a:t>88 Nantes</a:t>
                      </a:r>
                    </a:p>
                    <a:p>
                      <a:r>
                        <a:rPr lang="fr-FR" sz="800" b="0" baseline="0" dirty="0" smtClean="0">
                          <a:solidFill>
                            <a:schemeClr val="tx1"/>
                          </a:solidFill>
                        </a:rPr>
                        <a:t>93 Angers</a:t>
                      </a:r>
                    </a:p>
                    <a:p>
                      <a:r>
                        <a:rPr lang="fr-FR" sz="800" b="0" baseline="0" dirty="0" smtClean="0">
                          <a:solidFill>
                            <a:schemeClr val="tx1"/>
                          </a:solidFill>
                        </a:rPr>
                        <a:t>48 Brest (dont Ploufragan)</a:t>
                      </a:r>
                    </a:p>
                    <a:p>
                      <a:endParaRPr lang="fr-FR" sz="800" b="0" baseline="0" dirty="0" smtClean="0">
                        <a:solidFill>
                          <a:schemeClr val="tx1"/>
                        </a:solidFill>
                      </a:endParaRPr>
                    </a:p>
                    <a:p>
                      <a:r>
                        <a:rPr lang="fr-FR" sz="800" b="0" baseline="0" dirty="0" smtClean="0">
                          <a:solidFill>
                            <a:schemeClr val="tx1"/>
                          </a:solidFill>
                        </a:rPr>
                        <a:t>354 Rennes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321860">
                <a:tc gridSpan="2">
                  <a:txBody>
                    <a:bodyPr/>
                    <a:lstStyle/>
                    <a:p>
                      <a:pPr algn="ctr"/>
                      <a:r>
                        <a:rPr lang="fr-FR" sz="1000" b="1" dirty="0" smtClean="0">
                          <a:solidFill>
                            <a:schemeClr val="tx1"/>
                          </a:solidFill>
                        </a:rPr>
                        <a:t>EQUIPEX régionaux et interrégionaux</a:t>
                      </a:r>
                      <a:endParaRPr lang="fr-FR" sz="1000" b="1" dirty="0">
                        <a:solidFill>
                          <a:schemeClr val="tx1"/>
                        </a:solidFill>
                      </a:endParaRPr>
                    </a:p>
                  </a:txBody>
                  <a:tcPr anchor="ctr">
                    <a:lnB w="12700" cap="flat" cmpd="sng" algn="ctr">
                      <a:solidFill>
                        <a:schemeClr val="tx1"/>
                      </a:solidFill>
                      <a:prstDash val="solid"/>
                      <a:round/>
                      <a:headEnd type="none" w="med" len="med"/>
                      <a:tailEnd type="none" w="med" len="med"/>
                    </a:lnB>
                    <a:noFill/>
                  </a:tcPr>
                </a:tc>
                <a:tc hMerge="1">
                  <a:txBody>
                    <a:bodyPr/>
                    <a:lstStyle/>
                    <a:p>
                      <a:endParaRPr lang="fr-FR" sz="1000" b="1" baseline="0"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1146696">
                <a:tc gridSpan="2">
                  <a:txBody>
                    <a:bodyPr/>
                    <a:lstStyle/>
                    <a:p>
                      <a:pPr algn="l"/>
                      <a:r>
                        <a:rPr lang="fr-FR" sz="900" b="1" dirty="0" smtClean="0">
                          <a:solidFill>
                            <a:schemeClr val="tx1"/>
                          </a:solidFill>
                        </a:rPr>
                        <a:t>EMHYMAT</a:t>
                      </a:r>
                    </a:p>
                    <a:p>
                      <a:pPr algn="l"/>
                      <a:endParaRPr lang="fr-FR" sz="900" b="1" dirty="0" smtClean="0">
                        <a:solidFill>
                          <a:schemeClr val="tx1"/>
                        </a:solidFill>
                      </a:endParaRPr>
                    </a:p>
                    <a:p>
                      <a:pPr algn="l"/>
                      <a:r>
                        <a:rPr lang="fr-FR" sz="900" b="1" dirty="0" smtClean="0">
                          <a:solidFill>
                            <a:schemeClr val="tx1"/>
                          </a:solidFill>
                        </a:rPr>
                        <a:t>FOOD SAFOMICS</a:t>
                      </a:r>
                    </a:p>
                  </a:txBody>
                  <a:tcPr>
                    <a:lnT w="12700" cap="flat" cmpd="sng" algn="ctr">
                      <a:solidFill>
                        <a:schemeClr val="tx1"/>
                      </a:solidFill>
                      <a:prstDash val="solid"/>
                      <a:round/>
                      <a:headEnd type="none" w="med" len="med"/>
                      <a:tailEnd type="none" w="med" len="med"/>
                    </a:lnT>
                    <a:noFill/>
                  </a:tcPr>
                </a:tc>
                <a:tc hMerge="1">
                  <a:txBody>
                    <a:bodyPr/>
                    <a:lstStyle/>
                    <a:p>
                      <a:endParaRPr lang="fr-FR"/>
                    </a:p>
                  </a:txBody>
                  <a:tcPr/>
                </a:tc>
              </a:tr>
            </a:tbl>
          </a:graphicData>
        </a:graphic>
      </p:graphicFrame>
      <p:sp>
        <p:nvSpPr>
          <p:cNvPr id="67" name="Hexagone 66"/>
          <p:cNvSpPr/>
          <p:nvPr>
            <p:custDataLst>
              <p:tags r:id="rId24"/>
            </p:custDataLst>
          </p:nvPr>
        </p:nvSpPr>
        <p:spPr bwMode="auto">
          <a:xfrm>
            <a:off x="2563163" y="3852517"/>
            <a:ext cx="187133" cy="212651"/>
          </a:xfrm>
          <a:prstGeom prst="hexagon">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9" name="Hexagone 68"/>
          <p:cNvSpPr/>
          <p:nvPr>
            <p:custDataLst>
              <p:tags r:id="rId25"/>
            </p:custDataLst>
          </p:nvPr>
        </p:nvSpPr>
        <p:spPr bwMode="auto">
          <a:xfrm>
            <a:off x="5583073" y="3057939"/>
            <a:ext cx="187133" cy="212651"/>
          </a:xfrm>
          <a:prstGeom prst="hexagon">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3" name="Ellipse 72"/>
          <p:cNvSpPr/>
          <p:nvPr>
            <p:custDataLst>
              <p:tags r:id="rId26"/>
            </p:custDataLst>
          </p:nvPr>
        </p:nvSpPr>
        <p:spPr bwMode="auto">
          <a:xfrm>
            <a:off x="1834522" y="4987731"/>
            <a:ext cx="879475" cy="8175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75" name="Ellipse 74"/>
          <p:cNvSpPr/>
          <p:nvPr>
            <p:custDataLst>
              <p:tags r:id="rId27"/>
            </p:custDataLst>
          </p:nvPr>
        </p:nvSpPr>
        <p:spPr bwMode="auto">
          <a:xfrm>
            <a:off x="1182059" y="5108381"/>
            <a:ext cx="585788" cy="576262"/>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76" name="Ellipse 75"/>
          <p:cNvSpPr/>
          <p:nvPr>
            <p:custDataLst>
              <p:tags r:id="rId28"/>
            </p:custDataLst>
          </p:nvPr>
        </p:nvSpPr>
        <p:spPr bwMode="auto">
          <a:xfrm>
            <a:off x="685172" y="5192518"/>
            <a:ext cx="419100" cy="40798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3" name="Groupe 90"/>
          <p:cNvGrpSpPr>
            <a:grpSpLocks/>
          </p:cNvGrpSpPr>
          <p:nvPr>
            <p:custDataLst>
              <p:tags r:id="rId29"/>
            </p:custDataLst>
          </p:nvPr>
        </p:nvGrpSpPr>
        <p:grpSpPr bwMode="auto">
          <a:xfrm>
            <a:off x="339097" y="5244906"/>
            <a:ext cx="306387" cy="303212"/>
            <a:chOff x="8090477" y="2740066"/>
            <a:chExt cx="307984" cy="303037"/>
          </a:xfrm>
        </p:grpSpPr>
        <p:sp>
          <p:nvSpPr>
            <p:cNvPr id="86" name="Ellipse 85"/>
            <p:cNvSpPr/>
            <p:nvPr/>
          </p:nvSpPr>
          <p:spPr bwMode="auto">
            <a:xfrm>
              <a:off x="8090477" y="2740066"/>
              <a:ext cx="285643" cy="299864"/>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87"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a:latin typeface="Calibri" pitchFamily="34" charset="0"/>
                </a:rPr>
                <a:t>&lt;50</a:t>
              </a:r>
            </a:p>
          </p:txBody>
        </p:sp>
      </p:grpSp>
      <p:sp>
        <p:nvSpPr>
          <p:cNvPr id="78" name="ZoneTexte 119"/>
          <p:cNvSpPr txBox="1">
            <a:spLocks noChangeArrowheads="1"/>
          </p:cNvSpPr>
          <p:nvPr>
            <p:custDataLst>
              <p:tags r:id="rId30"/>
            </p:custDataLst>
          </p:nvPr>
        </p:nvSpPr>
        <p:spPr bwMode="auto">
          <a:xfrm>
            <a:off x="316872" y="4695961"/>
            <a:ext cx="3960812" cy="34290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Labo A et A+ (en </a:t>
            </a:r>
            <a:r>
              <a:rPr lang="fr-FR" sz="1200" b="1" dirty="0">
                <a:latin typeface="Calibri" pitchFamily="34" charset="0"/>
              </a:rPr>
              <a:t>ETP </a:t>
            </a:r>
            <a:r>
              <a:rPr lang="fr-FR" sz="1200" b="1" dirty="0" smtClean="0">
                <a:latin typeface="Calibri" pitchFamily="34" charset="0"/>
              </a:rPr>
              <a:t>C et EC)</a:t>
            </a:r>
            <a:endParaRPr lang="fr-FR" sz="1200" b="1" dirty="0">
              <a:latin typeface="Calibri" pitchFamily="34" charset="0"/>
            </a:endParaRPr>
          </a:p>
        </p:txBody>
      </p:sp>
      <p:sp>
        <p:nvSpPr>
          <p:cNvPr id="79" name="Rectangle 78"/>
          <p:cNvSpPr/>
          <p:nvPr>
            <p:custDataLst>
              <p:tags r:id="rId31"/>
            </p:custDataLst>
          </p:nvPr>
        </p:nvSpPr>
        <p:spPr bwMode="auto">
          <a:xfrm>
            <a:off x="311151" y="4660236"/>
            <a:ext cx="3707956" cy="1704939"/>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88" name="Rectangle 87"/>
          <p:cNvSpPr/>
          <p:nvPr>
            <p:custDataLst>
              <p:tags r:id="rId32"/>
            </p:custDataLst>
          </p:nvPr>
        </p:nvSpPr>
        <p:spPr bwMode="auto">
          <a:xfrm>
            <a:off x="2861953" y="4672118"/>
            <a:ext cx="5909149" cy="1693058"/>
          </a:xfrm>
          <a:prstGeom prst="rect">
            <a:avLst/>
          </a:prstGeom>
          <a:solidFill>
            <a:schemeClr val="bg1">
              <a:lumMod val="85000"/>
            </a:schemeClr>
          </a:solidFill>
          <a:ln w="12700">
            <a:solidFill>
              <a:schemeClr val="tx1"/>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spcBef>
                <a:spcPct val="50000"/>
              </a:spcBef>
              <a:buClr>
                <a:srgbClr val="CC0000"/>
              </a:buClr>
              <a:buSzPct val="75000"/>
            </a:pPr>
            <a:r>
              <a:rPr lang="fr-FR" sz="1000" dirty="0" smtClean="0">
                <a:solidFill>
                  <a:schemeClr val="tx1"/>
                </a:solidFill>
                <a:latin typeface="Arial" charset="0"/>
              </a:rPr>
              <a:t>Avec 747 ETP au sein des 2 </a:t>
            </a:r>
            <a:r>
              <a:rPr lang="fr-FR" sz="1000" dirty="0" err="1" smtClean="0">
                <a:solidFill>
                  <a:schemeClr val="tx1"/>
                </a:solidFill>
                <a:latin typeface="Arial" charset="0"/>
              </a:rPr>
              <a:t>labex</a:t>
            </a:r>
            <a:r>
              <a:rPr lang="fr-FR" sz="1000" dirty="0" smtClean="0">
                <a:solidFill>
                  <a:schemeClr val="tx1"/>
                </a:solidFill>
                <a:latin typeface="Arial" charset="0"/>
              </a:rPr>
              <a:t> (CREHS et SAFSI),ce pôle est un axe majeur en Bretagne Pays de la Loire sur les thématiques liées à la sécurité, la durabilité et les impacts sanitaires des écosystèmes et des systèmes agro-alimentaires. Au-delà des performances en terme de publications, ce pôle se caractérise par des approches pluridisciplinaires ambitieuses pour aborder les thématiques majeures du point de vue sociétal et sanitaire. L’ensemble des organismes (CNRS, INRA, INSERM) apportent leur soutien; Par ailleurs la participation de l’ANSES est importante en tant que vecteur d’utilisation et de diffusion des résultats.</a:t>
            </a:r>
          </a:p>
          <a:p>
            <a:pPr>
              <a:spcBef>
                <a:spcPct val="50000"/>
              </a:spcBef>
              <a:buClr>
                <a:srgbClr val="CC0000"/>
              </a:buClr>
              <a:buSzPct val="75000"/>
            </a:pPr>
            <a:r>
              <a:rPr lang="fr-FR" sz="1000" dirty="0" smtClean="0">
                <a:solidFill>
                  <a:schemeClr val="tx1"/>
                </a:solidFill>
                <a:latin typeface="Arial" charset="0"/>
              </a:rPr>
              <a:t>Les pôles de compétitivité </a:t>
            </a:r>
            <a:r>
              <a:rPr lang="fr-FR" sz="1000" dirty="0" err="1" smtClean="0">
                <a:solidFill>
                  <a:schemeClr val="tx1"/>
                </a:solidFill>
                <a:latin typeface="Arial" charset="0"/>
              </a:rPr>
              <a:t>Végépolys</a:t>
            </a:r>
            <a:r>
              <a:rPr lang="fr-FR" sz="1000" dirty="0" smtClean="0">
                <a:solidFill>
                  <a:schemeClr val="tx1"/>
                </a:solidFill>
                <a:latin typeface="Arial" charset="0"/>
              </a:rPr>
              <a:t> et </a:t>
            </a:r>
            <a:r>
              <a:rPr lang="fr-FR" sz="1000" dirty="0" err="1" smtClean="0">
                <a:solidFill>
                  <a:schemeClr val="tx1"/>
                </a:solidFill>
                <a:latin typeface="Arial" charset="0"/>
              </a:rPr>
              <a:t>Valorial</a:t>
            </a:r>
            <a:r>
              <a:rPr lang="fr-FR" sz="1000" dirty="0" smtClean="0">
                <a:solidFill>
                  <a:schemeClr val="tx1"/>
                </a:solidFill>
                <a:latin typeface="Arial" charset="0"/>
              </a:rPr>
              <a:t> constituent des appuis supplémentaires</a:t>
            </a:r>
            <a:r>
              <a:rPr lang="fr-FR" sz="1050" dirty="0" smtClean="0">
                <a:solidFill>
                  <a:schemeClr val="tx1"/>
                </a:solidFill>
                <a:latin typeface="Arial" charset="0"/>
              </a:rPr>
              <a:t>.</a:t>
            </a:r>
          </a:p>
        </p:txBody>
      </p:sp>
      <p:sp>
        <p:nvSpPr>
          <p:cNvPr id="48" name="Hexagone 47"/>
          <p:cNvSpPr/>
          <p:nvPr>
            <p:custDataLst>
              <p:tags r:id="rId33"/>
            </p:custDataLst>
          </p:nvPr>
        </p:nvSpPr>
        <p:spPr bwMode="auto">
          <a:xfrm>
            <a:off x="5583073" y="3306032"/>
            <a:ext cx="187133" cy="212651"/>
          </a:xfrm>
          <a:prstGeom prst="hexagon">
            <a:avLst/>
          </a:prstGeom>
          <a:solidFill>
            <a:schemeClr val="accent3">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49" name="Hexagone 48"/>
          <p:cNvSpPr/>
          <p:nvPr>
            <p:custDataLst>
              <p:tags r:id="rId34"/>
            </p:custDataLst>
          </p:nvPr>
        </p:nvSpPr>
        <p:spPr bwMode="auto">
          <a:xfrm>
            <a:off x="2722643" y="4118344"/>
            <a:ext cx="187133" cy="212651"/>
          </a:xfrm>
          <a:prstGeom prst="hexagon">
            <a:avLst/>
          </a:prstGeom>
          <a:solidFill>
            <a:schemeClr val="accent3">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7" name="Ellipse 56"/>
          <p:cNvSpPr/>
          <p:nvPr/>
        </p:nvSpPr>
        <p:spPr bwMode="auto">
          <a:xfrm>
            <a:off x="1022425" y="2055699"/>
            <a:ext cx="285750" cy="285750"/>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900" b="1" dirty="0">
              <a:solidFill>
                <a:schemeClr val="bg1"/>
              </a:solidFill>
              <a:latin typeface="Calibri" pitchFamily="34" charset="0"/>
            </a:endParaRPr>
          </a:p>
        </p:txBody>
      </p:sp>
      <p:sp>
        <p:nvSpPr>
          <p:cNvPr id="58" name="ZoneTexte 83"/>
          <p:cNvSpPr txBox="1">
            <a:spLocks noChangeArrowheads="1"/>
          </p:cNvSpPr>
          <p:nvPr/>
        </p:nvSpPr>
        <p:spPr bwMode="auto">
          <a:xfrm>
            <a:off x="1089100" y="2179524"/>
            <a:ext cx="447675" cy="219075"/>
          </a:xfrm>
          <a:prstGeom prst="rect">
            <a:avLst/>
          </a:prstGeom>
          <a:noFill/>
          <a:ln w="9525">
            <a:noFill/>
            <a:miter lim="800000"/>
            <a:headEnd/>
            <a:tailEnd/>
          </a:ln>
        </p:spPr>
        <p:txBody>
          <a:bodyPr lIns="36000" tIns="36000" rIns="36000" bIns="36000" anchor="ctr"/>
          <a:lstStyle/>
          <a:p>
            <a:pPr>
              <a:buClr>
                <a:schemeClr val="accent2"/>
              </a:buClr>
            </a:pPr>
            <a:r>
              <a:rPr lang="fr-FR" sz="1200" b="1" dirty="0" smtClean="0">
                <a:solidFill>
                  <a:schemeClr val="bg1"/>
                </a:solidFill>
                <a:latin typeface="Calibri" pitchFamily="34" charset="0"/>
              </a:rPr>
              <a:t>48</a:t>
            </a:r>
            <a:endParaRPr lang="fr-FR" sz="1200" b="1" dirty="0">
              <a:solidFill>
                <a:schemeClr val="bg1"/>
              </a:solidFill>
              <a:latin typeface="Calibri" pitchFamily="34" charset="0"/>
            </a:endParaRPr>
          </a:p>
          <a:p>
            <a:pPr>
              <a:buClr>
                <a:schemeClr val="accent2"/>
              </a:buClr>
            </a:pPr>
            <a:endParaRPr lang="fr-FR" sz="1200" b="1" dirty="0"/>
          </a:p>
        </p:txBody>
      </p:sp>
      <p:sp>
        <p:nvSpPr>
          <p:cNvPr id="60" name="Rectangle 59"/>
          <p:cNvSpPr/>
          <p:nvPr>
            <p:custDataLst>
              <p:tags r:id="rId35"/>
            </p:custDataLst>
          </p:nvPr>
        </p:nvSpPr>
        <p:spPr bwMode="auto">
          <a:xfrm>
            <a:off x="354903" y="4011663"/>
            <a:ext cx="190005" cy="166254"/>
          </a:xfrm>
          <a:prstGeom prst="rect">
            <a:avLst/>
          </a:prstGeom>
          <a:solidFill>
            <a:schemeClr val="accent3">
              <a:lumMod val="7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4" name="ZoneTexte 53"/>
          <p:cNvSpPr txBox="1">
            <a:spLocks noChangeArrowheads="1"/>
          </p:cNvSpPr>
          <p:nvPr>
            <p:custDataLst>
              <p:tags r:id="rId36"/>
            </p:custDataLst>
          </p:nvPr>
        </p:nvSpPr>
        <p:spPr bwMode="auto">
          <a:xfrm>
            <a:off x="608486" y="3936155"/>
            <a:ext cx="1389063" cy="344487"/>
          </a:xfrm>
          <a:prstGeom prst="rect">
            <a:avLst/>
          </a:prstGeom>
          <a:noFill/>
          <a:ln w="9525">
            <a:noFill/>
            <a:miter lim="800000"/>
            <a:headEnd/>
            <a:tailEnd/>
          </a:ln>
        </p:spPr>
        <p:txBody>
          <a:bodyPr lIns="36000" tIns="36000" rIns="36000" bIns="36000" anchor="ctr"/>
          <a:lstStyle/>
          <a:p>
            <a:pPr>
              <a:buClr>
                <a:schemeClr val="accent2"/>
              </a:buClr>
            </a:pPr>
            <a:r>
              <a:rPr lang="fr-FR" sz="800" b="1" dirty="0" smtClean="0"/>
              <a:t>Pôle de compétitivité </a:t>
            </a:r>
            <a:r>
              <a:rPr lang="fr-FR" sz="800" b="1" dirty="0" err="1" smtClean="0"/>
              <a:t>Valorial</a:t>
            </a:r>
            <a:r>
              <a:rPr lang="fr-FR" sz="800" b="1" dirty="0" smtClean="0"/>
              <a:t> (Rennes) ; </a:t>
            </a:r>
            <a:r>
              <a:rPr lang="fr-FR" sz="800" b="1" dirty="0" err="1" smtClean="0"/>
              <a:t>Vegepolis</a:t>
            </a:r>
            <a:r>
              <a:rPr lang="fr-FR" sz="800" b="1" dirty="0" smtClean="0"/>
              <a:t> (Angers)</a:t>
            </a:r>
            <a:endParaRPr lang="fr-FR" sz="800" b="1" dirty="0"/>
          </a:p>
        </p:txBody>
      </p:sp>
      <p:sp>
        <p:nvSpPr>
          <p:cNvPr id="66" name="Rectangle 65"/>
          <p:cNvSpPr/>
          <p:nvPr>
            <p:custDataLst>
              <p:tags r:id="rId37"/>
            </p:custDataLst>
          </p:nvPr>
        </p:nvSpPr>
        <p:spPr bwMode="auto">
          <a:xfrm>
            <a:off x="2787365" y="2180884"/>
            <a:ext cx="190005" cy="166254"/>
          </a:xfrm>
          <a:prstGeom prst="rect">
            <a:avLst/>
          </a:prstGeom>
          <a:solidFill>
            <a:schemeClr val="accent3">
              <a:lumMod val="7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grpSp>
        <p:nvGrpSpPr>
          <p:cNvPr id="4" name="Groupe 67"/>
          <p:cNvGrpSpPr/>
          <p:nvPr/>
        </p:nvGrpSpPr>
        <p:grpSpPr>
          <a:xfrm>
            <a:off x="415625" y="5722524"/>
            <a:ext cx="2134249" cy="792322"/>
            <a:chOff x="415625" y="5722524"/>
            <a:chExt cx="2134249" cy="792322"/>
          </a:xfrm>
        </p:grpSpPr>
        <p:sp>
          <p:nvSpPr>
            <p:cNvPr id="71" name="ZoneTexte 70"/>
            <p:cNvSpPr txBox="1"/>
            <p:nvPr>
              <p:custDataLst>
                <p:tags r:id="rId41"/>
              </p:custDataLst>
            </p:nvPr>
          </p:nvSpPr>
          <p:spPr>
            <a:xfrm>
              <a:off x="415625" y="5987020"/>
              <a:ext cx="57001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+ 300 ETP chercheurs</a:t>
              </a:r>
            </a:p>
          </p:txBody>
        </p:sp>
        <p:sp>
          <p:nvSpPr>
            <p:cNvPr id="80" name="ZoneTexte 79"/>
            <p:cNvSpPr txBox="1"/>
            <p:nvPr>
              <p:custDataLst>
                <p:tags r:id="rId42"/>
              </p:custDataLst>
            </p:nvPr>
          </p:nvSpPr>
          <p:spPr>
            <a:xfrm>
              <a:off x="1009399" y="5987020"/>
              <a:ext cx="795650"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Entre 100 et 300 </a:t>
              </a:r>
              <a:endParaRPr lang="fr-FR" sz="700" b="1" dirty="0" smtClean="0">
                <a:latin typeface="+mn-lt"/>
              </a:endParaRPr>
            </a:p>
            <a:p>
              <a:pPr>
                <a:buClr>
                  <a:schemeClr val="accent2"/>
                </a:buClr>
                <a:defRPr/>
              </a:pPr>
              <a:r>
                <a:rPr lang="fr-FR" sz="700" b="1" dirty="0" smtClean="0">
                  <a:latin typeface="+mn-lt"/>
                </a:rPr>
                <a:t>ETP </a:t>
              </a:r>
              <a:r>
                <a:rPr lang="fr-FR" sz="700" b="1" dirty="0">
                  <a:latin typeface="+mn-lt"/>
                </a:rPr>
                <a:t>chercheurs</a:t>
              </a:r>
            </a:p>
          </p:txBody>
        </p:sp>
        <p:sp>
          <p:nvSpPr>
            <p:cNvPr id="81" name="ZoneTexte 80"/>
            <p:cNvSpPr txBox="1"/>
            <p:nvPr>
              <p:custDataLst>
                <p:tags r:id="rId43"/>
              </p:custDataLst>
            </p:nvPr>
          </p:nvSpPr>
          <p:spPr>
            <a:xfrm>
              <a:off x="1801425" y="5987020"/>
              <a:ext cx="748449"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700" b="1" dirty="0">
                  <a:latin typeface="+mn-lt"/>
                </a:rPr>
                <a:t>Moins de 100 ETP chercheurs</a:t>
              </a:r>
            </a:p>
          </p:txBody>
        </p:sp>
        <p:sp>
          <p:nvSpPr>
            <p:cNvPr id="82" name="Triangle isocèle 81"/>
            <p:cNvSpPr/>
            <p:nvPr>
              <p:custDataLst>
                <p:tags r:id="rId44"/>
              </p:custDataLst>
            </p:nvPr>
          </p:nvSpPr>
          <p:spPr bwMode="auto">
            <a:xfrm>
              <a:off x="481283" y="5722524"/>
              <a:ext cx="360363" cy="35877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83" name="Triangle isocèle 82"/>
            <p:cNvSpPr/>
            <p:nvPr>
              <p:custDataLst>
                <p:tags r:id="rId45"/>
              </p:custDataLst>
            </p:nvPr>
          </p:nvSpPr>
          <p:spPr bwMode="auto">
            <a:xfrm>
              <a:off x="1263052" y="5822036"/>
              <a:ext cx="252413" cy="250825"/>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sp>
          <p:nvSpPr>
            <p:cNvPr id="84" name="Triangle isocèle 83"/>
            <p:cNvSpPr/>
            <p:nvPr>
              <p:custDataLst>
                <p:tags r:id="rId46"/>
              </p:custDataLst>
            </p:nvPr>
          </p:nvSpPr>
          <p:spPr bwMode="auto">
            <a:xfrm>
              <a:off x="1852973" y="5926836"/>
              <a:ext cx="144462" cy="144462"/>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000" b="1" dirty="0">
                <a:solidFill>
                  <a:schemeClr val="tx1"/>
                </a:solidFill>
              </a:endParaRPr>
            </a:p>
          </p:txBody>
        </p:sp>
      </p:grpSp>
      <p:sp>
        <p:nvSpPr>
          <p:cNvPr id="51" name="Rectangle 50"/>
          <p:cNvSpPr/>
          <p:nvPr>
            <p:custDataLst>
              <p:tags r:id="rId38"/>
            </p:custDataLst>
          </p:nvPr>
        </p:nvSpPr>
        <p:spPr bwMode="auto">
          <a:xfrm>
            <a:off x="4414284" y="3594048"/>
            <a:ext cx="190005" cy="166254"/>
          </a:xfrm>
          <a:prstGeom prst="rect">
            <a:avLst/>
          </a:prstGeom>
          <a:solidFill>
            <a:schemeClr val="accent3">
              <a:lumMod val="7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2" name="Triangle isocèle 51"/>
          <p:cNvSpPr/>
          <p:nvPr>
            <p:custDataLst>
              <p:tags r:id="rId39"/>
            </p:custDataLst>
          </p:nvPr>
        </p:nvSpPr>
        <p:spPr bwMode="auto">
          <a:xfrm>
            <a:off x="5576482" y="2499238"/>
            <a:ext cx="220109" cy="202219"/>
          </a:xfrm>
          <a:prstGeom prst="triangle">
            <a:avLst/>
          </a:prstGeom>
          <a:solidFill>
            <a:schemeClr val="accent3">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3" name="Triangle isocèle 52"/>
          <p:cNvSpPr/>
          <p:nvPr>
            <p:custDataLst>
              <p:tags r:id="rId40"/>
            </p:custDataLst>
          </p:nvPr>
        </p:nvSpPr>
        <p:spPr bwMode="auto">
          <a:xfrm>
            <a:off x="3555698" y="2473508"/>
            <a:ext cx="363159" cy="333642"/>
          </a:xfrm>
          <a:prstGeom prst="triangle">
            <a:avLst/>
          </a:prstGeom>
          <a:solidFill>
            <a:schemeClr val="accent3">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Rectangle 2" hidden="1"/>
          <p:cNvGraphicFramePr>
            <a:graphicFrameLocks/>
          </p:cNvGraphicFramePr>
          <p:nvPr/>
        </p:nvGraphicFramePr>
        <p:xfrm>
          <a:off x="0" y="0"/>
          <a:ext cx="158750" cy="158750"/>
        </p:xfrm>
        <a:graphic>
          <a:graphicData uri="http://schemas.openxmlformats.org/presentationml/2006/ole">
            <p:oleObj spid="_x0000_s493570" name="think-cell Slide" r:id="rId54" imgW="0" imgH="0" progId="">
              <p:embed/>
            </p:oleObj>
          </a:graphicData>
        </a:graphic>
      </p:graphicFrame>
      <p:sp>
        <p:nvSpPr>
          <p:cNvPr id="67" name="Ellipse 66"/>
          <p:cNvSpPr/>
          <p:nvPr>
            <p:custDataLst>
              <p:tags r:id="rId2"/>
            </p:custDataLst>
          </p:nvPr>
        </p:nvSpPr>
        <p:spPr bwMode="auto">
          <a:xfrm>
            <a:off x="176147" y="1043043"/>
            <a:ext cx="6877796" cy="4478982"/>
          </a:xfrm>
          <a:prstGeom prst="ellipse">
            <a:avLst/>
          </a:prstGeom>
          <a:noFill/>
          <a:ln w="63500">
            <a:solidFill>
              <a:schemeClr val="tx1"/>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2" name="Ellipse 61"/>
          <p:cNvSpPr/>
          <p:nvPr>
            <p:custDataLst>
              <p:tags r:id="rId3"/>
            </p:custDataLst>
          </p:nvPr>
        </p:nvSpPr>
        <p:spPr bwMode="auto">
          <a:xfrm>
            <a:off x="130626" y="1104398"/>
            <a:ext cx="4880758" cy="4191989"/>
          </a:xfrm>
          <a:prstGeom prst="ellipse">
            <a:avLst/>
          </a:prstGeom>
          <a:solidFill>
            <a:schemeClr val="bg1">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5" name="Rectangle 64"/>
          <p:cNvSpPr/>
          <p:nvPr>
            <p:custDataLst>
              <p:tags r:id="rId4"/>
            </p:custDataLst>
          </p:nvPr>
        </p:nvSpPr>
        <p:spPr bwMode="auto">
          <a:xfrm>
            <a:off x="7659584" y="1045029"/>
            <a:ext cx="1235034" cy="1733797"/>
          </a:xfrm>
          <a:prstGeom prst="rect">
            <a:avLst/>
          </a:prstGeom>
          <a:solidFill>
            <a:schemeClr val="bg1">
              <a:lumMod val="85000"/>
            </a:schemeClr>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2" name="Titre 1"/>
          <p:cNvSpPr>
            <a:spLocks noGrp="1"/>
          </p:cNvSpPr>
          <p:nvPr>
            <p:ph type="title"/>
            <p:custDataLst>
              <p:tags r:id="rId5"/>
            </p:custDataLst>
          </p:nvPr>
        </p:nvSpPr>
        <p:spPr>
          <a:xfrm>
            <a:off x="250825" y="118050"/>
            <a:ext cx="8642350" cy="692150"/>
          </a:xfrm>
        </p:spPr>
        <p:txBody>
          <a:bodyPr/>
          <a:lstStyle/>
          <a:p>
            <a:pPr>
              <a:lnSpc>
                <a:spcPct val="100000"/>
              </a:lnSpc>
              <a:defRPr/>
            </a:pPr>
            <a:r>
              <a:rPr lang="fr-FR" dirty="0" smtClean="0"/>
              <a:t>Synthèse du potentiel de l’IDEX sur l’ensemble des sites </a:t>
            </a:r>
            <a:endParaRPr lang="fr-FR" b="0" i="1" dirty="0" smtClean="0">
              <a:solidFill>
                <a:schemeClr val="accent3"/>
              </a:solidFill>
            </a:endParaRPr>
          </a:p>
        </p:txBody>
      </p:sp>
      <p:sp>
        <p:nvSpPr>
          <p:cNvPr id="47" name="Espace réservé du numéro de diapositive 3"/>
          <p:cNvSpPr txBox="1">
            <a:spLocks/>
          </p:cNvSpPr>
          <p:nvPr>
            <p:custDataLst>
              <p:tags r:id="rId6"/>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BB181D19-E09E-489D-A36C-C3FCEC6E4F06}" type="slidenum">
              <a:rPr lang="fr-FR" sz="1200">
                <a:solidFill>
                  <a:srgbClr val="254375"/>
                </a:solidFill>
                <a:latin typeface="+mn-lt"/>
              </a:rPr>
              <a:pPr algn="r" eaLnBrk="0" fontAlgn="auto" hangingPunct="0">
                <a:spcAft>
                  <a:spcPts val="0"/>
                </a:spcAft>
                <a:defRPr/>
              </a:pPr>
              <a:t>17</a:t>
            </a:fld>
            <a:endParaRPr lang="fr-FR" sz="1200" dirty="0">
              <a:solidFill>
                <a:srgbClr val="254375"/>
              </a:solidFill>
              <a:latin typeface="+mn-lt"/>
            </a:endParaRPr>
          </a:p>
        </p:txBody>
      </p:sp>
      <p:grpSp>
        <p:nvGrpSpPr>
          <p:cNvPr id="3" name="Groupe 66"/>
          <p:cNvGrpSpPr/>
          <p:nvPr>
            <p:custDataLst>
              <p:tags r:id="rId7"/>
            </p:custDataLst>
          </p:nvPr>
        </p:nvGrpSpPr>
        <p:grpSpPr>
          <a:xfrm>
            <a:off x="1099556" y="1763357"/>
            <a:ext cx="5101999" cy="3381683"/>
            <a:chOff x="1117898" y="1088662"/>
            <a:chExt cx="4635500" cy="3303588"/>
          </a:xfrm>
        </p:grpSpPr>
        <p:pic>
          <p:nvPicPr>
            <p:cNvPr id="8195" name="Picture 6" descr="http://www.d-maps.com/m/paysloire/paysloire08.gif"/>
            <p:cNvPicPr>
              <a:picLocks noChangeAspect="1" noChangeArrowheads="1"/>
            </p:cNvPicPr>
            <p:nvPr>
              <p:custDataLst>
                <p:tags r:id="rId50"/>
              </p:custDataLst>
            </p:nvPr>
          </p:nvPicPr>
          <p:blipFill>
            <a:blip r:embed="rId55" cstate="print"/>
            <a:srcRect l="2336" t="4993" r="5846" b="11124"/>
            <a:stretch>
              <a:fillRect/>
            </a:stretch>
          </p:blipFill>
          <p:spPr bwMode="auto">
            <a:xfrm>
              <a:off x="2972098" y="1785575"/>
              <a:ext cx="2781300" cy="2606675"/>
            </a:xfrm>
            <a:prstGeom prst="rect">
              <a:avLst/>
            </a:prstGeom>
            <a:noFill/>
            <a:ln w="9525">
              <a:noFill/>
              <a:miter lim="800000"/>
              <a:headEnd/>
              <a:tailEnd/>
            </a:ln>
          </p:spPr>
        </p:pic>
        <p:pic>
          <p:nvPicPr>
            <p:cNvPr id="8200" name="Picture 3"/>
            <p:cNvPicPr>
              <a:picLocks noChangeAspect="1" noChangeArrowheads="1"/>
            </p:cNvPicPr>
            <p:nvPr>
              <p:custDataLst>
                <p:tags r:id="rId51"/>
              </p:custDataLst>
            </p:nvPr>
          </p:nvPicPr>
          <p:blipFill>
            <a:blip r:embed="rId56" cstate="print">
              <a:lum bright="42000"/>
            </a:blip>
            <a:srcRect/>
            <a:stretch>
              <a:fillRect/>
            </a:stretch>
          </p:blipFill>
          <p:spPr bwMode="auto">
            <a:xfrm>
              <a:off x="1117898" y="1088662"/>
              <a:ext cx="3143250" cy="2246313"/>
            </a:xfrm>
            <a:prstGeom prst="rect">
              <a:avLst/>
            </a:prstGeom>
            <a:noFill/>
            <a:ln w="9525">
              <a:noFill/>
              <a:miter lim="800000"/>
              <a:headEnd/>
              <a:tailEnd/>
            </a:ln>
          </p:spPr>
        </p:pic>
      </p:grpSp>
      <p:sp>
        <p:nvSpPr>
          <p:cNvPr id="69" name="Rectangle 68"/>
          <p:cNvSpPr/>
          <p:nvPr>
            <p:custDataLst>
              <p:tags r:id="rId8"/>
            </p:custDataLst>
          </p:nvPr>
        </p:nvSpPr>
        <p:spPr bwMode="auto">
          <a:xfrm>
            <a:off x="110835" y="1031357"/>
            <a:ext cx="8783782" cy="5213867"/>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8205" name="ZoneTexte 149"/>
          <p:cNvSpPr txBox="1">
            <a:spLocks noChangeArrowheads="1"/>
          </p:cNvSpPr>
          <p:nvPr>
            <p:custDataLst>
              <p:tags r:id="rId9"/>
            </p:custDataLst>
          </p:nvPr>
        </p:nvSpPr>
        <p:spPr bwMode="auto">
          <a:xfrm>
            <a:off x="613635" y="2487431"/>
            <a:ext cx="1735272" cy="477350"/>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76" name="Rectangle 75"/>
          <p:cNvSpPr/>
          <p:nvPr>
            <p:custDataLst>
              <p:tags r:id="rId10"/>
            </p:custDataLst>
          </p:nvPr>
        </p:nvSpPr>
        <p:spPr bwMode="auto">
          <a:xfrm>
            <a:off x="2895483" y="1225649"/>
            <a:ext cx="1130252" cy="55097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b="1" dirty="0" smtClean="0">
                <a:solidFill>
                  <a:schemeClr val="tx1"/>
                </a:solidFill>
              </a:rPr>
              <a:t>Rennes</a:t>
            </a:r>
            <a:endParaRPr lang="fr-FR" dirty="0">
              <a:solidFill>
                <a:schemeClr val="tx1"/>
              </a:solidFill>
            </a:endParaRPr>
          </a:p>
        </p:txBody>
      </p:sp>
      <p:sp>
        <p:nvSpPr>
          <p:cNvPr id="77" name="Rectangle 76"/>
          <p:cNvSpPr/>
          <p:nvPr>
            <p:custDataLst>
              <p:tags r:id="rId11"/>
            </p:custDataLst>
          </p:nvPr>
        </p:nvSpPr>
        <p:spPr bwMode="auto">
          <a:xfrm>
            <a:off x="245025" y="1731871"/>
            <a:ext cx="1125025" cy="66708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b="1" dirty="0" smtClean="0">
                <a:solidFill>
                  <a:schemeClr val="tx1"/>
                </a:solidFill>
              </a:rPr>
              <a:t>Brest</a:t>
            </a:r>
            <a:endParaRPr lang="fr-FR" dirty="0">
              <a:solidFill>
                <a:schemeClr val="tx1"/>
              </a:solidFill>
            </a:endParaRPr>
          </a:p>
        </p:txBody>
      </p:sp>
      <p:sp>
        <p:nvSpPr>
          <p:cNvPr id="78" name="Rectangle 77"/>
          <p:cNvSpPr/>
          <p:nvPr>
            <p:custDataLst>
              <p:tags r:id="rId12"/>
            </p:custDataLst>
          </p:nvPr>
        </p:nvSpPr>
        <p:spPr bwMode="auto">
          <a:xfrm>
            <a:off x="5175753" y="4231246"/>
            <a:ext cx="1128070" cy="417097"/>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b="1" dirty="0" smtClean="0">
                <a:solidFill>
                  <a:schemeClr val="tx1"/>
                </a:solidFill>
              </a:rPr>
              <a:t>Angers</a:t>
            </a:r>
            <a:endParaRPr lang="fr-FR" b="1" dirty="0">
              <a:solidFill>
                <a:schemeClr val="tx1"/>
              </a:solidFill>
            </a:endParaRPr>
          </a:p>
        </p:txBody>
      </p:sp>
      <p:sp>
        <p:nvSpPr>
          <p:cNvPr id="79" name="Rectangle 78"/>
          <p:cNvSpPr/>
          <p:nvPr>
            <p:custDataLst>
              <p:tags r:id="rId13"/>
            </p:custDataLst>
          </p:nvPr>
        </p:nvSpPr>
        <p:spPr bwMode="auto">
          <a:xfrm>
            <a:off x="5546500" y="2773451"/>
            <a:ext cx="1649084" cy="48447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b="1" dirty="0">
                <a:solidFill>
                  <a:schemeClr val="tx1"/>
                </a:solidFill>
              </a:rPr>
              <a:t>Le </a:t>
            </a:r>
            <a:r>
              <a:rPr lang="fr-FR" b="1" dirty="0" smtClean="0">
                <a:solidFill>
                  <a:schemeClr val="tx1"/>
                </a:solidFill>
              </a:rPr>
              <a:t>Mans</a:t>
            </a:r>
          </a:p>
        </p:txBody>
      </p:sp>
      <p:sp>
        <p:nvSpPr>
          <p:cNvPr id="80" name="Rectangle 79"/>
          <p:cNvSpPr/>
          <p:nvPr>
            <p:custDataLst>
              <p:tags r:id="rId14"/>
            </p:custDataLst>
          </p:nvPr>
        </p:nvSpPr>
        <p:spPr bwMode="auto">
          <a:xfrm>
            <a:off x="2455918" y="5030172"/>
            <a:ext cx="1128070" cy="48876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b="1" dirty="0" smtClean="0">
                <a:solidFill>
                  <a:schemeClr val="tx1"/>
                </a:solidFill>
              </a:rPr>
              <a:t>Nantes</a:t>
            </a:r>
            <a:endParaRPr lang="fr-FR" b="1" dirty="0">
              <a:solidFill>
                <a:schemeClr val="tx1"/>
              </a:solidFill>
            </a:endParaRPr>
          </a:p>
        </p:txBody>
      </p:sp>
      <p:grpSp>
        <p:nvGrpSpPr>
          <p:cNvPr id="4" name="Groupe 82"/>
          <p:cNvGrpSpPr/>
          <p:nvPr>
            <p:custDataLst>
              <p:tags r:id="rId15"/>
            </p:custDataLst>
          </p:nvPr>
        </p:nvGrpSpPr>
        <p:grpSpPr>
          <a:xfrm>
            <a:off x="2956966" y="1640739"/>
            <a:ext cx="1774074" cy="1759884"/>
            <a:chOff x="415225" y="3715638"/>
            <a:chExt cx="1456344" cy="1444695"/>
          </a:xfrm>
        </p:grpSpPr>
        <p:sp>
          <p:nvSpPr>
            <p:cNvPr id="81" name="Ellipse 80"/>
            <p:cNvSpPr/>
            <p:nvPr/>
          </p:nvSpPr>
          <p:spPr bwMode="auto">
            <a:xfrm>
              <a:off x="415225" y="3715638"/>
              <a:ext cx="1456344" cy="1444693"/>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r>
                <a:rPr lang="fr-FR" sz="1100" b="1" dirty="0" smtClean="0">
                  <a:solidFill>
                    <a:schemeClr val="bg1"/>
                  </a:solidFill>
                </a:rPr>
                <a:t>1800</a:t>
              </a:r>
              <a:endParaRPr kumimoji="0" lang="fr-FR" sz="1100" b="1" i="0" u="none" strike="noStrike" cap="none" normalizeH="0" baseline="0" dirty="0" smtClean="0">
                <a:ln>
                  <a:noFill/>
                </a:ln>
                <a:solidFill>
                  <a:schemeClr val="bg1"/>
                </a:solidFill>
                <a:effectLst/>
                <a:latin typeface="Arial" charset="0"/>
              </a:endParaRPr>
            </a:p>
          </p:txBody>
        </p:sp>
        <p:sp>
          <p:nvSpPr>
            <p:cNvPr id="82" name="Ellipse 81"/>
            <p:cNvSpPr/>
            <p:nvPr/>
          </p:nvSpPr>
          <p:spPr bwMode="auto">
            <a:xfrm>
              <a:off x="716848" y="4243277"/>
              <a:ext cx="924451" cy="917056"/>
            </a:xfrm>
            <a:prstGeom prst="ellipse">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r>
                <a:rPr lang="fr-FR" sz="1100" b="1" dirty="0" smtClean="0">
                  <a:solidFill>
                    <a:schemeClr val="tx1"/>
                  </a:solidFill>
                </a:rPr>
                <a:t>1413</a:t>
              </a:r>
              <a:endParaRPr kumimoji="0" lang="fr-FR" sz="1100" b="1" i="0" u="none" strike="noStrike" cap="none" normalizeH="0" baseline="0" dirty="0" smtClean="0">
                <a:ln>
                  <a:noFill/>
                </a:ln>
                <a:solidFill>
                  <a:schemeClr val="tx1"/>
                </a:solidFill>
                <a:effectLst/>
                <a:latin typeface="Arial" charset="0"/>
              </a:endParaRPr>
            </a:p>
          </p:txBody>
        </p:sp>
      </p:grpSp>
      <p:grpSp>
        <p:nvGrpSpPr>
          <p:cNvPr id="5" name="Groupe 127"/>
          <p:cNvGrpSpPr>
            <a:grpSpLocks noChangeAspect="1"/>
          </p:cNvGrpSpPr>
          <p:nvPr>
            <p:custDataLst>
              <p:tags r:id="rId16"/>
            </p:custDataLst>
          </p:nvPr>
        </p:nvGrpSpPr>
        <p:grpSpPr>
          <a:xfrm>
            <a:off x="7970754" y="1289413"/>
            <a:ext cx="625033" cy="620032"/>
            <a:chOff x="520995" y="3841895"/>
            <a:chExt cx="1329070" cy="1318437"/>
          </a:xfrm>
        </p:grpSpPr>
        <p:sp>
          <p:nvSpPr>
            <p:cNvPr id="129" name="Ellipse 128"/>
            <p:cNvSpPr/>
            <p:nvPr/>
          </p:nvSpPr>
          <p:spPr bwMode="auto">
            <a:xfrm>
              <a:off x="520995" y="3841895"/>
              <a:ext cx="1329070" cy="1318437"/>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bg1"/>
                </a:solidFill>
                <a:effectLst/>
                <a:latin typeface="Arial" charset="0"/>
              </a:endParaRPr>
            </a:p>
          </p:txBody>
        </p:sp>
        <p:sp>
          <p:nvSpPr>
            <p:cNvPr id="130" name="Ellipse 129"/>
            <p:cNvSpPr/>
            <p:nvPr/>
          </p:nvSpPr>
          <p:spPr bwMode="auto">
            <a:xfrm>
              <a:off x="823034" y="4380611"/>
              <a:ext cx="786009" cy="779721"/>
            </a:xfrm>
            <a:prstGeom prst="ellipse">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tx1"/>
                </a:solidFill>
                <a:effectLst/>
                <a:latin typeface="Arial" charset="0"/>
              </a:endParaRPr>
            </a:p>
          </p:txBody>
        </p:sp>
      </p:grpSp>
      <p:sp>
        <p:nvSpPr>
          <p:cNvPr id="131" name="Rectangle 130"/>
          <p:cNvSpPr/>
          <p:nvPr>
            <p:custDataLst>
              <p:tags r:id="rId17"/>
            </p:custDataLst>
          </p:nvPr>
        </p:nvSpPr>
        <p:spPr>
          <a:xfrm>
            <a:off x="7742708" y="1090069"/>
            <a:ext cx="1209748" cy="215444"/>
          </a:xfrm>
          <a:prstGeom prst="rect">
            <a:avLst/>
          </a:prstGeom>
        </p:spPr>
        <p:txBody>
          <a:bodyPr wrap="square">
            <a:spAutoFit/>
          </a:bodyPr>
          <a:lstStyle/>
          <a:p>
            <a:r>
              <a:rPr lang="fr-FR" sz="800" b="1" dirty="0" smtClean="0"/>
              <a:t>ETP Labo A / A+</a:t>
            </a:r>
            <a:endParaRPr lang="fr-FR" sz="800" b="1" dirty="0"/>
          </a:p>
        </p:txBody>
      </p:sp>
      <p:sp>
        <p:nvSpPr>
          <p:cNvPr id="132" name="Rectangle 131"/>
          <p:cNvSpPr/>
          <p:nvPr>
            <p:custDataLst>
              <p:tags r:id="rId18"/>
            </p:custDataLst>
          </p:nvPr>
        </p:nvSpPr>
        <p:spPr>
          <a:xfrm>
            <a:off x="7742708" y="1947532"/>
            <a:ext cx="1209748" cy="215444"/>
          </a:xfrm>
          <a:prstGeom prst="rect">
            <a:avLst/>
          </a:prstGeom>
        </p:spPr>
        <p:txBody>
          <a:bodyPr wrap="square">
            <a:spAutoFit/>
          </a:bodyPr>
          <a:lstStyle/>
          <a:p>
            <a:r>
              <a:rPr lang="fr-FR" sz="800" b="1" dirty="0" smtClean="0"/>
              <a:t>ETP </a:t>
            </a:r>
            <a:r>
              <a:rPr lang="fr-FR" sz="800" b="1" dirty="0" err="1" smtClean="0"/>
              <a:t>Labex</a:t>
            </a:r>
            <a:r>
              <a:rPr lang="fr-FR" sz="800" b="1" dirty="0" smtClean="0"/>
              <a:t> (C et EC)</a:t>
            </a:r>
            <a:endParaRPr lang="fr-FR" sz="800" b="1" dirty="0"/>
          </a:p>
        </p:txBody>
      </p:sp>
      <p:sp>
        <p:nvSpPr>
          <p:cNvPr id="54" name="ZoneTexte 53"/>
          <p:cNvSpPr txBox="1"/>
          <p:nvPr>
            <p:custDataLst>
              <p:tags r:id="rId19"/>
            </p:custDataLst>
          </p:nvPr>
        </p:nvSpPr>
        <p:spPr>
          <a:xfrm>
            <a:off x="3605842" y="6271404"/>
            <a:ext cx="4649637" cy="258792"/>
          </a:xfrm>
          <a:prstGeom prst="rect">
            <a:avLst/>
          </a:prstGeom>
          <a:noFill/>
        </p:spPr>
        <p:txBody>
          <a:bodyPr wrap="square" lIns="36000" tIns="36000" rIns="36000" bIns="36000" rtlCol="0" anchor="ctr" anchorCtr="0">
            <a:noAutofit/>
          </a:bodyPr>
          <a:lstStyle/>
          <a:p>
            <a:pPr algn="r">
              <a:buClr>
                <a:schemeClr val="accent2"/>
              </a:buClr>
            </a:pPr>
            <a:r>
              <a:rPr lang="fr-FR" sz="800" i="1" baseline="30000" dirty="0" smtClean="0"/>
              <a:t>1</a:t>
            </a:r>
            <a:r>
              <a:rPr lang="fr-FR" sz="800" i="1" dirty="0" smtClean="0"/>
              <a:t> 7 en Santé, 2 en STIC, 2 en SHS. </a:t>
            </a:r>
            <a:r>
              <a:rPr lang="fr-FR" sz="800" i="1" baseline="30000" dirty="0" smtClean="0">
                <a:latin typeface="Arial" charset="0"/>
              </a:rPr>
              <a:t>2 </a:t>
            </a:r>
            <a:r>
              <a:rPr lang="fr-FR" sz="800" i="1" dirty="0" smtClean="0">
                <a:latin typeface="Arial" charset="0"/>
              </a:rPr>
              <a:t>dont une médaille de bronze CNRS. </a:t>
            </a:r>
            <a:endParaRPr lang="fr-FR" sz="800" i="1" dirty="0" smtClean="0"/>
          </a:p>
        </p:txBody>
      </p:sp>
      <p:sp>
        <p:nvSpPr>
          <p:cNvPr id="53" name="Ellipse 52"/>
          <p:cNvSpPr>
            <a:spLocks noChangeAspect="1"/>
          </p:cNvSpPr>
          <p:nvPr>
            <p:custDataLst>
              <p:tags r:id="rId20"/>
            </p:custDataLst>
          </p:nvPr>
        </p:nvSpPr>
        <p:spPr bwMode="auto">
          <a:xfrm>
            <a:off x="1304321" y="1520012"/>
            <a:ext cx="585444" cy="580761"/>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bg1"/>
              </a:solidFill>
              <a:effectLst/>
              <a:latin typeface="Arial" charset="0"/>
            </a:endParaRPr>
          </a:p>
        </p:txBody>
      </p:sp>
      <p:sp>
        <p:nvSpPr>
          <p:cNvPr id="49" name="Ellipse 48"/>
          <p:cNvSpPr>
            <a:spLocks noChangeAspect="1"/>
          </p:cNvSpPr>
          <p:nvPr>
            <p:custDataLst>
              <p:tags r:id="rId21"/>
            </p:custDataLst>
          </p:nvPr>
        </p:nvSpPr>
        <p:spPr bwMode="auto">
          <a:xfrm>
            <a:off x="1398617" y="1664003"/>
            <a:ext cx="427932" cy="424509"/>
          </a:xfrm>
          <a:prstGeom prst="ellipse">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900" b="1" i="0" u="none" strike="noStrike" cap="none" normalizeH="0" baseline="0" dirty="0" smtClean="0">
              <a:ln>
                <a:noFill/>
              </a:ln>
              <a:solidFill>
                <a:schemeClr val="tx1"/>
              </a:solidFill>
              <a:effectLst/>
              <a:latin typeface="Arial" charset="0"/>
            </a:endParaRPr>
          </a:p>
        </p:txBody>
      </p:sp>
      <p:sp>
        <p:nvSpPr>
          <p:cNvPr id="56" name="Rectangle 55"/>
          <p:cNvSpPr/>
          <p:nvPr>
            <p:custDataLst>
              <p:tags r:id="rId22"/>
            </p:custDataLst>
          </p:nvPr>
        </p:nvSpPr>
        <p:spPr>
          <a:xfrm>
            <a:off x="1423765" y="1755556"/>
            <a:ext cx="440677" cy="261610"/>
          </a:xfrm>
          <a:prstGeom prst="rect">
            <a:avLst/>
          </a:prstGeom>
        </p:spPr>
        <p:txBody>
          <a:bodyPr wrap="square">
            <a:spAutoFit/>
          </a:bodyPr>
          <a:lstStyle/>
          <a:p>
            <a:r>
              <a:rPr lang="fr-FR" sz="1100" b="1" dirty="0" smtClean="0"/>
              <a:t>482</a:t>
            </a:r>
            <a:endParaRPr lang="fr-FR" sz="1100" b="1" dirty="0"/>
          </a:p>
        </p:txBody>
      </p:sp>
      <p:sp>
        <p:nvSpPr>
          <p:cNvPr id="57" name="Rectangle 56"/>
          <p:cNvSpPr/>
          <p:nvPr>
            <p:custDataLst>
              <p:tags r:id="rId23"/>
            </p:custDataLst>
          </p:nvPr>
        </p:nvSpPr>
        <p:spPr>
          <a:xfrm>
            <a:off x="1374285" y="1290440"/>
            <a:ext cx="440677" cy="261610"/>
          </a:xfrm>
          <a:prstGeom prst="rect">
            <a:avLst/>
          </a:prstGeom>
        </p:spPr>
        <p:txBody>
          <a:bodyPr wrap="square">
            <a:spAutoFit/>
          </a:bodyPr>
          <a:lstStyle/>
          <a:p>
            <a:r>
              <a:rPr lang="fr-FR" sz="1100" b="1" dirty="0" smtClean="0"/>
              <a:t>650</a:t>
            </a:r>
            <a:endParaRPr lang="fr-FR" sz="1100" b="1" dirty="0"/>
          </a:p>
        </p:txBody>
      </p:sp>
      <p:grpSp>
        <p:nvGrpSpPr>
          <p:cNvPr id="6" name="Groupe 57"/>
          <p:cNvGrpSpPr/>
          <p:nvPr>
            <p:custDataLst>
              <p:tags r:id="rId24"/>
            </p:custDataLst>
          </p:nvPr>
        </p:nvGrpSpPr>
        <p:grpSpPr>
          <a:xfrm>
            <a:off x="2800612" y="3752574"/>
            <a:ext cx="1241852" cy="1234832"/>
            <a:chOff x="415225" y="3715639"/>
            <a:chExt cx="1019441" cy="1013678"/>
          </a:xfrm>
        </p:grpSpPr>
        <p:sp>
          <p:nvSpPr>
            <p:cNvPr id="59" name="Ellipse 58"/>
            <p:cNvSpPr>
              <a:spLocks noChangeAspect="1"/>
            </p:cNvSpPr>
            <p:nvPr/>
          </p:nvSpPr>
          <p:spPr bwMode="auto">
            <a:xfrm>
              <a:off x="415225" y="3715639"/>
              <a:ext cx="1019441" cy="1011285"/>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r>
                <a:rPr lang="fr-FR" sz="1100" b="1" dirty="0" smtClean="0">
                  <a:solidFill>
                    <a:schemeClr val="bg1"/>
                  </a:solidFill>
                </a:rPr>
                <a:t>1269</a:t>
              </a:r>
              <a:endParaRPr kumimoji="0" lang="fr-FR" sz="1100" b="1" i="0" u="none" strike="noStrike" cap="none" normalizeH="0" baseline="0" dirty="0" smtClean="0">
                <a:ln>
                  <a:noFill/>
                </a:ln>
                <a:solidFill>
                  <a:schemeClr val="bg1"/>
                </a:solidFill>
                <a:effectLst/>
                <a:latin typeface="Arial" charset="0"/>
              </a:endParaRPr>
            </a:p>
          </p:txBody>
        </p:sp>
        <p:sp>
          <p:nvSpPr>
            <p:cNvPr id="60" name="Ellipse 59"/>
            <p:cNvSpPr>
              <a:spLocks noChangeAspect="1"/>
            </p:cNvSpPr>
            <p:nvPr/>
          </p:nvSpPr>
          <p:spPr bwMode="auto">
            <a:xfrm>
              <a:off x="716849" y="4243277"/>
              <a:ext cx="489959" cy="486040"/>
            </a:xfrm>
            <a:prstGeom prst="ellipse">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r>
                <a:rPr kumimoji="0" lang="fr-FR" sz="1100" b="1" i="0" u="none" strike="noStrike" cap="none" normalizeH="0" baseline="0" dirty="0" smtClean="0">
                  <a:ln>
                    <a:noFill/>
                  </a:ln>
                  <a:solidFill>
                    <a:schemeClr val="tx1"/>
                  </a:solidFill>
                  <a:effectLst/>
                  <a:latin typeface="Arial" charset="0"/>
                </a:rPr>
                <a:t>748</a:t>
              </a:r>
            </a:p>
          </p:txBody>
        </p:sp>
      </p:grpSp>
      <p:grpSp>
        <p:nvGrpSpPr>
          <p:cNvPr id="7" name="Groupe 67"/>
          <p:cNvGrpSpPr/>
          <p:nvPr>
            <p:custDataLst>
              <p:tags r:id="rId25"/>
            </p:custDataLst>
          </p:nvPr>
        </p:nvGrpSpPr>
        <p:grpSpPr>
          <a:xfrm>
            <a:off x="4629414" y="3906951"/>
            <a:ext cx="354815" cy="351977"/>
            <a:chOff x="5710053" y="4168200"/>
            <a:chExt cx="354815" cy="351977"/>
          </a:xfrm>
        </p:grpSpPr>
        <p:sp>
          <p:nvSpPr>
            <p:cNvPr id="64" name="Ellipse 63"/>
            <p:cNvSpPr/>
            <p:nvPr/>
          </p:nvSpPr>
          <p:spPr bwMode="auto">
            <a:xfrm>
              <a:off x="5710053" y="4168200"/>
              <a:ext cx="354815" cy="351977"/>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bg1"/>
                </a:solidFill>
                <a:effectLst/>
                <a:latin typeface="Arial" charset="0"/>
              </a:endParaRPr>
            </a:p>
          </p:txBody>
        </p:sp>
        <p:sp>
          <p:nvSpPr>
            <p:cNvPr id="66" name="Ellipse 65"/>
            <p:cNvSpPr>
              <a:spLocks noChangeAspect="1"/>
            </p:cNvSpPr>
            <p:nvPr/>
          </p:nvSpPr>
          <p:spPr bwMode="auto">
            <a:xfrm>
              <a:off x="5839973" y="4395319"/>
              <a:ext cx="112614" cy="111713"/>
            </a:xfrm>
            <a:prstGeom prst="ellipse">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tx1"/>
                </a:solidFill>
                <a:effectLst/>
                <a:latin typeface="Arial" charset="0"/>
              </a:endParaRPr>
            </a:p>
          </p:txBody>
        </p:sp>
      </p:grpSp>
      <p:sp>
        <p:nvSpPr>
          <p:cNvPr id="71" name="Rectangle 70"/>
          <p:cNvSpPr/>
          <p:nvPr>
            <p:custDataLst>
              <p:tags r:id="rId26"/>
            </p:custDataLst>
          </p:nvPr>
        </p:nvSpPr>
        <p:spPr>
          <a:xfrm>
            <a:off x="4533120" y="4247393"/>
            <a:ext cx="440677" cy="261610"/>
          </a:xfrm>
          <a:prstGeom prst="rect">
            <a:avLst/>
          </a:prstGeom>
        </p:spPr>
        <p:txBody>
          <a:bodyPr wrap="square">
            <a:spAutoFit/>
          </a:bodyPr>
          <a:lstStyle/>
          <a:p>
            <a:r>
              <a:rPr lang="fr-FR" sz="1100" b="1" dirty="0" smtClean="0"/>
              <a:t>138</a:t>
            </a:r>
            <a:endParaRPr lang="fr-FR" sz="1100" b="1" dirty="0"/>
          </a:p>
        </p:txBody>
      </p:sp>
      <p:sp>
        <p:nvSpPr>
          <p:cNvPr id="72" name="Rectangle 71"/>
          <p:cNvSpPr/>
          <p:nvPr>
            <p:custDataLst>
              <p:tags r:id="rId27"/>
            </p:custDataLst>
          </p:nvPr>
        </p:nvSpPr>
        <p:spPr>
          <a:xfrm>
            <a:off x="4602393" y="3699152"/>
            <a:ext cx="440677" cy="261610"/>
          </a:xfrm>
          <a:prstGeom prst="rect">
            <a:avLst/>
          </a:prstGeom>
        </p:spPr>
        <p:txBody>
          <a:bodyPr wrap="square">
            <a:spAutoFit/>
          </a:bodyPr>
          <a:lstStyle/>
          <a:p>
            <a:r>
              <a:rPr lang="fr-FR" sz="1100" b="1" dirty="0" smtClean="0"/>
              <a:t>365</a:t>
            </a:r>
            <a:endParaRPr lang="fr-FR" sz="1100" b="1" dirty="0"/>
          </a:p>
        </p:txBody>
      </p:sp>
      <p:grpSp>
        <p:nvGrpSpPr>
          <p:cNvPr id="8" name="Groupe 86"/>
          <p:cNvGrpSpPr/>
          <p:nvPr>
            <p:custDataLst>
              <p:tags r:id="rId28"/>
            </p:custDataLst>
          </p:nvPr>
        </p:nvGrpSpPr>
        <p:grpSpPr>
          <a:xfrm>
            <a:off x="5277313" y="2770897"/>
            <a:ext cx="502029" cy="714851"/>
            <a:chOff x="9873047" y="1678358"/>
            <a:chExt cx="502029" cy="714851"/>
          </a:xfrm>
        </p:grpSpPr>
        <p:grpSp>
          <p:nvGrpSpPr>
            <p:cNvPr id="9" name="Groupe 83"/>
            <p:cNvGrpSpPr/>
            <p:nvPr/>
          </p:nvGrpSpPr>
          <p:grpSpPr>
            <a:xfrm>
              <a:off x="9997044" y="1900016"/>
              <a:ext cx="177407" cy="175988"/>
              <a:chOff x="9997044" y="1900016"/>
              <a:chExt cx="177407" cy="175988"/>
            </a:xfrm>
          </p:grpSpPr>
          <p:sp>
            <p:nvSpPr>
              <p:cNvPr id="74" name="Ellipse 73"/>
              <p:cNvSpPr>
                <a:spLocks noChangeAspect="1"/>
              </p:cNvSpPr>
              <p:nvPr/>
            </p:nvSpPr>
            <p:spPr bwMode="auto">
              <a:xfrm>
                <a:off x="9997044" y="1900016"/>
                <a:ext cx="177407" cy="175988"/>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bg1"/>
                  </a:solidFill>
                  <a:effectLst/>
                  <a:latin typeface="Arial" charset="0"/>
                </a:endParaRPr>
              </a:p>
            </p:txBody>
          </p:sp>
          <p:sp>
            <p:nvSpPr>
              <p:cNvPr id="75" name="Ellipse 74"/>
              <p:cNvSpPr>
                <a:spLocks noChangeAspect="1"/>
              </p:cNvSpPr>
              <p:nvPr/>
            </p:nvSpPr>
            <p:spPr bwMode="auto">
              <a:xfrm>
                <a:off x="10055712" y="1996504"/>
                <a:ext cx="67568" cy="67029"/>
              </a:xfrm>
              <a:prstGeom prst="ellipse">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a:spcBef>
                    <a:spcPct val="50000"/>
                  </a:spcBef>
                  <a:buClr>
                    <a:srgbClr val="CC0000"/>
                  </a:buClr>
                  <a:buSzPct val="75000"/>
                </a:pPr>
                <a:endParaRPr kumimoji="0" lang="fr-FR" sz="1100" b="1" i="0" u="none" strike="noStrike" cap="none" normalizeH="0" baseline="0" dirty="0" smtClean="0">
                  <a:ln>
                    <a:noFill/>
                  </a:ln>
                  <a:solidFill>
                    <a:schemeClr val="tx1"/>
                  </a:solidFill>
                  <a:effectLst/>
                  <a:latin typeface="Arial" charset="0"/>
                </a:endParaRPr>
              </a:p>
            </p:txBody>
          </p:sp>
        </p:grpSp>
        <p:sp>
          <p:nvSpPr>
            <p:cNvPr id="85" name="Rectangle 84"/>
            <p:cNvSpPr/>
            <p:nvPr>
              <p:custDataLst>
                <p:tags r:id="rId48"/>
              </p:custDataLst>
            </p:nvPr>
          </p:nvSpPr>
          <p:spPr>
            <a:xfrm>
              <a:off x="9934399" y="2131599"/>
              <a:ext cx="440677" cy="261610"/>
            </a:xfrm>
            <a:prstGeom prst="rect">
              <a:avLst/>
            </a:prstGeom>
          </p:spPr>
          <p:txBody>
            <a:bodyPr wrap="square">
              <a:spAutoFit/>
            </a:bodyPr>
            <a:lstStyle/>
            <a:p>
              <a:r>
                <a:rPr lang="fr-FR" sz="1100" b="1" dirty="0" smtClean="0"/>
                <a:t>97</a:t>
              </a:r>
              <a:endParaRPr lang="fr-FR" sz="1100" b="1" dirty="0"/>
            </a:p>
          </p:txBody>
        </p:sp>
        <p:sp>
          <p:nvSpPr>
            <p:cNvPr id="86" name="Rectangle 85"/>
            <p:cNvSpPr/>
            <p:nvPr>
              <p:custDataLst>
                <p:tags r:id="rId49"/>
              </p:custDataLst>
            </p:nvPr>
          </p:nvSpPr>
          <p:spPr>
            <a:xfrm>
              <a:off x="9873047" y="1678358"/>
              <a:ext cx="440677" cy="261610"/>
            </a:xfrm>
            <a:prstGeom prst="rect">
              <a:avLst/>
            </a:prstGeom>
          </p:spPr>
          <p:txBody>
            <a:bodyPr wrap="square">
              <a:spAutoFit/>
            </a:bodyPr>
            <a:lstStyle/>
            <a:p>
              <a:r>
                <a:rPr lang="fr-FR" sz="1100" b="1" dirty="0" smtClean="0"/>
                <a:t>171</a:t>
              </a:r>
              <a:endParaRPr lang="fr-FR" sz="1100" b="1" dirty="0"/>
            </a:p>
          </p:txBody>
        </p:sp>
      </p:grpSp>
      <p:sp>
        <p:nvSpPr>
          <p:cNvPr id="92" name="Rectangle à coins arrondis 91"/>
          <p:cNvSpPr/>
          <p:nvPr>
            <p:custDataLst>
              <p:tags r:id="rId29"/>
            </p:custDataLst>
          </p:nvPr>
        </p:nvSpPr>
        <p:spPr bwMode="auto">
          <a:xfrm>
            <a:off x="7766467" y="2468089"/>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4" name="ZoneTexte 93"/>
          <p:cNvSpPr txBox="1"/>
          <p:nvPr>
            <p:custDataLst>
              <p:tags r:id="rId30"/>
            </p:custDataLst>
          </p:nvPr>
        </p:nvSpPr>
        <p:spPr>
          <a:xfrm>
            <a:off x="8037606" y="2278084"/>
            <a:ext cx="916379" cy="510639"/>
          </a:xfrm>
          <a:prstGeom prst="rect">
            <a:avLst/>
          </a:prstGeom>
          <a:noFill/>
        </p:spPr>
        <p:txBody>
          <a:bodyPr wrap="none" lIns="36000" tIns="36000" rIns="36000" bIns="36000" rtlCol="0" anchor="ctr" anchorCtr="0">
            <a:noAutofit/>
          </a:bodyPr>
          <a:lstStyle/>
          <a:p>
            <a:pPr>
              <a:buClr>
                <a:schemeClr val="accent2"/>
              </a:buClr>
            </a:pPr>
            <a:r>
              <a:rPr lang="fr-FR" sz="900" b="1" dirty="0" smtClean="0"/>
              <a:t>Pôles de </a:t>
            </a:r>
          </a:p>
          <a:p>
            <a:pPr>
              <a:buClr>
                <a:schemeClr val="accent2"/>
              </a:buClr>
            </a:pPr>
            <a:r>
              <a:rPr lang="fr-FR" sz="900" b="1" dirty="0" smtClean="0"/>
              <a:t>compétitivité</a:t>
            </a:r>
          </a:p>
        </p:txBody>
      </p:sp>
      <p:sp>
        <p:nvSpPr>
          <p:cNvPr id="95" name="Rectangle à coins arrondis 94"/>
          <p:cNvSpPr/>
          <p:nvPr>
            <p:custDataLst>
              <p:tags r:id="rId31"/>
            </p:custDataLst>
          </p:nvPr>
        </p:nvSpPr>
        <p:spPr bwMode="auto">
          <a:xfrm>
            <a:off x="1482452" y="2242466"/>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6" name="Rectangle à coins arrondis 95"/>
          <p:cNvSpPr/>
          <p:nvPr>
            <p:custDataLst>
              <p:tags r:id="rId32"/>
            </p:custDataLst>
          </p:nvPr>
        </p:nvSpPr>
        <p:spPr bwMode="auto">
          <a:xfrm>
            <a:off x="2966867" y="3049988"/>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7" name="Rectangle à coins arrondis 96"/>
          <p:cNvSpPr/>
          <p:nvPr>
            <p:custDataLst>
              <p:tags r:id="rId33"/>
            </p:custDataLst>
          </p:nvPr>
        </p:nvSpPr>
        <p:spPr bwMode="auto">
          <a:xfrm>
            <a:off x="2574982" y="4320648"/>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8" name="Rectangle à coins arrondis 97"/>
          <p:cNvSpPr/>
          <p:nvPr>
            <p:custDataLst>
              <p:tags r:id="rId34"/>
            </p:custDataLst>
          </p:nvPr>
        </p:nvSpPr>
        <p:spPr bwMode="auto">
          <a:xfrm>
            <a:off x="2598733" y="4522528"/>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9" name="Rectangle à coins arrondis 98"/>
          <p:cNvSpPr/>
          <p:nvPr>
            <p:custDataLst>
              <p:tags r:id="rId35"/>
            </p:custDataLst>
          </p:nvPr>
        </p:nvSpPr>
        <p:spPr bwMode="auto">
          <a:xfrm>
            <a:off x="2396851" y="4332524"/>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0" name="Rectangle à coins arrondis 99"/>
          <p:cNvSpPr/>
          <p:nvPr>
            <p:custDataLst>
              <p:tags r:id="rId36"/>
            </p:custDataLst>
          </p:nvPr>
        </p:nvSpPr>
        <p:spPr bwMode="auto">
          <a:xfrm>
            <a:off x="2396852" y="4546279"/>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1" name="Rectangle à coins arrondis 100"/>
          <p:cNvSpPr/>
          <p:nvPr>
            <p:custDataLst>
              <p:tags r:id="rId37"/>
            </p:custDataLst>
          </p:nvPr>
        </p:nvSpPr>
        <p:spPr bwMode="auto">
          <a:xfrm>
            <a:off x="5080675" y="4071266"/>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2" name="Rectangle à coins arrondis 101"/>
          <p:cNvSpPr/>
          <p:nvPr>
            <p:custDataLst>
              <p:tags r:id="rId38"/>
            </p:custDataLst>
          </p:nvPr>
        </p:nvSpPr>
        <p:spPr bwMode="auto">
          <a:xfrm>
            <a:off x="1717979" y="2181110"/>
            <a:ext cx="130628" cy="130628"/>
          </a:xfrm>
          <a:prstGeom prst="roundRect">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pic>
        <p:nvPicPr>
          <p:cNvPr id="61" name="Picture 3"/>
          <p:cNvPicPr>
            <a:picLocks noChangeAspect="1" noChangeArrowheads="1"/>
          </p:cNvPicPr>
          <p:nvPr>
            <p:custDataLst>
              <p:tags r:id="rId39"/>
            </p:custDataLst>
          </p:nvPr>
        </p:nvPicPr>
        <p:blipFill>
          <a:blip r:embed="rId57" cstate="print"/>
          <a:srcRect l="28839" t="48407" r="65804" b="43904"/>
          <a:stretch>
            <a:fillRect/>
          </a:stretch>
        </p:blipFill>
        <p:spPr bwMode="auto">
          <a:xfrm>
            <a:off x="7493331" y="5118271"/>
            <a:ext cx="1235033" cy="997176"/>
          </a:xfrm>
          <a:prstGeom prst="rect">
            <a:avLst/>
          </a:prstGeom>
          <a:noFill/>
          <a:ln w="19050">
            <a:solidFill>
              <a:schemeClr val="accent1"/>
            </a:solidFill>
            <a:miter lim="800000"/>
            <a:headEnd/>
            <a:tailEnd/>
          </a:ln>
          <a:effectLst/>
        </p:spPr>
      </p:pic>
      <p:pic>
        <p:nvPicPr>
          <p:cNvPr id="63" name="Picture 3"/>
          <p:cNvPicPr>
            <a:picLocks noChangeAspect="1" noChangeArrowheads="1"/>
          </p:cNvPicPr>
          <p:nvPr>
            <p:custDataLst>
              <p:tags r:id="rId40"/>
            </p:custDataLst>
          </p:nvPr>
        </p:nvPicPr>
        <p:blipFill>
          <a:blip r:embed="rId57" cstate="print"/>
          <a:srcRect l="27814" t="37013" r="63932" b="56426"/>
          <a:stretch>
            <a:fillRect/>
          </a:stretch>
        </p:blipFill>
        <p:spPr bwMode="auto">
          <a:xfrm>
            <a:off x="201896" y="5240987"/>
            <a:ext cx="1840675" cy="822994"/>
          </a:xfrm>
          <a:prstGeom prst="rect">
            <a:avLst/>
          </a:prstGeom>
          <a:noFill/>
          <a:ln w="19050">
            <a:solidFill>
              <a:schemeClr val="accent1"/>
            </a:solidFill>
            <a:miter lim="800000"/>
            <a:headEnd/>
            <a:tailEnd/>
          </a:ln>
          <a:effectLst/>
        </p:spPr>
      </p:pic>
      <p:sp>
        <p:nvSpPr>
          <p:cNvPr id="70" name="ZoneTexte 69"/>
          <p:cNvSpPr txBox="1"/>
          <p:nvPr>
            <p:custDataLst>
              <p:tags r:id="rId41"/>
            </p:custDataLst>
          </p:nvPr>
        </p:nvSpPr>
        <p:spPr>
          <a:xfrm>
            <a:off x="154398" y="4765981"/>
            <a:ext cx="1543792" cy="475001"/>
          </a:xfrm>
          <a:prstGeom prst="rect">
            <a:avLst/>
          </a:prstGeom>
          <a:noFill/>
        </p:spPr>
        <p:txBody>
          <a:bodyPr wrap="none" lIns="36000" tIns="36000" rIns="36000" bIns="36000" rtlCol="0" anchor="ctr" anchorCtr="0">
            <a:noAutofit/>
          </a:bodyPr>
          <a:lstStyle/>
          <a:p>
            <a:pPr>
              <a:buClr>
                <a:schemeClr val="accent2"/>
              </a:buClr>
            </a:pPr>
            <a:r>
              <a:rPr lang="fr-FR" sz="1050" b="1" dirty="0" smtClean="0">
                <a:solidFill>
                  <a:srgbClr val="002060"/>
                </a:solidFill>
              </a:rPr>
              <a:t>Instituts Carnot Bretagne</a:t>
            </a:r>
          </a:p>
        </p:txBody>
      </p:sp>
      <p:sp>
        <p:nvSpPr>
          <p:cNvPr id="73" name="ZoneTexte 72"/>
          <p:cNvSpPr txBox="1"/>
          <p:nvPr>
            <p:custDataLst>
              <p:tags r:id="rId42"/>
            </p:custDataLst>
          </p:nvPr>
        </p:nvSpPr>
        <p:spPr>
          <a:xfrm>
            <a:off x="7467601" y="4510656"/>
            <a:ext cx="1543792" cy="914400"/>
          </a:xfrm>
          <a:prstGeom prst="rect">
            <a:avLst/>
          </a:prstGeom>
          <a:noFill/>
        </p:spPr>
        <p:txBody>
          <a:bodyPr wrap="none" lIns="36000" tIns="36000" rIns="36000" bIns="36000" rtlCol="0" anchor="ctr" anchorCtr="0">
            <a:noAutofit/>
          </a:bodyPr>
          <a:lstStyle/>
          <a:p>
            <a:pPr>
              <a:buClr>
                <a:schemeClr val="accent2"/>
              </a:buClr>
            </a:pPr>
            <a:r>
              <a:rPr lang="fr-FR" sz="1050" b="1" dirty="0" smtClean="0">
                <a:solidFill>
                  <a:srgbClr val="002060"/>
                </a:solidFill>
              </a:rPr>
              <a:t>Instituts Carnot PDL</a:t>
            </a:r>
          </a:p>
        </p:txBody>
      </p:sp>
      <p:sp>
        <p:nvSpPr>
          <p:cNvPr id="91" name="Rectangle à coins arrondis 90"/>
          <p:cNvSpPr/>
          <p:nvPr>
            <p:custDataLst>
              <p:tags r:id="rId43"/>
            </p:custDataLst>
          </p:nvPr>
        </p:nvSpPr>
        <p:spPr bwMode="auto">
          <a:xfrm>
            <a:off x="234482" y="2577502"/>
            <a:ext cx="1463704" cy="1317604"/>
          </a:xfrm>
          <a:prstGeom prst="roundRect">
            <a:avLst/>
          </a:prstGeom>
          <a:solidFill>
            <a:schemeClr val="bg1">
              <a:lumMod val="95000"/>
            </a:schemeClr>
          </a:solidFill>
          <a:ln>
            <a:solidFill>
              <a:schemeClr val="bg1">
                <a:lumMod val="7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spcBef>
                <a:spcPts val="0"/>
              </a:spcBef>
              <a:buClr>
                <a:srgbClr val="CC0000"/>
              </a:buClr>
              <a:buSzPct val="75000"/>
            </a:pPr>
            <a:endParaRPr lang="fr-FR" sz="1050" b="1" dirty="0" smtClean="0">
              <a:solidFill>
                <a:schemeClr val="tx1"/>
              </a:solidFill>
              <a:latin typeface="Arial" charset="0"/>
            </a:endParaRPr>
          </a:p>
          <a:p>
            <a:pPr>
              <a:spcBef>
                <a:spcPts val="0"/>
              </a:spcBef>
              <a:buClr>
                <a:srgbClr val="CC0000"/>
              </a:buClr>
              <a:buSzPct val="75000"/>
            </a:pPr>
            <a:endParaRPr lang="fr-FR" sz="1050" b="1" dirty="0" smtClean="0">
              <a:solidFill>
                <a:schemeClr val="tx1"/>
              </a:solidFill>
              <a:latin typeface="Arial" charset="0"/>
            </a:endParaRPr>
          </a:p>
          <a:p>
            <a:pPr>
              <a:spcBef>
                <a:spcPts val="0"/>
              </a:spcBef>
              <a:buClr>
                <a:srgbClr val="CC0000"/>
              </a:buClr>
              <a:buSzPct val="75000"/>
            </a:pPr>
            <a:endParaRPr lang="fr-FR" sz="1050" b="1" dirty="0" smtClean="0">
              <a:solidFill>
                <a:schemeClr val="tx1"/>
              </a:solidFill>
              <a:latin typeface="Arial" charset="0"/>
            </a:endParaRPr>
          </a:p>
          <a:p>
            <a:pPr>
              <a:spcBef>
                <a:spcPts val="0"/>
              </a:spcBef>
              <a:buClr>
                <a:srgbClr val="CC0000"/>
              </a:buClr>
              <a:buSzPct val="75000"/>
            </a:pPr>
            <a:r>
              <a:rPr lang="fr-FR" sz="1050" b="1" dirty="0" smtClean="0">
                <a:solidFill>
                  <a:schemeClr val="tx1"/>
                </a:solidFill>
                <a:latin typeface="Arial" charset="0"/>
              </a:rPr>
              <a:t>Autres projets IA</a:t>
            </a:r>
          </a:p>
          <a:p>
            <a:pPr>
              <a:spcBef>
                <a:spcPts val="0"/>
              </a:spcBef>
              <a:buClr>
                <a:srgbClr val="CC0000"/>
              </a:buClr>
              <a:buSzPct val="75000"/>
            </a:pPr>
            <a:r>
              <a:rPr lang="fr-FR" sz="900" dirty="0" smtClean="0">
                <a:solidFill>
                  <a:schemeClr val="tx1"/>
                </a:solidFill>
                <a:latin typeface="Arial" charset="0"/>
              </a:rPr>
              <a:t>1 IEED </a:t>
            </a:r>
          </a:p>
          <a:p>
            <a:pPr>
              <a:spcBef>
                <a:spcPts val="0"/>
              </a:spcBef>
              <a:buClr>
                <a:srgbClr val="CC0000"/>
              </a:buClr>
              <a:buSzPct val="75000"/>
            </a:pPr>
            <a:r>
              <a:rPr lang="fr-FR" sz="900" dirty="0" smtClean="0">
                <a:solidFill>
                  <a:schemeClr val="tx1"/>
                </a:solidFill>
                <a:latin typeface="Arial" charset="0"/>
              </a:rPr>
              <a:t>2 cohortes </a:t>
            </a:r>
          </a:p>
          <a:p>
            <a:pPr>
              <a:spcBef>
                <a:spcPts val="0"/>
              </a:spcBef>
              <a:buClr>
                <a:srgbClr val="CC0000"/>
              </a:buClr>
              <a:buSzPct val="75000"/>
            </a:pPr>
            <a:r>
              <a:rPr lang="fr-FR" sz="900" dirty="0" smtClean="0">
                <a:solidFill>
                  <a:schemeClr val="tx1"/>
                </a:solidFill>
                <a:latin typeface="Arial" charset="0"/>
              </a:rPr>
              <a:t>5 </a:t>
            </a:r>
            <a:r>
              <a:rPr lang="fr-FR" sz="900" dirty="0" err="1" smtClean="0">
                <a:solidFill>
                  <a:schemeClr val="tx1"/>
                </a:solidFill>
                <a:latin typeface="Arial" charset="0"/>
              </a:rPr>
              <a:t>Equipex</a:t>
            </a:r>
            <a:r>
              <a:rPr lang="fr-FR" sz="900" dirty="0" smtClean="0">
                <a:solidFill>
                  <a:schemeClr val="tx1"/>
                </a:solidFill>
                <a:latin typeface="Arial" charset="0"/>
              </a:rPr>
              <a:t> (inter)régionaux</a:t>
            </a:r>
          </a:p>
          <a:p>
            <a:pPr>
              <a:spcBef>
                <a:spcPts val="0"/>
              </a:spcBef>
              <a:buClr>
                <a:srgbClr val="CC0000"/>
              </a:buClr>
              <a:buSzPct val="75000"/>
            </a:pPr>
            <a:r>
              <a:rPr lang="fr-FR" sz="900" dirty="0" smtClean="0">
                <a:solidFill>
                  <a:schemeClr val="tx1"/>
                </a:solidFill>
                <a:latin typeface="Arial" charset="0"/>
              </a:rPr>
              <a:t>3 </a:t>
            </a:r>
            <a:r>
              <a:rPr lang="fr-FR" sz="900" dirty="0" err="1" smtClean="0">
                <a:solidFill>
                  <a:schemeClr val="tx1"/>
                </a:solidFill>
                <a:latin typeface="Arial" charset="0"/>
              </a:rPr>
              <a:t>Equipex</a:t>
            </a:r>
            <a:r>
              <a:rPr lang="fr-FR" sz="900" dirty="0" smtClean="0">
                <a:solidFill>
                  <a:schemeClr val="tx1"/>
                </a:solidFill>
                <a:latin typeface="Arial" charset="0"/>
              </a:rPr>
              <a:t> nationaux</a:t>
            </a:r>
          </a:p>
          <a:p>
            <a:pPr>
              <a:spcBef>
                <a:spcPts val="0"/>
              </a:spcBef>
              <a:buClr>
                <a:srgbClr val="CC0000"/>
              </a:buClr>
              <a:buSzPct val="75000"/>
            </a:pPr>
            <a:r>
              <a:rPr lang="fr-FR" sz="900" dirty="0" smtClean="0">
                <a:solidFill>
                  <a:schemeClr val="tx1"/>
                </a:solidFill>
                <a:latin typeface="Arial" charset="0"/>
              </a:rPr>
              <a:t>1 démo</a:t>
            </a:r>
          </a:p>
          <a:p>
            <a:pPr>
              <a:spcBef>
                <a:spcPts val="0"/>
              </a:spcBef>
              <a:buClr>
                <a:srgbClr val="CC0000"/>
              </a:buClr>
              <a:buSzPct val="75000"/>
            </a:pPr>
            <a:r>
              <a:rPr lang="fr-FR" sz="900" dirty="0" smtClean="0">
                <a:solidFill>
                  <a:schemeClr val="tx1"/>
                </a:solidFill>
                <a:latin typeface="Arial" charset="0"/>
              </a:rPr>
              <a:t>1 infra SB</a:t>
            </a:r>
            <a:r>
              <a:rPr lang="fr-FR" sz="900" b="1" dirty="0" smtClean="0">
                <a:solidFill>
                  <a:schemeClr val="tx1"/>
                </a:solidFill>
                <a:latin typeface="Arial" charset="0"/>
              </a:rPr>
              <a:t> </a:t>
            </a:r>
          </a:p>
          <a:p>
            <a:pPr>
              <a:spcBef>
                <a:spcPts val="0"/>
              </a:spcBef>
              <a:buClr>
                <a:srgbClr val="CC0000"/>
              </a:buClr>
              <a:buSzPct val="75000"/>
            </a:pPr>
            <a:endParaRPr lang="fr-FR" sz="900" b="1" dirty="0" smtClean="0">
              <a:solidFill>
                <a:schemeClr val="tx1"/>
              </a:solidFill>
              <a:latin typeface="Arial" charset="0"/>
            </a:endParaRPr>
          </a:p>
          <a:p>
            <a:pPr>
              <a:spcBef>
                <a:spcPts val="0"/>
              </a:spcBef>
              <a:buClr>
                <a:srgbClr val="CC0000"/>
              </a:buClr>
              <a:buSzPct val="75000"/>
            </a:pPr>
            <a:endParaRPr lang="fr-FR" sz="900" b="1" dirty="0" smtClean="0">
              <a:solidFill>
                <a:schemeClr val="tx1"/>
              </a:solidFill>
              <a:latin typeface="Arial" charset="0"/>
            </a:endParaRPr>
          </a:p>
          <a:p>
            <a:pPr>
              <a:spcBef>
                <a:spcPts val="0"/>
              </a:spcBef>
              <a:buClr>
                <a:srgbClr val="CC0000"/>
              </a:buClr>
              <a:buSzPct val="75000"/>
            </a:pPr>
            <a:endParaRPr lang="fr-FR" sz="900" dirty="0" smtClean="0">
              <a:solidFill>
                <a:schemeClr val="tx1"/>
              </a:solidFill>
              <a:latin typeface="Arial" charset="0"/>
            </a:endParaRPr>
          </a:p>
          <a:p>
            <a:pPr>
              <a:spcBef>
                <a:spcPts val="0"/>
              </a:spcBef>
              <a:buClr>
                <a:srgbClr val="CC0000"/>
              </a:buClr>
              <a:buSzPct val="75000"/>
            </a:pPr>
            <a:endParaRPr lang="fr-FR" sz="900" dirty="0" smtClean="0">
              <a:solidFill>
                <a:schemeClr val="tx1"/>
              </a:solidFill>
              <a:latin typeface="Arial" charset="0"/>
            </a:endParaRPr>
          </a:p>
        </p:txBody>
      </p:sp>
      <p:sp>
        <p:nvSpPr>
          <p:cNvPr id="93" name="Rectangle à coins arrondis 92"/>
          <p:cNvSpPr/>
          <p:nvPr>
            <p:custDataLst>
              <p:tags r:id="rId44"/>
            </p:custDataLst>
          </p:nvPr>
        </p:nvSpPr>
        <p:spPr bwMode="auto">
          <a:xfrm>
            <a:off x="3705100" y="4985067"/>
            <a:ext cx="1852551" cy="1261354"/>
          </a:xfrm>
          <a:prstGeom prst="roundRect">
            <a:avLst/>
          </a:prstGeom>
          <a:solidFill>
            <a:schemeClr val="bg1">
              <a:lumMod val="95000"/>
            </a:schemeClr>
          </a:solidFill>
          <a:ln>
            <a:solidFill>
              <a:schemeClr val="bg1">
                <a:lumMod val="7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defTabSz="914400" eaLnBrk="1" latinLnBrk="0" hangingPunct="1">
              <a:lnSpc>
                <a:spcPct val="100000"/>
              </a:lnSpc>
              <a:spcBef>
                <a:spcPts val="0"/>
              </a:spcBef>
              <a:buClr>
                <a:srgbClr val="CC0000"/>
              </a:buClr>
              <a:buSzPct val="75000"/>
              <a:tabLst/>
            </a:pPr>
            <a:r>
              <a:rPr lang="fr-FR" sz="1050" b="1" dirty="0" smtClean="0">
                <a:solidFill>
                  <a:schemeClr val="tx1"/>
                </a:solidFill>
                <a:latin typeface="Arial" charset="0"/>
              </a:rPr>
              <a:t>Autres projets IA</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1 IHU</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2 cohortes</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5 </a:t>
            </a:r>
            <a:r>
              <a:rPr lang="fr-FR" sz="1000" dirty="0" err="1" smtClean="0">
                <a:solidFill>
                  <a:schemeClr val="tx1"/>
                </a:solidFill>
                <a:latin typeface="Arial" charset="0"/>
              </a:rPr>
              <a:t>Equipex</a:t>
            </a:r>
            <a:r>
              <a:rPr lang="fr-FR" sz="1000" dirty="0" smtClean="0">
                <a:solidFill>
                  <a:schemeClr val="tx1"/>
                </a:solidFill>
                <a:latin typeface="Arial" charset="0"/>
              </a:rPr>
              <a:t> (inter)régionaux</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5 </a:t>
            </a:r>
            <a:r>
              <a:rPr lang="fr-FR" sz="1000" dirty="0" err="1" smtClean="0">
                <a:solidFill>
                  <a:schemeClr val="tx1"/>
                </a:solidFill>
                <a:latin typeface="Arial" charset="0"/>
              </a:rPr>
              <a:t>Equipex</a:t>
            </a:r>
            <a:r>
              <a:rPr lang="fr-FR" sz="1000" dirty="0" smtClean="0">
                <a:solidFill>
                  <a:schemeClr val="tx1"/>
                </a:solidFill>
                <a:latin typeface="Arial" charset="0"/>
              </a:rPr>
              <a:t> nationaux</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1 démonstrateur</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1 IRT</a:t>
            </a:r>
          </a:p>
          <a:p>
            <a:pPr marR="0" defTabSz="914400" eaLnBrk="1" latinLnBrk="0" hangingPunct="1">
              <a:lnSpc>
                <a:spcPct val="100000"/>
              </a:lnSpc>
              <a:spcBef>
                <a:spcPts val="0"/>
              </a:spcBef>
              <a:buClr>
                <a:srgbClr val="CC0000"/>
              </a:buClr>
              <a:buSzPct val="75000"/>
              <a:tabLst/>
            </a:pPr>
            <a:r>
              <a:rPr lang="fr-FR" sz="1000" dirty="0" smtClean="0">
                <a:solidFill>
                  <a:schemeClr val="tx1"/>
                </a:solidFill>
                <a:latin typeface="Arial" charset="0"/>
              </a:rPr>
              <a:t>1 IEED National</a:t>
            </a:r>
          </a:p>
        </p:txBody>
      </p:sp>
      <p:sp>
        <p:nvSpPr>
          <p:cNvPr id="103" name="Rectangle à coins arrondis 102"/>
          <p:cNvSpPr/>
          <p:nvPr>
            <p:custDataLst>
              <p:tags r:id="rId45"/>
            </p:custDataLst>
          </p:nvPr>
        </p:nvSpPr>
        <p:spPr bwMode="auto">
          <a:xfrm>
            <a:off x="5889573" y="4632533"/>
            <a:ext cx="1390001" cy="651985"/>
          </a:xfrm>
          <a:prstGeom prst="roundRect">
            <a:avLst/>
          </a:prstGeom>
          <a:solidFill>
            <a:schemeClr val="bg1">
              <a:lumMod val="95000"/>
            </a:schemeClr>
          </a:solidFill>
          <a:ln>
            <a:solidFill>
              <a:schemeClr val="bg1">
                <a:lumMod val="7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spcBef>
                <a:spcPts val="0"/>
              </a:spcBef>
              <a:buClr>
                <a:srgbClr val="CC0000"/>
              </a:buClr>
              <a:buSzPct val="75000"/>
            </a:pPr>
            <a:r>
              <a:rPr lang="fr-FR" sz="1050" b="1" dirty="0" smtClean="0">
                <a:solidFill>
                  <a:schemeClr val="tx1"/>
                </a:solidFill>
                <a:latin typeface="Arial" charset="0"/>
              </a:rPr>
              <a:t>Autres projets IA</a:t>
            </a:r>
          </a:p>
          <a:p>
            <a:pPr>
              <a:spcBef>
                <a:spcPts val="0"/>
              </a:spcBef>
              <a:buClr>
                <a:srgbClr val="CC0000"/>
              </a:buClr>
              <a:buSzPct val="75000"/>
            </a:pPr>
            <a:r>
              <a:rPr lang="fr-FR" sz="1000" dirty="0" smtClean="0">
                <a:solidFill>
                  <a:schemeClr val="tx1"/>
                </a:solidFill>
                <a:latin typeface="Arial" charset="0"/>
              </a:rPr>
              <a:t>1 cohorte</a:t>
            </a:r>
          </a:p>
          <a:p>
            <a:pPr algn="ctr">
              <a:spcBef>
                <a:spcPts val="0"/>
              </a:spcBef>
              <a:buClr>
                <a:srgbClr val="CC0000"/>
              </a:buClr>
              <a:buSzPct val="75000"/>
            </a:pPr>
            <a:endParaRPr lang="fr-FR" sz="1000" dirty="0" smtClean="0">
              <a:solidFill>
                <a:schemeClr val="tx1"/>
              </a:solidFill>
              <a:latin typeface="Arial" charset="0"/>
            </a:endParaRPr>
          </a:p>
          <a:p>
            <a:pPr algn="ctr">
              <a:spcBef>
                <a:spcPts val="0"/>
              </a:spcBef>
              <a:buClr>
                <a:srgbClr val="CC0000"/>
              </a:buClr>
              <a:buSzPct val="75000"/>
            </a:pPr>
            <a:endParaRPr lang="fr-FR" sz="1000" dirty="0" smtClean="0">
              <a:solidFill>
                <a:schemeClr val="tx1"/>
              </a:solidFill>
              <a:latin typeface="Arial" charset="0"/>
            </a:endParaRPr>
          </a:p>
        </p:txBody>
      </p:sp>
      <p:sp>
        <p:nvSpPr>
          <p:cNvPr id="104" name="Rectangle à coins arrondis 103"/>
          <p:cNvSpPr/>
          <p:nvPr>
            <p:custDataLst>
              <p:tags r:id="rId46"/>
            </p:custDataLst>
          </p:nvPr>
        </p:nvSpPr>
        <p:spPr bwMode="auto">
          <a:xfrm>
            <a:off x="5195445" y="1135383"/>
            <a:ext cx="1395359" cy="1263432"/>
          </a:xfrm>
          <a:prstGeom prst="roundRect">
            <a:avLst/>
          </a:prstGeom>
          <a:solidFill>
            <a:schemeClr val="bg1">
              <a:lumMod val="95000"/>
            </a:schemeClr>
          </a:solidFill>
          <a:ln>
            <a:solidFill>
              <a:schemeClr val="bg1">
                <a:lumMod val="7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defTabSz="914400" rtl="0" eaLnBrk="1" fontAlgn="base" latinLnBrk="0" hangingPunct="1">
              <a:lnSpc>
                <a:spcPct val="100000"/>
              </a:lnSpc>
              <a:spcBef>
                <a:spcPts val="0"/>
              </a:spcBef>
              <a:spcAft>
                <a:spcPct val="0"/>
              </a:spcAft>
              <a:buClr>
                <a:srgbClr val="CC0000"/>
              </a:buClr>
              <a:buSzPct val="75000"/>
              <a:tabLst/>
            </a:pPr>
            <a:r>
              <a:rPr kumimoji="0" lang="fr-FR" sz="1050" b="1" i="0" u="none" strike="noStrike" cap="none" normalizeH="0" baseline="0" dirty="0" smtClean="0">
                <a:ln>
                  <a:noFill/>
                </a:ln>
                <a:solidFill>
                  <a:schemeClr val="tx1"/>
                </a:solidFill>
                <a:effectLst/>
                <a:latin typeface="Arial" charset="0"/>
              </a:rPr>
              <a:t>Autres projets IA</a:t>
            </a:r>
          </a:p>
          <a:p>
            <a:pPr marR="0" defTabSz="914400" rtl="0" eaLnBrk="1" fontAlgn="base" latinLnBrk="0" hangingPunct="1">
              <a:lnSpc>
                <a:spcPct val="100000"/>
              </a:lnSpc>
              <a:spcBef>
                <a:spcPts val="0"/>
              </a:spcBef>
              <a:spcAft>
                <a:spcPct val="0"/>
              </a:spcAft>
              <a:buClr>
                <a:srgbClr val="CC0000"/>
              </a:buClr>
              <a:buSzPct val="75000"/>
              <a:tabLst/>
            </a:pPr>
            <a:r>
              <a:rPr lang="fr-FR" sz="900" dirty="0" smtClean="0">
                <a:solidFill>
                  <a:schemeClr val="tx1"/>
                </a:solidFill>
                <a:latin typeface="Arial" charset="0"/>
              </a:rPr>
              <a:t>1 IRT </a:t>
            </a:r>
          </a:p>
          <a:p>
            <a:pPr marR="0" defTabSz="914400" rtl="0" eaLnBrk="1" fontAlgn="base" latinLnBrk="0" hangingPunct="1">
              <a:lnSpc>
                <a:spcPct val="100000"/>
              </a:lnSpc>
              <a:spcBef>
                <a:spcPts val="0"/>
              </a:spcBef>
              <a:spcAft>
                <a:spcPct val="0"/>
              </a:spcAft>
              <a:buClr>
                <a:srgbClr val="CC0000"/>
              </a:buClr>
              <a:buSzPct val="75000"/>
              <a:tabLst/>
            </a:pPr>
            <a:r>
              <a:rPr lang="fr-FR" sz="900" dirty="0" smtClean="0">
                <a:solidFill>
                  <a:schemeClr val="tx1"/>
                </a:solidFill>
                <a:latin typeface="Arial" charset="0"/>
              </a:rPr>
              <a:t>2 infra SB </a:t>
            </a:r>
          </a:p>
          <a:p>
            <a:pPr marR="0" defTabSz="914400" rtl="0" eaLnBrk="1" fontAlgn="base" latinLnBrk="0" hangingPunct="1">
              <a:lnSpc>
                <a:spcPct val="100000"/>
              </a:lnSpc>
              <a:spcBef>
                <a:spcPts val="0"/>
              </a:spcBef>
              <a:spcAft>
                <a:spcPct val="0"/>
              </a:spcAft>
              <a:buClr>
                <a:srgbClr val="CC0000"/>
              </a:buClr>
              <a:buSzPct val="75000"/>
              <a:tabLst/>
            </a:pPr>
            <a:r>
              <a:rPr lang="fr-FR" sz="900" dirty="0" smtClean="0">
                <a:solidFill>
                  <a:schemeClr val="tx1"/>
                </a:solidFill>
                <a:latin typeface="Arial" charset="0"/>
              </a:rPr>
              <a:t>10 </a:t>
            </a:r>
            <a:r>
              <a:rPr lang="fr-FR" sz="900" dirty="0" err="1" smtClean="0">
                <a:solidFill>
                  <a:schemeClr val="tx1"/>
                </a:solidFill>
                <a:latin typeface="Arial" charset="0"/>
              </a:rPr>
              <a:t>Equipex</a:t>
            </a:r>
            <a:r>
              <a:rPr lang="fr-FR" sz="900" dirty="0" smtClean="0">
                <a:solidFill>
                  <a:schemeClr val="tx1"/>
                </a:solidFill>
                <a:latin typeface="Arial" charset="0"/>
              </a:rPr>
              <a:t> (inter)régionaux</a:t>
            </a:r>
          </a:p>
          <a:p>
            <a:pPr marR="0" defTabSz="914400" rtl="0" eaLnBrk="1" fontAlgn="base" latinLnBrk="0" hangingPunct="1">
              <a:lnSpc>
                <a:spcPct val="100000"/>
              </a:lnSpc>
              <a:spcBef>
                <a:spcPts val="0"/>
              </a:spcBef>
              <a:spcAft>
                <a:spcPct val="0"/>
              </a:spcAft>
              <a:buClr>
                <a:srgbClr val="CC0000"/>
              </a:buClr>
              <a:buSzPct val="75000"/>
              <a:tabLst/>
            </a:pPr>
            <a:r>
              <a:rPr lang="fr-FR" sz="900" dirty="0" smtClean="0">
                <a:solidFill>
                  <a:schemeClr val="tx1"/>
                </a:solidFill>
                <a:latin typeface="Arial" charset="0"/>
              </a:rPr>
              <a:t>3 </a:t>
            </a:r>
            <a:r>
              <a:rPr lang="fr-FR" sz="900" dirty="0" err="1" smtClean="0">
                <a:solidFill>
                  <a:schemeClr val="tx1"/>
                </a:solidFill>
                <a:latin typeface="Arial" charset="0"/>
              </a:rPr>
              <a:t>Equipex</a:t>
            </a:r>
            <a:r>
              <a:rPr lang="fr-FR" sz="900" dirty="0" smtClean="0">
                <a:solidFill>
                  <a:schemeClr val="tx1"/>
                </a:solidFill>
                <a:latin typeface="Arial" charset="0"/>
              </a:rPr>
              <a:t> nationaux</a:t>
            </a:r>
          </a:p>
          <a:p>
            <a:pPr marR="0" defTabSz="914400" rtl="0" eaLnBrk="1" fontAlgn="base" latinLnBrk="0" hangingPunct="1">
              <a:lnSpc>
                <a:spcPct val="100000"/>
              </a:lnSpc>
              <a:spcBef>
                <a:spcPts val="0"/>
              </a:spcBef>
              <a:spcAft>
                <a:spcPct val="0"/>
              </a:spcAft>
              <a:buClr>
                <a:srgbClr val="CC0000"/>
              </a:buClr>
              <a:buSzPct val="75000"/>
              <a:tabLst/>
            </a:pPr>
            <a:endParaRPr lang="fr-FR" sz="1000" dirty="0" smtClean="0">
              <a:solidFill>
                <a:schemeClr val="tx1"/>
              </a:solidFill>
              <a:latin typeface="Arial" charset="0"/>
            </a:endParaRPr>
          </a:p>
          <a:p>
            <a:pPr marR="0" defTabSz="914400" rtl="0" eaLnBrk="1" fontAlgn="base" latinLnBrk="0" hangingPunct="1">
              <a:lnSpc>
                <a:spcPct val="100000"/>
              </a:lnSpc>
              <a:spcBef>
                <a:spcPts val="0"/>
              </a:spcBef>
              <a:spcAft>
                <a:spcPct val="0"/>
              </a:spcAft>
              <a:buClr>
                <a:srgbClr val="CC0000"/>
              </a:buClr>
              <a:buSzPct val="75000"/>
              <a:tabLst/>
            </a:pPr>
            <a:endParaRPr lang="fr-FR" sz="1000" dirty="0" smtClean="0">
              <a:solidFill>
                <a:schemeClr val="tx1"/>
              </a:solidFill>
              <a:latin typeface="Arial" charset="0"/>
            </a:endParaRPr>
          </a:p>
        </p:txBody>
      </p:sp>
      <p:sp>
        <p:nvSpPr>
          <p:cNvPr id="105" name="Rectangle à coins arrondis 104"/>
          <p:cNvSpPr/>
          <p:nvPr>
            <p:custDataLst>
              <p:tags r:id="rId47"/>
            </p:custDataLst>
          </p:nvPr>
        </p:nvSpPr>
        <p:spPr bwMode="auto">
          <a:xfrm>
            <a:off x="5916246" y="3377907"/>
            <a:ext cx="1398954" cy="671578"/>
          </a:xfrm>
          <a:prstGeom prst="roundRect">
            <a:avLst/>
          </a:prstGeom>
          <a:solidFill>
            <a:schemeClr val="bg1">
              <a:lumMod val="95000"/>
            </a:schemeClr>
          </a:solidFill>
          <a:ln>
            <a:solidFill>
              <a:schemeClr val="bg1">
                <a:lumMod val="7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defTabSz="914400" rtl="0" eaLnBrk="1" fontAlgn="base" latinLnBrk="0" hangingPunct="1">
              <a:lnSpc>
                <a:spcPct val="100000"/>
              </a:lnSpc>
              <a:spcBef>
                <a:spcPts val="0"/>
              </a:spcBef>
              <a:spcAft>
                <a:spcPct val="0"/>
              </a:spcAft>
              <a:buClr>
                <a:srgbClr val="CC0000"/>
              </a:buClr>
              <a:buSzPct val="75000"/>
              <a:tabLst/>
            </a:pPr>
            <a:r>
              <a:rPr lang="fr-FR" sz="1050" b="1" dirty="0" smtClean="0">
                <a:solidFill>
                  <a:schemeClr val="tx1"/>
                </a:solidFill>
                <a:latin typeface="Arial" charset="0"/>
              </a:rPr>
              <a:t>Autres projets IA</a:t>
            </a:r>
          </a:p>
          <a:p>
            <a:pPr marR="0" defTabSz="914400" rtl="0" eaLnBrk="1" fontAlgn="base" latinLnBrk="0" hangingPunct="1">
              <a:lnSpc>
                <a:spcPct val="100000"/>
              </a:lnSpc>
              <a:spcBef>
                <a:spcPts val="0"/>
              </a:spcBef>
              <a:spcAft>
                <a:spcPct val="0"/>
              </a:spcAft>
              <a:buClr>
                <a:srgbClr val="CC0000"/>
              </a:buClr>
              <a:buSzPct val="75000"/>
              <a:tabLst/>
            </a:pPr>
            <a:r>
              <a:rPr lang="fr-FR" sz="900" dirty="0" smtClean="0">
                <a:solidFill>
                  <a:schemeClr val="tx1"/>
                </a:solidFill>
                <a:latin typeface="Arial" charset="0"/>
              </a:rPr>
              <a:t>2 </a:t>
            </a:r>
            <a:r>
              <a:rPr lang="fr-FR" sz="900" dirty="0" err="1" smtClean="0">
                <a:solidFill>
                  <a:schemeClr val="tx1"/>
                </a:solidFill>
                <a:latin typeface="Arial" charset="0"/>
              </a:rPr>
              <a:t>Equipex</a:t>
            </a:r>
            <a:endParaRPr lang="fr-FR" sz="900" dirty="0" smtClean="0">
              <a:solidFill>
                <a:schemeClr val="tx1"/>
              </a:solidFill>
              <a:latin typeface="Arial" charset="0"/>
            </a:endParaRPr>
          </a:p>
          <a:p>
            <a:pPr marR="0" defTabSz="914400" rtl="0" eaLnBrk="1" fontAlgn="base" latinLnBrk="0" hangingPunct="1">
              <a:lnSpc>
                <a:spcPct val="100000"/>
              </a:lnSpc>
              <a:spcBef>
                <a:spcPts val="0"/>
              </a:spcBef>
              <a:spcAft>
                <a:spcPct val="0"/>
              </a:spcAft>
              <a:buClr>
                <a:srgbClr val="CC0000"/>
              </a:buClr>
              <a:buSzPct val="75000"/>
              <a:tabLst/>
            </a:pPr>
            <a:endParaRPr lang="fr-FR" sz="900" dirty="0" smtClean="0">
              <a:solidFill>
                <a:schemeClr val="tx1"/>
              </a:solidFill>
              <a:latin typeface="Arial" charset="0"/>
            </a:endParaRPr>
          </a:p>
          <a:p>
            <a:pPr marR="0" defTabSz="914400" rtl="0" eaLnBrk="1" fontAlgn="base" latinLnBrk="0" hangingPunct="1">
              <a:lnSpc>
                <a:spcPct val="100000"/>
              </a:lnSpc>
              <a:spcBef>
                <a:spcPts val="0"/>
              </a:spcBef>
              <a:spcAft>
                <a:spcPct val="0"/>
              </a:spcAft>
              <a:buClr>
                <a:srgbClr val="CC0000"/>
              </a:buClr>
              <a:buSzPct val="75000"/>
              <a:tabLst/>
            </a:pPr>
            <a:endParaRPr lang="fr-FR" sz="900"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Autofit/>
          </a:bodyPr>
          <a:lstStyle/>
          <a:p>
            <a:pPr marL="342900" indent="-342900">
              <a:buFont typeface="+mj-lt"/>
              <a:buAutoNum type="arabicPeriod"/>
            </a:pPr>
            <a:endParaRPr lang="fr-FR" sz="1600" dirty="0" smtClean="0"/>
          </a:p>
          <a:p>
            <a:pPr marL="342900" indent="-342900">
              <a:buFont typeface="+mj-lt"/>
              <a:buAutoNum type="arabicPeriod"/>
            </a:pPr>
            <a:endParaRPr lang="fr-FR" sz="16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L’ambition commune de la Bretagne et des Pays de la Loire</a:t>
            </a:r>
          </a:p>
          <a:p>
            <a:pPr marL="342900" indent="-342900">
              <a:buFont typeface="+mj-lt"/>
              <a:buAutoNum type="arabicPeriod"/>
            </a:pPr>
            <a:endParaRPr lang="fr-FR" sz="18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Les forces d’excellence bretonnes et ligériennes sous-jacentes à l’IDEX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Le périmètre d’excellence selon 5 pôles thématiques interrégionaux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accent3"/>
              </a:buClr>
              <a:buFont typeface="+mj-lt"/>
              <a:buAutoNum type="arabicPeriod"/>
            </a:pPr>
            <a:r>
              <a:rPr lang="fr-FR" sz="1800" dirty="0" smtClean="0"/>
              <a:t>Projets et perspectives de l’IDEX : premiers éléments de réflexion</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Principes de gouvernance</a:t>
            </a:r>
          </a:p>
          <a:p>
            <a:pPr marL="342900" indent="-342900">
              <a:buNone/>
            </a:pPr>
            <a:endParaRPr lang="fr-FR" sz="1600" dirty="0" smtClean="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18</a:t>
            </a:fld>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axes stratégiques pour l’IDEX</a:t>
            </a:r>
            <a:endParaRPr lang="fr-FR" dirty="0"/>
          </a:p>
        </p:txBody>
      </p:sp>
      <p:sp>
        <p:nvSpPr>
          <p:cNvPr id="3" name="Espace réservé du contenu 2"/>
          <p:cNvSpPr>
            <a:spLocks noGrp="1"/>
          </p:cNvSpPr>
          <p:nvPr>
            <p:ph idx="1"/>
          </p:nvPr>
        </p:nvSpPr>
        <p:spPr/>
        <p:txBody>
          <a:bodyPr/>
          <a:lstStyle/>
          <a:p>
            <a:pPr marL="355600" indent="-355600"/>
            <a:endParaRPr lang="fr-FR" dirty="0" smtClean="0"/>
          </a:p>
          <a:p>
            <a:r>
              <a:rPr lang="fr-FR" dirty="0" smtClean="0"/>
              <a:t>Programmes d’excellence</a:t>
            </a:r>
          </a:p>
          <a:p>
            <a:pPr marL="712788" lvl="1" indent="-436563">
              <a:buFont typeface="Wingdings" pitchFamily="2" charset="2"/>
              <a:buChar char="Ø"/>
            </a:pPr>
            <a:r>
              <a:rPr lang="fr-FR" sz="1800" dirty="0" smtClean="0"/>
              <a:t>Dans une perspectives de visibilité internationale des pôles thématiques</a:t>
            </a:r>
          </a:p>
          <a:p>
            <a:pPr marL="712788" lvl="1" indent="-436563">
              <a:buFont typeface="Wingdings" pitchFamily="2" charset="2"/>
              <a:buChar char="Ø"/>
            </a:pPr>
            <a:r>
              <a:rPr lang="fr-FR" sz="1800" dirty="0" smtClean="0"/>
              <a:t>Par des moyens significatifs pour les </a:t>
            </a:r>
            <a:r>
              <a:rPr lang="fr-FR" sz="1800" dirty="0" err="1" smtClean="0"/>
              <a:t>Labex</a:t>
            </a:r>
            <a:r>
              <a:rPr lang="fr-FR" sz="1800" dirty="0" smtClean="0"/>
              <a:t> au cœur de l’IDEX</a:t>
            </a:r>
          </a:p>
          <a:p>
            <a:pPr marL="712788" lvl="1" indent="-436563">
              <a:buFont typeface="Wingdings" pitchFamily="2" charset="2"/>
              <a:buChar char="Ø"/>
            </a:pPr>
            <a:r>
              <a:rPr lang="fr-FR" sz="1800" dirty="0" smtClean="0"/>
              <a:t>Mais également par des moyens complémentaires pour des programmes transversaux (inter-</a:t>
            </a:r>
            <a:r>
              <a:rPr lang="fr-FR" sz="1800" dirty="0" err="1" smtClean="0"/>
              <a:t>labex</a:t>
            </a:r>
            <a:r>
              <a:rPr lang="fr-FR" sz="1800" dirty="0" smtClean="0"/>
              <a:t>)</a:t>
            </a:r>
          </a:p>
          <a:p>
            <a:pPr marL="712788" lvl="1" indent="-436563">
              <a:buFont typeface="Wingdings" pitchFamily="2" charset="2"/>
              <a:buChar char="Ø"/>
            </a:pPr>
            <a:r>
              <a:rPr lang="fr-FR" sz="1800" dirty="0" smtClean="0"/>
              <a:t>Les pôles thématiques seront renforcés par des apports transversaux majeurs des forces existantes en SHS</a:t>
            </a:r>
          </a:p>
          <a:p>
            <a:pPr marL="712788" lvl="1" indent="-436563">
              <a:buFont typeface="Wingdings" pitchFamily="2" charset="2"/>
              <a:buChar char="Ø"/>
            </a:pPr>
            <a:r>
              <a:rPr lang="fr-FR" sz="1800" dirty="0" smtClean="0"/>
              <a:t>Des moyens fléchés en dehors des </a:t>
            </a:r>
            <a:r>
              <a:rPr lang="fr-FR" sz="1800" dirty="0" err="1" smtClean="0"/>
              <a:t>Labex</a:t>
            </a:r>
            <a:r>
              <a:rPr lang="fr-FR" sz="1800" dirty="0" smtClean="0"/>
              <a:t>, pour induire une dynamique d’entraînement de l’ensemble de l’excellence présente sur les deux régions</a:t>
            </a:r>
          </a:p>
          <a:p>
            <a:pPr marL="712788" lvl="1" indent="-436563">
              <a:buFont typeface="Wingdings" pitchFamily="2" charset="2"/>
              <a:buChar char="Ø"/>
            </a:pPr>
            <a:r>
              <a:rPr lang="fr-FR" sz="1800" dirty="0" smtClean="0"/>
              <a:t>Des soutiens spécifiques pour des programmes pédagogiques innovants d’excellence capables de contribuer significativement à l’attractivité internationale de l’IDEX</a:t>
            </a:r>
            <a:endParaRPr lang="fr-FR" sz="1800"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19</a:t>
            </a:fld>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Autofit/>
          </a:bodyPr>
          <a:lstStyle/>
          <a:p>
            <a:pPr marL="342900" indent="-342900">
              <a:buFont typeface="+mj-lt"/>
              <a:buAutoNum type="arabicPeriod"/>
            </a:pPr>
            <a:endParaRPr lang="fr-FR" sz="1600" dirty="0" smtClean="0"/>
          </a:p>
          <a:p>
            <a:pPr marL="342900" indent="-342900">
              <a:buFont typeface="+mj-lt"/>
              <a:buAutoNum type="arabicPeriod"/>
            </a:pPr>
            <a:endParaRPr lang="fr-FR" sz="1600" dirty="0" smtClean="0"/>
          </a:p>
          <a:p>
            <a:pPr marL="342900" indent="-342900">
              <a:buFont typeface="+mj-lt"/>
              <a:buAutoNum type="arabicPeriod"/>
            </a:pPr>
            <a:r>
              <a:rPr lang="fr-FR" sz="1800" dirty="0" smtClean="0"/>
              <a:t>L’ambition commune de la Bretagne et des Pays de la Loire</a:t>
            </a:r>
          </a:p>
          <a:p>
            <a:pPr marL="342900" indent="-342900">
              <a:buFont typeface="+mj-lt"/>
              <a:buAutoNum type="arabicPeriod"/>
            </a:pPr>
            <a:endParaRPr lang="fr-FR" sz="1800" dirty="0" smtClean="0"/>
          </a:p>
          <a:p>
            <a:pPr marL="342900" indent="-342900">
              <a:buFont typeface="+mj-lt"/>
              <a:buAutoNum type="arabicPeriod"/>
            </a:pPr>
            <a:r>
              <a:rPr lang="fr-FR" sz="1800" dirty="0" smtClean="0"/>
              <a:t>Les forces d’excellence bretonnes et ligériennes sous-jacentes à l’IDEX</a:t>
            </a:r>
          </a:p>
          <a:p>
            <a:pPr marL="342900" indent="-342900">
              <a:buFont typeface="+mj-lt"/>
              <a:buAutoNum type="arabicPeriod"/>
            </a:pPr>
            <a:endParaRPr lang="fr-FR" sz="1800" dirty="0" smtClean="0"/>
          </a:p>
          <a:p>
            <a:pPr marL="342900" indent="-342900">
              <a:buFont typeface="+mj-lt"/>
              <a:buAutoNum type="arabicPeriod"/>
            </a:pPr>
            <a:r>
              <a:rPr lang="fr-FR" sz="1800" dirty="0" smtClean="0"/>
              <a:t>Le périmètre d’excellence selon 5 pôles thématiques interrégionaux</a:t>
            </a:r>
          </a:p>
          <a:p>
            <a:pPr marL="342900" indent="-342900">
              <a:buFont typeface="+mj-lt"/>
              <a:buAutoNum type="arabicPeriod"/>
            </a:pPr>
            <a:endParaRPr lang="fr-FR" sz="1800" dirty="0" smtClean="0"/>
          </a:p>
          <a:p>
            <a:pPr marL="342900" indent="-342900">
              <a:buFont typeface="+mj-lt"/>
              <a:buAutoNum type="arabicPeriod"/>
            </a:pPr>
            <a:r>
              <a:rPr lang="fr-FR" sz="1800" dirty="0" smtClean="0"/>
              <a:t>Projets et perspectives de l’IDEX : premiers éléments de réflexion</a:t>
            </a:r>
          </a:p>
          <a:p>
            <a:pPr marL="342900" indent="-342900">
              <a:buFont typeface="+mj-lt"/>
              <a:buAutoNum type="arabicPeriod"/>
            </a:pPr>
            <a:endParaRPr lang="fr-FR" sz="1800" dirty="0" smtClean="0"/>
          </a:p>
          <a:p>
            <a:pPr marL="342900" indent="-342900">
              <a:buFont typeface="+mj-lt"/>
              <a:buAutoNum type="arabicPeriod"/>
            </a:pPr>
            <a:r>
              <a:rPr lang="fr-FR" sz="1800" dirty="0" smtClean="0"/>
              <a:t>Principes de gouvernance</a:t>
            </a:r>
          </a:p>
          <a:p>
            <a:pPr marL="342900" indent="-342900">
              <a:buNone/>
            </a:pPr>
            <a:endParaRPr lang="fr-FR" sz="1600" dirty="0" smtClean="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2</a:t>
            </a:fld>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axes stratégiques pour l’IDEX</a:t>
            </a:r>
            <a:endParaRPr lang="fr-FR" dirty="0"/>
          </a:p>
        </p:txBody>
      </p:sp>
      <p:sp>
        <p:nvSpPr>
          <p:cNvPr id="3" name="Espace réservé du contenu 2"/>
          <p:cNvSpPr>
            <a:spLocks noGrp="1"/>
          </p:cNvSpPr>
          <p:nvPr>
            <p:ph idx="1"/>
          </p:nvPr>
        </p:nvSpPr>
        <p:spPr/>
        <p:txBody>
          <a:bodyPr/>
          <a:lstStyle/>
          <a:p>
            <a:pPr marL="355600" indent="-355600"/>
            <a:endParaRPr lang="fr-FR" dirty="0" smtClean="0"/>
          </a:p>
          <a:p>
            <a:pPr marL="265113" lvl="1" indent="-265113">
              <a:buFont typeface="Wingdings" pitchFamily="2" charset="2"/>
              <a:buChar char="n"/>
            </a:pPr>
            <a:r>
              <a:rPr lang="fr-FR" sz="1800" b="1" dirty="0" smtClean="0"/>
              <a:t>Structuration des sites et infrastructures de réseau</a:t>
            </a:r>
          </a:p>
          <a:p>
            <a:pPr marL="712788" lvl="1" indent="-436563">
              <a:buFont typeface="Wingdings" pitchFamily="2" charset="2"/>
              <a:buChar char="Ø"/>
            </a:pPr>
            <a:r>
              <a:rPr lang="fr-FR" sz="1800" dirty="0" smtClean="0"/>
              <a:t>Structuration forte des établissements partenaires sur chacun des sites</a:t>
            </a:r>
          </a:p>
          <a:p>
            <a:pPr marL="712788" lvl="1" indent="-436563">
              <a:buFont typeface="Wingdings" pitchFamily="2" charset="2"/>
              <a:buChar char="Ø"/>
            </a:pPr>
            <a:r>
              <a:rPr lang="fr-FR" sz="1800" dirty="0" smtClean="0"/>
              <a:t>Définition et évaluation des campus selon des standards internationaux </a:t>
            </a:r>
          </a:p>
          <a:p>
            <a:pPr lvl="1"/>
            <a:r>
              <a:rPr lang="fr-FR" sz="1600" dirty="0" smtClean="0"/>
              <a:t>Disposer d’un taux d’encadrement exceptionnel ;</a:t>
            </a:r>
          </a:p>
          <a:p>
            <a:pPr lvl="1"/>
            <a:r>
              <a:rPr lang="fr-FR" sz="1600" dirty="0" smtClean="0"/>
              <a:t>Disposer de structures d’accueil de haut niveau;</a:t>
            </a:r>
          </a:p>
          <a:p>
            <a:pPr lvl="1"/>
            <a:r>
              <a:rPr lang="fr-FR" sz="1600" dirty="0" smtClean="0"/>
              <a:t>Proposer des conditions de vie et de travail attractives</a:t>
            </a:r>
          </a:p>
          <a:p>
            <a:pPr marL="1071563" lvl="2" indent="-436563">
              <a:buFont typeface="Wingdings" pitchFamily="2" charset="2"/>
              <a:buChar char="Ø"/>
            </a:pPr>
            <a:endParaRPr lang="fr-FR" sz="600" dirty="0" smtClean="0"/>
          </a:p>
          <a:p>
            <a:pPr marL="712788" lvl="1" indent="-436563">
              <a:buFont typeface="Wingdings" pitchFamily="2" charset="2"/>
              <a:buChar char="Ø"/>
            </a:pPr>
            <a:r>
              <a:rPr lang="fr-FR" sz="1800" dirty="0" smtClean="0"/>
              <a:t>Création de services mutualisés en particulier pour le développement des relations et partenariats internationaux</a:t>
            </a:r>
          </a:p>
          <a:p>
            <a:pPr marL="712788" lvl="1" indent="-436563">
              <a:buFont typeface="Wingdings" pitchFamily="2" charset="2"/>
              <a:buChar char="Ø"/>
            </a:pPr>
            <a:r>
              <a:rPr lang="fr-FR" sz="1800" dirty="0" smtClean="0"/>
              <a:t>Mise en place d’outils technologiques et de services innovants (Classes virtuelles, plateformes de travail collaboratif..) pour répondre aux enjeux d’un modèle de campus multi-sites ouvert sur l’international</a:t>
            </a:r>
            <a:endParaRPr lang="fr-FR" sz="1800"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20</a:t>
            </a:fld>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axes stratégiques pour l’IDEX</a:t>
            </a:r>
            <a:endParaRPr lang="fr-FR" dirty="0"/>
          </a:p>
        </p:txBody>
      </p:sp>
      <p:sp>
        <p:nvSpPr>
          <p:cNvPr id="3" name="Espace réservé du contenu 2"/>
          <p:cNvSpPr>
            <a:spLocks noGrp="1"/>
          </p:cNvSpPr>
          <p:nvPr>
            <p:ph idx="1"/>
          </p:nvPr>
        </p:nvSpPr>
        <p:spPr/>
        <p:txBody>
          <a:bodyPr/>
          <a:lstStyle/>
          <a:p>
            <a:pPr marL="355600" indent="-355600"/>
            <a:endParaRPr lang="fr-FR" dirty="0" smtClean="0"/>
          </a:p>
          <a:p>
            <a:r>
              <a:rPr lang="fr-FR" dirty="0" smtClean="0"/>
              <a:t>Valorisation et diffusion</a:t>
            </a:r>
          </a:p>
          <a:p>
            <a:pPr marL="712788" lvl="1" indent="-436563">
              <a:buFont typeface="Wingdings" pitchFamily="2" charset="2"/>
              <a:buChar char="Ø"/>
            </a:pPr>
            <a:r>
              <a:rPr lang="fr-FR" sz="1800" dirty="0" smtClean="0"/>
              <a:t>Un outil privilégié la SATT</a:t>
            </a:r>
          </a:p>
          <a:p>
            <a:pPr marL="712788" lvl="1" indent="-436563">
              <a:buFont typeface="Wingdings" pitchFamily="2" charset="2"/>
              <a:buChar char="Ø"/>
            </a:pPr>
            <a:r>
              <a:rPr lang="fr-FR" sz="1800" dirty="0" smtClean="0"/>
              <a:t>Une mise en perspective de l’excellence scientifique avec les dynamiques partenariales existantes au sein des instituts (IRT, IEED, IHU)</a:t>
            </a:r>
          </a:p>
          <a:p>
            <a:pPr marL="712788" lvl="1" indent="-436563">
              <a:buFont typeface="Wingdings" pitchFamily="2" charset="2"/>
              <a:buChar char="Ø"/>
            </a:pPr>
            <a:r>
              <a:rPr lang="fr-FR" sz="1800" dirty="0" smtClean="0"/>
              <a:t>Un ensemble de pôles de compétitivité support s’appuyant sur des réalisations fortes </a:t>
            </a:r>
          </a:p>
          <a:p>
            <a:pPr marL="712788" lvl="1" indent="-436563">
              <a:buFont typeface="Wingdings" pitchFamily="2" charset="2"/>
              <a:buChar char="Ø"/>
            </a:pPr>
            <a:r>
              <a:rPr lang="fr-FR" sz="1800" dirty="0" smtClean="0"/>
              <a:t>Création d’un service commun de promotion et d’ingénierie à la mise en œuvre de la formation tout au long de la vie (VAE, formation continue,…)</a:t>
            </a:r>
          </a:p>
          <a:p>
            <a:pPr marL="712788" lvl="1" indent="-436563">
              <a:buFont typeface="Wingdings" pitchFamily="2" charset="2"/>
              <a:buChar char="Ø"/>
            </a:pPr>
            <a:endParaRPr lang="fr-FR" sz="1800" dirty="0" smtClean="0"/>
          </a:p>
          <a:p>
            <a:r>
              <a:rPr lang="fr-FR" dirty="0" smtClean="0"/>
              <a:t>Des objectifs ambitieux</a:t>
            </a:r>
          </a:p>
          <a:p>
            <a:pPr lvl="1"/>
            <a:r>
              <a:rPr lang="fr-FR" dirty="0" smtClean="0"/>
              <a:t> </a:t>
            </a:r>
            <a:r>
              <a:rPr lang="fr-FR" sz="1800" dirty="0" smtClean="0"/>
              <a:t>Accroitre les collaborations avec les leaders industriels et leurs réseaux de partenaires pour développer de véritables écosystèmes de l’économie de la connaissance à l’échelle européenne</a:t>
            </a:r>
          </a:p>
          <a:p>
            <a:pPr lvl="1"/>
            <a:r>
              <a:rPr lang="fr-FR" sz="1800" dirty="0" smtClean="0"/>
              <a:t>Induire des dynamiques entrepreneuriales pour l’ensemble des cibles (étudiants, enseignants chercheurs, …) au sein de l’IDEX</a:t>
            </a:r>
            <a:endParaRPr lang="fr-FR" sz="1000" dirty="0" smtClean="0"/>
          </a:p>
          <a:p>
            <a:pPr marL="434976" indent="-436563">
              <a:buFont typeface="Wingdings" pitchFamily="2" charset="2"/>
              <a:buChar char="Ø"/>
            </a:pPr>
            <a:endParaRPr lang="fr-FR" sz="1000" dirty="0" smtClean="0"/>
          </a:p>
          <a:p>
            <a:pPr marL="434976" indent="-436563">
              <a:buFont typeface="Wingdings" pitchFamily="2" charset="2"/>
              <a:buChar char="Ø"/>
            </a:pPr>
            <a:endParaRPr lang="fr-FR" sz="1000" dirty="0" smtClean="0"/>
          </a:p>
          <a:p>
            <a:pPr marL="434976" indent="-436563">
              <a:buFont typeface="Wingdings" pitchFamily="2" charset="2"/>
              <a:buChar char="Ø"/>
            </a:pPr>
            <a:endParaRPr lang="fr-FR" sz="1000" dirty="0" smtClean="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21</a:t>
            </a:fld>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Autofit/>
          </a:bodyPr>
          <a:lstStyle/>
          <a:p>
            <a:pPr marL="342900" indent="-342900">
              <a:buFont typeface="+mj-lt"/>
              <a:buAutoNum type="arabicPeriod"/>
            </a:pPr>
            <a:endParaRPr lang="fr-FR" sz="1600" dirty="0" smtClean="0"/>
          </a:p>
          <a:p>
            <a:pPr marL="342900" indent="-342900">
              <a:buFont typeface="+mj-lt"/>
              <a:buAutoNum type="arabicPeriod"/>
            </a:pPr>
            <a:endParaRPr lang="fr-FR" sz="16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L’ambition commune de la Bretagne et des Pays de la Loire</a:t>
            </a:r>
          </a:p>
          <a:p>
            <a:pPr marL="342900" indent="-342900">
              <a:buFont typeface="+mj-lt"/>
              <a:buAutoNum type="arabicPeriod"/>
            </a:pPr>
            <a:endParaRPr lang="fr-FR" sz="18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Les forces d’excellence bretonnes et ligériennes sous-jacentes à l’IDEX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Le périmètre d’excellence selon 5 pôles thématiques interrégionaux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Projets et perspectives de l’IDEX : premiers éléments de réflexion</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accent3"/>
              </a:buClr>
              <a:buFont typeface="+mj-lt"/>
              <a:buAutoNum type="arabicPeriod"/>
            </a:pPr>
            <a:r>
              <a:rPr lang="fr-FR" sz="1800" dirty="0" smtClean="0"/>
              <a:t>Principes de gouvernance</a:t>
            </a:r>
          </a:p>
          <a:p>
            <a:pPr marL="342900" indent="-342900">
              <a:buNone/>
            </a:pPr>
            <a:endParaRPr lang="fr-FR" sz="1600" dirty="0" smtClean="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22</a:t>
            </a:fld>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spcBef>
                <a:spcPts val="1200"/>
              </a:spcBef>
              <a:spcAft>
                <a:spcPts val="1200"/>
              </a:spcAft>
            </a:pPr>
            <a:r>
              <a:rPr lang="fr-FR" dirty="0" smtClean="0"/>
              <a:t>La gouvernance </a:t>
            </a:r>
            <a:br>
              <a:rPr lang="fr-FR" dirty="0" smtClean="0"/>
            </a:br>
            <a:r>
              <a:rPr lang="fr-FR" sz="2000" b="0" i="1" dirty="0" smtClean="0"/>
              <a:t>Enjeux et principes</a:t>
            </a:r>
            <a:endParaRPr lang="fr-FR" b="0" i="1" dirty="0"/>
          </a:p>
        </p:txBody>
      </p:sp>
      <p:sp>
        <p:nvSpPr>
          <p:cNvPr id="3" name="Espace réservé du contenu 2"/>
          <p:cNvSpPr>
            <a:spLocks noGrp="1"/>
          </p:cNvSpPr>
          <p:nvPr>
            <p:ph idx="1"/>
          </p:nvPr>
        </p:nvSpPr>
        <p:spPr/>
        <p:txBody>
          <a:bodyPr/>
          <a:lstStyle/>
          <a:p>
            <a:r>
              <a:rPr lang="fr-FR" sz="1800" dirty="0" smtClean="0"/>
              <a:t>L’ambition de l’IDEX interrégionale de l’ouest français semble unique dans le nouveau paysage académique et scientifique qui se constitue actuellement en France. La volonté des deux régions de mutualiser leurs forces permet d’envisager l’excellence académique à une grande échelle territoriale.  </a:t>
            </a:r>
          </a:p>
          <a:p>
            <a:endParaRPr lang="fr-FR" sz="1800" dirty="0" smtClean="0"/>
          </a:p>
          <a:p>
            <a:r>
              <a:rPr lang="fr-FR" sz="1800" dirty="0" smtClean="0"/>
              <a:t>Dans cette perspective, l’IDEX peut être considérée comme une entité originale et expérimentale, destinée à jouer un rôle positif de fertiliseur et de terreau, tout jouant un rôle d’agence de moyen, au service du premier</a:t>
            </a:r>
          </a:p>
          <a:p>
            <a:pPr lvl="1"/>
            <a:r>
              <a:rPr lang="fr-FR" sz="1600" dirty="0" smtClean="0"/>
              <a:t>Au titre du rôle de </a:t>
            </a:r>
            <a:r>
              <a:rPr lang="fr-FR" sz="1600" dirty="0" err="1" smtClean="0"/>
              <a:t>fertilisateur</a:t>
            </a:r>
            <a:r>
              <a:rPr lang="fr-FR" sz="1600" dirty="0" smtClean="0"/>
              <a:t> : </a:t>
            </a:r>
            <a:r>
              <a:rPr lang="fr-FR" sz="1600" dirty="0" err="1" smtClean="0"/>
              <a:t>dynamicité</a:t>
            </a:r>
            <a:r>
              <a:rPr lang="fr-FR" sz="1600" dirty="0" smtClean="0"/>
              <a:t> et de l’agilité</a:t>
            </a:r>
          </a:p>
          <a:p>
            <a:pPr lvl="1"/>
            <a:r>
              <a:rPr lang="fr-FR" sz="1600" dirty="0" smtClean="0"/>
              <a:t> Au titre du rôle d’agence de moyen : efficacité, lisibilité, transparence, contrôle</a:t>
            </a:r>
            <a:endParaRPr lang="fr-FR" sz="2400" dirty="0" smtClean="0"/>
          </a:p>
          <a:p>
            <a:endParaRPr lang="fr-FR" sz="1800" dirty="0" smtClean="0"/>
          </a:p>
          <a:p>
            <a:r>
              <a:rPr lang="fr-FR" sz="1800" dirty="0" smtClean="0"/>
              <a:t>L’IDEX s’appuie, en tout premier lieu, sur les acteurs de la recherche et de la formation, pilotes de dynamiques enclenchées et elle souhaite donner une place, dans ses décisions et sa stratégie, prépondérante à ceux-ci et aux établissements auxquels ils sont rattachés, qui sont fondateurs de l’IDEX </a:t>
            </a:r>
            <a:r>
              <a:rPr lang="fr-FR" sz="1800" dirty="0" err="1" smtClean="0"/>
              <a:t>inter-régionale</a:t>
            </a:r>
            <a:r>
              <a:rPr lang="fr-FR" sz="1800" dirty="0" smtClean="0"/>
              <a:t>.</a:t>
            </a:r>
            <a:endParaRPr lang="fr-FR" sz="1800"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23</a:t>
            </a:fld>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dirty="0" smtClean="0"/>
              <a:t>La gouvernance </a:t>
            </a:r>
            <a:br>
              <a:rPr lang="fr-FR" dirty="0" smtClean="0"/>
            </a:br>
            <a:r>
              <a:rPr lang="fr-FR" sz="2000" b="0" i="1" dirty="0" smtClean="0"/>
              <a:t>Les objectifs liés à la structure</a:t>
            </a:r>
            <a:endParaRPr lang="fr-FR" sz="2000" dirty="0"/>
          </a:p>
        </p:txBody>
      </p:sp>
      <p:sp>
        <p:nvSpPr>
          <p:cNvPr id="3" name="Espace réservé du contenu 2"/>
          <p:cNvSpPr>
            <a:spLocks noGrp="1"/>
          </p:cNvSpPr>
          <p:nvPr>
            <p:ph idx="1"/>
          </p:nvPr>
        </p:nvSpPr>
        <p:spPr/>
        <p:txBody>
          <a:bodyPr/>
          <a:lstStyle/>
          <a:p>
            <a:r>
              <a:rPr lang="fr-FR" sz="1600" dirty="0" smtClean="0"/>
              <a:t> La structure opérationnelle choisie (FCS) découle des exigences suivantes :</a:t>
            </a:r>
          </a:p>
          <a:p>
            <a:pPr lvl="1"/>
            <a:r>
              <a:rPr lang="fr-FR" sz="1600" dirty="0" smtClean="0"/>
              <a:t>Une gouvernance équilibrée et partage des rôles entre communauté académique et exécutif </a:t>
            </a:r>
          </a:p>
          <a:p>
            <a:pPr lvl="1"/>
            <a:r>
              <a:rPr lang="fr-FR" sz="1600" dirty="0" smtClean="0"/>
              <a:t>Le Contrôle d’un CA resserré, largement ouvert à des représentants extérieurs </a:t>
            </a:r>
          </a:p>
          <a:p>
            <a:pPr lvl="1"/>
            <a:r>
              <a:rPr lang="fr-FR" sz="1600" dirty="0" smtClean="0"/>
              <a:t>Capacité de décision rapide</a:t>
            </a:r>
          </a:p>
          <a:p>
            <a:pPr lvl="1"/>
            <a:r>
              <a:rPr lang="fr-FR" sz="1600" dirty="0" smtClean="0"/>
              <a:t>Un appui sur une équipe opérationnelle, nommée ci-après « Comité exécutif »</a:t>
            </a:r>
          </a:p>
          <a:p>
            <a:pPr lvl="1"/>
            <a:r>
              <a:rPr lang="fr-FR" sz="1600" dirty="0" smtClean="0"/>
              <a:t>Un appui sur un Conseil Scientifique international, rétribué</a:t>
            </a:r>
          </a:p>
          <a:p>
            <a:pPr lvl="1"/>
            <a:r>
              <a:rPr lang="fr-FR" sz="1600" dirty="0" smtClean="0"/>
              <a:t>Un degré élevé d’autonomie y compris dans la gestion </a:t>
            </a:r>
          </a:p>
          <a:p>
            <a:pPr lvl="1"/>
            <a:r>
              <a:rPr lang="fr-FR" sz="1600" dirty="0" smtClean="0"/>
              <a:t>La lisibilité sur les moyens mobilisés par les acteurs concernés, mentionnés dans l’engagement du porteur</a:t>
            </a:r>
          </a:p>
          <a:p>
            <a:pPr lvl="1"/>
            <a:r>
              <a:rPr lang="fr-FR" sz="1600" dirty="0" smtClean="0"/>
              <a:t>Une capacité de rendre des comptes aux entités ayant « investi » dans l’IDEX (les établissements, organisations privées et tutelles publiques, nationales et régionales, finançant l’IDEX, et représentés au Conseil d’Administration en tant qu’administrateurs ou membres invités)</a:t>
            </a:r>
          </a:p>
          <a:p>
            <a:pPr lvl="1"/>
            <a:r>
              <a:rPr lang="fr-FR" sz="1600" dirty="0" smtClean="0"/>
              <a:t>Un dialogue avec la communauté de l’IDEX via la composition des instances et via les outils de communication  proposés par la FCS</a:t>
            </a:r>
            <a:endParaRPr lang="fr-FR" sz="1600"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24</a:t>
            </a:fld>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dirty="0" smtClean="0"/>
              <a:t>La gouvernance </a:t>
            </a:r>
            <a:br>
              <a:rPr lang="fr-FR" dirty="0" smtClean="0"/>
            </a:br>
            <a:r>
              <a:rPr lang="fr-FR" sz="2000" b="0" i="1" dirty="0" smtClean="0"/>
              <a:t>Composition des instances (1/2)</a:t>
            </a:r>
            <a:endParaRPr lang="fr-FR" dirty="0"/>
          </a:p>
        </p:txBody>
      </p:sp>
      <p:sp>
        <p:nvSpPr>
          <p:cNvPr id="3" name="Espace réservé du contenu 2"/>
          <p:cNvSpPr>
            <a:spLocks noGrp="1"/>
          </p:cNvSpPr>
          <p:nvPr>
            <p:ph idx="1"/>
          </p:nvPr>
        </p:nvSpPr>
        <p:spPr/>
        <p:txBody>
          <a:bodyPr/>
          <a:lstStyle/>
          <a:p>
            <a:r>
              <a:rPr lang="fr-FR" sz="1600" dirty="0" smtClean="0"/>
              <a:t>Un CA de 15 membres, resserré autour des établissements fondateurs de l’IDEX et des représentants du monde académique</a:t>
            </a:r>
            <a:r>
              <a:rPr lang="fr-FR" sz="1600" b="0" dirty="0" smtClean="0"/>
              <a:t>. Le CA valide la stratégie de l’IDEX, valide et contrôle ses programmes de l’IDEX, y compris dans leur exécution financière et dans leurs impacts (avis d’évaluation, sur la base d’éléments présentés par le comité exécutif).  Le CA répond, via sa composition et son périmètre, aux objectifs de fertilisation et d’agilité précisés plus haut.  Il est composé :</a:t>
            </a:r>
          </a:p>
          <a:p>
            <a:pPr>
              <a:buNone/>
            </a:pPr>
            <a:endParaRPr lang="fr-FR" sz="1600" dirty="0" smtClean="0"/>
          </a:p>
          <a:p>
            <a:pPr lvl="1"/>
            <a:r>
              <a:rPr lang="fr-FR" sz="1600" dirty="0" smtClean="0"/>
              <a:t>D’un collège des membres fondateurs (10 personnes), représentants des établissements et organismes nationaux impliqués dans l’</a:t>
            </a:r>
            <a:r>
              <a:rPr lang="fr-FR" sz="1600" dirty="0" err="1" smtClean="0"/>
              <a:t>Idex</a:t>
            </a:r>
            <a:r>
              <a:rPr lang="fr-FR" sz="1600" dirty="0" smtClean="0"/>
              <a:t>. La composition précise devra être cohérente avec celle des </a:t>
            </a:r>
            <a:r>
              <a:rPr lang="fr-FR" sz="1600" dirty="0" err="1" smtClean="0"/>
              <a:t>Steering</a:t>
            </a:r>
            <a:r>
              <a:rPr lang="fr-FR" sz="1600" dirty="0" smtClean="0"/>
              <a:t> </a:t>
            </a:r>
            <a:r>
              <a:rPr lang="fr-FR" sz="1600" dirty="0" err="1" smtClean="0"/>
              <a:t>Commitees</a:t>
            </a:r>
            <a:r>
              <a:rPr lang="fr-FR" sz="1600" dirty="0" smtClean="0"/>
              <a:t> des </a:t>
            </a:r>
            <a:r>
              <a:rPr lang="fr-FR" sz="1600" dirty="0" err="1" smtClean="0"/>
              <a:t>Labex</a:t>
            </a:r>
            <a:r>
              <a:rPr lang="fr-FR" sz="1600" dirty="0" smtClean="0"/>
              <a:t>. 1 représentant par PRES est également prévu au CA. </a:t>
            </a:r>
          </a:p>
          <a:p>
            <a:pPr lvl="1"/>
            <a:r>
              <a:rPr lang="fr-FR" sz="1600" dirty="0" smtClean="0"/>
              <a:t>D’un collège de représentants académiques constitué des Directeurs des pôles thématiques de l’IDEX (5 personnes). </a:t>
            </a:r>
          </a:p>
          <a:p>
            <a:endParaRPr lang="fr-FR" sz="1600" dirty="0" smtClean="0"/>
          </a:p>
          <a:p>
            <a:r>
              <a:rPr lang="fr-FR" sz="1600" dirty="0" smtClean="0"/>
              <a:t>Des membres invités permanents sont présents aux réunions du CA</a:t>
            </a:r>
            <a:r>
              <a:rPr lang="fr-FR" sz="1600" b="0" dirty="0" smtClean="0"/>
              <a:t>. Il s’agit des collectivités territoriales (5 personnes) et de personnalités qualifiées.</a:t>
            </a:r>
          </a:p>
          <a:p>
            <a:endParaRPr lang="fr-FR"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25</a:t>
            </a:fld>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gouvernance </a:t>
            </a:r>
            <a:br>
              <a:rPr lang="fr-FR" dirty="0" smtClean="0"/>
            </a:br>
            <a:r>
              <a:rPr lang="fr-FR" sz="2000" b="0" i="1" dirty="0" smtClean="0"/>
              <a:t>Composition des instances (2/2)</a:t>
            </a:r>
            <a:endParaRPr lang="fr-FR" dirty="0"/>
          </a:p>
        </p:txBody>
      </p:sp>
      <p:sp>
        <p:nvSpPr>
          <p:cNvPr id="3" name="Espace réservé du contenu 2"/>
          <p:cNvSpPr>
            <a:spLocks noGrp="1"/>
          </p:cNvSpPr>
          <p:nvPr>
            <p:ph idx="1"/>
          </p:nvPr>
        </p:nvSpPr>
        <p:spPr/>
        <p:txBody>
          <a:bodyPr/>
          <a:lstStyle/>
          <a:p>
            <a:r>
              <a:rPr lang="fr-FR" sz="1600" dirty="0" smtClean="0"/>
              <a:t>Un comité exécutif (5 personne) </a:t>
            </a:r>
            <a:r>
              <a:rPr lang="fr-FR" sz="1600" b="0" dirty="0" smtClean="0"/>
              <a:t>qui a un opérationnel, d’exécution du programme de l’</a:t>
            </a:r>
            <a:r>
              <a:rPr lang="fr-FR" sz="1600" b="0" dirty="0" err="1" smtClean="0"/>
              <a:t>Idex</a:t>
            </a:r>
            <a:r>
              <a:rPr lang="fr-FR" sz="1600" b="0" dirty="0" smtClean="0"/>
              <a:t>. Il est composé d’un Directeur nommé par le président du CA et d’un représentant par site de l’</a:t>
            </a:r>
            <a:r>
              <a:rPr lang="fr-FR" sz="1600" b="0" dirty="0" err="1" smtClean="0"/>
              <a:t>Idex</a:t>
            </a:r>
            <a:r>
              <a:rPr lang="fr-FR" sz="1600" b="0" dirty="0" smtClean="0"/>
              <a:t>. </a:t>
            </a:r>
          </a:p>
          <a:p>
            <a:endParaRPr lang="fr-FR" sz="1600" dirty="0" smtClean="0"/>
          </a:p>
          <a:p>
            <a:r>
              <a:rPr lang="fr-FR" sz="1600" dirty="0" smtClean="0"/>
              <a:t>Un conseil d’orientation stratégique (20 personnes, dont un président) </a:t>
            </a:r>
            <a:r>
              <a:rPr lang="fr-FR" sz="1600" b="0" dirty="0" smtClean="0"/>
              <a:t>qui propose et discute les programmes de l’</a:t>
            </a:r>
            <a:r>
              <a:rPr lang="fr-FR" sz="1600" b="0" dirty="0" err="1" smtClean="0"/>
              <a:t>Idex</a:t>
            </a:r>
            <a:r>
              <a:rPr lang="fr-FR" sz="1600" b="0" dirty="0" smtClean="0"/>
              <a:t> sur la recherche, la formation, la valorisation et l’attractivité. Il est composé de représentants des volets recherche, formation et du lien industrie-recherche. Il reprend une partie de la composition des </a:t>
            </a:r>
            <a:r>
              <a:rPr lang="fr-FR" sz="1600" b="0" dirty="0" err="1" smtClean="0"/>
              <a:t>Steering</a:t>
            </a:r>
            <a:r>
              <a:rPr lang="fr-FR" sz="1600" b="0" dirty="0" smtClean="0"/>
              <a:t> </a:t>
            </a:r>
            <a:r>
              <a:rPr lang="fr-FR" sz="1600" b="0" dirty="0" err="1" smtClean="0"/>
              <a:t>Commitee</a:t>
            </a:r>
            <a:r>
              <a:rPr lang="fr-FR" sz="1600" b="0" dirty="0" smtClean="0"/>
              <a:t> des </a:t>
            </a:r>
            <a:r>
              <a:rPr lang="fr-FR" sz="1600" b="0" dirty="0" err="1" smtClean="0"/>
              <a:t>Labex</a:t>
            </a:r>
            <a:r>
              <a:rPr lang="fr-FR" sz="1600" b="0" dirty="0" smtClean="0"/>
              <a:t>( ex. Directeurs d’unités, pôles de compétitivité, personnalités qualifiées, etc.). Il joue le rôle prospectif de l’IDEX, de fertilisation au-delà du périmètre d’excellence. </a:t>
            </a:r>
          </a:p>
          <a:p>
            <a:pPr>
              <a:buNone/>
            </a:pPr>
            <a:r>
              <a:rPr lang="fr-FR" sz="1600" dirty="0" smtClean="0"/>
              <a:t> </a:t>
            </a:r>
          </a:p>
          <a:p>
            <a:r>
              <a:rPr lang="fr-FR" sz="1600" dirty="0" smtClean="0"/>
              <a:t>L’International </a:t>
            </a:r>
            <a:r>
              <a:rPr lang="fr-FR" sz="1600" dirty="0" err="1" smtClean="0"/>
              <a:t>Advisory</a:t>
            </a:r>
            <a:r>
              <a:rPr lang="fr-FR" sz="1600" dirty="0" smtClean="0"/>
              <a:t> </a:t>
            </a:r>
            <a:r>
              <a:rPr lang="fr-FR" sz="1600" dirty="0" err="1" smtClean="0"/>
              <a:t>Commitee</a:t>
            </a:r>
            <a:r>
              <a:rPr lang="fr-FR" sz="1600" dirty="0" smtClean="0"/>
              <a:t> (15 personnes), </a:t>
            </a:r>
            <a:r>
              <a:rPr lang="fr-FR" sz="1600" b="0" dirty="0" smtClean="0"/>
              <a:t>composé de personnalités scientifiques et du monde économique international, mobilisé de manière annuelle pour discuter des programmes et perspectives de l’IDEX. Celui-ci est rémunéré. </a:t>
            </a:r>
          </a:p>
          <a:p>
            <a:endParaRPr lang="fr-FR"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26</a:t>
            </a:fld>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Autofit/>
          </a:bodyPr>
          <a:lstStyle/>
          <a:p>
            <a:pPr marL="342900" indent="-342900">
              <a:buFont typeface="+mj-lt"/>
              <a:buAutoNum type="arabicPeriod"/>
            </a:pPr>
            <a:endParaRPr lang="fr-FR" sz="1600" dirty="0" smtClean="0"/>
          </a:p>
          <a:p>
            <a:pPr marL="342900" indent="-342900">
              <a:buFont typeface="+mj-lt"/>
              <a:buAutoNum type="arabicPeriod"/>
            </a:pPr>
            <a:endParaRPr lang="fr-FR" sz="1600" dirty="0" smtClean="0"/>
          </a:p>
          <a:p>
            <a:pPr marL="342900" indent="-342900">
              <a:buFont typeface="+mj-lt"/>
              <a:buAutoNum type="arabicPeriod"/>
            </a:pPr>
            <a:r>
              <a:rPr lang="fr-FR" sz="1800" dirty="0" smtClean="0"/>
              <a:t>L’ambition commune de la Bretagne et des Pays de la Loire</a:t>
            </a:r>
          </a:p>
          <a:p>
            <a:pPr marL="342900" indent="-342900">
              <a:buFont typeface="+mj-lt"/>
              <a:buAutoNum type="arabicPeriod"/>
            </a:pPr>
            <a:endParaRPr lang="fr-FR" sz="18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Les forces d’excellence bretonnes et ligériennes sous-jacentes à l’IDEX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Le périmètre d’excellence selon 5 pôles thématiques interrégionaux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Projets et perspectives de l’IDEX : premiers éléments de réflexion</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Principes de gouvernance</a:t>
            </a:r>
          </a:p>
          <a:p>
            <a:pPr marL="342900" indent="-342900">
              <a:buNone/>
            </a:pPr>
            <a:endParaRPr lang="fr-FR" sz="1600" dirty="0" smtClean="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3</a:t>
            </a:fld>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Ambitions de l’IDEX</a:t>
            </a:r>
            <a:endParaRPr lang="fr-FR" dirty="0"/>
          </a:p>
        </p:txBody>
      </p:sp>
      <p:sp>
        <p:nvSpPr>
          <p:cNvPr id="3" name="Espace réservé du contenu 2"/>
          <p:cNvSpPr>
            <a:spLocks noGrp="1"/>
          </p:cNvSpPr>
          <p:nvPr>
            <p:ph idx="1"/>
          </p:nvPr>
        </p:nvSpPr>
        <p:spPr>
          <a:xfrm>
            <a:off x="279400" y="1053566"/>
            <a:ext cx="8568000" cy="5105400"/>
          </a:xfrm>
        </p:spPr>
        <p:txBody>
          <a:bodyPr/>
          <a:lstStyle/>
          <a:p>
            <a:pPr lvl="0"/>
            <a:r>
              <a:rPr lang="fr-FR" sz="1400" dirty="0" smtClean="0"/>
              <a:t>Viser l’excellence scientifique en recherche et formation avec l’objectif de devenir une référence au plan international et d’être dans le Top 10 européen sur les thématiques phares de l’IDEX</a:t>
            </a:r>
          </a:p>
          <a:p>
            <a:pPr lvl="1"/>
            <a:r>
              <a:rPr lang="fr-FR" sz="1400" dirty="0" smtClean="0"/>
              <a:t>Une structuration autour de 5 pôles thématiques majeurs correspondants d’une part aux potentiels et aux collaborations existants d’autre part aux principaux enjeux nationaux </a:t>
            </a:r>
            <a:endParaRPr lang="fr-FR" sz="1600" dirty="0" smtClean="0"/>
          </a:p>
          <a:p>
            <a:pPr lvl="0"/>
            <a:r>
              <a:rPr lang="fr-FR" sz="1400" dirty="0" smtClean="0"/>
              <a:t>Atteindre un très haut niveau d’ouverture internationale, qu’il s’agisse de recherche ou de formation, avec l’objectif de faire partie des sites reconnus comme exemplaires en terme d’internationalisation </a:t>
            </a:r>
          </a:p>
          <a:p>
            <a:pPr lvl="1"/>
            <a:r>
              <a:rPr lang="fr-FR" sz="1400" dirty="0" smtClean="0"/>
              <a:t>L’amplification de la forte dynamique actuelle d’internationalisation des formations (Masters Erasmus </a:t>
            </a:r>
            <a:r>
              <a:rPr lang="fr-FR" sz="1400" dirty="0" err="1" smtClean="0"/>
              <a:t>Mundus</a:t>
            </a:r>
            <a:r>
              <a:rPr lang="fr-FR" sz="1400" dirty="0" smtClean="0"/>
              <a:t>,…)</a:t>
            </a:r>
          </a:p>
          <a:p>
            <a:pPr lvl="1"/>
            <a:r>
              <a:rPr lang="fr-FR" sz="1400" dirty="0" smtClean="0"/>
              <a:t>Des services au meilleur niveau international offerts tant aux étudiants et qu’aux enseignants chercheurs étrangers</a:t>
            </a:r>
            <a:endParaRPr lang="fr-FR" sz="1600" dirty="0" smtClean="0"/>
          </a:p>
          <a:p>
            <a:pPr lvl="0"/>
            <a:r>
              <a:rPr lang="fr-FR" sz="1400" dirty="0" smtClean="0"/>
              <a:t>Faire émerger un ensemble fortement structuré, orignal par sa configuration interrégionale et l’échelle géographique ainsi atteinte, mais avec des performances comparables aux meilleurs standards internationaux </a:t>
            </a:r>
          </a:p>
          <a:p>
            <a:pPr lvl="1"/>
            <a:r>
              <a:rPr lang="fr-FR" sz="1400" dirty="0" smtClean="0"/>
              <a:t>Emergence de campus phares, très visibles et attractifs au plan international</a:t>
            </a:r>
          </a:p>
          <a:p>
            <a:pPr lvl="1"/>
            <a:r>
              <a:rPr lang="fr-FR" sz="1400" dirty="0" smtClean="0"/>
              <a:t>Forte dynamique d’entraînement de l’ensemble de l’excellence présente sur les deux régions, amplifiant ainsi une longue tradition de coopérations</a:t>
            </a:r>
          </a:p>
          <a:p>
            <a:pPr lvl="1"/>
            <a:r>
              <a:rPr lang="fr-FR" sz="1400" dirty="0" smtClean="0"/>
              <a:t>Infrastructures et services de travail collaboratif performants dans une logique de e-science multi site et internationale</a:t>
            </a:r>
          </a:p>
          <a:p>
            <a:r>
              <a:rPr lang="fr-FR" sz="1400" dirty="0" smtClean="0"/>
              <a:t>Etre l’IDEX de référence en terme de recherche partenariale et donc d’impacts socio-économiques</a:t>
            </a:r>
          </a:p>
          <a:p>
            <a:pPr lvl="1"/>
            <a:r>
              <a:rPr lang="fr-FR" sz="1400" dirty="0" smtClean="0"/>
              <a:t>Une mise en résonance Pôles Thématiques/Instituts (IHU, IEED, IRT)/ Pôles de compétitivité </a:t>
            </a:r>
          </a:p>
          <a:p>
            <a:pPr lvl="1">
              <a:buNone/>
            </a:pPr>
            <a:r>
              <a:rPr lang="fr-FR" sz="1400" dirty="0" smtClean="0"/>
              <a:t>(</a:t>
            </a:r>
            <a:r>
              <a:rPr lang="fr-FR" sz="1400" dirty="0" err="1" smtClean="0"/>
              <a:t>cf</a:t>
            </a:r>
            <a:r>
              <a:rPr lang="fr-FR" sz="1400" dirty="0" smtClean="0"/>
              <a:t> Diapo suivante)</a:t>
            </a:r>
          </a:p>
          <a:p>
            <a:endParaRPr lang="fr-FR" sz="600" dirty="0" smtClean="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4</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195" y="131763"/>
            <a:ext cx="8958805" cy="779462"/>
          </a:xfrm>
        </p:spPr>
        <p:txBody>
          <a:bodyPr/>
          <a:lstStyle/>
          <a:p>
            <a:r>
              <a:rPr lang="fr-FR" dirty="0" smtClean="0"/>
              <a:t>Une cohérence globale dans un équilibre entre excellence, recherche partenariale et diffusion</a:t>
            </a:r>
            <a:endParaRPr lang="fr-FR"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5</a:t>
            </a:fld>
            <a:endParaRPr lang="fr-FR" dirty="0"/>
          </a:p>
        </p:txBody>
      </p:sp>
      <p:graphicFrame>
        <p:nvGraphicFramePr>
          <p:cNvPr id="5" name="Espace réservé du contenu 4"/>
          <p:cNvGraphicFramePr>
            <a:graphicFrameLocks noGrp="1"/>
          </p:cNvGraphicFramePr>
          <p:nvPr>
            <p:ph idx="1"/>
          </p:nvPr>
        </p:nvGraphicFramePr>
        <p:xfrm>
          <a:off x="2096625" y="1215824"/>
          <a:ext cx="6896904" cy="3934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312516" y="2376233"/>
            <a:ext cx="1632031" cy="830997"/>
          </a:xfrm>
          <a:prstGeom prst="rect">
            <a:avLst/>
          </a:prstGeom>
        </p:spPr>
        <p:txBody>
          <a:bodyPr wrap="square">
            <a:spAutoFit/>
          </a:bodyPr>
          <a:lstStyle/>
          <a:p>
            <a:pPr algn="ctr"/>
            <a:r>
              <a:rPr lang="fr-FR" sz="1600" b="1" dirty="0" smtClean="0">
                <a:latin typeface="+mn-lt"/>
              </a:rPr>
              <a:t>Excellence Scientifique et pédagogique</a:t>
            </a:r>
            <a:endParaRPr lang="fr-FR" sz="1600" b="1" dirty="0">
              <a:latin typeface="+mn-lt"/>
            </a:endParaRPr>
          </a:p>
        </p:txBody>
      </p:sp>
      <p:sp>
        <p:nvSpPr>
          <p:cNvPr id="8" name="Rectangle 7"/>
          <p:cNvSpPr/>
          <p:nvPr/>
        </p:nvSpPr>
        <p:spPr>
          <a:xfrm>
            <a:off x="330009" y="3417954"/>
            <a:ext cx="1533516" cy="584775"/>
          </a:xfrm>
          <a:prstGeom prst="rect">
            <a:avLst/>
          </a:prstGeom>
        </p:spPr>
        <p:txBody>
          <a:bodyPr wrap="square">
            <a:spAutoFit/>
          </a:bodyPr>
          <a:lstStyle/>
          <a:p>
            <a:pPr algn="ctr"/>
            <a:r>
              <a:rPr lang="fr-FR" sz="1600" b="1" dirty="0" smtClean="0">
                <a:latin typeface="+mn-lt"/>
              </a:rPr>
              <a:t>Excellence</a:t>
            </a:r>
          </a:p>
          <a:p>
            <a:pPr algn="ctr"/>
            <a:r>
              <a:rPr lang="fr-FR" sz="1600" b="1" dirty="0" smtClean="0">
                <a:latin typeface="+mn-lt"/>
              </a:rPr>
              <a:t>Partenariale</a:t>
            </a:r>
            <a:endParaRPr lang="fr-FR" sz="1600" b="1" dirty="0">
              <a:latin typeface="+mn-lt"/>
            </a:endParaRPr>
          </a:p>
        </p:txBody>
      </p:sp>
      <p:sp>
        <p:nvSpPr>
          <p:cNvPr id="9" name="Rectangle 8"/>
          <p:cNvSpPr/>
          <p:nvPr/>
        </p:nvSpPr>
        <p:spPr>
          <a:xfrm>
            <a:off x="434180" y="4390228"/>
            <a:ext cx="1533516" cy="584775"/>
          </a:xfrm>
          <a:prstGeom prst="rect">
            <a:avLst/>
          </a:prstGeom>
        </p:spPr>
        <p:txBody>
          <a:bodyPr wrap="square">
            <a:spAutoFit/>
          </a:bodyPr>
          <a:lstStyle/>
          <a:p>
            <a:pPr algn="ctr"/>
            <a:r>
              <a:rPr lang="fr-FR" sz="1600" b="1" dirty="0" smtClean="0">
                <a:latin typeface="+mn-lt"/>
              </a:rPr>
              <a:t>Ancrage</a:t>
            </a:r>
          </a:p>
          <a:p>
            <a:pPr algn="ctr"/>
            <a:r>
              <a:rPr lang="fr-FR" sz="1600" b="1" dirty="0" smtClean="0">
                <a:latin typeface="+mn-lt"/>
              </a:rPr>
              <a:t>territorial</a:t>
            </a:r>
            <a:endParaRPr lang="fr-FR" sz="1600" b="1" dirty="0">
              <a:latin typeface="+mn-lt"/>
            </a:endParaRPr>
          </a:p>
        </p:txBody>
      </p:sp>
      <p:sp>
        <p:nvSpPr>
          <p:cNvPr id="10" name="Rectangle 9"/>
          <p:cNvSpPr/>
          <p:nvPr/>
        </p:nvSpPr>
        <p:spPr>
          <a:xfrm>
            <a:off x="908612" y="5305024"/>
            <a:ext cx="8478456" cy="584775"/>
          </a:xfrm>
          <a:prstGeom prst="rect">
            <a:avLst/>
          </a:prstGeom>
        </p:spPr>
        <p:txBody>
          <a:bodyPr wrap="square">
            <a:spAutoFit/>
          </a:bodyPr>
          <a:lstStyle/>
          <a:p>
            <a:pPr algn="ctr"/>
            <a:r>
              <a:rPr lang="fr-FR" sz="1600" b="1" dirty="0" smtClean="0"/>
              <a:t> 5 pôles thématiques interrégionaux,</a:t>
            </a:r>
          </a:p>
          <a:p>
            <a:pPr algn="ctr"/>
            <a:r>
              <a:rPr lang="fr-FR" sz="1600" b="1" dirty="0" smtClean="0"/>
              <a:t>pluridisciplinaires et de niveau international</a:t>
            </a:r>
            <a:endParaRPr lang="fr-FR" sz="1600" b="1" dirty="0"/>
          </a:p>
        </p:txBody>
      </p:sp>
      <p:sp>
        <p:nvSpPr>
          <p:cNvPr id="11" name="Double flèche horizontale 10"/>
          <p:cNvSpPr/>
          <p:nvPr/>
        </p:nvSpPr>
        <p:spPr bwMode="auto">
          <a:xfrm>
            <a:off x="2951544" y="3159889"/>
            <a:ext cx="4757195" cy="92597"/>
          </a:xfrm>
          <a:prstGeom prst="leftRightArrow">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000" b="0" i="0" u="none" strike="noStrike" cap="none" normalizeH="0" baseline="0" dirty="0" smtClean="0">
                <a:ln>
                  <a:noFill/>
                </a:ln>
                <a:solidFill>
                  <a:schemeClr val="tx1"/>
                </a:solidFill>
                <a:effectLst/>
                <a:latin typeface="Arial" charset="0"/>
              </a:rPr>
              <a:t>Programmes transversaux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Autofit/>
          </a:bodyPr>
          <a:lstStyle/>
          <a:p>
            <a:pPr marL="342900" indent="-342900">
              <a:buFont typeface="+mj-lt"/>
              <a:buAutoNum type="arabicPeriod"/>
            </a:pPr>
            <a:endParaRPr lang="fr-FR" sz="1600" dirty="0" smtClean="0"/>
          </a:p>
          <a:p>
            <a:pPr marL="342900" indent="-342900">
              <a:buFont typeface="+mj-lt"/>
              <a:buAutoNum type="arabicPeriod"/>
            </a:pPr>
            <a:endParaRPr lang="fr-FR" sz="1600" dirty="0" smtClean="0"/>
          </a:p>
          <a:p>
            <a:pPr marL="342900" indent="-342900">
              <a:buClr>
                <a:schemeClr val="bg1">
                  <a:lumMod val="85000"/>
                </a:schemeClr>
              </a:buClr>
              <a:buFont typeface="+mj-lt"/>
              <a:buAutoNum type="arabicPeriod"/>
            </a:pPr>
            <a:r>
              <a:rPr lang="fr-FR" sz="1800" dirty="0" smtClean="0">
                <a:solidFill>
                  <a:schemeClr val="bg1">
                    <a:lumMod val="85000"/>
                  </a:schemeClr>
                </a:solidFill>
              </a:rPr>
              <a:t>L’ambition commune de la Bretagne et des Pays de la Loire</a:t>
            </a:r>
          </a:p>
          <a:p>
            <a:pPr marL="342900" indent="-342900">
              <a:buFont typeface="+mj-lt"/>
              <a:buAutoNum type="arabicPeriod"/>
            </a:pPr>
            <a:endParaRPr lang="fr-FR" sz="1800" dirty="0" smtClean="0"/>
          </a:p>
          <a:p>
            <a:pPr marL="342900" indent="-342900">
              <a:buClr>
                <a:schemeClr val="accent3"/>
              </a:buClr>
              <a:buFont typeface="+mj-lt"/>
              <a:buAutoNum type="arabicPeriod"/>
            </a:pPr>
            <a:r>
              <a:rPr lang="fr-FR" sz="1800" dirty="0" smtClean="0"/>
              <a:t>Les forces d’excellence bretonnes et ligériennes sous-jacentes à l’IDEX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Le périmètre d’excellence selon 5 pôles thématiques interrégionaux</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Projets et perspectives de l’IDEX : premiers éléments de réflexion</a:t>
            </a:r>
          </a:p>
          <a:p>
            <a:pPr marL="342900" indent="-342900">
              <a:buClr>
                <a:schemeClr val="bg1">
                  <a:lumMod val="85000"/>
                </a:schemeClr>
              </a:buClr>
              <a:buFont typeface="+mj-lt"/>
              <a:buAutoNum type="arabicPeriod"/>
            </a:pPr>
            <a:endParaRPr lang="fr-FR" sz="1800" dirty="0" smtClean="0">
              <a:solidFill>
                <a:schemeClr val="bg1">
                  <a:lumMod val="85000"/>
                </a:schemeClr>
              </a:solidFill>
            </a:endParaRPr>
          </a:p>
          <a:p>
            <a:pPr marL="342900" indent="-342900">
              <a:buClr>
                <a:schemeClr val="bg1">
                  <a:lumMod val="85000"/>
                </a:schemeClr>
              </a:buClr>
              <a:buFont typeface="+mj-lt"/>
              <a:buAutoNum type="arabicPeriod"/>
            </a:pPr>
            <a:r>
              <a:rPr lang="fr-FR" sz="1800" dirty="0" smtClean="0">
                <a:solidFill>
                  <a:schemeClr val="bg1">
                    <a:lumMod val="85000"/>
                  </a:schemeClr>
                </a:solidFill>
              </a:rPr>
              <a:t>Principes de gouvernance</a:t>
            </a:r>
          </a:p>
          <a:p>
            <a:pPr marL="342900" indent="-342900">
              <a:buNone/>
            </a:pPr>
            <a:endParaRPr lang="fr-FR" sz="1600" dirty="0" smtClean="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6</a:t>
            </a:fld>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Rectangle 2" hidden="1"/>
          <p:cNvGraphicFramePr>
            <a:graphicFrameLocks/>
          </p:cNvGraphicFramePr>
          <p:nvPr/>
        </p:nvGraphicFramePr>
        <p:xfrm>
          <a:off x="0" y="0"/>
          <a:ext cx="158750" cy="158750"/>
        </p:xfrm>
        <a:graphic>
          <a:graphicData uri="http://schemas.openxmlformats.org/presentationml/2006/ole">
            <p:oleObj spid="_x0000_s354306" name="think-cell Slide" r:id="rId64" imgW="0" imgH="0" progId="">
              <p:embed/>
            </p:oleObj>
          </a:graphicData>
        </a:graphic>
      </p:graphicFrame>
      <p:pic>
        <p:nvPicPr>
          <p:cNvPr id="7171" name="Picture 6" descr="http://www.d-maps.com/m/paysloire/paysloire08.gif"/>
          <p:cNvPicPr>
            <a:picLocks noChangeAspect="1" noChangeArrowheads="1"/>
          </p:cNvPicPr>
          <p:nvPr>
            <p:custDataLst>
              <p:tags r:id="rId2"/>
            </p:custDataLst>
          </p:nvPr>
        </p:nvPicPr>
        <p:blipFill>
          <a:blip r:embed="rId65" cstate="print"/>
          <a:srcRect l="2336" t="4993" r="5846" b="11124"/>
          <a:stretch>
            <a:fillRect/>
          </a:stretch>
        </p:blipFill>
        <p:spPr bwMode="auto">
          <a:xfrm>
            <a:off x="3290888" y="1851752"/>
            <a:ext cx="2781300" cy="2605087"/>
          </a:xfrm>
          <a:prstGeom prst="rect">
            <a:avLst/>
          </a:prstGeom>
          <a:noFill/>
          <a:ln w="9525">
            <a:noFill/>
            <a:miter lim="800000"/>
            <a:headEnd/>
            <a:tailEnd/>
          </a:ln>
        </p:spPr>
      </p:pic>
      <p:sp>
        <p:nvSpPr>
          <p:cNvPr id="2" name="Titre 1"/>
          <p:cNvSpPr>
            <a:spLocks noGrp="1"/>
          </p:cNvSpPr>
          <p:nvPr>
            <p:ph type="title"/>
            <p:custDataLst>
              <p:tags r:id="rId3"/>
            </p:custDataLst>
          </p:nvPr>
        </p:nvSpPr>
        <p:spPr>
          <a:xfrm>
            <a:off x="250825" y="185053"/>
            <a:ext cx="8642350" cy="692150"/>
          </a:xfrm>
        </p:spPr>
        <p:txBody>
          <a:bodyPr/>
          <a:lstStyle/>
          <a:p>
            <a:pPr>
              <a:lnSpc>
                <a:spcPct val="100000"/>
              </a:lnSpc>
              <a:defRPr/>
            </a:pPr>
            <a:r>
              <a:rPr lang="fr-FR" dirty="0" smtClean="0"/>
              <a:t>Les forces en présence</a:t>
            </a:r>
            <a:r>
              <a:rPr lang="fr-FR" sz="2000" dirty="0" smtClean="0"/>
              <a:t/>
            </a:r>
            <a:br>
              <a:rPr lang="fr-FR" sz="2000" dirty="0" smtClean="0"/>
            </a:br>
            <a:r>
              <a:rPr lang="fr-FR" sz="1800" b="0" i="1" dirty="0" smtClean="0"/>
              <a:t>Un regroupement </a:t>
            </a:r>
            <a:r>
              <a:rPr lang="fr-FR" sz="1800" b="0" i="1" dirty="0" err="1" smtClean="0"/>
              <a:t>inter-régional</a:t>
            </a:r>
            <a:r>
              <a:rPr lang="fr-FR" sz="1800" b="0" i="1" dirty="0" smtClean="0"/>
              <a:t> qui s’appuie sur un potentiel de plus de 4500 chercheurs au sein des laboratoires A et A+</a:t>
            </a:r>
            <a:endParaRPr lang="fr-FR" sz="1800" b="0" i="1" dirty="0">
              <a:solidFill>
                <a:schemeClr val="accent3"/>
              </a:solidFill>
            </a:endParaRPr>
          </a:p>
        </p:txBody>
      </p:sp>
      <p:sp>
        <p:nvSpPr>
          <p:cNvPr id="47" name="Espace réservé du numéro de diapositive 3"/>
          <p:cNvSpPr txBox="1">
            <a:spLocks/>
          </p:cNvSpPr>
          <p:nvPr>
            <p:custDataLst>
              <p:tags r:id="rId4"/>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44B896F6-094E-447B-902C-FB9F77299C52}" type="slidenum">
              <a:rPr lang="fr-FR" sz="1200">
                <a:solidFill>
                  <a:srgbClr val="254375"/>
                </a:solidFill>
                <a:latin typeface="+mn-lt"/>
              </a:rPr>
              <a:pPr algn="r" eaLnBrk="0" fontAlgn="auto" hangingPunct="0">
                <a:spcAft>
                  <a:spcPts val="0"/>
                </a:spcAft>
                <a:defRPr/>
              </a:pPr>
              <a:t>7</a:t>
            </a:fld>
            <a:endParaRPr lang="fr-FR" sz="1200" dirty="0">
              <a:solidFill>
                <a:srgbClr val="254375"/>
              </a:solidFill>
              <a:latin typeface="+mn-lt"/>
            </a:endParaRPr>
          </a:p>
        </p:txBody>
      </p:sp>
      <p:sp>
        <p:nvSpPr>
          <p:cNvPr id="59" name="Rectangle 58"/>
          <p:cNvSpPr/>
          <p:nvPr>
            <p:custDataLst>
              <p:tags r:id="rId5"/>
            </p:custDataLst>
          </p:nvPr>
        </p:nvSpPr>
        <p:spPr bwMode="auto">
          <a:xfrm>
            <a:off x="2341563" y="4065867"/>
            <a:ext cx="2016125" cy="100806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a:solidFill>
                  <a:schemeClr val="bg1"/>
                </a:solidFill>
              </a:rPr>
              <a:t>Chimie et Physique des matériaux </a:t>
            </a:r>
            <a:endParaRPr lang="fr-FR" sz="1000" b="1" dirty="0" smtClean="0">
              <a:solidFill>
                <a:schemeClr val="bg1"/>
              </a:solidFill>
            </a:endParaRPr>
          </a:p>
          <a:p>
            <a:pPr>
              <a:defRPr/>
            </a:pPr>
            <a:endParaRPr lang="fr-FR" sz="1000" b="1" dirty="0">
              <a:solidFill>
                <a:schemeClr val="bg1"/>
              </a:solidFill>
            </a:endParaRPr>
          </a:p>
          <a:p>
            <a:pPr>
              <a:buFont typeface="Wingdings" pitchFamily="2" charset="2"/>
              <a:buChar char="§"/>
              <a:defRPr/>
            </a:pPr>
            <a:r>
              <a:rPr lang="fr-FR" sz="1000" b="1" dirty="0" smtClean="0">
                <a:solidFill>
                  <a:schemeClr val="bg1"/>
                </a:solidFill>
              </a:rPr>
              <a:t> </a:t>
            </a:r>
            <a:r>
              <a:rPr lang="fr-FR" sz="1000" b="1" dirty="0" smtClean="0">
                <a:solidFill>
                  <a:schemeClr val="bg1"/>
                </a:solidFill>
                <a:cs typeface="Arial" charset="0"/>
              </a:rPr>
              <a:t>753</a:t>
            </a:r>
            <a:r>
              <a:rPr lang="fr-FR" sz="1000" dirty="0" smtClean="0">
                <a:solidFill>
                  <a:schemeClr val="bg1"/>
                </a:solidFill>
                <a:cs typeface="Arial" charset="0"/>
              </a:rPr>
              <a:t> </a:t>
            </a:r>
            <a:r>
              <a:rPr lang="fr-FR" sz="1000" dirty="0">
                <a:solidFill>
                  <a:schemeClr val="bg1"/>
                </a:solidFill>
                <a:cs typeface="Arial" charset="0"/>
              </a:rPr>
              <a:t>chercheurs</a:t>
            </a:r>
          </a:p>
          <a:p>
            <a:pPr>
              <a:buFont typeface="Wingdings" pitchFamily="2" charset="2"/>
              <a:buChar char="§"/>
              <a:defRPr/>
            </a:pPr>
            <a:r>
              <a:rPr lang="fr-FR" sz="1000" dirty="0">
                <a:solidFill>
                  <a:schemeClr val="bg1"/>
                </a:solidFill>
                <a:cs typeface="Arial" charset="0"/>
              </a:rPr>
              <a:t> 8 unités de recherche A+ </a:t>
            </a:r>
          </a:p>
          <a:p>
            <a:pPr>
              <a:buFont typeface="Wingdings" pitchFamily="2" charset="2"/>
              <a:buChar char="§"/>
              <a:defRPr/>
            </a:pPr>
            <a:r>
              <a:rPr lang="fr-FR" sz="1000" dirty="0">
                <a:solidFill>
                  <a:schemeClr val="bg1"/>
                </a:solidFill>
                <a:cs typeface="Arial" charset="0"/>
              </a:rPr>
              <a:t> 13 unités de recherche  A</a:t>
            </a:r>
            <a:endParaRPr lang="fr-FR" sz="1000" b="1" dirty="0">
              <a:solidFill>
                <a:schemeClr val="bg1"/>
              </a:solidFill>
            </a:endParaRPr>
          </a:p>
        </p:txBody>
      </p:sp>
      <p:sp>
        <p:nvSpPr>
          <p:cNvPr id="62" name="Rectangle 61"/>
          <p:cNvSpPr/>
          <p:nvPr>
            <p:custDataLst>
              <p:tags r:id="rId6"/>
            </p:custDataLst>
          </p:nvPr>
        </p:nvSpPr>
        <p:spPr bwMode="auto">
          <a:xfrm>
            <a:off x="257175" y="4065867"/>
            <a:ext cx="2016125" cy="1008063"/>
          </a:xfrm>
          <a:prstGeom prst="rect">
            <a:avLst/>
          </a:prstGeom>
          <a:solidFill>
            <a:schemeClr val="accent4">
              <a:lumMod val="50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a:solidFill>
                  <a:schemeClr val="bg1"/>
                </a:solidFill>
              </a:rPr>
              <a:t>Mathématiques et </a:t>
            </a:r>
            <a:r>
              <a:rPr lang="fr-FR" sz="1000" b="1" dirty="0" smtClean="0">
                <a:solidFill>
                  <a:schemeClr val="bg1"/>
                </a:solidFill>
              </a:rPr>
              <a:t>STIC</a:t>
            </a:r>
          </a:p>
          <a:p>
            <a:pPr>
              <a:defRPr/>
            </a:pPr>
            <a:endParaRPr lang="fr-FR" sz="1000" b="1" dirty="0">
              <a:solidFill>
                <a:schemeClr val="bg1"/>
              </a:solidFill>
            </a:endParaRPr>
          </a:p>
          <a:p>
            <a:pPr>
              <a:buFont typeface="Wingdings" pitchFamily="2" charset="2"/>
              <a:buChar char="§"/>
              <a:defRPr/>
            </a:pPr>
            <a:r>
              <a:rPr lang="fr-FR" sz="1000" dirty="0">
                <a:solidFill>
                  <a:schemeClr val="bg1"/>
                </a:solidFill>
              </a:rPr>
              <a:t> </a:t>
            </a:r>
            <a:r>
              <a:rPr lang="fr-FR" sz="1000" dirty="0" smtClean="0">
                <a:solidFill>
                  <a:schemeClr val="bg1"/>
                </a:solidFill>
              </a:rPr>
              <a:t>999 </a:t>
            </a:r>
            <a:r>
              <a:rPr lang="fr-FR" sz="1000" dirty="0">
                <a:solidFill>
                  <a:schemeClr val="bg1"/>
                </a:solidFill>
              </a:rPr>
              <a:t>chercheurs</a:t>
            </a:r>
          </a:p>
          <a:p>
            <a:pPr>
              <a:buFont typeface="Wingdings" pitchFamily="2" charset="2"/>
              <a:buChar char="§"/>
              <a:defRPr/>
            </a:pPr>
            <a:r>
              <a:rPr lang="fr-FR" sz="1000" dirty="0">
                <a:solidFill>
                  <a:schemeClr val="bg1"/>
                </a:solidFill>
              </a:rPr>
              <a:t> 5 unités de recherche A+</a:t>
            </a:r>
          </a:p>
          <a:p>
            <a:pPr>
              <a:buFont typeface="Wingdings" pitchFamily="2" charset="2"/>
              <a:buChar char="§"/>
              <a:defRPr/>
            </a:pPr>
            <a:r>
              <a:rPr lang="fr-FR" sz="1000" dirty="0">
                <a:solidFill>
                  <a:schemeClr val="bg1"/>
                </a:solidFill>
              </a:rPr>
              <a:t> 13 unités de recherche A</a:t>
            </a:r>
          </a:p>
        </p:txBody>
      </p:sp>
      <p:sp>
        <p:nvSpPr>
          <p:cNvPr id="63" name="Rectangle 62"/>
          <p:cNvSpPr/>
          <p:nvPr>
            <p:custDataLst>
              <p:tags r:id="rId7"/>
            </p:custDataLst>
          </p:nvPr>
        </p:nvSpPr>
        <p:spPr bwMode="auto">
          <a:xfrm>
            <a:off x="2341563" y="5146955"/>
            <a:ext cx="2016125" cy="1008062"/>
          </a:xfrm>
          <a:prstGeom prst="rect">
            <a:avLst/>
          </a:prstGeom>
          <a:solidFill>
            <a:srgbClr val="00B050"/>
          </a:solid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a:solidFill>
                  <a:schemeClr val="bg1"/>
                </a:solidFill>
              </a:rPr>
              <a:t>Environnement</a:t>
            </a:r>
          </a:p>
          <a:p>
            <a:pPr>
              <a:defRPr/>
            </a:pPr>
            <a:endParaRPr lang="fr-FR" sz="1000" b="1" dirty="0">
              <a:solidFill>
                <a:schemeClr val="bg1"/>
              </a:solidFill>
            </a:endParaRPr>
          </a:p>
          <a:p>
            <a:pPr>
              <a:buFont typeface="Wingdings" pitchFamily="2" charset="2"/>
              <a:buChar char="§"/>
              <a:defRPr/>
            </a:pPr>
            <a:r>
              <a:rPr lang="fr-FR" sz="1000" dirty="0">
                <a:solidFill>
                  <a:schemeClr val="bg1"/>
                </a:solidFill>
              </a:rPr>
              <a:t> </a:t>
            </a:r>
            <a:r>
              <a:rPr lang="fr-FR" sz="1000" dirty="0" smtClean="0">
                <a:solidFill>
                  <a:schemeClr val="bg1"/>
                </a:solidFill>
              </a:rPr>
              <a:t>361 </a:t>
            </a:r>
            <a:r>
              <a:rPr lang="fr-FR" sz="1000" dirty="0">
                <a:solidFill>
                  <a:schemeClr val="bg1"/>
                </a:solidFill>
              </a:rPr>
              <a:t>chercheurs </a:t>
            </a:r>
          </a:p>
          <a:p>
            <a:pPr>
              <a:buFont typeface="Wingdings" pitchFamily="2" charset="2"/>
              <a:buChar char="§"/>
              <a:defRPr/>
            </a:pPr>
            <a:r>
              <a:rPr lang="fr-FR" sz="1000" dirty="0">
                <a:solidFill>
                  <a:schemeClr val="bg1"/>
                </a:solidFill>
              </a:rPr>
              <a:t> 8 unités de recherche A</a:t>
            </a:r>
          </a:p>
        </p:txBody>
      </p:sp>
      <p:sp>
        <p:nvSpPr>
          <p:cNvPr id="64" name="Rectangle 63"/>
          <p:cNvSpPr/>
          <p:nvPr>
            <p:custDataLst>
              <p:tags r:id="rId8"/>
            </p:custDataLst>
          </p:nvPr>
        </p:nvSpPr>
        <p:spPr bwMode="auto">
          <a:xfrm>
            <a:off x="257175" y="5146955"/>
            <a:ext cx="2016125" cy="1008062"/>
          </a:xfrm>
          <a:prstGeom prst="rect">
            <a:avLst/>
          </a:prstGeom>
          <a:solidFill>
            <a:schemeClr val="accent2">
              <a:lumMod val="50000"/>
            </a:schemeClr>
          </a:solidFill>
          <a:ln>
            <a:solidFill>
              <a:schemeClr val="accent2">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a:solidFill>
                  <a:schemeClr val="bg1"/>
                </a:solidFill>
              </a:rPr>
              <a:t>Mer</a:t>
            </a:r>
          </a:p>
          <a:p>
            <a:pPr>
              <a:defRPr/>
            </a:pPr>
            <a:endParaRPr lang="fr-FR" sz="1000" b="1" dirty="0">
              <a:solidFill>
                <a:schemeClr val="bg1"/>
              </a:solidFill>
            </a:endParaRPr>
          </a:p>
          <a:p>
            <a:pPr>
              <a:buFont typeface="Wingdings" pitchFamily="2" charset="2"/>
              <a:buChar char="§"/>
              <a:defRPr/>
            </a:pPr>
            <a:r>
              <a:rPr lang="fr-FR" sz="1000" dirty="0">
                <a:solidFill>
                  <a:schemeClr val="bg1"/>
                </a:solidFill>
              </a:rPr>
              <a:t> </a:t>
            </a:r>
            <a:r>
              <a:rPr lang="fr-FR" sz="1000" dirty="0" smtClean="0">
                <a:solidFill>
                  <a:schemeClr val="bg1"/>
                </a:solidFill>
              </a:rPr>
              <a:t>441 </a:t>
            </a:r>
            <a:r>
              <a:rPr lang="fr-FR" sz="1000" dirty="0">
                <a:solidFill>
                  <a:schemeClr val="bg1"/>
                </a:solidFill>
              </a:rPr>
              <a:t>chercheurs </a:t>
            </a:r>
          </a:p>
          <a:p>
            <a:pPr>
              <a:buFont typeface="Wingdings" pitchFamily="2" charset="2"/>
              <a:buChar char="§"/>
              <a:defRPr/>
            </a:pPr>
            <a:r>
              <a:rPr lang="fr-FR" sz="1000" dirty="0">
                <a:solidFill>
                  <a:schemeClr val="bg1"/>
                </a:solidFill>
              </a:rPr>
              <a:t> </a:t>
            </a:r>
            <a:r>
              <a:rPr lang="fr-FR" sz="1000" dirty="0" smtClean="0">
                <a:solidFill>
                  <a:schemeClr val="bg1"/>
                </a:solidFill>
              </a:rPr>
              <a:t>17 </a:t>
            </a:r>
            <a:r>
              <a:rPr lang="fr-FR" sz="1000" dirty="0">
                <a:solidFill>
                  <a:schemeClr val="bg1"/>
                </a:solidFill>
              </a:rPr>
              <a:t>unités de recherche A</a:t>
            </a:r>
            <a:endParaRPr lang="fr-FR" sz="1000" b="1" dirty="0">
              <a:solidFill>
                <a:schemeClr val="bg1"/>
              </a:solidFill>
            </a:endParaRPr>
          </a:p>
        </p:txBody>
      </p:sp>
      <p:sp>
        <p:nvSpPr>
          <p:cNvPr id="65" name="Rectangle 64"/>
          <p:cNvSpPr/>
          <p:nvPr>
            <p:custDataLst>
              <p:tags r:id="rId9"/>
            </p:custDataLst>
          </p:nvPr>
        </p:nvSpPr>
        <p:spPr bwMode="auto">
          <a:xfrm>
            <a:off x="4438650" y="4065867"/>
            <a:ext cx="2016125" cy="1008063"/>
          </a:xfrm>
          <a:prstGeom prst="rect">
            <a:avLst/>
          </a:prstGeom>
          <a:solidFill>
            <a:srgbClr val="FF0000"/>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a:solidFill>
                  <a:schemeClr val="bg1"/>
                </a:solidFill>
              </a:rPr>
              <a:t>Biologie-santé</a:t>
            </a:r>
          </a:p>
          <a:p>
            <a:pPr>
              <a:defRPr/>
            </a:pPr>
            <a:endParaRPr lang="fr-FR" sz="1000" b="1" dirty="0">
              <a:solidFill>
                <a:schemeClr val="bg1"/>
              </a:solidFill>
            </a:endParaRPr>
          </a:p>
          <a:p>
            <a:pPr>
              <a:buFont typeface="Wingdings" pitchFamily="2" charset="2"/>
              <a:buChar char="§"/>
              <a:defRPr/>
            </a:pPr>
            <a:r>
              <a:rPr lang="fr-FR" sz="1000" dirty="0" smtClean="0">
                <a:solidFill>
                  <a:schemeClr val="bg1"/>
                </a:solidFill>
              </a:rPr>
              <a:t> 655 chercheurs</a:t>
            </a:r>
            <a:endParaRPr lang="fr-FR" sz="1000" dirty="0">
              <a:solidFill>
                <a:schemeClr val="bg1"/>
              </a:solidFill>
            </a:endParaRPr>
          </a:p>
          <a:p>
            <a:pPr>
              <a:buFont typeface="Wingdings" pitchFamily="2" charset="2"/>
              <a:buChar char="§"/>
              <a:defRPr/>
            </a:pPr>
            <a:r>
              <a:rPr lang="fr-FR" sz="1000" dirty="0" smtClean="0">
                <a:solidFill>
                  <a:schemeClr val="bg1"/>
                </a:solidFill>
              </a:rPr>
              <a:t> 2 </a:t>
            </a:r>
            <a:r>
              <a:rPr lang="fr-FR" sz="1000" dirty="0">
                <a:solidFill>
                  <a:schemeClr val="bg1"/>
                </a:solidFill>
              </a:rPr>
              <a:t>unités de recherche A+</a:t>
            </a:r>
          </a:p>
          <a:p>
            <a:pPr>
              <a:buFont typeface="Wingdings" pitchFamily="2" charset="2"/>
              <a:buChar char="§"/>
              <a:defRPr/>
            </a:pPr>
            <a:r>
              <a:rPr lang="fr-FR" sz="1000" dirty="0" smtClean="0">
                <a:solidFill>
                  <a:schemeClr val="bg1"/>
                </a:solidFill>
              </a:rPr>
              <a:t> 35 </a:t>
            </a:r>
            <a:r>
              <a:rPr lang="fr-FR" sz="1000" dirty="0">
                <a:solidFill>
                  <a:schemeClr val="bg1"/>
                </a:solidFill>
              </a:rPr>
              <a:t>unités de recherche  A</a:t>
            </a:r>
          </a:p>
        </p:txBody>
      </p:sp>
      <p:sp>
        <p:nvSpPr>
          <p:cNvPr id="66" name="Rectangle 65"/>
          <p:cNvSpPr/>
          <p:nvPr>
            <p:custDataLst>
              <p:tags r:id="rId10"/>
            </p:custDataLst>
          </p:nvPr>
        </p:nvSpPr>
        <p:spPr bwMode="auto">
          <a:xfrm>
            <a:off x="4425950" y="5146955"/>
            <a:ext cx="2016125" cy="1008062"/>
          </a:xfrm>
          <a:prstGeom prst="rect">
            <a:avLst/>
          </a:prstGeom>
          <a:solidFill>
            <a:schemeClr val="accent3">
              <a:lumMod val="50000"/>
            </a:schemeClr>
          </a:solidFill>
          <a:ln>
            <a:solidFill>
              <a:schemeClr val="accent3">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smtClean="0">
                <a:solidFill>
                  <a:schemeClr val="bg1"/>
                </a:solidFill>
              </a:rPr>
              <a:t>Agro-alimentaire</a:t>
            </a:r>
            <a:endParaRPr lang="fr-FR" sz="1000" b="1" baseline="30000" dirty="0">
              <a:solidFill>
                <a:schemeClr val="bg1"/>
              </a:solidFill>
            </a:endParaRPr>
          </a:p>
          <a:p>
            <a:pPr>
              <a:defRPr/>
            </a:pPr>
            <a:endParaRPr lang="fr-FR" sz="1000" b="1" baseline="30000" dirty="0">
              <a:solidFill>
                <a:schemeClr val="bg1"/>
              </a:solidFill>
            </a:endParaRPr>
          </a:p>
          <a:p>
            <a:pPr>
              <a:buFont typeface="Wingdings" pitchFamily="2" charset="2"/>
              <a:buChar char="§"/>
              <a:defRPr/>
            </a:pPr>
            <a:r>
              <a:rPr lang="fr-FR" sz="1000" dirty="0" smtClean="0">
                <a:solidFill>
                  <a:schemeClr val="bg1"/>
                </a:solidFill>
              </a:rPr>
              <a:t> 275 </a:t>
            </a:r>
            <a:r>
              <a:rPr lang="fr-FR" sz="1000" dirty="0">
                <a:solidFill>
                  <a:schemeClr val="bg1"/>
                </a:solidFill>
              </a:rPr>
              <a:t>chercheurs</a:t>
            </a:r>
          </a:p>
          <a:p>
            <a:pPr>
              <a:buFont typeface="Wingdings" pitchFamily="2" charset="2"/>
              <a:buChar char="§"/>
              <a:defRPr/>
            </a:pPr>
            <a:r>
              <a:rPr lang="fr-FR" sz="1000" dirty="0" smtClean="0">
                <a:solidFill>
                  <a:schemeClr val="bg1"/>
                </a:solidFill>
              </a:rPr>
              <a:t> 4 </a:t>
            </a:r>
            <a:r>
              <a:rPr lang="fr-FR" sz="1000" dirty="0">
                <a:solidFill>
                  <a:schemeClr val="bg1"/>
                </a:solidFill>
              </a:rPr>
              <a:t>unité de recherche A+</a:t>
            </a:r>
          </a:p>
          <a:p>
            <a:pPr>
              <a:buFont typeface="Wingdings" pitchFamily="2" charset="2"/>
              <a:buChar char="§"/>
              <a:defRPr/>
            </a:pPr>
            <a:r>
              <a:rPr lang="fr-FR" sz="1000" dirty="0">
                <a:solidFill>
                  <a:schemeClr val="bg1"/>
                </a:solidFill>
              </a:rPr>
              <a:t> </a:t>
            </a:r>
            <a:r>
              <a:rPr lang="fr-FR" sz="1000" dirty="0" smtClean="0">
                <a:solidFill>
                  <a:schemeClr val="bg1"/>
                </a:solidFill>
              </a:rPr>
              <a:t>7 </a:t>
            </a:r>
            <a:r>
              <a:rPr lang="fr-FR" sz="1000" dirty="0">
                <a:solidFill>
                  <a:schemeClr val="bg1"/>
                </a:solidFill>
              </a:rPr>
              <a:t>unités de recherche A</a:t>
            </a:r>
          </a:p>
        </p:txBody>
      </p:sp>
      <p:sp>
        <p:nvSpPr>
          <p:cNvPr id="67" name="Rectangle 66"/>
          <p:cNvSpPr/>
          <p:nvPr>
            <p:custDataLst>
              <p:tags r:id="rId11"/>
            </p:custDataLst>
          </p:nvPr>
        </p:nvSpPr>
        <p:spPr bwMode="auto">
          <a:xfrm>
            <a:off x="6505575" y="5146955"/>
            <a:ext cx="2016125" cy="1008062"/>
          </a:xfrm>
          <a:prstGeom prst="rect">
            <a:avLst/>
          </a:prstGeom>
          <a:solidFill>
            <a:schemeClr val="tx1"/>
          </a:solidFill>
          <a:ln>
            <a:solidFill>
              <a:schemeClr val="tx1">
                <a:lumMod val="95000"/>
                <a:lumOff val="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72000" tIns="36000" rIns="72000" bIns="36000"/>
          <a:lstStyle/>
          <a:p>
            <a:pPr>
              <a:defRPr/>
            </a:pPr>
            <a:r>
              <a:rPr lang="fr-FR" sz="1000" b="1" dirty="0">
                <a:solidFill>
                  <a:schemeClr val="bg1"/>
                </a:solidFill>
              </a:rPr>
              <a:t>SHS</a:t>
            </a:r>
          </a:p>
          <a:p>
            <a:pPr>
              <a:defRPr/>
            </a:pPr>
            <a:endParaRPr lang="fr-FR" sz="1000" b="1" dirty="0">
              <a:solidFill>
                <a:schemeClr val="bg1"/>
              </a:solidFill>
            </a:endParaRPr>
          </a:p>
          <a:p>
            <a:pPr>
              <a:buFont typeface="Wingdings" pitchFamily="2" charset="2"/>
              <a:buChar char="§"/>
              <a:defRPr/>
            </a:pPr>
            <a:r>
              <a:rPr lang="fr-FR" sz="1000" dirty="0">
                <a:solidFill>
                  <a:schemeClr val="bg1"/>
                </a:solidFill>
              </a:rPr>
              <a:t> </a:t>
            </a:r>
            <a:r>
              <a:rPr lang="fr-FR" sz="1000" dirty="0" smtClean="0">
                <a:solidFill>
                  <a:schemeClr val="bg1"/>
                </a:solidFill>
              </a:rPr>
              <a:t>1028 </a:t>
            </a:r>
            <a:r>
              <a:rPr lang="fr-FR" sz="1000" dirty="0">
                <a:solidFill>
                  <a:schemeClr val="bg1"/>
                </a:solidFill>
              </a:rPr>
              <a:t>chercheurs</a:t>
            </a:r>
          </a:p>
          <a:p>
            <a:pPr>
              <a:buFont typeface="Wingdings" pitchFamily="2" charset="2"/>
              <a:buChar char="§"/>
              <a:defRPr/>
            </a:pPr>
            <a:r>
              <a:rPr lang="fr-FR" sz="1000" dirty="0">
                <a:solidFill>
                  <a:schemeClr val="bg1"/>
                </a:solidFill>
              </a:rPr>
              <a:t> 2 unités de recherche A+</a:t>
            </a:r>
          </a:p>
          <a:p>
            <a:pPr>
              <a:buFont typeface="Wingdings" pitchFamily="2" charset="2"/>
              <a:buChar char="§"/>
              <a:defRPr/>
            </a:pPr>
            <a:r>
              <a:rPr lang="fr-FR" sz="1000" dirty="0">
                <a:solidFill>
                  <a:schemeClr val="bg1"/>
                </a:solidFill>
              </a:rPr>
              <a:t> 36 unités de recherche A</a:t>
            </a:r>
          </a:p>
        </p:txBody>
      </p:sp>
      <p:pic>
        <p:nvPicPr>
          <p:cNvPr id="7183" name="Picture 3"/>
          <p:cNvPicPr>
            <a:picLocks noChangeAspect="1" noChangeArrowheads="1"/>
          </p:cNvPicPr>
          <p:nvPr>
            <p:custDataLst>
              <p:tags r:id="rId12"/>
            </p:custDataLst>
          </p:nvPr>
        </p:nvPicPr>
        <p:blipFill>
          <a:blip r:embed="rId66" cstate="print">
            <a:lum bright="42000"/>
          </a:blip>
          <a:srcRect/>
          <a:stretch>
            <a:fillRect/>
          </a:stretch>
        </p:blipFill>
        <p:spPr bwMode="auto">
          <a:xfrm>
            <a:off x="1436688" y="1154839"/>
            <a:ext cx="3143250" cy="2246313"/>
          </a:xfrm>
          <a:prstGeom prst="rect">
            <a:avLst/>
          </a:prstGeom>
          <a:noFill/>
          <a:ln w="9525">
            <a:noFill/>
            <a:miter lim="800000"/>
            <a:headEnd/>
            <a:tailEnd/>
          </a:ln>
        </p:spPr>
      </p:pic>
      <p:sp>
        <p:nvSpPr>
          <p:cNvPr id="69" name="Rectangle 68"/>
          <p:cNvSpPr/>
          <p:nvPr/>
        </p:nvSpPr>
        <p:spPr bwMode="auto">
          <a:xfrm>
            <a:off x="152400" y="1027392"/>
            <a:ext cx="8659813" cy="5365750"/>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7185" name="ZoneTexte 112"/>
          <p:cNvSpPr txBox="1">
            <a:spLocks noChangeArrowheads="1"/>
          </p:cNvSpPr>
          <p:nvPr>
            <p:custDataLst>
              <p:tags r:id="rId13"/>
            </p:custDataLst>
          </p:nvPr>
        </p:nvSpPr>
        <p:spPr bwMode="auto">
          <a:xfrm>
            <a:off x="226063" y="6210794"/>
            <a:ext cx="8626475" cy="177461"/>
          </a:xfrm>
          <a:prstGeom prst="rect">
            <a:avLst/>
          </a:prstGeom>
          <a:solidFill>
            <a:schemeClr val="bg1"/>
          </a:solidFill>
          <a:ln w="9525">
            <a:noFill/>
            <a:miter lim="800000"/>
            <a:headEnd/>
            <a:tailEnd/>
          </a:ln>
        </p:spPr>
        <p:txBody>
          <a:bodyPr lIns="36000" tIns="36000" rIns="36000" bIns="36000" anchor="ctr"/>
          <a:lstStyle/>
          <a:p>
            <a:pPr>
              <a:buClr>
                <a:schemeClr val="accent2"/>
              </a:buClr>
            </a:pPr>
            <a:r>
              <a:rPr lang="fr-FR" sz="800" i="1" dirty="0">
                <a:latin typeface="Calibri" pitchFamily="34" charset="0"/>
              </a:rPr>
              <a:t>Sources : </a:t>
            </a:r>
            <a:r>
              <a:rPr lang="fr-FR" sz="800" i="1" dirty="0" smtClean="0">
                <a:latin typeface="Calibri" pitchFamily="34" charset="0"/>
              </a:rPr>
              <a:t>Analyses CMI, à partir des données fournies par les établissements. Les effectifs comprennent les C et EC, en ETP.</a:t>
            </a:r>
            <a:r>
              <a:rPr lang="fr-FR" sz="800" i="1" baseline="30000" dirty="0">
                <a:latin typeface="Calibri" pitchFamily="34" charset="0"/>
              </a:rPr>
              <a:t> </a:t>
            </a:r>
            <a:r>
              <a:rPr lang="fr-FR" sz="800" i="1" baseline="30000" dirty="0" smtClean="0">
                <a:latin typeface="Calibri" pitchFamily="34" charset="0"/>
              </a:rPr>
              <a:t>*</a:t>
            </a:r>
            <a:r>
              <a:rPr lang="fr-FR" sz="800" i="1" dirty="0" smtClean="0">
                <a:latin typeface="Calibri" pitchFamily="34" charset="0"/>
              </a:rPr>
              <a:t> Inclut les effectifs du CRCNA localisés à Angers</a:t>
            </a:r>
            <a:endParaRPr lang="fr-FR" sz="800" baseline="30000" dirty="0" smtClean="0"/>
          </a:p>
        </p:txBody>
      </p:sp>
      <p:sp>
        <p:nvSpPr>
          <p:cNvPr id="114" name="Rectangle 113"/>
          <p:cNvSpPr/>
          <p:nvPr>
            <p:custDataLst>
              <p:tags r:id="rId14"/>
            </p:custDataLst>
          </p:nvPr>
        </p:nvSpPr>
        <p:spPr bwMode="auto">
          <a:xfrm>
            <a:off x="6526213" y="4056342"/>
            <a:ext cx="2016125" cy="1008063"/>
          </a:xfrm>
          <a:prstGeom prst="rect">
            <a:avLst/>
          </a:prstGeom>
          <a:solidFill>
            <a:schemeClr val="bg1">
              <a:lumMod val="95000"/>
            </a:schemeClr>
          </a:solid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lstStyle/>
          <a:p>
            <a:pPr>
              <a:spcBef>
                <a:spcPct val="50000"/>
              </a:spcBef>
              <a:buClr>
                <a:srgbClr val="CC0000"/>
              </a:buClr>
              <a:buSzPct val="75000"/>
              <a:defRPr/>
            </a:pPr>
            <a:r>
              <a:rPr lang="fr-FR" sz="1000" b="1" u="sng" dirty="0">
                <a:solidFill>
                  <a:schemeClr val="tx1"/>
                </a:solidFill>
                <a:latin typeface="+mj-lt"/>
              </a:rPr>
              <a:t>ETP chercheurs</a:t>
            </a:r>
            <a:r>
              <a:rPr lang="fr-FR" sz="1000" i="1" baseline="30000" dirty="0">
                <a:latin typeface="+mj-lt"/>
              </a:rPr>
              <a:t>1</a:t>
            </a:r>
            <a:endParaRPr lang="fr-FR" sz="1000" b="1" u="sng" dirty="0">
              <a:solidFill>
                <a:schemeClr val="tx1"/>
              </a:solidFill>
              <a:latin typeface="+mj-lt"/>
            </a:endParaRPr>
          </a:p>
          <a:p>
            <a:pPr>
              <a:spcBef>
                <a:spcPct val="50000"/>
              </a:spcBef>
              <a:buClr>
                <a:srgbClr val="CC0000"/>
              </a:buClr>
              <a:buSzPct val="75000"/>
              <a:defRPr/>
            </a:pPr>
            <a:r>
              <a:rPr lang="fr-FR" sz="1000" b="1" dirty="0" smtClean="0">
                <a:solidFill>
                  <a:schemeClr val="tx1"/>
                </a:solidFill>
                <a:latin typeface="+mj-lt"/>
              </a:rPr>
              <a:t>4512 </a:t>
            </a:r>
            <a:r>
              <a:rPr lang="fr-FR" sz="1000" b="1" dirty="0">
                <a:solidFill>
                  <a:schemeClr val="tx1"/>
                </a:solidFill>
                <a:latin typeface="+mj-lt"/>
              </a:rPr>
              <a:t>ETP </a:t>
            </a:r>
            <a:r>
              <a:rPr lang="fr-FR" sz="1000" b="1" dirty="0">
                <a:solidFill>
                  <a:schemeClr val="tx1"/>
                </a:solidFill>
              </a:rPr>
              <a:t>recherche au sein des laboratoires A et A+</a:t>
            </a:r>
            <a:endParaRPr lang="fr-FR" sz="1000" dirty="0">
              <a:solidFill>
                <a:schemeClr val="tx1"/>
              </a:solidFill>
            </a:endParaRPr>
          </a:p>
          <a:p>
            <a:pPr>
              <a:spcBef>
                <a:spcPct val="50000"/>
              </a:spcBef>
              <a:buClr>
                <a:srgbClr val="CC0000"/>
              </a:buClr>
              <a:buSzPct val="75000"/>
              <a:buFontTx/>
              <a:buChar char="-"/>
              <a:defRPr/>
            </a:pPr>
            <a:endParaRPr lang="fr-FR" sz="1000" b="1" dirty="0">
              <a:solidFill>
                <a:schemeClr val="tx1"/>
              </a:solidFill>
              <a:latin typeface="+mj-lt"/>
            </a:endParaRPr>
          </a:p>
        </p:txBody>
      </p:sp>
      <p:sp>
        <p:nvSpPr>
          <p:cNvPr id="121" name="Rectangle 120"/>
          <p:cNvSpPr/>
          <p:nvPr>
            <p:custDataLst>
              <p:tags r:id="rId15"/>
            </p:custDataLst>
          </p:nvPr>
        </p:nvSpPr>
        <p:spPr bwMode="auto">
          <a:xfrm>
            <a:off x="5400675" y="3087967"/>
            <a:ext cx="820738" cy="21748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Angers</a:t>
            </a:r>
          </a:p>
          <a:p>
            <a:pPr algn="ctr">
              <a:spcBef>
                <a:spcPts val="0"/>
              </a:spcBef>
              <a:buClr>
                <a:srgbClr val="CC0000"/>
              </a:buClr>
              <a:buSzPct val="75000"/>
              <a:defRPr/>
            </a:pPr>
            <a:r>
              <a:rPr lang="fr-FR" sz="1200" dirty="0" smtClean="0">
                <a:solidFill>
                  <a:schemeClr val="tx1"/>
                </a:solidFill>
              </a:rPr>
              <a:t>365 </a:t>
            </a:r>
            <a:r>
              <a:rPr lang="fr-FR" sz="1200" dirty="0">
                <a:solidFill>
                  <a:schemeClr val="tx1"/>
                </a:solidFill>
              </a:rPr>
              <a:t>ETP</a:t>
            </a:r>
          </a:p>
        </p:txBody>
      </p:sp>
      <p:sp>
        <p:nvSpPr>
          <p:cNvPr id="122" name="Rectangle 121"/>
          <p:cNvSpPr/>
          <p:nvPr>
            <p:custDataLst>
              <p:tags r:id="rId16"/>
            </p:custDataLst>
          </p:nvPr>
        </p:nvSpPr>
        <p:spPr bwMode="auto">
          <a:xfrm>
            <a:off x="5861834" y="2330400"/>
            <a:ext cx="822325" cy="217487"/>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Le Mans</a:t>
            </a:r>
          </a:p>
          <a:p>
            <a:pPr algn="ctr">
              <a:spcBef>
                <a:spcPts val="0"/>
              </a:spcBef>
              <a:buClr>
                <a:srgbClr val="CC0000"/>
              </a:buClr>
              <a:buSzPct val="75000"/>
              <a:defRPr/>
            </a:pPr>
            <a:r>
              <a:rPr lang="fr-FR" sz="1200" dirty="0">
                <a:solidFill>
                  <a:schemeClr val="tx1"/>
                </a:solidFill>
              </a:rPr>
              <a:t>171 ETP</a:t>
            </a:r>
          </a:p>
        </p:txBody>
      </p:sp>
      <p:sp>
        <p:nvSpPr>
          <p:cNvPr id="123" name="Triangle isocèle 122"/>
          <p:cNvSpPr/>
          <p:nvPr>
            <p:custDataLst>
              <p:tags r:id="rId17"/>
            </p:custDataLst>
          </p:nvPr>
        </p:nvSpPr>
        <p:spPr bwMode="auto">
          <a:xfrm>
            <a:off x="3722688" y="3327680"/>
            <a:ext cx="304800" cy="266700"/>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24" name="Triangle isocèle 123"/>
          <p:cNvSpPr/>
          <p:nvPr>
            <p:custDataLst>
              <p:tags r:id="rId18"/>
            </p:custDataLst>
          </p:nvPr>
        </p:nvSpPr>
        <p:spPr bwMode="auto">
          <a:xfrm>
            <a:off x="4837113" y="2891117"/>
            <a:ext cx="190500" cy="165100"/>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25" name="Triangle isocèle 124"/>
          <p:cNvSpPr/>
          <p:nvPr>
            <p:custDataLst>
              <p:tags r:id="rId19"/>
            </p:custDataLst>
          </p:nvPr>
        </p:nvSpPr>
        <p:spPr bwMode="auto">
          <a:xfrm>
            <a:off x="5583238" y="2224367"/>
            <a:ext cx="190500" cy="165100"/>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26" name="Triangle isocèle 125"/>
          <p:cNvSpPr/>
          <p:nvPr>
            <p:custDataLst>
              <p:tags r:id="rId20"/>
            </p:custDataLst>
          </p:nvPr>
        </p:nvSpPr>
        <p:spPr bwMode="auto">
          <a:xfrm>
            <a:off x="4019550" y="3292755"/>
            <a:ext cx="304800" cy="265112"/>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27" name="Triangle isocèle 126"/>
          <p:cNvSpPr/>
          <p:nvPr>
            <p:custDataLst>
              <p:tags r:id="rId21"/>
            </p:custDataLst>
          </p:nvPr>
        </p:nvSpPr>
        <p:spPr bwMode="auto">
          <a:xfrm>
            <a:off x="4635500" y="2914930"/>
            <a:ext cx="188913" cy="165100"/>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28" name="Triangle isocèle 127"/>
          <p:cNvSpPr/>
          <p:nvPr>
            <p:custDataLst>
              <p:tags r:id="rId22"/>
            </p:custDataLst>
          </p:nvPr>
        </p:nvSpPr>
        <p:spPr bwMode="auto">
          <a:xfrm>
            <a:off x="3473450" y="3268942"/>
            <a:ext cx="304800" cy="265113"/>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29" name="Triangle isocèle 128"/>
          <p:cNvSpPr/>
          <p:nvPr>
            <p:custDataLst>
              <p:tags r:id="rId23"/>
            </p:custDataLst>
          </p:nvPr>
        </p:nvSpPr>
        <p:spPr bwMode="auto">
          <a:xfrm>
            <a:off x="5062538" y="2878417"/>
            <a:ext cx="190500" cy="165100"/>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1" name="Triangle isocèle 130"/>
          <p:cNvSpPr/>
          <p:nvPr>
            <p:custDataLst>
              <p:tags r:id="rId24"/>
            </p:custDataLst>
          </p:nvPr>
        </p:nvSpPr>
        <p:spPr bwMode="auto">
          <a:xfrm>
            <a:off x="4892675" y="3060980"/>
            <a:ext cx="190500" cy="165100"/>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2" name="Triangle isocèle 131"/>
          <p:cNvSpPr/>
          <p:nvPr>
            <p:custDataLst>
              <p:tags r:id="rId25"/>
            </p:custDataLst>
          </p:nvPr>
        </p:nvSpPr>
        <p:spPr bwMode="auto">
          <a:xfrm>
            <a:off x="3563938" y="3589617"/>
            <a:ext cx="190500" cy="165100"/>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3" name="Triangle isocèle 132"/>
          <p:cNvSpPr/>
          <p:nvPr>
            <p:custDataLst>
              <p:tags r:id="rId26"/>
            </p:custDataLst>
          </p:nvPr>
        </p:nvSpPr>
        <p:spPr bwMode="auto">
          <a:xfrm>
            <a:off x="3857625" y="3064155"/>
            <a:ext cx="304800" cy="266700"/>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4" name="Triangle isocèle 133"/>
          <p:cNvSpPr/>
          <p:nvPr>
            <p:custDataLst>
              <p:tags r:id="rId27"/>
            </p:custDataLst>
          </p:nvPr>
        </p:nvSpPr>
        <p:spPr bwMode="auto">
          <a:xfrm>
            <a:off x="4705350" y="3103842"/>
            <a:ext cx="190500" cy="165100"/>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5" name="Triangle isocèle 134"/>
          <p:cNvSpPr/>
          <p:nvPr>
            <p:custDataLst>
              <p:tags r:id="rId28"/>
            </p:custDataLst>
          </p:nvPr>
        </p:nvSpPr>
        <p:spPr bwMode="auto">
          <a:xfrm>
            <a:off x="5357813" y="2259292"/>
            <a:ext cx="190500" cy="165100"/>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6" name="Triangle isocèle 135"/>
          <p:cNvSpPr/>
          <p:nvPr>
            <p:custDataLst>
              <p:tags r:id="rId29"/>
            </p:custDataLst>
          </p:nvPr>
        </p:nvSpPr>
        <p:spPr bwMode="auto">
          <a:xfrm>
            <a:off x="4848225" y="3211792"/>
            <a:ext cx="190500" cy="165100"/>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7" name="Triangle isocèle 136"/>
          <p:cNvSpPr/>
          <p:nvPr>
            <p:custDataLst>
              <p:tags r:id="rId30"/>
            </p:custDataLst>
          </p:nvPr>
        </p:nvSpPr>
        <p:spPr bwMode="auto">
          <a:xfrm>
            <a:off x="3821113" y="3668992"/>
            <a:ext cx="190500" cy="165100"/>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8" name="Triangle isocèle 137"/>
          <p:cNvSpPr/>
          <p:nvPr>
            <p:custDataLst>
              <p:tags r:id="rId31"/>
            </p:custDataLst>
          </p:nvPr>
        </p:nvSpPr>
        <p:spPr bwMode="auto">
          <a:xfrm>
            <a:off x="4094163" y="3632480"/>
            <a:ext cx="190500" cy="165100"/>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39" name="Ellipse 138"/>
          <p:cNvSpPr/>
          <p:nvPr/>
        </p:nvSpPr>
        <p:spPr bwMode="auto">
          <a:xfrm>
            <a:off x="5311775" y="2152930"/>
            <a:ext cx="539750" cy="442912"/>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lnSpcReduction="10000"/>
          </a:bodyPr>
          <a:lstStyle/>
          <a:p>
            <a:pPr algn="ctr">
              <a:spcBef>
                <a:spcPct val="50000"/>
              </a:spcBef>
              <a:buClr>
                <a:srgbClr val="CC0000"/>
              </a:buClr>
              <a:buSzPct val="75000"/>
              <a:defRPr/>
            </a:pPr>
            <a:endParaRPr lang="fr-FR" sz="1600" dirty="0">
              <a:solidFill>
                <a:schemeClr val="tx1"/>
              </a:solidFill>
            </a:endParaRPr>
          </a:p>
        </p:txBody>
      </p:sp>
      <p:sp>
        <p:nvSpPr>
          <p:cNvPr id="140" name="Ellipse 139"/>
          <p:cNvSpPr/>
          <p:nvPr/>
        </p:nvSpPr>
        <p:spPr bwMode="auto">
          <a:xfrm>
            <a:off x="4537075" y="2757767"/>
            <a:ext cx="769938" cy="704850"/>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141" name="Ellipse 140"/>
          <p:cNvSpPr/>
          <p:nvPr/>
        </p:nvSpPr>
        <p:spPr bwMode="auto">
          <a:xfrm>
            <a:off x="3405188" y="2992717"/>
            <a:ext cx="1052512" cy="971550"/>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142" name="Rectangle 141"/>
          <p:cNvSpPr/>
          <p:nvPr>
            <p:custDataLst>
              <p:tags r:id="rId32"/>
            </p:custDataLst>
          </p:nvPr>
        </p:nvSpPr>
        <p:spPr bwMode="auto">
          <a:xfrm>
            <a:off x="4547799" y="3641430"/>
            <a:ext cx="1176111" cy="253679"/>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Nantes</a:t>
            </a:r>
          </a:p>
          <a:p>
            <a:pPr algn="ctr">
              <a:spcBef>
                <a:spcPts val="0"/>
              </a:spcBef>
              <a:buClr>
                <a:srgbClr val="CC0000"/>
              </a:buClr>
              <a:buSzPct val="75000"/>
              <a:defRPr/>
            </a:pPr>
            <a:r>
              <a:rPr lang="fr-FR" sz="1200" dirty="0" smtClean="0">
                <a:solidFill>
                  <a:schemeClr val="tx1"/>
                </a:solidFill>
              </a:rPr>
              <a:t>1269 ETP *</a:t>
            </a:r>
            <a:endParaRPr lang="fr-FR" sz="1200" dirty="0">
              <a:solidFill>
                <a:schemeClr val="tx1"/>
              </a:solidFill>
            </a:endParaRPr>
          </a:p>
        </p:txBody>
      </p:sp>
      <p:sp>
        <p:nvSpPr>
          <p:cNvPr id="7214" name="ZoneTexte 149"/>
          <p:cNvSpPr txBox="1">
            <a:spLocks noChangeArrowheads="1"/>
          </p:cNvSpPr>
          <p:nvPr>
            <p:custDataLst>
              <p:tags r:id="rId33"/>
            </p:custDataLst>
          </p:nvPr>
        </p:nvSpPr>
        <p:spPr bwMode="auto">
          <a:xfrm>
            <a:off x="1284288" y="2699030"/>
            <a:ext cx="1835150" cy="50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153" name="Triangle isocèle 152"/>
          <p:cNvSpPr/>
          <p:nvPr>
            <p:custDataLst>
              <p:tags r:id="rId34"/>
            </p:custDataLst>
          </p:nvPr>
        </p:nvSpPr>
        <p:spPr bwMode="auto">
          <a:xfrm>
            <a:off x="2106613" y="1311522"/>
            <a:ext cx="190500" cy="165100"/>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57" name="Triangle isocèle 156"/>
          <p:cNvSpPr/>
          <p:nvPr>
            <p:custDataLst>
              <p:tags r:id="rId35"/>
            </p:custDataLst>
          </p:nvPr>
        </p:nvSpPr>
        <p:spPr bwMode="auto">
          <a:xfrm>
            <a:off x="2978150" y="2997480"/>
            <a:ext cx="188913" cy="165100"/>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60" name="Triangle isocèle 159"/>
          <p:cNvSpPr/>
          <p:nvPr>
            <p:custDataLst>
              <p:tags r:id="rId36"/>
            </p:custDataLst>
          </p:nvPr>
        </p:nvSpPr>
        <p:spPr bwMode="auto">
          <a:xfrm>
            <a:off x="3132138" y="1255960"/>
            <a:ext cx="190500" cy="165100"/>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62" name="Triangle isocèle 161"/>
          <p:cNvSpPr/>
          <p:nvPr>
            <p:custDataLst>
              <p:tags r:id="rId37"/>
            </p:custDataLst>
          </p:nvPr>
        </p:nvSpPr>
        <p:spPr bwMode="auto">
          <a:xfrm>
            <a:off x="2789238" y="2951442"/>
            <a:ext cx="190500" cy="165100"/>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63" name="Rectangle 162"/>
          <p:cNvSpPr/>
          <p:nvPr>
            <p:custDataLst>
              <p:tags r:id="rId38"/>
            </p:custDataLst>
          </p:nvPr>
        </p:nvSpPr>
        <p:spPr bwMode="auto">
          <a:xfrm>
            <a:off x="704850" y="1243260"/>
            <a:ext cx="1711325" cy="223837"/>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Roscoff</a:t>
            </a:r>
          </a:p>
          <a:p>
            <a:pPr algn="ctr">
              <a:spcBef>
                <a:spcPts val="0"/>
              </a:spcBef>
              <a:buClr>
                <a:srgbClr val="CC0000"/>
              </a:buClr>
              <a:buSzPct val="75000"/>
              <a:defRPr/>
            </a:pPr>
            <a:r>
              <a:rPr lang="fr-FR" sz="1200" dirty="0" smtClean="0">
                <a:solidFill>
                  <a:schemeClr val="tx1"/>
                </a:solidFill>
              </a:rPr>
              <a:t>58ETP</a:t>
            </a:r>
            <a:endParaRPr lang="fr-FR" sz="1200" dirty="0">
              <a:solidFill>
                <a:schemeClr val="tx1"/>
              </a:solidFill>
            </a:endParaRPr>
          </a:p>
        </p:txBody>
      </p:sp>
      <p:sp>
        <p:nvSpPr>
          <p:cNvPr id="164" name="Rectangle 163"/>
          <p:cNvSpPr/>
          <p:nvPr>
            <p:custDataLst>
              <p:tags r:id="rId39"/>
            </p:custDataLst>
          </p:nvPr>
        </p:nvSpPr>
        <p:spPr bwMode="auto">
          <a:xfrm>
            <a:off x="3429805" y="1197283"/>
            <a:ext cx="835025" cy="20637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Lannion </a:t>
            </a:r>
            <a:r>
              <a:rPr lang="fr-FR" sz="1200" dirty="0" smtClean="0">
                <a:solidFill>
                  <a:schemeClr val="tx1"/>
                </a:solidFill>
              </a:rPr>
              <a:t>86 </a:t>
            </a:r>
            <a:r>
              <a:rPr lang="fr-FR" sz="1200" dirty="0">
                <a:solidFill>
                  <a:schemeClr val="tx1"/>
                </a:solidFill>
              </a:rPr>
              <a:t>ETP</a:t>
            </a:r>
          </a:p>
        </p:txBody>
      </p:sp>
      <p:sp>
        <p:nvSpPr>
          <p:cNvPr id="166" name="Rectangle 165"/>
          <p:cNvSpPr/>
          <p:nvPr>
            <p:custDataLst>
              <p:tags r:id="rId40"/>
            </p:custDataLst>
          </p:nvPr>
        </p:nvSpPr>
        <p:spPr bwMode="auto">
          <a:xfrm>
            <a:off x="4474055" y="1596942"/>
            <a:ext cx="820737" cy="217487"/>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Rennes </a:t>
            </a:r>
            <a:r>
              <a:rPr lang="fr-FR" sz="1200" dirty="0" smtClean="0">
                <a:solidFill>
                  <a:schemeClr val="tx1"/>
                </a:solidFill>
              </a:rPr>
              <a:t>1800 </a:t>
            </a:r>
            <a:r>
              <a:rPr lang="fr-FR" sz="1200" dirty="0">
                <a:solidFill>
                  <a:schemeClr val="tx1"/>
                </a:solidFill>
              </a:rPr>
              <a:t>ETP</a:t>
            </a:r>
          </a:p>
        </p:txBody>
      </p:sp>
      <p:sp>
        <p:nvSpPr>
          <p:cNvPr id="170" name="Ellipse 169"/>
          <p:cNvSpPr/>
          <p:nvPr/>
        </p:nvSpPr>
        <p:spPr bwMode="auto">
          <a:xfrm>
            <a:off x="3538825" y="1765579"/>
            <a:ext cx="1153825" cy="1060747"/>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173" name="Ellipse 172"/>
          <p:cNvSpPr/>
          <p:nvPr/>
        </p:nvSpPr>
        <p:spPr bwMode="auto">
          <a:xfrm>
            <a:off x="1984375" y="1159155"/>
            <a:ext cx="406400" cy="361950"/>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92500" lnSpcReduction="20000"/>
          </a:bodyPr>
          <a:lstStyle/>
          <a:p>
            <a:pPr algn="ctr">
              <a:spcBef>
                <a:spcPct val="50000"/>
              </a:spcBef>
              <a:buClr>
                <a:srgbClr val="CC0000"/>
              </a:buClr>
              <a:buSzPct val="75000"/>
              <a:defRPr/>
            </a:pPr>
            <a:endParaRPr lang="fr-FR" sz="1600" dirty="0">
              <a:solidFill>
                <a:schemeClr val="tx1"/>
              </a:solidFill>
            </a:endParaRPr>
          </a:p>
        </p:txBody>
      </p:sp>
      <p:sp>
        <p:nvSpPr>
          <p:cNvPr id="176" name="Ellipse 175"/>
          <p:cNvSpPr/>
          <p:nvPr/>
        </p:nvSpPr>
        <p:spPr bwMode="auto">
          <a:xfrm>
            <a:off x="3067050" y="1222622"/>
            <a:ext cx="312738" cy="300038"/>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70000" lnSpcReduction="20000"/>
          </a:bodyPr>
          <a:lstStyle/>
          <a:p>
            <a:pPr algn="ctr">
              <a:spcBef>
                <a:spcPct val="50000"/>
              </a:spcBef>
              <a:buClr>
                <a:srgbClr val="CC0000"/>
              </a:buClr>
              <a:buSzPct val="75000"/>
              <a:defRPr/>
            </a:pPr>
            <a:endParaRPr lang="fr-FR" sz="1600" dirty="0">
              <a:solidFill>
                <a:schemeClr val="tx1"/>
              </a:solidFill>
            </a:endParaRPr>
          </a:p>
        </p:txBody>
      </p:sp>
      <p:sp>
        <p:nvSpPr>
          <p:cNvPr id="177" name="Triangle isocèle 176"/>
          <p:cNvSpPr/>
          <p:nvPr>
            <p:custDataLst>
              <p:tags r:id="rId41"/>
            </p:custDataLst>
          </p:nvPr>
        </p:nvSpPr>
        <p:spPr bwMode="auto">
          <a:xfrm>
            <a:off x="2855913" y="3137180"/>
            <a:ext cx="190500" cy="165100"/>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178" name="Rectangle 177"/>
          <p:cNvSpPr/>
          <p:nvPr>
            <p:custDataLst>
              <p:tags r:id="rId42"/>
            </p:custDataLst>
          </p:nvPr>
        </p:nvSpPr>
        <p:spPr bwMode="auto">
          <a:xfrm>
            <a:off x="2120900" y="3440392"/>
            <a:ext cx="949325" cy="29845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Lorient / Vannes </a:t>
            </a:r>
            <a:r>
              <a:rPr lang="fr-FR" sz="1200" dirty="0" smtClean="0">
                <a:solidFill>
                  <a:schemeClr val="tx1"/>
                </a:solidFill>
              </a:rPr>
              <a:t>141 </a:t>
            </a:r>
            <a:r>
              <a:rPr lang="fr-FR" sz="1200" dirty="0">
                <a:solidFill>
                  <a:schemeClr val="tx1"/>
                </a:solidFill>
              </a:rPr>
              <a:t>ETP</a:t>
            </a:r>
          </a:p>
        </p:txBody>
      </p:sp>
      <p:sp>
        <p:nvSpPr>
          <p:cNvPr id="179" name="Ellipse 178"/>
          <p:cNvSpPr/>
          <p:nvPr/>
        </p:nvSpPr>
        <p:spPr bwMode="auto">
          <a:xfrm>
            <a:off x="2673350" y="2875242"/>
            <a:ext cx="539750" cy="442913"/>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lnSpcReduction="10000"/>
          </a:bodyPr>
          <a:lstStyle/>
          <a:p>
            <a:pPr algn="ctr">
              <a:spcBef>
                <a:spcPct val="50000"/>
              </a:spcBef>
              <a:buClr>
                <a:srgbClr val="CC0000"/>
              </a:buClr>
              <a:buSzPct val="75000"/>
              <a:defRPr/>
            </a:pPr>
            <a:endParaRPr lang="fr-FR" sz="1600" dirty="0">
              <a:solidFill>
                <a:schemeClr val="tx1"/>
              </a:solidFill>
            </a:endParaRPr>
          </a:p>
        </p:txBody>
      </p:sp>
      <p:sp>
        <p:nvSpPr>
          <p:cNvPr id="68" name="Triangle isocèle 67"/>
          <p:cNvSpPr/>
          <p:nvPr>
            <p:custDataLst>
              <p:tags r:id="rId43"/>
            </p:custDataLst>
          </p:nvPr>
        </p:nvSpPr>
        <p:spPr bwMode="auto">
          <a:xfrm>
            <a:off x="1431925" y="2013230"/>
            <a:ext cx="190500" cy="165100"/>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70" name="Triangle isocèle 69"/>
          <p:cNvSpPr/>
          <p:nvPr>
            <p:custDataLst>
              <p:tags r:id="rId44"/>
            </p:custDataLst>
          </p:nvPr>
        </p:nvSpPr>
        <p:spPr bwMode="auto">
          <a:xfrm>
            <a:off x="1617663" y="2078317"/>
            <a:ext cx="190500" cy="163513"/>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71" name="Triangle isocèle 70"/>
          <p:cNvSpPr/>
          <p:nvPr>
            <p:custDataLst>
              <p:tags r:id="rId45"/>
            </p:custDataLst>
          </p:nvPr>
        </p:nvSpPr>
        <p:spPr bwMode="auto">
          <a:xfrm>
            <a:off x="1500188" y="2194205"/>
            <a:ext cx="190500" cy="163512"/>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73" name="Rectangle 72"/>
          <p:cNvSpPr/>
          <p:nvPr>
            <p:custDataLst>
              <p:tags r:id="rId46"/>
            </p:custDataLst>
          </p:nvPr>
        </p:nvSpPr>
        <p:spPr bwMode="auto">
          <a:xfrm>
            <a:off x="495300" y="1633603"/>
            <a:ext cx="777875" cy="19050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Brest </a:t>
            </a:r>
            <a:r>
              <a:rPr lang="fr-FR" sz="1200" dirty="0" smtClean="0">
                <a:solidFill>
                  <a:schemeClr val="tx1"/>
                </a:solidFill>
              </a:rPr>
              <a:t>592 ETP</a:t>
            </a:r>
            <a:endParaRPr lang="fr-FR" sz="1200" dirty="0">
              <a:solidFill>
                <a:schemeClr val="tx1"/>
              </a:solidFill>
            </a:endParaRPr>
          </a:p>
        </p:txBody>
      </p:sp>
      <p:sp>
        <p:nvSpPr>
          <p:cNvPr id="74" name="Ellipse 73"/>
          <p:cNvSpPr/>
          <p:nvPr/>
        </p:nvSpPr>
        <p:spPr bwMode="auto">
          <a:xfrm>
            <a:off x="1147763" y="1606830"/>
            <a:ext cx="906462" cy="893762"/>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75" name="Triangle isocèle 74"/>
          <p:cNvSpPr/>
          <p:nvPr>
            <p:custDataLst>
              <p:tags r:id="rId47"/>
            </p:custDataLst>
          </p:nvPr>
        </p:nvSpPr>
        <p:spPr bwMode="auto">
          <a:xfrm>
            <a:off x="1582738" y="1802092"/>
            <a:ext cx="190500" cy="165100"/>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76" name="Triangle isocèle 75"/>
          <p:cNvSpPr/>
          <p:nvPr/>
        </p:nvSpPr>
        <p:spPr bwMode="auto">
          <a:xfrm>
            <a:off x="1201738" y="1760817"/>
            <a:ext cx="304800" cy="265113"/>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78" name="Triangle isocèle 77"/>
          <p:cNvSpPr/>
          <p:nvPr>
            <p:custDataLst>
              <p:tags r:id="rId48"/>
            </p:custDataLst>
          </p:nvPr>
        </p:nvSpPr>
        <p:spPr bwMode="auto">
          <a:xfrm>
            <a:off x="3744673" y="2310695"/>
            <a:ext cx="423568" cy="337704"/>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79" name="Triangle isocèle 78"/>
          <p:cNvSpPr/>
          <p:nvPr>
            <p:custDataLst>
              <p:tags r:id="rId49"/>
            </p:custDataLst>
          </p:nvPr>
        </p:nvSpPr>
        <p:spPr bwMode="auto">
          <a:xfrm>
            <a:off x="4048940" y="2111911"/>
            <a:ext cx="300466" cy="281595"/>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80" name="Triangle isocèle 79"/>
          <p:cNvSpPr/>
          <p:nvPr>
            <p:custDataLst>
              <p:tags r:id="rId50"/>
            </p:custDataLst>
          </p:nvPr>
        </p:nvSpPr>
        <p:spPr bwMode="auto">
          <a:xfrm>
            <a:off x="3868739" y="2111912"/>
            <a:ext cx="202372" cy="154139"/>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81" name="Triangle isocèle 80"/>
          <p:cNvSpPr/>
          <p:nvPr>
            <p:custDataLst>
              <p:tags r:id="rId51"/>
            </p:custDataLst>
          </p:nvPr>
        </p:nvSpPr>
        <p:spPr bwMode="auto">
          <a:xfrm>
            <a:off x="3808717" y="1817714"/>
            <a:ext cx="310099" cy="243661"/>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82" name="Triangle isocèle 81"/>
          <p:cNvSpPr/>
          <p:nvPr>
            <p:custDataLst>
              <p:tags r:id="rId52"/>
            </p:custDataLst>
          </p:nvPr>
        </p:nvSpPr>
        <p:spPr bwMode="auto">
          <a:xfrm>
            <a:off x="4071111" y="1817714"/>
            <a:ext cx="333954" cy="248478"/>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83" name="Triangle isocèle 82"/>
          <p:cNvSpPr/>
          <p:nvPr>
            <p:custDataLst>
              <p:tags r:id="rId53"/>
            </p:custDataLst>
          </p:nvPr>
        </p:nvSpPr>
        <p:spPr bwMode="auto">
          <a:xfrm>
            <a:off x="4305134" y="2167571"/>
            <a:ext cx="306665" cy="30202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grpSp>
        <p:nvGrpSpPr>
          <p:cNvPr id="72" name="Groupe 77"/>
          <p:cNvGrpSpPr>
            <a:grpSpLocks/>
          </p:cNvGrpSpPr>
          <p:nvPr>
            <p:custDataLst>
              <p:tags r:id="rId54"/>
            </p:custDataLst>
          </p:nvPr>
        </p:nvGrpSpPr>
        <p:grpSpPr bwMode="auto">
          <a:xfrm>
            <a:off x="6726193" y="1198842"/>
            <a:ext cx="2028825" cy="2171700"/>
            <a:chOff x="6589814" y="1051613"/>
            <a:chExt cx="2028564" cy="2171023"/>
          </a:xfrm>
        </p:grpSpPr>
        <p:grpSp>
          <p:nvGrpSpPr>
            <p:cNvPr id="77" name="Groupe 55"/>
            <p:cNvGrpSpPr>
              <a:grpSpLocks/>
            </p:cNvGrpSpPr>
            <p:nvPr/>
          </p:nvGrpSpPr>
          <p:grpSpPr bwMode="auto">
            <a:xfrm>
              <a:off x="6589814" y="1051613"/>
              <a:ext cx="2028564" cy="2171023"/>
              <a:chOff x="9692384" y="512801"/>
              <a:chExt cx="1793266" cy="1805686"/>
            </a:xfrm>
          </p:grpSpPr>
          <p:sp>
            <p:nvSpPr>
              <p:cNvPr id="87" name="Rectangle 86"/>
              <p:cNvSpPr/>
              <p:nvPr>
                <p:custDataLst>
                  <p:tags r:id="rId58"/>
                </p:custDataLst>
              </p:nvPr>
            </p:nvSpPr>
            <p:spPr bwMode="auto">
              <a:xfrm>
                <a:off x="9692384" y="512801"/>
                <a:ext cx="1720301" cy="1743649"/>
              </a:xfrm>
              <a:prstGeom prst="rect">
                <a:avLst/>
              </a:prstGeom>
              <a:no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lstStyle/>
              <a:p>
                <a:pPr algn="ctr">
                  <a:spcBef>
                    <a:spcPct val="50000"/>
                  </a:spcBef>
                  <a:buClr>
                    <a:srgbClr val="CC0000"/>
                  </a:buClr>
                  <a:buSzPct val="75000"/>
                  <a:defRPr/>
                </a:pPr>
                <a:r>
                  <a:rPr lang="fr-FR" sz="1200" b="1" u="sng" dirty="0">
                    <a:solidFill>
                      <a:schemeClr val="tx1"/>
                    </a:solidFill>
                  </a:rPr>
                  <a:t>Légende</a:t>
                </a:r>
              </a:p>
            </p:txBody>
          </p:sp>
          <p:sp>
            <p:nvSpPr>
              <p:cNvPr id="88" name="ZoneTexte 87"/>
              <p:cNvSpPr txBox="1"/>
              <p:nvPr>
                <p:custDataLst>
                  <p:tags r:id="rId59"/>
                </p:custDataLst>
              </p:nvPr>
            </p:nvSpPr>
            <p:spPr>
              <a:xfrm>
                <a:off x="10214070" y="848471"/>
                <a:ext cx="1271580"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1200" dirty="0">
                    <a:latin typeface="+mn-lt"/>
                  </a:rPr>
                  <a:t>+ 500 ETP chercheurs</a:t>
                </a:r>
              </a:p>
            </p:txBody>
          </p:sp>
          <p:sp>
            <p:nvSpPr>
              <p:cNvPr id="89" name="ZoneTexte 88"/>
              <p:cNvSpPr txBox="1"/>
              <p:nvPr>
                <p:custDataLst>
                  <p:tags r:id="rId60"/>
                </p:custDataLst>
              </p:nvPr>
            </p:nvSpPr>
            <p:spPr>
              <a:xfrm>
                <a:off x="10229991" y="1378850"/>
                <a:ext cx="1201066"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1200" dirty="0">
                    <a:latin typeface="+mn-lt"/>
                  </a:rPr>
                  <a:t>Entre 200 et 500 ETP chercheurs</a:t>
                </a:r>
              </a:p>
            </p:txBody>
          </p:sp>
          <p:sp>
            <p:nvSpPr>
              <p:cNvPr id="90" name="ZoneTexte 89"/>
              <p:cNvSpPr txBox="1"/>
              <p:nvPr>
                <p:custDataLst>
                  <p:tags r:id="rId61"/>
                </p:custDataLst>
              </p:nvPr>
            </p:nvSpPr>
            <p:spPr>
              <a:xfrm>
                <a:off x="10218616" y="1879483"/>
                <a:ext cx="1201066"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lIns="36000" tIns="36000" rIns="36000" bIns="36000" anchor="ctr"/>
              <a:lstStyle/>
              <a:p>
                <a:pPr>
                  <a:buClr>
                    <a:schemeClr val="accent2"/>
                  </a:buClr>
                  <a:defRPr/>
                </a:pPr>
                <a:r>
                  <a:rPr lang="fr-FR" sz="1200" dirty="0">
                    <a:latin typeface="+mn-lt"/>
                  </a:rPr>
                  <a:t>Moins de 200 ETP chercheurs</a:t>
                </a:r>
              </a:p>
            </p:txBody>
          </p:sp>
        </p:grpSp>
        <p:sp>
          <p:nvSpPr>
            <p:cNvPr id="84" name="Triangle isocèle 83"/>
            <p:cNvSpPr/>
            <p:nvPr>
              <p:custDataLst>
                <p:tags r:id="rId55"/>
              </p:custDataLst>
            </p:nvPr>
          </p:nvSpPr>
          <p:spPr bwMode="auto">
            <a:xfrm>
              <a:off x="6727908" y="1454712"/>
              <a:ext cx="395237" cy="380881"/>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85" name="Triangle isocèle 84"/>
            <p:cNvSpPr/>
            <p:nvPr>
              <p:custDataLst>
                <p:tags r:id="rId56"/>
              </p:custDataLst>
            </p:nvPr>
          </p:nvSpPr>
          <p:spPr bwMode="auto">
            <a:xfrm>
              <a:off x="6773940" y="2179974"/>
              <a:ext cx="303173" cy="266617"/>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86" name="Triangle isocèle 85"/>
            <p:cNvSpPr/>
            <p:nvPr>
              <p:custDataLst>
                <p:tags r:id="rId57"/>
              </p:custDataLst>
            </p:nvPr>
          </p:nvSpPr>
          <p:spPr bwMode="auto">
            <a:xfrm>
              <a:off x="6829495" y="2848103"/>
              <a:ext cx="190475" cy="165049"/>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Rectangle 2" hidden="1"/>
          <p:cNvGraphicFramePr>
            <a:graphicFrameLocks/>
          </p:cNvGraphicFramePr>
          <p:nvPr/>
        </p:nvGraphicFramePr>
        <p:xfrm>
          <a:off x="0" y="0"/>
          <a:ext cx="158750" cy="158750"/>
        </p:xfrm>
        <a:graphic>
          <a:graphicData uri="http://schemas.openxmlformats.org/presentationml/2006/ole">
            <p:oleObj spid="_x0000_s487426" name="think-cell Slide" r:id="rId12" imgW="0" imgH="0" progId="">
              <p:embed/>
            </p:oleObj>
          </a:graphicData>
        </a:graphic>
      </p:graphicFrame>
      <p:sp>
        <p:nvSpPr>
          <p:cNvPr id="2" name="Titre 1"/>
          <p:cNvSpPr>
            <a:spLocks noGrp="1"/>
          </p:cNvSpPr>
          <p:nvPr>
            <p:ph type="title"/>
            <p:custDataLst>
              <p:tags r:id="rId2"/>
            </p:custDataLst>
          </p:nvPr>
        </p:nvSpPr>
        <p:spPr>
          <a:xfrm>
            <a:off x="250825" y="172642"/>
            <a:ext cx="8642350" cy="692150"/>
          </a:xfrm>
        </p:spPr>
        <p:txBody>
          <a:bodyPr/>
          <a:lstStyle/>
          <a:p>
            <a:pPr>
              <a:lnSpc>
                <a:spcPct val="100000"/>
              </a:lnSpc>
              <a:defRPr/>
            </a:pPr>
            <a:r>
              <a:rPr lang="fr-FR" dirty="0" smtClean="0"/>
              <a:t>Les forces en présence</a:t>
            </a:r>
            <a:br>
              <a:rPr lang="fr-FR" dirty="0" smtClean="0"/>
            </a:br>
            <a:r>
              <a:rPr lang="fr-FR" sz="1800" b="0" i="1" dirty="0" smtClean="0"/>
              <a:t>Un niveau des formations à l’international important et plusieurs domaines d’excellence notables </a:t>
            </a:r>
            <a:endParaRPr lang="fr-FR" sz="1600" b="0" i="1" dirty="0" smtClean="0">
              <a:solidFill>
                <a:schemeClr val="accent3"/>
              </a:solidFill>
            </a:endParaRPr>
          </a:p>
        </p:txBody>
      </p:sp>
      <p:sp>
        <p:nvSpPr>
          <p:cNvPr id="47" name="Espace réservé du numéro de diapositive 3"/>
          <p:cNvSpPr txBox="1">
            <a:spLocks/>
          </p:cNvSpPr>
          <p:nvPr>
            <p:custDataLst>
              <p:tags r:id="rId3"/>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BB181D19-E09E-489D-A36C-C3FCEC6E4F06}" type="slidenum">
              <a:rPr lang="fr-FR" sz="1200">
                <a:solidFill>
                  <a:srgbClr val="254375"/>
                </a:solidFill>
                <a:latin typeface="+mn-lt"/>
              </a:rPr>
              <a:pPr algn="r" eaLnBrk="0" fontAlgn="auto" hangingPunct="0">
                <a:spcAft>
                  <a:spcPts val="0"/>
                </a:spcAft>
                <a:defRPr/>
              </a:pPr>
              <a:t>8</a:t>
            </a:fld>
            <a:endParaRPr lang="fr-FR" sz="1200" dirty="0">
              <a:solidFill>
                <a:srgbClr val="254375"/>
              </a:solidFill>
              <a:latin typeface="+mn-lt"/>
            </a:endParaRPr>
          </a:p>
        </p:txBody>
      </p:sp>
      <p:sp>
        <p:nvSpPr>
          <p:cNvPr id="69" name="Rectangle 68"/>
          <p:cNvSpPr/>
          <p:nvPr>
            <p:custDataLst>
              <p:tags r:id="rId4"/>
            </p:custDataLst>
          </p:nvPr>
        </p:nvSpPr>
        <p:spPr bwMode="auto">
          <a:xfrm>
            <a:off x="110835" y="1031357"/>
            <a:ext cx="8783782" cy="5213867"/>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pic>
        <p:nvPicPr>
          <p:cNvPr id="453637" name="Picture 5"/>
          <p:cNvPicPr>
            <a:picLocks noChangeAspect="1" noChangeArrowheads="1"/>
          </p:cNvPicPr>
          <p:nvPr>
            <p:custDataLst>
              <p:tags r:id="rId5"/>
            </p:custDataLst>
          </p:nvPr>
        </p:nvPicPr>
        <p:blipFill>
          <a:blip r:embed="rId13" cstate="print"/>
          <a:srcRect l="4634" t="6071" r="5722" b="7825"/>
          <a:stretch>
            <a:fillRect/>
          </a:stretch>
        </p:blipFill>
        <p:spPr bwMode="auto">
          <a:xfrm>
            <a:off x="973776" y="4298864"/>
            <a:ext cx="7030193" cy="1885525"/>
          </a:xfrm>
          <a:prstGeom prst="rect">
            <a:avLst/>
          </a:prstGeom>
          <a:noFill/>
          <a:ln w="9525">
            <a:noFill/>
            <a:miter lim="800000"/>
            <a:headEnd/>
            <a:tailEnd/>
          </a:ln>
          <a:effectLst/>
        </p:spPr>
      </p:pic>
      <p:pic>
        <p:nvPicPr>
          <p:cNvPr id="453638" name="Picture 6"/>
          <p:cNvPicPr>
            <a:picLocks noChangeAspect="1" noChangeArrowheads="1"/>
          </p:cNvPicPr>
          <p:nvPr>
            <p:custDataLst>
              <p:tags r:id="rId6"/>
            </p:custDataLst>
          </p:nvPr>
        </p:nvPicPr>
        <p:blipFill>
          <a:blip r:embed="rId14" cstate="print"/>
          <a:srcRect l="4903" t="4282" r="9213" b="5134"/>
          <a:stretch>
            <a:fillRect/>
          </a:stretch>
        </p:blipFill>
        <p:spPr bwMode="auto">
          <a:xfrm>
            <a:off x="305195" y="1116283"/>
            <a:ext cx="8415507" cy="2909451"/>
          </a:xfrm>
          <a:prstGeom prst="rect">
            <a:avLst/>
          </a:prstGeom>
          <a:noFill/>
          <a:ln w="9525">
            <a:noFill/>
            <a:miter lim="800000"/>
            <a:headEnd/>
            <a:tailEnd/>
          </a:ln>
          <a:effectLst/>
        </p:spPr>
      </p:pic>
      <p:sp>
        <p:nvSpPr>
          <p:cNvPr id="8" name="ZoneTexte 7"/>
          <p:cNvSpPr txBox="1"/>
          <p:nvPr>
            <p:custDataLst>
              <p:tags r:id="rId7"/>
            </p:custDataLst>
          </p:nvPr>
        </p:nvSpPr>
        <p:spPr>
          <a:xfrm>
            <a:off x="1282536" y="4346369"/>
            <a:ext cx="558140" cy="368135"/>
          </a:xfrm>
          <a:prstGeom prst="rect">
            <a:avLst/>
          </a:prstGeom>
          <a:noFill/>
        </p:spPr>
        <p:txBody>
          <a:bodyPr wrap="square" lIns="36000" tIns="36000" rIns="36000" bIns="36000" rtlCol="0" anchor="ctr" anchorCtr="0">
            <a:noAutofit/>
          </a:bodyPr>
          <a:lstStyle/>
          <a:p>
            <a:pPr>
              <a:buClr>
                <a:schemeClr val="accent2"/>
              </a:buClr>
            </a:pPr>
            <a:r>
              <a:rPr lang="fr-FR" sz="1600" b="1" dirty="0" smtClean="0"/>
              <a:t>OST</a:t>
            </a:r>
          </a:p>
        </p:txBody>
      </p:sp>
      <p:sp>
        <p:nvSpPr>
          <p:cNvPr id="10" name="Rectangle 9"/>
          <p:cNvSpPr/>
          <p:nvPr>
            <p:custDataLst>
              <p:tags r:id="rId8"/>
            </p:custDataLst>
          </p:nvPr>
        </p:nvSpPr>
        <p:spPr bwMode="auto">
          <a:xfrm>
            <a:off x="7433953" y="4785756"/>
            <a:ext cx="391886" cy="1246909"/>
          </a:xfrm>
          <a:prstGeom prst="rect">
            <a:avLst/>
          </a:prstGeom>
          <a:solidFill>
            <a:schemeClr val="bg1"/>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 name="ZoneTexte 8"/>
          <p:cNvSpPr txBox="1"/>
          <p:nvPr/>
        </p:nvSpPr>
        <p:spPr>
          <a:xfrm>
            <a:off x="7389423" y="4676903"/>
            <a:ext cx="558140" cy="368135"/>
          </a:xfrm>
          <a:prstGeom prst="rect">
            <a:avLst/>
          </a:prstGeom>
          <a:noFill/>
        </p:spPr>
        <p:txBody>
          <a:bodyPr wrap="square" lIns="36000" tIns="36000" rIns="36000" bIns="36000" rtlCol="0" anchor="ctr" anchorCtr="0">
            <a:noAutofit/>
          </a:bodyPr>
          <a:lstStyle/>
          <a:p>
            <a:pPr>
              <a:buClr>
                <a:schemeClr val="accent2"/>
              </a:buClr>
            </a:pPr>
            <a:r>
              <a:rPr lang="fr-FR" sz="1200" b="1" dirty="0" smtClean="0">
                <a:latin typeface="Calibri" pitchFamily="34" charset="0"/>
              </a:rPr>
              <a:t>&lt; 0,1</a:t>
            </a:r>
          </a:p>
        </p:txBody>
      </p:sp>
      <p:sp>
        <p:nvSpPr>
          <p:cNvPr id="11" name="ZoneTexte 10"/>
          <p:cNvSpPr txBox="1"/>
          <p:nvPr/>
        </p:nvSpPr>
        <p:spPr>
          <a:xfrm>
            <a:off x="7389423" y="4888678"/>
            <a:ext cx="558140" cy="368135"/>
          </a:xfrm>
          <a:prstGeom prst="rect">
            <a:avLst/>
          </a:prstGeom>
          <a:noFill/>
        </p:spPr>
        <p:txBody>
          <a:bodyPr wrap="square" lIns="36000" tIns="36000" rIns="36000" bIns="36000" rtlCol="0" anchor="ctr" anchorCtr="0">
            <a:noAutofit/>
          </a:bodyPr>
          <a:lstStyle/>
          <a:p>
            <a:pPr>
              <a:buClr>
                <a:schemeClr val="accent2"/>
              </a:buClr>
            </a:pPr>
            <a:r>
              <a:rPr lang="fr-FR" sz="1200" b="1" dirty="0" smtClean="0">
                <a:latin typeface="Calibri" pitchFamily="34" charset="0"/>
              </a:rPr>
              <a:t>&lt; 0,1</a:t>
            </a:r>
          </a:p>
        </p:txBody>
      </p:sp>
      <p:sp>
        <p:nvSpPr>
          <p:cNvPr id="12" name="ZoneTexte 11"/>
          <p:cNvSpPr txBox="1"/>
          <p:nvPr/>
        </p:nvSpPr>
        <p:spPr>
          <a:xfrm>
            <a:off x="7389423" y="5078678"/>
            <a:ext cx="558140" cy="368135"/>
          </a:xfrm>
          <a:prstGeom prst="rect">
            <a:avLst/>
          </a:prstGeom>
          <a:noFill/>
        </p:spPr>
        <p:txBody>
          <a:bodyPr wrap="square" lIns="36000" tIns="36000" rIns="36000" bIns="36000" rtlCol="0" anchor="ctr" anchorCtr="0">
            <a:noAutofit/>
          </a:bodyPr>
          <a:lstStyle/>
          <a:p>
            <a:pPr>
              <a:buClr>
                <a:schemeClr val="accent2"/>
              </a:buClr>
            </a:pPr>
            <a:r>
              <a:rPr lang="fr-FR" sz="1200" b="1" dirty="0" smtClean="0">
                <a:latin typeface="Calibri" pitchFamily="34" charset="0"/>
              </a:rPr>
              <a:t>&lt; 0,1</a:t>
            </a:r>
          </a:p>
        </p:txBody>
      </p:sp>
      <p:sp>
        <p:nvSpPr>
          <p:cNvPr id="13" name="ZoneTexte 12"/>
          <p:cNvSpPr txBox="1"/>
          <p:nvPr>
            <p:custDataLst>
              <p:tags r:id="rId9"/>
            </p:custDataLst>
          </p:nvPr>
        </p:nvSpPr>
        <p:spPr>
          <a:xfrm>
            <a:off x="7389423" y="5660553"/>
            <a:ext cx="558140" cy="368135"/>
          </a:xfrm>
          <a:prstGeom prst="rect">
            <a:avLst/>
          </a:prstGeom>
          <a:noFill/>
        </p:spPr>
        <p:txBody>
          <a:bodyPr wrap="square" lIns="36000" tIns="36000" rIns="36000" bIns="36000" rtlCol="0" anchor="ctr" anchorCtr="0">
            <a:noAutofit/>
          </a:bodyPr>
          <a:lstStyle/>
          <a:p>
            <a:pPr>
              <a:buClr>
                <a:schemeClr val="accent2"/>
              </a:buClr>
            </a:pPr>
            <a:r>
              <a:rPr lang="fr-FR" sz="1200" b="1" dirty="0" smtClean="0">
                <a:latin typeface="Calibri" pitchFamily="34" charset="0"/>
              </a:rPr>
              <a:t>&lt; 0,1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 name="Objet 98" hidden="1"/>
          <p:cNvGraphicFramePr>
            <a:graphicFrameLocks/>
          </p:cNvGraphicFramePr>
          <p:nvPr/>
        </p:nvGraphicFramePr>
        <p:xfrm>
          <a:off x="0" y="0"/>
          <a:ext cx="158750" cy="158750"/>
        </p:xfrm>
        <a:graphic>
          <a:graphicData uri="http://schemas.openxmlformats.org/presentationml/2006/ole">
            <p:oleObj spid="_x0000_s474114" name="think-cell Slide" r:id="rId40" imgW="0" imgH="0" progId="">
              <p:embed/>
            </p:oleObj>
          </a:graphicData>
        </a:graphic>
      </p:graphicFrame>
      <p:sp>
        <p:nvSpPr>
          <p:cNvPr id="50" name="Rectangle 49"/>
          <p:cNvSpPr/>
          <p:nvPr>
            <p:custDataLst>
              <p:tags r:id="rId2"/>
            </p:custDataLst>
          </p:nvPr>
        </p:nvSpPr>
        <p:spPr bwMode="auto">
          <a:xfrm>
            <a:off x="6721434" y="1045029"/>
            <a:ext cx="2090057" cy="5189516"/>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2" name="Titre 1"/>
          <p:cNvSpPr>
            <a:spLocks noGrp="1"/>
          </p:cNvSpPr>
          <p:nvPr>
            <p:ph type="title"/>
            <p:custDataLst>
              <p:tags r:id="rId3"/>
            </p:custDataLst>
          </p:nvPr>
        </p:nvSpPr>
        <p:spPr>
          <a:xfrm>
            <a:off x="250825" y="248675"/>
            <a:ext cx="8642350" cy="692150"/>
          </a:xfrm>
        </p:spPr>
        <p:txBody>
          <a:bodyPr/>
          <a:lstStyle/>
          <a:p>
            <a:pPr>
              <a:lnSpc>
                <a:spcPct val="100000"/>
              </a:lnSpc>
              <a:defRPr/>
            </a:pPr>
            <a:r>
              <a:rPr lang="fr-FR" dirty="0" smtClean="0"/>
              <a:t>Les forces en présence</a:t>
            </a:r>
            <a:r>
              <a:rPr lang="fr-FR" sz="2000" dirty="0" smtClean="0"/>
              <a:t/>
            </a:r>
            <a:br>
              <a:rPr lang="fr-FR" sz="2000" dirty="0" smtClean="0"/>
            </a:br>
            <a:r>
              <a:rPr lang="fr-FR" sz="2000" b="0" i="1" dirty="0" smtClean="0"/>
              <a:t>Des effectifs des </a:t>
            </a:r>
            <a:r>
              <a:rPr lang="fr-FR" sz="2000" b="0" i="1" dirty="0" err="1" smtClean="0">
                <a:solidFill>
                  <a:schemeClr val="accent3"/>
                </a:solidFill>
              </a:rPr>
              <a:t>Labex</a:t>
            </a:r>
            <a:r>
              <a:rPr lang="fr-FR" sz="2000" b="0" i="1" dirty="0" smtClean="0">
                <a:solidFill>
                  <a:schemeClr val="accent3"/>
                </a:solidFill>
              </a:rPr>
              <a:t> par site et la présence d’autres projets IA qui font ressortir 3 sites réellement pluridisciplinaires et 2 sites plus spécialisés</a:t>
            </a:r>
            <a:endParaRPr lang="fr-FR" sz="2000" b="0" i="1" dirty="0">
              <a:solidFill>
                <a:schemeClr val="accent3"/>
              </a:solidFill>
            </a:endParaRPr>
          </a:p>
        </p:txBody>
      </p:sp>
      <p:sp>
        <p:nvSpPr>
          <p:cNvPr id="47" name="Espace réservé du numéro de diapositive 3"/>
          <p:cNvSpPr txBox="1">
            <a:spLocks/>
          </p:cNvSpPr>
          <p:nvPr>
            <p:custDataLst>
              <p:tags r:id="rId4"/>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eaLnBrk="0" fontAlgn="auto" hangingPunct="0">
              <a:spcAft>
                <a:spcPts val="0"/>
              </a:spcAft>
              <a:defRPr/>
            </a:pPr>
            <a:fld id="{BB181D19-E09E-489D-A36C-C3FCEC6E4F06}" type="slidenum">
              <a:rPr lang="fr-FR" sz="1200">
                <a:solidFill>
                  <a:srgbClr val="254375"/>
                </a:solidFill>
                <a:latin typeface="+mn-lt"/>
              </a:rPr>
              <a:pPr algn="r" eaLnBrk="0" fontAlgn="auto" hangingPunct="0">
                <a:spcAft>
                  <a:spcPts val="0"/>
                </a:spcAft>
                <a:defRPr/>
              </a:pPr>
              <a:t>9</a:t>
            </a:fld>
            <a:endParaRPr lang="fr-FR" sz="1200" dirty="0">
              <a:solidFill>
                <a:srgbClr val="254375"/>
              </a:solidFill>
              <a:latin typeface="+mn-lt"/>
            </a:endParaRPr>
          </a:p>
        </p:txBody>
      </p:sp>
      <p:grpSp>
        <p:nvGrpSpPr>
          <p:cNvPr id="3" name="Groupe 99"/>
          <p:cNvGrpSpPr/>
          <p:nvPr>
            <p:custDataLst>
              <p:tags r:id="rId5"/>
            </p:custDataLst>
          </p:nvPr>
        </p:nvGrpSpPr>
        <p:grpSpPr>
          <a:xfrm>
            <a:off x="1107264" y="1088662"/>
            <a:ext cx="4165379" cy="2937073"/>
            <a:chOff x="1117898" y="1088662"/>
            <a:chExt cx="4635500" cy="3303588"/>
          </a:xfrm>
        </p:grpSpPr>
        <p:pic>
          <p:nvPicPr>
            <p:cNvPr id="8195" name="Picture 6" descr="http://www.d-maps.com/m/paysloire/paysloire08.gif"/>
            <p:cNvPicPr>
              <a:picLocks noChangeAspect="1" noChangeArrowheads="1"/>
            </p:cNvPicPr>
            <p:nvPr>
              <p:custDataLst>
                <p:tags r:id="rId36"/>
              </p:custDataLst>
            </p:nvPr>
          </p:nvPicPr>
          <p:blipFill>
            <a:blip r:embed="rId41" cstate="print"/>
            <a:srcRect l="2336" t="4993" r="5846" b="11124"/>
            <a:stretch>
              <a:fillRect/>
            </a:stretch>
          </p:blipFill>
          <p:spPr bwMode="auto">
            <a:xfrm>
              <a:off x="2972098" y="1785575"/>
              <a:ext cx="2781300" cy="2606675"/>
            </a:xfrm>
            <a:prstGeom prst="rect">
              <a:avLst/>
            </a:prstGeom>
            <a:noFill/>
            <a:ln w="9525">
              <a:noFill/>
              <a:miter lim="800000"/>
              <a:headEnd/>
              <a:tailEnd/>
            </a:ln>
          </p:spPr>
        </p:pic>
        <p:pic>
          <p:nvPicPr>
            <p:cNvPr id="8200" name="Picture 3"/>
            <p:cNvPicPr>
              <a:picLocks noChangeAspect="1" noChangeArrowheads="1"/>
            </p:cNvPicPr>
            <p:nvPr>
              <p:custDataLst>
                <p:tags r:id="rId37"/>
              </p:custDataLst>
            </p:nvPr>
          </p:nvPicPr>
          <p:blipFill>
            <a:blip r:embed="rId42" cstate="print">
              <a:lum bright="42000"/>
            </a:blip>
            <a:srcRect/>
            <a:stretch>
              <a:fillRect/>
            </a:stretch>
          </p:blipFill>
          <p:spPr bwMode="auto">
            <a:xfrm>
              <a:off x="1117898" y="1088662"/>
              <a:ext cx="3143250" cy="2246313"/>
            </a:xfrm>
            <a:prstGeom prst="rect">
              <a:avLst/>
            </a:prstGeom>
            <a:noFill/>
            <a:ln w="9525">
              <a:noFill/>
              <a:miter lim="800000"/>
              <a:headEnd/>
              <a:tailEnd/>
            </a:ln>
          </p:spPr>
        </p:pic>
      </p:grpSp>
      <p:sp>
        <p:nvSpPr>
          <p:cNvPr id="69" name="Rectangle 68"/>
          <p:cNvSpPr/>
          <p:nvPr>
            <p:custDataLst>
              <p:tags r:id="rId6"/>
            </p:custDataLst>
          </p:nvPr>
        </p:nvSpPr>
        <p:spPr bwMode="auto">
          <a:xfrm>
            <a:off x="123826" y="1031357"/>
            <a:ext cx="8688388" cy="5213867"/>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a:bodyPr>
          <a:lstStyle/>
          <a:p>
            <a:pPr algn="ctr">
              <a:spcBef>
                <a:spcPct val="50000"/>
              </a:spcBef>
              <a:buClr>
                <a:srgbClr val="CC0000"/>
              </a:buClr>
              <a:buSzPct val="75000"/>
              <a:defRPr/>
            </a:pPr>
            <a:endParaRPr lang="fr-FR" sz="1600" dirty="0">
              <a:solidFill>
                <a:schemeClr val="tx1"/>
              </a:solidFill>
            </a:endParaRPr>
          </a:p>
        </p:txBody>
      </p:sp>
      <p:sp>
        <p:nvSpPr>
          <p:cNvPr id="121" name="Rectangle 120"/>
          <p:cNvSpPr/>
          <p:nvPr>
            <p:custDataLst>
              <p:tags r:id="rId7"/>
            </p:custDataLst>
          </p:nvPr>
        </p:nvSpPr>
        <p:spPr bwMode="auto">
          <a:xfrm>
            <a:off x="4750391" y="2893722"/>
            <a:ext cx="1074255" cy="43249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Angers 138</a:t>
            </a:r>
          </a:p>
          <a:p>
            <a:pPr algn="ctr">
              <a:spcBef>
                <a:spcPts val="0"/>
              </a:spcBef>
              <a:buClr>
                <a:srgbClr val="CC0000"/>
              </a:buClr>
              <a:buSzPct val="75000"/>
              <a:defRPr/>
            </a:pPr>
            <a:r>
              <a:rPr lang="fr-FR" sz="800" b="1" dirty="0" smtClean="0">
                <a:solidFill>
                  <a:schemeClr val="tx1">
                    <a:lumMod val="75000"/>
                    <a:lumOff val="25000"/>
                  </a:schemeClr>
                </a:solidFill>
                <a:latin typeface="Arial" charset="0"/>
              </a:rPr>
              <a:t>1 Cohorte</a:t>
            </a:r>
          </a:p>
          <a:p>
            <a:pPr algn="ctr">
              <a:spcBef>
                <a:spcPts val="0"/>
              </a:spcBef>
              <a:buClr>
                <a:srgbClr val="CC0000"/>
              </a:buClr>
              <a:buSzPct val="75000"/>
              <a:defRPr/>
            </a:pPr>
            <a:endParaRPr lang="fr-FR" sz="1200" b="1" dirty="0">
              <a:solidFill>
                <a:schemeClr val="tx1"/>
              </a:solidFill>
            </a:endParaRPr>
          </a:p>
        </p:txBody>
      </p:sp>
      <p:sp>
        <p:nvSpPr>
          <p:cNvPr id="122" name="Rectangle 121"/>
          <p:cNvSpPr/>
          <p:nvPr>
            <p:custDataLst>
              <p:tags r:id="rId8"/>
            </p:custDataLst>
          </p:nvPr>
        </p:nvSpPr>
        <p:spPr bwMode="auto">
          <a:xfrm>
            <a:off x="5228380" y="2038994"/>
            <a:ext cx="1191470" cy="45655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rPr>
              <a:t>Le </a:t>
            </a:r>
            <a:r>
              <a:rPr lang="fr-FR" sz="1200" b="1" dirty="0" smtClean="0">
                <a:solidFill>
                  <a:schemeClr val="tx1"/>
                </a:solidFill>
              </a:rPr>
              <a:t>Mans 97</a:t>
            </a:r>
          </a:p>
          <a:p>
            <a:pPr algn="ctr">
              <a:spcBef>
                <a:spcPts val="0"/>
              </a:spcBef>
              <a:buClr>
                <a:srgbClr val="CC0000"/>
              </a:buClr>
              <a:buSzPct val="75000"/>
              <a:defRPr/>
            </a:pPr>
            <a:r>
              <a:rPr lang="fr-FR" sz="800" b="1" dirty="0" smtClean="0">
                <a:solidFill>
                  <a:schemeClr val="tx1">
                    <a:lumMod val="75000"/>
                    <a:lumOff val="25000"/>
                  </a:schemeClr>
                </a:solidFill>
                <a:latin typeface="Arial" charset="0"/>
              </a:rPr>
              <a:t>2 </a:t>
            </a:r>
            <a:r>
              <a:rPr lang="fr-FR" sz="800" b="1" dirty="0" err="1" smtClean="0">
                <a:solidFill>
                  <a:schemeClr val="tx1">
                    <a:lumMod val="75000"/>
                    <a:lumOff val="25000"/>
                  </a:schemeClr>
                </a:solidFill>
                <a:latin typeface="Arial" charset="0"/>
              </a:rPr>
              <a:t>Equipex</a:t>
            </a:r>
            <a:r>
              <a:rPr lang="fr-FR" sz="800" b="1" dirty="0" smtClean="0">
                <a:solidFill>
                  <a:schemeClr val="tx1">
                    <a:lumMod val="75000"/>
                    <a:lumOff val="25000"/>
                  </a:schemeClr>
                </a:solidFill>
                <a:latin typeface="Arial" charset="0"/>
              </a:rPr>
              <a:t> (inter)régionaux</a:t>
            </a:r>
          </a:p>
          <a:p>
            <a:pPr algn="ctr">
              <a:spcBef>
                <a:spcPts val="0"/>
              </a:spcBef>
              <a:buClr>
                <a:srgbClr val="CC0000"/>
              </a:buClr>
              <a:buSzPct val="75000"/>
              <a:defRPr/>
            </a:pPr>
            <a:endParaRPr lang="fr-FR" sz="1200" b="1" dirty="0">
              <a:solidFill>
                <a:schemeClr val="tx1"/>
              </a:solidFill>
            </a:endParaRPr>
          </a:p>
        </p:txBody>
      </p:sp>
      <p:sp>
        <p:nvSpPr>
          <p:cNvPr id="142" name="Rectangle 141"/>
          <p:cNvSpPr/>
          <p:nvPr>
            <p:custDataLst>
              <p:tags r:id="rId9"/>
            </p:custDataLst>
          </p:nvPr>
        </p:nvSpPr>
        <p:spPr bwMode="auto">
          <a:xfrm>
            <a:off x="474292" y="2955911"/>
            <a:ext cx="1621208" cy="63501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Nantes 748</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1 IHU</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2 cohortes</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5 </a:t>
            </a:r>
            <a:r>
              <a:rPr lang="fr-FR" sz="800" b="1" dirty="0" err="1" smtClean="0">
                <a:solidFill>
                  <a:schemeClr val="tx1">
                    <a:lumMod val="65000"/>
                    <a:lumOff val="35000"/>
                  </a:schemeClr>
                </a:solidFill>
                <a:latin typeface="Arial" charset="0"/>
              </a:rPr>
              <a:t>Equipex</a:t>
            </a:r>
            <a:r>
              <a:rPr lang="fr-FR" sz="800" b="1" dirty="0" smtClean="0">
                <a:solidFill>
                  <a:schemeClr val="tx1">
                    <a:lumMod val="65000"/>
                    <a:lumOff val="35000"/>
                  </a:schemeClr>
                </a:solidFill>
                <a:latin typeface="Arial" charset="0"/>
              </a:rPr>
              <a:t> (inter)régionaux</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5 </a:t>
            </a:r>
            <a:r>
              <a:rPr lang="fr-FR" sz="800" b="1" dirty="0" err="1" smtClean="0">
                <a:solidFill>
                  <a:schemeClr val="tx1">
                    <a:lumMod val="65000"/>
                    <a:lumOff val="35000"/>
                  </a:schemeClr>
                </a:solidFill>
                <a:latin typeface="Arial" charset="0"/>
              </a:rPr>
              <a:t>Equipex</a:t>
            </a:r>
            <a:r>
              <a:rPr lang="fr-FR" sz="800" b="1" dirty="0" smtClean="0">
                <a:solidFill>
                  <a:schemeClr val="tx1">
                    <a:lumMod val="65000"/>
                    <a:lumOff val="35000"/>
                  </a:schemeClr>
                </a:solidFill>
                <a:latin typeface="Arial" charset="0"/>
              </a:rPr>
              <a:t> nationaux</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1 démonstrateur</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1 IRT</a:t>
            </a:r>
          </a:p>
          <a:p>
            <a:pPr marR="0" algn="ctr" defTabSz="914400" eaLnBrk="1" latinLnBrk="0" hangingPunct="1">
              <a:lnSpc>
                <a:spcPct val="100000"/>
              </a:lnSpc>
              <a:spcBef>
                <a:spcPts val="0"/>
              </a:spcBef>
              <a:buClr>
                <a:srgbClr val="CC0000"/>
              </a:buClr>
              <a:buSzPct val="75000"/>
              <a:tabLst/>
            </a:pPr>
            <a:r>
              <a:rPr lang="fr-FR" sz="800" b="1" dirty="0" smtClean="0">
                <a:solidFill>
                  <a:schemeClr val="tx1">
                    <a:lumMod val="65000"/>
                    <a:lumOff val="35000"/>
                  </a:schemeClr>
                </a:solidFill>
                <a:latin typeface="Arial" charset="0"/>
              </a:rPr>
              <a:t>1 IEED National</a:t>
            </a:r>
          </a:p>
          <a:p>
            <a:pPr algn="ctr">
              <a:spcBef>
                <a:spcPts val="0"/>
              </a:spcBef>
              <a:buClr>
                <a:srgbClr val="CC0000"/>
              </a:buClr>
              <a:buSzPct val="75000"/>
              <a:defRPr/>
            </a:pPr>
            <a:endParaRPr lang="fr-FR" sz="1200" b="1" dirty="0">
              <a:solidFill>
                <a:schemeClr val="tx1"/>
              </a:solidFill>
            </a:endParaRPr>
          </a:p>
        </p:txBody>
      </p:sp>
      <p:sp>
        <p:nvSpPr>
          <p:cNvPr id="165" name="Rectangle 164"/>
          <p:cNvSpPr/>
          <p:nvPr>
            <p:custDataLst>
              <p:tags r:id="rId10"/>
            </p:custDataLst>
          </p:nvPr>
        </p:nvSpPr>
        <p:spPr bwMode="auto">
          <a:xfrm>
            <a:off x="104775" y="1659926"/>
            <a:ext cx="1162050" cy="764252"/>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Brest 482</a:t>
            </a:r>
          </a:p>
          <a:p>
            <a:pPr algn="ctr">
              <a:spcBef>
                <a:spcPts val="0"/>
              </a:spcBef>
              <a:buClr>
                <a:srgbClr val="CC0000"/>
              </a:buClr>
              <a:buSzPct val="75000"/>
              <a:defRPr/>
            </a:pPr>
            <a:r>
              <a:rPr lang="fr-FR" sz="1200" b="1" dirty="0" smtClean="0">
                <a:solidFill>
                  <a:schemeClr val="tx1">
                    <a:lumMod val="65000"/>
                    <a:lumOff val="35000"/>
                  </a:schemeClr>
                </a:solidFill>
              </a:rPr>
              <a:t> </a:t>
            </a:r>
            <a:r>
              <a:rPr lang="fr-FR" sz="800" b="1" dirty="0" smtClean="0">
                <a:solidFill>
                  <a:schemeClr val="tx1">
                    <a:lumMod val="65000"/>
                    <a:lumOff val="35000"/>
                  </a:schemeClr>
                </a:solidFill>
                <a:latin typeface="Arial" charset="0"/>
              </a:rPr>
              <a:t>1 IEED </a:t>
            </a:r>
          </a:p>
          <a:p>
            <a:pPr algn="ctr">
              <a:spcBef>
                <a:spcPts val="0"/>
              </a:spcBef>
              <a:buClr>
                <a:srgbClr val="CC0000"/>
              </a:buClr>
              <a:buSzPct val="75000"/>
            </a:pPr>
            <a:r>
              <a:rPr lang="fr-FR" sz="800" b="1" dirty="0" smtClean="0">
                <a:solidFill>
                  <a:schemeClr val="tx1">
                    <a:lumMod val="65000"/>
                    <a:lumOff val="35000"/>
                  </a:schemeClr>
                </a:solidFill>
                <a:latin typeface="Arial" charset="0"/>
              </a:rPr>
              <a:t>1 cohorte </a:t>
            </a:r>
          </a:p>
          <a:p>
            <a:pPr algn="ctr">
              <a:spcBef>
                <a:spcPts val="0"/>
              </a:spcBef>
              <a:buClr>
                <a:srgbClr val="CC0000"/>
              </a:buClr>
              <a:buSzPct val="75000"/>
            </a:pPr>
            <a:r>
              <a:rPr lang="fr-FR" sz="800" b="1" dirty="0" smtClean="0">
                <a:solidFill>
                  <a:schemeClr val="tx1">
                    <a:lumMod val="65000"/>
                    <a:lumOff val="35000"/>
                  </a:schemeClr>
                </a:solidFill>
                <a:latin typeface="Arial" charset="0"/>
              </a:rPr>
              <a:t>5 </a:t>
            </a:r>
            <a:r>
              <a:rPr lang="fr-FR" sz="800" b="1" dirty="0" err="1" smtClean="0">
                <a:solidFill>
                  <a:schemeClr val="tx1">
                    <a:lumMod val="65000"/>
                    <a:lumOff val="35000"/>
                  </a:schemeClr>
                </a:solidFill>
                <a:latin typeface="Arial" charset="0"/>
              </a:rPr>
              <a:t>Equipex</a:t>
            </a:r>
            <a:r>
              <a:rPr lang="fr-FR" sz="800" b="1" dirty="0" smtClean="0">
                <a:solidFill>
                  <a:schemeClr val="tx1">
                    <a:lumMod val="65000"/>
                    <a:lumOff val="35000"/>
                  </a:schemeClr>
                </a:solidFill>
                <a:latin typeface="Arial" charset="0"/>
              </a:rPr>
              <a:t> (inter) régionaux </a:t>
            </a:r>
          </a:p>
          <a:p>
            <a:pPr algn="ctr">
              <a:spcBef>
                <a:spcPts val="0"/>
              </a:spcBef>
              <a:buClr>
                <a:srgbClr val="CC0000"/>
              </a:buClr>
              <a:buSzPct val="75000"/>
            </a:pPr>
            <a:r>
              <a:rPr lang="fr-FR" sz="800" b="1" dirty="0" smtClean="0">
                <a:solidFill>
                  <a:schemeClr val="tx1">
                    <a:lumMod val="65000"/>
                    <a:lumOff val="35000"/>
                  </a:schemeClr>
                </a:solidFill>
                <a:latin typeface="Arial" charset="0"/>
              </a:rPr>
              <a:t>3 </a:t>
            </a:r>
            <a:r>
              <a:rPr lang="fr-FR" sz="800" b="1" dirty="0" err="1" smtClean="0">
                <a:solidFill>
                  <a:schemeClr val="tx1">
                    <a:lumMod val="65000"/>
                    <a:lumOff val="35000"/>
                  </a:schemeClr>
                </a:solidFill>
                <a:latin typeface="Arial" charset="0"/>
              </a:rPr>
              <a:t>Equipex</a:t>
            </a:r>
            <a:r>
              <a:rPr lang="fr-FR" sz="800" b="1" dirty="0" smtClean="0">
                <a:solidFill>
                  <a:schemeClr val="tx1">
                    <a:lumMod val="65000"/>
                    <a:lumOff val="35000"/>
                  </a:schemeClr>
                </a:solidFill>
                <a:latin typeface="Arial" charset="0"/>
              </a:rPr>
              <a:t> nationaux</a:t>
            </a:r>
          </a:p>
          <a:p>
            <a:pPr algn="ctr">
              <a:spcBef>
                <a:spcPts val="0"/>
              </a:spcBef>
              <a:buClr>
                <a:srgbClr val="CC0000"/>
              </a:buClr>
              <a:buSzPct val="75000"/>
            </a:pPr>
            <a:r>
              <a:rPr lang="fr-FR" sz="800" b="1" dirty="0" smtClean="0">
                <a:solidFill>
                  <a:schemeClr val="tx1">
                    <a:lumMod val="65000"/>
                    <a:lumOff val="35000"/>
                  </a:schemeClr>
                </a:solidFill>
                <a:latin typeface="Arial" charset="0"/>
              </a:rPr>
              <a:t>1 démo</a:t>
            </a:r>
          </a:p>
          <a:p>
            <a:pPr algn="ctr">
              <a:spcBef>
                <a:spcPts val="0"/>
              </a:spcBef>
              <a:buClr>
                <a:srgbClr val="CC0000"/>
              </a:buClr>
              <a:buSzPct val="75000"/>
            </a:pPr>
            <a:r>
              <a:rPr lang="fr-FR" sz="800" b="1" dirty="0" smtClean="0">
                <a:solidFill>
                  <a:schemeClr val="tx1">
                    <a:lumMod val="65000"/>
                    <a:lumOff val="35000"/>
                  </a:schemeClr>
                </a:solidFill>
                <a:latin typeface="Arial" charset="0"/>
              </a:rPr>
              <a:t>1 infra SB </a:t>
            </a:r>
          </a:p>
          <a:p>
            <a:pPr algn="ctr">
              <a:spcBef>
                <a:spcPts val="0"/>
              </a:spcBef>
              <a:buClr>
                <a:srgbClr val="CC0000"/>
              </a:buClr>
              <a:buSzPct val="75000"/>
              <a:defRPr/>
            </a:pPr>
            <a:endParaRPr lang="fr-FR" sz="800" b="1" dirty="0" smtClean="0">
              <a:solidFill>
                <a:schemeClr val="tx1"/>
              </a:solidFill>
            </a:endParaRPr>
          </a:p>
        </p:txBody>
      </p:sp>
      <p:sp>
        <p:nvSpPr>
          <p:cNvPr id="8274" name="ZoneTexte 158"/>
          <p:cNvSpPr txBox="1">
            <a:spLocks noChangeArrowheads="1"/>
          </p:cNvSpPr>
          <p:nvPr>
            <p:custDataLst>
              <p:tags r:id="rId11"/>
            </p:custDataLst>
          </p:nvPr>
        </p:nvSpPr>
        <p:spPr bwMode="auto">
          <a:xfrm>
            <a:off x="7189714" y="1899003"/>
            <a:ext cx="293056" cy="231154"/>
          </a:xfrm>
          <a:prstGeom prst="rect">
            <a:avLst/>
          </a:prstGeom>
          <a:noFill/>
          <a:ln w="9525">
            <a:noFill/>
            <a:miter lim="800000"/>
            <a:headEnd/>
            <a:tailEnd/>
          </a:ln>
        </p:spPr>
        <p:txBody>
          <a:bodyPr wrap="none" lIns="36000" tIns="36000" rIns="36000" bIns="36000" anchor="ctr"/>
          <a:lstStyle/>
          <a:p>
            <a:pPr>
              <a:buClr>
                <a:schemeClr val="accent2"/>
              </a:buClr>
            </a:pPr>
            <a:r>
              <a:rPr lang="fr-FR" sz="900" b="1" dirty="0" smtClean="0">
                <a:latin typeface="Calibri" pitchFamily="34" charset="0"/>
              </a:rPr>
              <a:t>&lt;50</a:t>
            </a:r>
            <a:endParaRPr lang="fr-FR" sz="900" b="1" dirty="0">
              <a:latin typeface="Calibri" pitchFamily="34" charset="0"/>
            </a:endParaRPr>
          </a:p>
        </p:txBody>
      </p:sp>
      <p:sp>
        <p:nvSpPr>
          <p:cNvPr id="8213" name="ZoneTexte 119"/>
          <p:cNvSpPr txBox="1">
            <a:spLocks noChangeArrowheads="1"/>
          </p:cNvSpPr>
          <p:nvPr>
            <p:custDataLst>
              <p:tags r:id="rId12"/>
            </p:custDataLst>
          </p:nvPr>
        </p:nvSpPr>
        <p:spPr bwMode="auto">
          <a:xfrm>
            <a:off x="6733309" y="1096153"/>
            <a:ext cx="1910962" cy="551895"/>
          </a:xfrm>
          <a:prstGeom prst="rect">
            <a:avLst/>
          </a:prstGeom>
          <a:noFill/>
          <a:ln w="9525">
            <a:noFill/>
            <a:miter lim="800000"/>
            <a:headEnd/>
            <a:tailEnd/>
          </a:ln>
        </p:spPr>
        <p:txBody>
          <a:bodyPr lIns="36000" tIns="36000" rIns="36000" bIns="36000"/>
          <a:lstStyle/>
          <a:p>
            <a:pPr algn="r">
              <a:buClr>
                <a:schemeClr val="accent2"/>
              </a:buClr>
            </a:pPr>
            <a:r>
              <a:rPr lang="fr-FR" sz="1200" b="1" dirty="0">
                <a:latin typeface="Calibri" pitchFamily="34" charset="0"/>
              </a:rPr>
              <a:t>Légende </a:t>
            </a:r>
          </a:p>
          <a:p>
            <a:pPr algn="r">
              <a:buClr>
                <a:schemeClr val="accent2"/>
              </a:buClr>
            </a:pPr>
            <a:r>
              <a:rPr lang="fr-FR" sz="1000" b="1" dirty="0" smtClean="0">
                <a:latin typeface="Calibri" pitchFamily="34" charset="0"/>
              </a:rPr>
              <a:t>(</a:t>
            </a:r>
            <a:r>
              <a:rPr lang="fr-FR" sz="1000" dirty="0">
                <a:latin typeface="Calibri" pitchFamily="34" charset="0"/>
              </a:rPr>
              <a:t>en ETP </a:t>
            </a:r>
            <a:r>
              <a:rPr lang="fr-FR" sz="1000" dirty="0" smtClean="0">
                <a:latin typeface="Calibri" pitchFamily="34" charset="0"/>
              </a:rPr>
              <a:t>C et EC pour les </a:t>
            </a:r>
            <a:r>
              <a:rPr lang="fr-FR" sz="1000" dirty="0" err="1" smtClean="0">
                <a:latin typeface="Calibri" pitchFamily="34" charset="0"/>
              </a:rPr>
              <a:t>Labex</a:t>
            </a:r>
            <a:r>
              <a:rPr lang="fr-FR" sz="1000" dirty="0" smtClean="0">
                <a:latin typeface="Calibri" pitchFamily="34" charset="0"/>
              </a:rPr>
              <a:t> régionaux et interrégionaux)</a:t>
            </a:r>
            <a:endParaRPr lang="fr-FR" sz="1000" dirty="0">
              <a:latin typeface="Calibri" pitchFamily="34" charset="0"/>
            </a:endParaRPr>
          </a:p>
        </p:txBody>
      </p:sp>
      <p:sp>
        <p:nvSpPr>
          <p:cNvPr id="66" name="ZoneTexte 158"/>
          <p:cNvSpPr txBox="1">
            <a:spLocks noChangeArrowheads="1"/>
          </p:cNvSpPr>
          <p:nvPr>
            <p:custDataLst>
              <p:tags r:id="rId13"/>
            </p:custDataLst>
          </p:nvPr>
        </p:nvSpPr>
        <p:spPr bwMode="auto">
          <a:xfrm>
            <a:off x="7189714" y="2303210"/>
            <a:ext cx="369145" cy="265119"/>
          </a:xfrm>
          <a:prstGeom prst="rect">
            <a:avLst/>
          </a:prstGeom>
          <a:noFill/>
          <a:ln w="9525">
            <a:noFill/>
            <a:miter lim="800000"/>
            <a:headEnd/>
            <a:tailEnd/>
          </a:ln>
        </p:spPr>
        <p:txBody>
          <a:bodyPr wrap="none" lIns="36000" tIns="36000" rIns="36000" bIns="36000" anchor="ctr"/>
          <a:lstStyle/>
          <a:p>
            <a:pPr>
              <a:buClr>
                <a:schemeClr val="accent2"/>
              </a:buClr>
            </a:pPr>
            <a:r>
              <a:rPr lang="fr-FR" sz="900" b="1" dirty="0" smtClean="0">
                <a:latin typeface="Calibri" pitchFamily="34" charset="0"/>
              </a:rPr>
              <a:t>50 - 199</a:t>
            </a:r>
            <a:endParaRPr lang="fr-FR" sz="900" b="1" dirty="0">
              <a:latin typeface="Calibri" pitchFamily="34" charset="0"/>
            </a:endParaRPr>
          </a:p>
        </p:txBody>
      </p:sp>
      <p:sp>
        <p:nvSpPr>
          <p:cNvPr id="72" name="ZoneTexte 158"/>
          <p:cNvSpPr txBox="1">
            <a:spLocks noChangeArrowheads="1"/>
          </p:cNvSpPr>
          <p:nvPr>
            <p:custDataLst>
              <p:tags r:id="rId14"/>
            </p:custDataLst>
          </p:nvPr>
        </p:nvSpPr>
        <p:spPr bwMode="auto">
          <a:xfrm>
            <a:off x="7189714" y="2832361"/>
            <a:ext cx="663313" cy="431697"/>
          </a:xfrm>
          <a:prstGeom prst="rect">
            <a:avLst/>
          </a:prstGeom>
          <a:noFill/>
          <a:ln w="9525">
            <a:noFill/>
            <a:miter lim="800000"/>
            <a:headEnd/>
            <a:tailEnd/>
          </a:ln>
        </p:spPr>
        <p:txBody>
          <a:bodyPr wrap="none" lIns="36000" tIns="36000" rIns="36000" bIns="36000" anchor="ctr"/>
          <a:lstStyle/>
          <a:p>
            <a:pPr>
              <a:buClr>
                <a:schemeClr val="accent2"/>
              </a:buClr>
            </a:pPr>
            <a:r>
              <a:rPr lang="fr-FR" sz="900" b="1" dirty="0" smtClean="0">
                <a:latin typeface="Calibri" pitchFamily="34" charset="0"/>
              </a:rPr>
              <a:t>199 - 500</a:t>
            </a:r>
            <a:endParaRPr lang="fr-FR" sz="900" b="1" dirty="0">
              <a:latin typeface="Calibri" pitchFamily="34" charset="0"/>
            </a:endParaRPr>
          </a:p>
        </p:txBody>
      </p:sp>
      <p:sp>
        <p:nvSpPr>
          <p:cNvPr id="75" name="ZoneTexte 158"/>
          <p:cNvSpPr txBox="1">
            <a:spLocks noChangeArrowheads="1"/>
          </p:cNvSpPr>
          <p:nvPr>
            <p:custDataLst>
              <p:tags r:id="rId15"/>
            </p:custDataLst>
          </p:nvPr>
        </p:nvSpPr>
        <p:spPr bwMode="auto">
          <a:xfrm>
            <a:off x="8210992" y="2020426"/>
            <a:ext cx="635239" cy="431697"/>
          </a:xfrm>
          <a:prstGeom prst="rect">
            <a:avLst/>
          </a:prstGeom>
          <a:noFill/>
          <a:ln w="9525">
            <a:noFill/>
            <a:miter lim="800000"/>
            <a:headEnd/>
            <a:tailEnd/>
          </a:ln>
        </p:spPr>
        <p:txBody>
          <a:bodyPr wrap="none" lIns="36000" tIns="36000" rIns="36000" bIns="36000" anchor="ctr"/>
          <a:lstStyle/>
          <a:p>
            <a:pPr>
              <a:buClr>
                <a:schemeClr val="accent2"/>
              </a:buClr>
            </a:pPr>
            <a:r>
              <a:rPr lang="fr-FR" sz="900" b="1" dirty="0" smtClean="0">
                <a:latin typeface="Calibri" pitchFamily="34" charset="0"/>
              </a:rPr>
              <a:t>Entre 500</a:t>
            </a:r>
          </a:p>
          <a:p>
            <a:pPr>
              <a:buClr>
                <a:schemeClr val="accent2"/>
              </a:buClr>
            </a:pPr>
            <a:r>
              <a:rPr lang="fr-FR" sz="900" b="1" dirty="0" smtClean="0">
                <a:latin typeface="Calibri" pitchFamily="34" charset="0"/>
              </a:rPr>
              <a:t> et 999</a:t>
            </a:r>
            <a:endParaRPr lang="fr-FR" sz="900" b="1" dirty="0">
              <a:latin typeface="Calibri" pitchFamily="34" charset="0"/>
            </a:endParaRPr>
          </a:p>
        </p:txBody>
      </p:sp>
      <p:sp>
        <p:nvSpPr>
          <p:cNvPr id="106" name="Triangle isocèle 105"/>
          <p:cNvSpPr/>
          <p:nvPr>
            <p:custDataLst>
              <p:tags r:id="rId16"/>
            </p:custDataLst>
          </p:nvPr>
        </p:nvSpPr>
        <p:spPr bwMode="auto">
          <a:xfrm>
            <a:off x="4212239" y="2862362"/>
            <a:ext cx="186439" cy="271184"/>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7" name="Triangle isocèle 106"/>
          <p:cNvSpPr/>
          <p:nvPr>
            <p:custDataLst>
              <p:tags r:id="rId17"/>
            </p:custDataLst>
          </p:nvPr>
        </p:nvSpPr>
        <p:spPr bwMode="auto">
          <a:xfrm>
            <a:off x="1299962" y="1742173"/>
            <a:ext cx="299340" cy="435404"/>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8" name="Triangle isocèle 107"/>
          <p:cNvSpPr/>
          <p:nvPr>
            <p:custDataLst>
              <p:tags r:id="rId18"/>
            </p:custDataLst>
          </p:nvPr>
        </p:nvSpPr>
        <p:spPr bwMode="auto">
          <a:xfrm>
            <a:off x="2947238" y="2750304"/>
            <a:ext cx="432379" cy="628916"/>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lang="fr-FR" sz="1200" b="1" dirty="0" smtClean="0">
              <a:solidFill>
                <a:schemeClr val="bg1"/>
              </a:solidFill>
              <a:latin typeface="Calibri" pitchFamily="34" charset="0"/>
            </a:endParaRPr>
          </a:p>
        </p:txBody>
      </p:sp>
      <p:sp>
        <p:nvSpPr>
          <p:cNvPr id="32" name="ZoneTexte 158"/>
          <p:cNvSpPr txBox="1">
            <a:spLocks noChangeArrowheads="1"/>
          </p:cNvSpPr>
          <p:nvPr>
            <p:custDataLst>
              <p:tags r:id="rId19"/>
            </p:custDataLst>
          </p:nvPr>
        </p:nvSpPr>
        <p:spPr bwMode="auto">
          <a:xfrm>
            <a:off x="8281508" y="3004806"/>
            <a:ext cx="564725" cy="431697"/>
          </a:xfrm>
          <a:prstGeom prst="rect">
            <a:avLst/>
          </a:prstGeom>
          <a:noFill/>
          <a:ln w="9525">
            <a:noFill/>
            <a:miter lim="800000"/>
            <a:headEnd/>
            <a:tailEnd/>
          </a:ln>
        </p:spPr>
        <p:txBody>
          <a:bodyPr wrap="none" lIns="36000" tIns="36000" rIns="36000" bIns="36000" anchor="ctr"/>
          <a:lstStyle/>
          <a:p>
            <a:pPr>
              <a:buClr>
                <a:schemeClr val="accent2"/>
              </a:buClr>
            </a:pPr>
            <a:r>
              <a:rPr lang="fr-FR" sz="900" b="1" dirty="0" smtClean="0">
                <a:latin typeface="Calibri" pitchFamily="34" charset="0"/>
              </a:rPr>
              <a:t>1000 et +</a:t>
            </a:r>
          </a:p>
          <a:p>
            <a:pPr>
              <a:buClr>
                <a:schemeClr val="accent2"/>
              </a:buClr>
            </a:pPr>
            <a:r>
              <a:rPr lang="fr-FR" sz="900" b="1" dirty="0" smtClean="0">
                <a:latin typeface="Calibri" pitchFamily="34" charset="0"/>
              </a:rPr>
              <a:t> </a:t>
            </a:r>
            <a:endParaRPr lang="fr-FR" sz="900" b="1" dirty="0">
              <a:latin typeface="Calibri" pitchFamily="34" charset="0"/>
            </a:endParaRPr>
          </a:p>
        </p:txBody>
      </p:sp>
      <p:sp>
        <p:nvSpPr>
          <p:cNvPr id="33" name="ZoneTexte 32"/>
          <p:cNvSpPr txBox="1"/>
          <p:nvPr>
            <p:custDataLst>
              <p:tags r:id="rId20"/>
            </p:custDataLst>
          </p:nvPr>
        </p:nvSpPr>
        <p:spPr>
          <a:xfrm>
            <a:off x="4176215" y="6317672"/>
            <a:ext cx="4599295" cy="339928"/>
          </a:xfrm>
          <a:prstGeom prst="rect">
            <a:avLst/>
          </a:prstGeom>
          <a:noFill/>
        </p:spPr>
        <p:txBody>
          <a:bodyPr wrap="square" lIns="36000" tIns="36000" rIns="36000" bIns="36000" rtlCol="0" anchor="ctr" anchorCtr="0">
            <a:noAutofit/>
          </a:bodyPr>
          <a:lstStyle/>
          <a:p>
            <a:pPr>
              <a:buClr>
                <a:schemeClr val="accent2"/>
              </a:buClr>
            </a:pPr>
            <a:r>
              <a:rPr lang="fr-FR" sz="800" i="1" dirty="0" smtClean="0"/>
              <a:t>Source : Dossiers de candidature des </a:t>
            </a:r>
            <a:r>
              <a:rPr lang="fr-FR" sz="800" i="1" dirty="0" err="1" smtClean="0"/>
              <a:t>Labex</a:t>
            </a:r>
            <a:r>
              <a:rPr lang="fr-FR" sz="800" i="1" dirty="0" smtClean="0"/>
              <a:t>. * Consolidation à venir pour la répartition Santé-Environnement. 10 ETP supplémentaires sur le site de Rennes</a:t>
            </a:r>
          </a:p>
          <a:p>
            <a:pPr>
              <a:buClr>
                <a:schemeClr val="accent2"/>
              </a:buClr>
            </a:pPr>
            <a:endParaRPr lang="fr-FR" sz="1050" i="1" dirty="0" smtClean="0"/>
          </a:p>
        </p:txBody>
      </p:sp>
      <p:sp>
        <p:nvSpPr>
          <p:cNvPr id="59" name="Triangle isocèle 58"/>
          <p:cNvSpPr/>
          <p:nvPr>
            <p:custDataLst>
              <p:tags r:id="rId21"/>
            </p:custDataLst>
          </p:nvPr>
        </p:nvSpPr>
        <p:spPr bwMode="auto">
          <a:xfrm>
            <a:off x="6924398" y="2290651"/>
            <a:ext cx="186439" cy="271184"/>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0" i="0" u="none" strike="noStrike" cap="none" normalizeH="0" baseline="0" dirty="0" smtClean="0">
              <a:ln>
                <a:noFill/>
              </a:ln>
              <a:solidFill>
                <a:schemeClr val="tx1"/>
              </a:solidFill>
              <a:effectLst/>
              <a:latin typeface="Arial" charset="0"/>
            </a:endParaRPr>
          </a:p>
        </p:txBody>
      </p:sp>
      <p:sp>
        <p:nvSpPr>
          <p:cNvPr id="63" name="Triangle isocèle 62"/>
          <p:cNvSpPr/>
          <p:nvPr>
            <p:custDataLst>
              <p:tags r:id="rId22"/>
            </p:custDataLst>
          </p:nvPr>
        </p:nvSpPr>
        <p:spPr bwMode="auto">
          <a:xfrm>
            <a:off x="6867947" y="2825816"/>
            <a:ext cx="299340" cy="435404"/>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0" i="0" u="none" strike="noStrike" cap="none" normalizeH="0" baseline="0" dirty="0" smtClean="0">
              <a:ln>
                <a:noFill/>
              </a:ln>
              <a:solidFill>
                <a:schemeClr val="tx1"/>
              </a:solidFill>
              <a:effectLst/>
              <a:latin typeface="Arial" charset="0"/>
            </a:endParaRPr>
          </a:p>
        </p:txBody>
      </p:sp>
      <p:sp>
        <p:nvSpPr>
          <p:cNvPr id="65" name="Triangle isocèle 64"/>
          <p:cNvSpPr/>
          <p:nvPr>
            <p:custDataLst>
              <p:tags r:id="rId23"/>
            </p:custDataLst>
          </p:nvPr>
        </p:nvSpPr>
        <p:spPr bwMode="auto">
          <a:xfrm>
            <a:off x="7739581" y="1849607"/>
            <a:ext cx="432379" cy="628916"/>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lang="fr-FR" sz="1000" b="1" dirty="0" smtClean="0">
              <a:solidFill>
                <a:schemeClr val="bg1"/>
              </a:solidFill>
              <a:latin typeface="Calibri" pitchFamily="34" charset="0"/>
            </a:endParaRPr>
          </a:p>
        </p:txBody>
      </p:sp>
      <p:sp>
        <p:nvSpPr>
          <p:cNvPr id="104" name="Triangle isocèle 103"/>
          <p:cNvSpPr/>
          <p:nvPr>
            <p:custDataLst>
              <p:tags r:id="rId24"/>
            </p:custDataLst>
          </p:nvPr>
        </p:nvSpPr>
        <p:spPr bwMode="auto">
          <a:xfrm>
            <a:off x="6963957" y="1916314"/>
            <a:ext cx="107320" cy="156101"/>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0" i="0" u="none" strike="noStrike" cap="none" normalizeH="0" baseline="0" dirty="0" smtClean="0">
              <a:ln>
                <a:noFill/>
              </a:ln>
              <a:solidFill>
                <a:schemeClr val="tx1"/>
              </a:solidFill>
              <a:effectLst/>
              <a:latin typeface="Arial" charset="0"/>
            </a:endParaRPr>
          </a:p>
        </p:txBody>
      </p:sp>
      <p:sp>
        <p:nvSpPr>
          <p:cNvPr id="31" name="Triangle isocèle 30"/>
          <p:cNvSpPr/>
          <p:nvPr>
            <p:custDataLst>
              <p:tags r:id="rId25"/>
            </p:custDataLst>
          </p:nvPr>
        </p:nvSpPr>
        <p:spPr bwMode="auto">
          <a:xfrm>
            <a:off x="7656947" y="2675531"/>
            <a:ext cx="597647" cy="850018"/>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lang="fr-FR" sz="1000" b="1" dirty="0" smtClean="0">
              <a:solidFill>
                <a:schemeClr val="bg1"/>
              </a:solidFill>
              <a:latin typeface="Calibri" pitchFamily="34" charset="0"/>
            </a:endParaRPr>
          </a:p>
        </p:txBody>
      </p:sp>
      <p:pic>
        <p:nvPicPr>
          <p:cNvPr id="355335" name="Picture 7"/>
          <p:cNvPicPr>
            <a:picLocks noChangeAspect="1" noChangeArrowheads="1"/>
          </p:cNvPicPr>
          <p:nvPr>
            <p:custDataLst>
              <p:tags r:id="rId26"/>
            </p:custDataLst>
          </p:nvPr>
        </p:nvPicPr>
        <p:blipFill>
          <a:blip r:embed="rId43" cstate="print"/>
          <a:srcRect l="7122" t="3071" r="3717" b="3260"/>
          <a:stretch>
            <a:fillRect/>
          </a:stretch>
        </p:blipFill>
        <p:spPr bwMode="auto">
          <a:xfrm>
            <a:off x="344384" y="3705099"/>
            <a:ext cx="6246421" cy="2501301"/>
          </a:xfrm>
          <a:prstGeom prst="rect">
            <a:avLst/>
          </a:prstGeom>
          <a:noFill/>
          <a:ln w="9525">
            <a:noFill/>
            <a:miter lim="800000"/>
            <a:headEnd/>
            <a:tailEnd/>
          </a:ln>
          <a:effectLst/>
        </p:spPr>
      </p:pic>
      <p:pic>
        <p:nvPicPr>
          <p:cNvPr id="37" name="Picture 10"/>
          <p:cNvPicPr>
            <a:picLocks noChangeAspect="1" noChangeArrowheads="1"/>
          </p:cNvPicPr>
          <p:nvPr>
            <p:custDataLst>
              <p:tags r:id="rId27"/>
            </p:custDataLst>
          </p:nvPr>
        </p:nvPicPr>
        <p:blipFill>
          <a:blip r:embed="rId44" cstate="print"/>
          <a:srcRect l="19946" t="21845" r="40593" b="5507"/>
          <a:stretch>
            <a:fillRect/>
          </a:stretch>
        </p:blipFill>
        <p:spPr bwMode="auto">
          <a:xfrm>
            <a:off x="1531617" y="1268681"/>
            <a:ext cx="742701" cy="736270"/>
          </a:xfrm>
          <a:prstGeom prst="rect">
            <a:avLst/>
          </a:prstGeom>
          <a:noFill/>
          <a:ln w="9525">
            <a:noFill/>
            <a:miter lim="800000"/>
            <a:headEnd/>
            <a:tailEnd/>
          </a:ln>
          <a:effectLst/>
        </p:spPr>
      </p:pic>
      <p:pic>
        <p:nvPicPr>
          <p:cNvPr id="38" name="Picture 9"/>
          <p:cNvPicPr>
            <a:picLocks noChangeAspect="1" noChangeArrowheads="1"/>
          </p:cNvPicPr>
          <p:nvPr>
            <p:custDataLst>
              <p:tags r:id="rId28"/>
            </p:custDataLst>
          </p:nvPr>
        </p:nvPicPr>
        <p:blipFill>
          <a:blip r:embed="rId45" cstate="print"/>
          <a:srcRect l="17687" t="21018" r="17116" b="6489"/>
          <a:stretch>
            <a:fillRect/>
          </a:stretch>
        </p:blipFill>
        <p:spPr bwMode="auto">
          <a:xfrm>
            <a:off x="3305914" y="1053317"/>
            <a:ext cx="916141" cy="932214"/>
          </a:xfrm>
          <a:prstGeom prst="rect">
            <a:avLst/>
          </a:prstGeom>
          <a:noFill/>
          <a:ln w="9525">
            <a:noFill/>
            <a:miter lim="800000"/>
            <a:headEnd/>
            <a:tailEnd/>
          </a:ln>
          <a:effectLst/>
        </p:spPr>
      </p:pic>
      <p:sp>
        <p:nvSpPr>
          <p:cNvPr id="166" name="Rectangle 165"/>
          <p:cNvSpPr/>
          <p:nvPr>
            <p:custDataLst>
              <p:tags r:id="rId29"/>
            </p:custDataLst>
          </p:nvPr>
        </p:nvSpPr>
        <p:spPr bwMode="auto">
          <a:xfrm>
            <a:off x="4041275" y="1213888"/>
            <a:ext cx="1778500" cy="562197"/>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Rennes 1363</a:t>
            </a:r>
          </a:p>
          <a:p>
            <a:pPr algn="ctr">
              <a:spcBef>
                <a:spcPts val="0"/>
              </a:spcBef>
              <a:buClr>
                <a:srgbClr val="CC0000"/>
              </a:buClr>
              <a:buSzPct val="75000"/>
            </a:pPr>
            <a:r>
              <a:rPr lang="fr-FR" sz="800" b="1" dirty="0" smtClean="0">
                <a:solidFill>
                  <a:schemeClr val="tx1">
                    <a:lumMod val="65000"/>
                    <a:lumOff val="35000"/>
                  </a:schemeClr>
                </a:solidFill>
                <a:latin typeface="Arial" charset="0"/>
              </a:rPr>
              <a:t>1 IRT </a:t>
            </a:r>
          </a:p>
          <a:p>
            <a:pPr algn="ctr">
              <a:spcBef>
                <a:spcPts val="0"/>
              </a:spcBef>
              <a:buClr>
                <a:srgbClr val="CC0000"/>
              </a:buClr>
              <a:buSzPct val="75000"/>
            </a:pPr>
            <a:r>
              <a:rPr lang="fr-FR" sz="800" b="1" dirty="0" smtClean="0">
                <a:solidFill>
                  <a:schemeClr val="tx1">
                    <a:lumMod val="65000"/>
                    <a:lumOff val="35000"/>
                  </a:schemeClr>
                </a:solidFill>
                <a:latin typeface="Arial" charset="0"/>
              </a:rPr>
              <a:t>2 infra SB </a:t>
            </a:r>
          </a:p>
          <a:p>
            <a:pPr algn="ctr">
              <a:spcBef>
                <a:spcPts val="0"/>
              </a:spcBef>
              <a:buClr>
                <a:srgbClr val="CC0000"/>
              </a:buClr>
              <a:buSzPct val="75000"/>
            </a:pPr>
            <a:r>
              <a:rPr lang="fr-FR" sz="800" b="1" dirty="0" smtClean="0">
                <a:solidFill>
                  <a:schemeClr val="tx1">
                    <a:lumMod val="65000"/>
                    <a:lumOff val="35000"/>
                  </a:schemeClr>
                </a:solidFill>
                <a:latin typeface="Arial" charset="0"/>
              </a:rPr>
              <a:t>10 </a:t>
            </a:r>
            <a:r>
              <a:rPr lang="fr-FR" sz="800" b="1" dirty="0" err="1" smtClean="0">
                <a:solidFill>
                  <a:schemeClr val="tx1">
                    <a:lumMod val="65000"/>
                    <a:lumOff val="35000"/>
                  </a:schemeClr>
                </a:solidFill>
                <a:latin typeface="Arial" charset="0"/>
              </a:rPr>
              <a:t>Equipex</a:t>
            </a:r>
            <a:r>
              <a:rPr lang="fr-FR" sz="800" b="1" dirty="0" smtClean="0">
                <a:solidFill>
                  <a:schemeClr val="tx1">
                    <a:lumMod val="65000"/>
                    <a:lumOff val="35000"/>
                  </a:schemeClr>
                </a:solidFill>
                <a:latin typeface="Arial" charset="0"/>
              </a:rPr>
              <a:t> (inter)régionaux</a:t>
            </a:r>
          </a:p>
          <a:p>
            <a:pPr algn="ctr">
              <a:spcBef>
                <a:spcPts val="0"/>
              </a:spcBef>
              <a:buClr>
                <a:srgbClr val="CC0000"/>
              </a:buClr>
              <a:buSzPct val="75000"/>
            </a:pPr>
            <a:r>
              <a:rPr lang="fr-FR" sz="800" b="1" dirty="0" smtClean="0">
                <a:solidFill>
                  <a:schemeClr val="tx1">
                    <a:lumMod val="65000"/>
                    <a:lumOff val="35000"/>
                  </a:schemeClr>
                </a:solidFill>
                <a:latin typeface="Arial" charset="0"/>
              </a:rPr>
              <a:t>3 </a:t>
            </a:r>
            <a:r>
              <a:rPr lang="fr-FR" sz="800" b="1" dirty="0" err="1" smtClean="0">
                <a:solidFill>
                  <a:schemeClr val="tx1">
                    <a:lumMod val="65000"/>
                    <a:lumOff val="35000"/>
                  </a:schemeClr>
                </a:solidFill>
                <a:latin typeface="Arial" charset="0"/>
              </a:rPr>
              <a:t>Equipex</a:t>
            </a:r>
            <a:r>
              <a:rPr lang="fr-FR" sz="800" b="1" dirty="0" smtClean="0">
                <a:solidFill>
                  <a:schemeClr val="tx1">
                    <a:lumMod val="65000"/>
                    <a:lumOff val="35000"/>
                  </a:schemeClr>
                </a:solidFill>
                <a:latin typeface="Arial" charset="0"/>
              </a:rPr>
              <a:t> nationaux</a:t>
            </a:r>
          </a:p>
          <a:p>
            <a:pPr algn="ctr">
              <a:spcBef>
                <a:spcPts val="0"/>
              </a:spcBef>
              <a:buClr>
                <a:srgbClr val="CC0000"/>
              </a:buClr>
              <a:buSzPct val="75000"/>
              <a:defRPr/>
            </a:pPr>
            <a:endParaRPr lang="fr-FR" sz="1200" dirty="0">
              <a:solidFill>
                <a:schemeClr val="tx1"/>
              </a:solidFill>
            </a:endParaRPr>
          </a:p>
        </p:txBody>
      </p:sp>
      <p:pic>
        <p:nvPicPr>
          <p:cNvPr id="39" name="Picture 8"/>
          <p:cNvPicPr>
            <a:picLocks noChangeAspect="1" noChangeArrowheads="1"/>
          </p:cNvPicPr>
          <p:nvPr>
            <p:custDataLst>
              <p:tags r:id="rId30"/>
            </p:custDataLst>
          </p:nvPr>
        </p:nvPicPr>
        <p:blipFill>
          <a:blip r:embed="rId46" cstate="print"/>
          <a:srcRect l="26424" t="18759" r="27314" b="6726"/>
          <a:stretch>
            <a:fillRect/>
          </a:stretch>
        </p:blipFill>
        <p:spPr bwMode="auto">
          <a:xfrm>
            <a:off x="2087845" y="2822246"/>
            <a:ext cx="803796" cy="816504"/>
          </a:xfrm>
          <a:prstGeom prst="rect">
            <a:avLst/>
          </a:prstGeom>
          <a:noFill/>
          <a:ln w="9525">
            <a:noFill/>
            <a:miter lim="800000"/>
            <a:headEnd/>
            <a:tailEnd/>
          </a:ln>
          <a:effectLst/>
        </p:spPr>
      </p:pic>
      <p:pic>
        <p:nvPicPr>
          <p:cNvPr id="46" name="Picture 7"/>
          <p:cNvPicPr>
            <a:picLocks noChangeAspect="1" noChangeArrowheads="1"/>
          </p:cNvPicPr>
          <p:nvPr>
            <p:custDataLst>
              <p:tags r:id="rId31"/>
            </p:custDataLst>
          </p:nvPr>
        </p:nvPicPr>
        <p:blipFill>
          <a:blip r:embed="rId47" cstate="print"/>
          <a:srcRect l="71047" t="26942" b="13801"/>
          <a:stretch>
            <a:fillRect/>
          </a:stretch>
        </p:blipFill>
        <p:spPr bwMode="auto">
          <a:xfrm>
            <a:off x="7147071" y="4367800"/>
            <a:ext cx="1310211" cy="1729190"/>
          </a:xfrm>
          <a:prstGeom prst="rect">
            <a:avLst/>
          </a:prstGeom>
          <a:noFill/>
          <a:ln w="9525">
            <a:noFill/>
            <a:miter lim="800000"/>
            <a:headEnd/>
            <a:tailEnd/>
          </a:ln>
          <a:effectLst/>
        </p:spPr>
      </p:pic>
      <p:sp>
        <p:nvSpPr>
          <p:cNvPr id="48" name="Rectangle 47"/>
          <p:cNvSpPr/>
          <p:nvPr>
            <p:custDataLst>
              <p:tags r:id="rId32"/>
            </p:custDataLst>
          </p:nvPr>
        </p:nvSpPr>
        <p:spPr>
          <a:xfrm>
            <a:off x="7184573" y="3758520"/>
            <a:ext cx="1516084" cy="461665"/>
          </a:xfrm>
          <a:prstGeom prst="rect">
            <a:avLst/>
          </a:prstGeom>
        </p:spPr>
        <p:txBody>
          <a:bodyPr wrap="square">
            <a:spAutoFit/>
          </a:bodyPr>
          <a:lstStyle/>
          <a:p>
            <a:pPr algn="r"/>
            <a:r>
              <a:rPr lang="fr-FR" sz="1200" b="1" dirty="0" smtClean="0">
                <a:latin typeface="Calibri" pitchFamily="34" charset="0"/>
              </a:rPr>
              <a:t>Thématiques </a:t>
            </a:r>
            <a:r>
              <a:rPr lang="fr-FR" sz="1200" b="1" dirty="0" err="1" smtClean="0">
                <a:latin typeface="Calibri" pitchFamily="34" charset="0"/>
              </a:rPr>
              <a:t>Labex</a:t>
            </a:r>
            <a:r>
              <a:rPr lang="fr-FR" sz="1200" b="1" dirty="0" smtClean="0">
                <a:latin typeface="Calibri" pitchFamily="34" charset="0"/>
              </a:rPr>
              <a:t> (en ETP C et EC)</a:t>
            </a:r>
            <a:endParaRPr lang="fr-FR" sz="1200" b="1" dirty="0">
              <a:latin typeface="Calibri" pitchFamily="34" charset="0"/>
            </a:endParaRPr>
          </a:p>
        </p:txBody>
      </p:sp>
      <p:pic>
        <p:nvPicPr>
          <p:cNvPr id="49" name="Picture 12"/>
          <p:cNvPicPr>
            <a:picLocks noChangeAspect="1" noChangeArrowheads="1"/>
          </p:cNvPicPr>
          <p:nvPr>
            <p:custDataLst>
              <p:tags r:id="rId33"/>
            </p:custDataLst>
          </p:nvPr>
        </p:nvPicPr>
        <p:blipFill>
          <a:blip r:embed="rId48" cstate="print"/>
          <a:srcRect l="29307" t="24742" r="28531" b="5611"/>
          <a:stretch>
            <a:fillRect/>
          </a:stretch>
        </p:blipFill>
        <p:spPr bwMode="auto">
          <a:xfrm>
            <a:off x="4761984" y="2003063"/>
            <a:ext cx="584841" cy="581253"/>
          </a:xfrm>
          <a:prstGeom prst="rect">
            <a:avLst/>
          </a:prstGeom>
          <a:noFill/>
          <a:ln w="9525">
            <a:noFill/>
            <a:miter lim="800000"/>
            <a:headEnd/>
            <a:tailEnd/>
          </a:ln>
          <a:effectLst/>
        </p:spPr>
      </p:pic>
      <p:sp>
        <p:nvSpPr>
          <p:cNvPr id="109" name="Triangle isocèle 108"/>
          <p:cNvSpPr/>
          <p:nvPr>
            <p:custDataLst>
              <p:tags r:id="rId34"/>
            </p:custDataLst>
          </p:nvPr>
        </p:nvSpPr>
        <p:spPr bwMode="auto">
          <a:xfrm>
            <a:off x="3034239" y="1679171"/>
            <a:ext cx="550817" cy="816388"/>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lang="fr-FR" sz="1200" b="1" dirty="0" smtClean="0">
              <a:solidFill>
                <a:schemeClr val="bg1"/>
              </a:solidFill>
              <a:latin typeface="Calibri" pitchFamily="34" charset="0"/>
            </a:endParaRPr>
          </a:p>
        </p:txBody>
      </p:sp>
      <p:sp>
        <p:nvSpPr>
          <p:cNvPr id="105" name="Triangle isocèle 104"/>
          <p:cNvSpPr/>
          <p:nvPr>
            <p:custDataLst>
              <p:tags r:id="rId35"/>
            </p:custDataLst>
          </p:nvPr>
        </p:nvSpPr>
        <p:spPr bwMode="auto">
          <a:xfrm>
            <a:off x="4591910" y="2192512"/>
            <a:ext cx="186439" cy="271184"/>
          </a:xfrm>
          <a:prstGeom prst="triangle">
            <a:avLst/>
          </a:prstGeom>
          <a:solidFill>
            <a:srgbClr val="00206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41" name="Rectangle 40"/>
          <p:cNvSpPr/>
          <p:nvPr/>
        </p:nvSpPr>
        <p:spPr bwMode="auto">
          <a:xfrm>
            <a:off x="4571999" y="3194462"/>
            <a:ext cx="795647" cy="581891"/>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900" b="0" i="0" u="none" strike="noStrike" cap="none" normalizeH="0" baseline="0" dirty="0" smtClean="0">
                <a:ln>
                  <a:noFill/>
                </a:ln>
                <a:solidFill>
                  <a:srgbClr val="FF0000"/>
                </a:solidFill>
                <a:effectLst/>
                <a:latin typeface="Arial" charset="0"/>
              </a:rPr>
              <a:t> Camembert</a:t>
            </a:r>
            <a:r>
              <a:rPr kumimoji="0" lang="fr-FR" sz="900" b="0" i="0" u="none" strike="noStrike" cap="none" normalizeH="0" dirty="0" smtClean="0">
                <a:ln>
                  <a:noFill/>
                </a:ln>
                <a:solidFill>
                  <a:srgbClr val="FF0000"/>
                </a:solidFill>
                <a:effectLst/>
                <a:latin typeface="Arial" charset="0"/>
              </a:rPr>
              <a:t> à ajouter</a:t>
            </a:r>
            <a:endParaRPr kumimoji="0" lang="fr-FR" sz="900" b="0" i="0" u="none" strike="noStrike" cap="none" normalizeH="0" baseline="0" dirty="0" smtClean="0">
              <a:ln>
                <a:noFill/>
              </a:ln>
              <a:solidFill>
                <a:srgbClr val="FF0000"/>
              </a:solidFill>
              <a:effectLst/>
              <a:latin typeface="Arial"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6160&quot;&gt;&lt;version val=&quot;17973&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agendatheme&gt;&lt;m_aagendaitemprops&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1&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m_aagendaitemprops&gt;&lt;m_linestyleTopBottomLine&gt;&lt;m_bVisible val=&quot;0&quot;/&gt;&lt;/m_linestyleTopBottomLine&gt;&lt;/m_agendatheme&gt;&lt;m_mapectfillschemeMRU&gt;&lt;key val=&quot;3&quot;/&gt;&lt;elem&gt;&lt;m_nPartnerID val=&quot;530&quot;/&gt;&lt;m_nIndex val=&quot;4&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0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jiO1dA9TUmhEH8uTRrV1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lxApYIg_02k35.w.jaWl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b6CChs8Wf0yDegQmieY84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koXaLYKfkU.UJFjOaIvxP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5ypseNblkuCUgwKDQgt4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lmQsu3JhNky0ucaWJQ212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Y1TWdFk2nEmlue8u_gEG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IquK5sk6EW_WBnbwerBK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qAfhO.4CUu0PwfvKmL5j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GMBNKNeuUkC0Z2OWJ.w8T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U9gabi1pH0u6.pMdEDVF.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U9gabi1pH0u6.pMdEDVF.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lOf5xXIOgEy24G0Y_Cg9w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BFknzETbkkqdH8NDATgyx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lOf5xXIOgEy24G0Y_Cg9w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lHq6yIw5T0uclDhAYB8iv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0CbwSUvJ0SM3DhBFLSah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lOf5xXIOgEy24G0Y_Cg9w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FknzETbkkqdH8NDATgyx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lOf5xXIOgEy24G0Y_Cg9w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u0OIHdbvQkqWVFwLSxPGo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rPnLRyoA0eRGsBKExRv4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y4NBj0010kqdFlcz0Nqu7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5akAK0wUh0Cu48C_t_l4j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BfBpRmDNUaGSsNr9Y10r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EBfBpRmDNUaGSsNr9Y10r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lOf5xXIOgEy24G0Y_Cg9w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lOf5xXIOgEy24G0Y_Cg9w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LK48u7.fEaii3k2tM489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6deYQcw3MUKmlFc7u6LMV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rBWrGtdsU.cANlBBDrkr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FpFxrT6t_k2RsvqKgoOiO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oLK48u7.fEaii3k2tM489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KrBWrGtdsU.cANlBBDrkr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rBWrGtdsU.cANlBBDrkr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FpFxrT6t_k2RsvqKgoOiO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MVWchTL7aEapQGTz2u0.6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16zyVTOtz0W6i.FFSP6HA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nTPj8Ejek.CfuHSBonPn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BG85V_nLgUWbSkupMA2eA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w5fELA.LkeD44GUg2dZD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I5cidL5VxkigXJYYsmwr4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g84j08YkqUCIokXNtoeK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1qfuHz2FQEyJogJvBuiw2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BDYlD0dco0.hZiZoThY9z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YoiI3SSQBEqgWugY7Jtg.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aHszWEg98kKYaMbOfWUpX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V4ZdudmK50CrkKAPWV0Wz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goXuq0.SMEq08HWVFqHbW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GNtt9ToBO0aLNSyzfa4.eg"/>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NQ.UgjO6S0K5DuHYdYFM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1_4mcj8o00S3hl.L8Y6zu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CfIhZ0kctEK_fWjlW9HDb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kiAIVApYpEmJNo3pTJWXZ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fc72B7e9fkq2i.3zbXKCc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y4AlDp19tU2BKdQzJ_TJ0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Rbcxdkfnp0KuCz4_QyAFh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lv.qAz.deECZ2cOKQdZXT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XscIHyKPGkWGPgemttU7kw"/>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wP.nLUQP_0y_jZUUaHzhb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SP9oe_Y3_0uU5rjfPEBb.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6g212QEnhE.z6v.Y4qR8P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1GJmCgKO9kyVIORgteLCR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0B4TOCBg2EWkNfy.lwsq.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9AvY6m6hwEudexJOMWApy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Cd1BqgnZmUKgdF1iUWIGG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6LdbWvYYeEmXZne43GIU8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DgM1nIxQy02205AnNQskN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GMBNKNeuUkC0Z2OWJ.w8T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DgM1nIxQy02205AnNQskN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DgM1nIxQy02205AnNQsk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GNtt9ToBO0aLNSyzfa4.e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GNtt9ToBO0aLNSyzfa4.e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YfmsL9cG8UiXE2cXSvkmP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O2l0y6NOJUesqkrwEkpKZ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vsFUsQbm2E6mWYccSVEEa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vzG680k1NkuAyscHMVIN9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aBTlcXA3uUq45z9krwElj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z1zA3TGkWaHwD1SWkbX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rHjV5_XQBU6U8__y6Hzip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gJxa9hOjzEeCv1YhrLKaG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yuTtUWG51kOlqnFuJQpzE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OAntHMpRuEKdlQ8Xeiig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z1ryjbhv1kuUkNt_9XqU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dIpFxLHTq0SkCaspIn26A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w8pKPKP4DUSFVqRu86MOa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70QnrrTt_EqhxGGs1Gu1L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xxMe9szEI0ilLMZOGI.X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MWyMllS__UaPH9vPFtcRA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n915cU5.t0qjrWY0VRy7u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zdnwbZf1EkqELKv_MzubZ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xsInsyJH7k6A1dl9ilbSAw"/>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LLw8mRVlL0mRVTskutk4y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Az3VCKd6pUCLOaAfijye1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fcEqnVIvs0KkjoaqrDpk5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aQl.w9D4WU6laODZSEj3S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rmk9HAdk0ycD1z3y5NLT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bVcCSoVpM02Pay4_l4WlVw"/>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_lXr9JZzYE61wWnFAcCol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IlknUZl.rUC8b0_3TRsfp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8D3zS_JuakK_34DpUASS1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30biVE8Hb0Wu52vlytm.d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UA.ZZFDfL02HykAobYscM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FHlTGBr8XUS0EGIq0.OaU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d2lB6.sDN0iH8xwQQLjc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dCYyEtNG8UaYA_EW0gQx7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XlyB5A3.ZEqIN3U_cNOfsQ"/>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kk9.S5kfV02nbIfseO.h4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pObcxZipEEepYisvjINIe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1bO.nBQPv0Wt3Ovctt4D5Q"/>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lAyV3atdXUyIQzaEc_t4lQ"/>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BXENauRP6E2CWuP_8T728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useWxaB7SkyDw3RS6sldQg"/>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pqm9bfPKUkKzoHowSs_Uug"/>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HSnVBPinjUOhWhS5zK2p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C7Rhszy4kiPWrsva1t_v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tuhLWYefBU.00j5v2RQXM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vrGO11NrGE.ayeMKov7uG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Tk4sYL8fZkeKvCGgUi2Ch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PuHp_enbGkC9UvrQv2oyt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Rok6LRz3IEyAYOYppCnz9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Rok6LRz3IEyAYOYppCnz9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4rPnLRyoA0eRGsBKExRv4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sqAfhO.4CUu0PwfvKmL5j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JwHqgapauEWvq4TVab8VJ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UqeQfMnRk.SBRkhZ8ju4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SaZAqQ5o4E.6tXFaq3YF6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x3ZhGdsdUeotzmxEsaaI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3noCnS2PRESvYb2vt09Ui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7c0oleoQU6N23T5VyWu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UqeQfMnRk.SBRkhZ8ju4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RHEKxRu_0Wx7BKHzvk1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PYmFtyBPE6Xju54xwRiz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RpcZac0xOEGvzgsEBkk42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J0eHfa82UuY3JdruuV51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PpyJvbATUuornqSgkki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kar5.2_nU21yY3bd4KRE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XrCSP0w9kqVZPMV0yWV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lieWA5GtUSBPUOJVOuoC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4JPkbcWVdUmLFzrFjei4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0jLd7hWr0GXq_tKMsuBG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dMRlrXfe0CaTQF4kcTy7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UlNeOuCik6vH5PMOrSo1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OeIv6.lEEms7fSBn4VsD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zG680k1NkuAyscHMVIN9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Qz1zA3TGkWaHwD1SWkbX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UrCh71.rEy45pyWjzB4i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VM30w7cyEahoeAEAs5Jb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bCRyqP0dEurffHpOI3W_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W0ItEPUWCEWfnYIIoYIth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RGlrefcX0ahAOAK08n95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X9ciBp_w0OSgvGRZ0pE2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v0HbxmJZ0qjNiaYj4d_H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gXuh6Nsk0OrYnDtsZyC2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v0krri_ssUO8gaP6boGHR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Hyrru75MkWp32WEcRyx_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c7eFpfmf7UWcg3ItL7CT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46ouUTMrx0qjy8YRZSk2n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0tRmxDn1E2R1iDdy91rL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DxxyXYTB06QtYZhaco77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eaa5wUCEkaELOu472dp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CfW2HYiNkSdOkvjzwr8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rQeNGC5EUWcMBYLvldVs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HpnHIp7AkCyedn0WgyDn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7vfCXyM4IU2.fR2uCFxbQ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swdRmlVrrUqY_BqTp2W57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ctn_phifpEesmYQ2dEg7j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LQaaE11UUO8qLt_yXTAY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wVruHq.tE64_j_hgJ9nd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9u0O8H8NgkeuG5FhDRyzZ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6isU9E3HUCcTcDUsJJFA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bW5RayuGFUS8qIawy6noJ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T4I0bLoAgk20uTSrbkuS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sE3RdIEvkKk0oy3q9DSH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DSW_NY311UWHBCQgCZtes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r6.sdxyJUE6qIlS6hbguF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RUSRPWBnFE6r3ZJOhVfcn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oCe9r9o4K0ec1df1ISt1T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MQNDo7Qu0KKB6.CJnPrs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G15myuEdQUK5bwmeD0TZ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gPxEF5hiI0S0cn_dPRwPk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t_4v6bImLESREHzRFDAL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RKXxKWNCwUe_KmyOpTXv1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wnDHkNSxgEaP16wJ2Osgcg"/>
</p:tagLst>
</file>

<file path=ppt/theme/theme1.xml><?xml version="1.0" encoding="utf-8"?>
<a:theme xmlns:a="http://schemas.openxmlformats.org/drawingml/2006/main" name="Modèle CMI et DMS">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36000" tIns="36000" rIns="36000" bIns="36000" numCol="1" rtlCol="0" anchor="ctr" anchorCtr="1" compatLnSpc="1">
        <a:prstTxWarp prst="textNoShape">
          <a:avLst/>
        </a:prstTxWarp>
        <a:norm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4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odèle de présentation orale 2009">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odèle de présentation orale 2009">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Modèle de présentation orale 2009">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CMI et DMS</Template>
  <TotalTime>3961</TotalTime>
  <Words>2721</Words>
  <Application>Microsoft Office PowerPoint</Application>
  <PresentationFormat>Affichage à l'écran (4:3)</PresentationFormat>
  <Paragraphs>614</Paragraphs>
  <Slides>26</Slides>
  <Notes>26</Notes>
  <HiddenSlides>0</HiddenSlides>
  <MMClips>0</MMClips>
  <ScaleCrop>false</ScaleCrop>
  <HeadingPairs>
    <vt:vector size="6" baseType="variant">
      <vt:variant>
        <vt:lpstr>Thème</vt:lpstr>
      </vt:variant>
      <vt:variant>
        <vt:i4>5</vt:i4>
      </vt:variant>
      <vt:variant>
        <vt:lpstr>Serveurs OLE incorporés</vt:lpstr>
      </vt:variant>
      <vt:variant>
        <vt:i4>1</vt:i4>
      </vt:variant>
      <vt:variant>
        <vt:lpstr>Titres des diapositives</vt:lpstr>
      </vt:variant>
      <vt:variant>
        <vt:i4>26</vt:i4>
      </vt:variant>
    </vt:vector>
  </HeadingPairs>
  <TitlesOfParts>
    <vt:vector size="32" baseType="lpstr">
      <vt:lpstr>Modèle CMI et DMS</vt:lpstr>
      <vt:lpstr>Blank</vt:lpstr>
      <vt:lpstr>1_Modèle de présentation orale 2009</vt:lpstr>
      <vt:lpstr>2_Modèle de présentation orale 2009</vt:lpstr>
      <vt:lpstr>Modèle de présentation orale 2009</vt:lpstr>
      <vt:lpstr>think-cell Slide</vt:lpstr>
      <vt:lpstr>Diapositive 1</vt:lpstr>
      <vt:lpstr>Sommaire</vt:lpstr>
      <vt:lpstr>Sommaire</vt:lpstr>
      <vt:lpstr>Ambitions de l’IDEX</vt:lpstr>
      <vt:lpstr>Une cohérence globale dans un équilibre entre excellence, recherche partenariale et diffusion</vt:lpstr>
      <vt:lpstr>Sommaire</vt:lpstr>
      <vt:lpstr>Les forces en présence Un regroupement inter-régional qui s’appuie sur un potentiel de plus de 4500 chercheurs au sein des laboratoires A et A+</vt:lpstr>
      <vt:lpstr>Les forces en présence Un niveau des formations à l’international important et plusieurs domaines d’excellence notables </vt:lpstr>
      <vt:lpstr>Les forces en présence Des effectifs des Labex par site et la présence d’autres projets IA qui font ressortir 3 sites réellement pluridisciplinaires et 2 sites plus spécialisés</vt:lpstr>
      <vt:lpstr>Sommaire</vt:lpstr>
      <vt:lpstr>Diapositive 11</vt:lpstr>
      <vt:lpstr>Le pôle thématique bio-santé  : </vt:lpstr>
      <vt:lpstr>Le pôle Chimie, Physique et Ingénierie</vt:lpstr>
      <vt:lpstr>Le pôle mathématiques et STIC</vt:lpstr>
      <vt:lpstr>Le pôle Mer</vt:lpstr>
      <vt:lpstr>Le pôle alimentation et environnement</vt:lpstr>
      <vt:lpstr>Synthèse du potentiel de l’IDEX sur l’ensemble des sites </vt:lpstr>
      <vt:lpstr>Sommaire</vt:lpstr>
      <vt:lpstr>3 axes stratégiques pour l’IDEX</vt:lpstr>
      <vt:lpstr>3 axes stratégiques pour l’IDEX</vt:lpstr>
      <vt:lpstr>3 axes stratégiques pour l’IDEX</vt:lpstr>
      <vt:lpstr>Sommaire</vt:lpstr>
      <vt:lpstr>La gouvernance  Enjeux et principes</vt:lpstr>
      <vt:lpstr>La gouvernance  Les objectifs liés à la structure</vt:lpstr>
      <vt:lpstr>La gouvernance  Composition des instances (1/2)</vt:lpstr>
      <vt:lpstr>La gouvernance  Composition des instances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DMS1</dc:creator>
  <cp:lastModifiedBy> </cp:lastModifiedBy>
  <cp:revision>514</cp:revision>
  <dcterms:created xsi:type="dcterms:W3CDTF">2010-11-22T10:35:16Z</dcterms:created>
  <dcterms:modified xsi:type="dcterms:W3CDTF">2010-12-09T06:27:03Z</dcterms:modified>
</cp:coreProperties>
</file>