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3"/>
  </p:notesMasterIdLst>
  <p:handoutMasterIdLst>
    <p:handoutMasterId r:id="rId14"/>
  </p:handoutMasterIdLst>
  <p:sldIdLst>
    <p:sldId id="257" r:id="rId2"/>
    <p:sldId id="295" r:id="rId3"/>
    <p:sldId id="279" r:id="rId4"/>
    <p:sldId id="283" r:id="rId5"/>
    <p:sldId id="294" r:id="rId6"/>
    <p:sldId id="282" r:id="rId7"/>
    <p:sldId id="285" r:id="rId8"/>
    <p:sldId id="286" r:id="rId9"/>
    <p:sldId id="288" r:id="rId10"/>
    <p:sldId id="289" r:id="rId11"/>
    <p:sldId id="292" r:id="rId12"/>
  </p:sldIdLst>
  <p:sldSz cx="9144000" cy="6858000" type="screen4x3"/>
  <p:notesSz cx="6797675" cy="9926638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FFFFCC"/>
    <a:srgbClr val="7F7F83"/>
    <a:srgbClr val="C8C83C"/>
    <a:srgbClr val="C6CB4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8" autoAdjust="0"/>
    <p:restoredTop sz="90764" autoAdjust="0"/>
  </p:normalViewPr>
  <p:slideViewPr>
    <p:cSldViewPr>
      <p:cViewPr>
        <p:scale>
          <a:sx n="98" d="100"/>
          <a:sy n="98" d="100"/>
        </p:scale>
        <p:origin x="-60" y="-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42" y="-90"/>
      </p:cViewPr>
      <p:guideLst>
        <p:guide orient="horz" pos="3127"/>
        <p:guide pos="214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93CA55-D974-4ECA-AB16-D3A010551048}" type="doc">
      <dgm:prSet loTypeId="urn:microsoft.com/office/officeart/2005/8/layout/venn1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89E7895-2EE4-4DC0-A159-D6490A303F65}">
      <dgm:prSet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pPr algn="l" rtl="0"/>
          <a:r>
            <a:rPr lang="fr-FR" sz="2800" b="1" i="0" baseline="0" dirty="0" smtClean="0">
              <a:solidFill>
                <a:schemeClr val="tx1"/>
              </a:solidFill>
            </a:rPr>
            <a:t>Mer</a:t>
          </a:r>
          <a:endParaRPr lang="fr-FR" sz="2800" b="1" i="0" baseline="0" dirty="0">
            <a:solidFill>
              <a:schemeClr val="tx1"/>
            </a:solidFill>
          </a:endParaRPr>
        </a:p>
      </dgm:t>
    </dgm:pt>
    <dgm:pt modelId="{597C51BC-896A-4264-B2B8-21C7E12C7C76}" type="parTrans" cxnId="{9BCB881A-A06F-489B-8F80-8214289CD942}">
      <dgm:prSet/>
      <dgm:spPr/>
      <dgm:t>
        <a:bodyPr/>
        <a:lstStyle/>
        <a:p>
          <a:endParaRPr lang="fr-FR"/>
        </a:p>
      </dgm:t>
    </dgm:pt>
    <dgm:pt modelId="{A1CEA937-C87B-4EF2-B404-5E394956079C}" type="sibTrans" cxnId="{9BCB881A-A06F-489B-8F80-8214289CD942}">
      <dgm:prSet/>
      <dgm:spPr/>
      <dgm:t>
        <a:bodyPr/>
        <a:lstStyle/>
        <a:p>
          <a:endParaRPr lang="fr-FR"/>
        </a:p>
      </dgm:t>
    </dgm:pt>
    <dgm:pt modelId="{2C48618D-D587-4BA0-891A-8EC02E504355}" type="pres">
      <dgm:prSet presAssocID="{0993CA55-D974-4ECA-AB16-D3A010551048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9EA7719-1CBD-4461-8413-2F0F21A4E270}" type="pres">
      <dgm:prSet presAssocID="{789E7895-2EE4-4DC0-A159-D6490A303F65}" presName="circ1TxSh" presStyleLbl="vennNode1" presStyleIdx="0" presStyleCnt="1" custScaleX="100000" custScaleY="77778" custLinFactNeighborX="-12963" custLinFactNeighborY="0"/>
      <dgm:spPr/>
      <dgm:t>
        <a:bodyPr/>
        <a:lstStyle/>
        <a:p>
          <a:endParaRPr lang="fr-FR"/>
        </a:p>
      </dgm:t>
    </dgm:pt>
  </dgm:ptLst>
  <dgm:cxnLst>
    <dgm:cxn modelId="{EDB16C3E-DFF0-4986-A7B0-C54588462B99}" type="presOf" srcId="{0993CA55-D974-4ECA-AB16-D3A010551048}" destId="{2C48618D-D587-4BA0-891A-8EC02E504355}" srcOrd="0" destOrd="0" presId="urn:microsoft.com/office/officeart/2005/8/layout/venn1"/>
    <dgm:cxn modelId="{60A79A14-6409-4732-9587-B981B682CA71}" type="presOf" srcId="{789E7895-2EE4-4DC0-A159-D6490A303F65}" destId="{89EA7719-1CBD-4461-8413-2F0F21A4E270}" srcOrd="0" destOrd="0" presId="urn:microsoft.com/office/officeart/2005/8/layout/venn1"/>
    <dgm:cxn modelId="{9BCB881A-A06F-489B-8F80-8214289CD942}" srcId="{0993CA55-D974-4ECA-AB16-D3A010551048}" destId="{789E7895-2EE4-4DC0-A159-D6490A303F65}" srcOrd="0" destOrd="0" parTransId="{597C51BC-896A-4264-B2B8-21C7E12C7C76}" sibTransId="{A1CEA937-C87B-4EF2-B404-5E394956079C}"/>
    <dgm:cxn modelId="{A27E969E-9F88-465E-ACCB-8EFCE2E97054}" type="presParOf" srcId="{2C48618D-D587-4BA0-891A-8EC02E504355}" destId="{89EA7719-1CBD-4461-8413-2F0F21A4E27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FF6EC2-7F84-40DA-BF8E-76EB5EF52177}" type="doc">
      <dgm:prSet loTypeId="urn:microsoft.com/office/officeart/2005/8/layout/venn1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17AABAF-9275-4DC6-9C72-29BDB071BEAB}">
      <dgm:prSet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fr-FR" sz="3200" b="0" i="0" baseline="0" dirty="0" smtClean="0">
              <a:solidFill>
                <a:schemeClr val="tx1"/>
              </a:solidFill>
            </a:rPr>
            <a:t>STIC</a:t>
          </a:r>
          <a:endParaRPr lang="fr-FR" sz="3200" b="0" i="0" baseline="0" dirty="0">
            <a:solidFill>
              <a:schemeClr val="tx1"/>
            </a:solidFill>
          </a:endParaRPr>
        </a:p>
      </dgm:t>
    </dgm:pt>
    <dgm:pt modelId="{BF0F813A-BFA8-4284-8990-10A046F695BA}" type="parTrans" cxnId="{16D26A0B-BD3A-42E5-8F0B-DE37D9D2AE84}">
      <dgm:prSet/>
      <dgm:spPr/>
      <dgm:t>
        <a:bodyPr/>
        <a:lstStyle/>
        <a:p>
          <a:endParaRPr lang="fr-FR"/>
        </a:p>
      </dgm:t>
    </dgm:pt>
    <dgm:pt modelId="{F33A1AB4-8D64-4FA6-B667-82935F3A1CD8}" type="sibTrans" cxnId="{16D26A0B-BD3A-42E5-8F0B-DE37D9D2AE84}">
      <dgm:prSet/>
      <dgm:spPr/>
      <dgm:t>
        <a:bodyPr/>
        <a:lstStyle/>
        <a:p>
          <a:endParaRPr lang="fr-FR"/>
        </a:p>
      </dgm:t>
    </dgm:pt>
    <dgm:pt modelId="{8436CE45-FFB7-4863-8DF6-07FE29D372EF}" type="pres">
      <dgm:prSet presAssocID="{67FF6EC2-7F84-40DA-BF8E-76EB5EF52177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56FE9F5-11B2-40C5-847C-8A68F244ED2F}" type="pres">
      <dgm:prSet presAssocID="{317AABAF-9275-4DC6-9C72-29BDB071BEAB}" presName="circ1TxSh" presStyleLbl="vennNode1" presStyleIdx="0" presStyleCnt="1" custScaleX="276923" custLinFactNeighborX="0" custLinFactNeighborY="23077"/>
      <dgm:spPr/>
      <dgm:t>
        <a:bodyPr/>
        <a:lstStyle/>
        <a:p>
          <a:endParaRPr lang="fr-FR"/>
        </a:p>
      </dgm:t>
    </dgm:pt>
  </dgm:ptLst>
  <dgm:cxnLst>
    <dgm:cxn modelId="{16D26A0B-BD3A-42E5-8F0B-DE37D9D2AE84}" srcId="{67FF6EC2-7F84-40DA-BF8E-76EB5EF52177}" destId="{317AABAF-9275-4DC6-9C72-29BDB071BEAB}" srcOrd="0" destOrd="0" parTransId="{BF0F813A-BFA8-4284-8990-10A046F695BA}" sibTransId="{F33A1AB4-8D64-4FA6-B667-82935F3A1CD8}"/>
    <dgm:cxn modelId="{C4AB967E-0027-465B-962C-2F3EC8B877E7}" type="presOf" srcId="{67FF6EC2-7F84-40DA-BF8E-76EB5EF52177}" destId="{8436CE45-FFB7-4863-8DF6-07FE29D372EF}" srcOrd="0" destOrd="0" presId="urn:microsoft.com/office/officeart/2005/8/layout/venn1"/>
    <dgm:cxn modelId="{DD49EBF5-5CA5-4CBE-8910-833E68197DBE}" type="presOf" srcId="{317AABAF-9275-4DC6-9C72-29BDB071BEAB}" destId="{C56FE9F5-11B2-40C5-847C-8A68F244ED2F}" srcOrd="0" destOrd="0" presId="urn:microsoft.com/office/officeart/2005/8/layout/venn1"/>
    <dgm:cxn modelId="{F72A9431-F121-4AD3-9145-FFD56758A17C}" type="presParOf" srcId="{8436CE45-FFB7-4863-8DF6-07FE29D372EF}" destId="{C56FE9F5-11B2-40C5-847C-8A68F244ED2F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24B06F-1F02-4792-AC45-90EC60342158}" type="doc">
      <dgm:prSet loTypeId="urn:microsoft.com/office/officeart/2005/8/layout/venn1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2840A58-EFE9-4E49-8181-FE8C2F3909E7}">
      <dgm:prSet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fr-FR" sz="1800" b="1" i="0" baseline="0" dirty="0" smtClean="0">
              <a:solidFill>
                <a:schemeClr val="tx1"/>
              </a:solidFill>
            </a:rPr>
            <a:t>Agro/alimentation/Végétal</a:t>
          </a:r>
          <a:endParaRPr lang="fr-FR" sz="1800" b="1" i="0" baseline="0" dirty="0">
            <a:solidFill>
              <a:schemeClr val="tx1"/>
            </a:solidFill>
          </a:endParaRPr>
        </a:p>
      </dgm:t>
    </dgm:pt>
    <dgm:pt modelId="{52F83983-FC08-4B8E-908F-3E970645C954}" type="parTrans" cxnId="{458C65FC-80C9-4CA1-B949-7307B44D8286}">
      <dgm:prSet/>
      <dgm:spPr/>
      <dgm:t>
        <a:bodyPr/>
        <a:lstStyle/>
        <a:p>
          <a:endParaRPr lang="fr-FR"/>
        </a:p>
      </dgm:t>
    </dgm:pt>
    <dgm:pt modelId="{1F079442-4B30-4895-B9B1-150C400966D4}" type="sibTrans" cxnId="{458C65FC-80C9-4CA1-B949-7307B44D8286}">
      <dgm:prSet/>
      <dgm:spPr/>
      <dgm:t>
        <a:bodyPr/>
        <a:lstStyle/>
        <a:p>
          <a:endParaRPr lang="fr-FR"/>
        </a:p>
      </dgm:t>
    </dgm:pt>
    <dgm:pt modelId="{E7D4EB75-0626-4977-8E22-81A04CF0F9DB}" type="pres">
      <dgm:prSet presAssocID="{FE24B06F-1F02-4792-AC45-90EC60342158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19429C1-18E0-4A43-AEB0-2A42060411DE}" type="pres">
      <dgm:prSet presAssocID="{A2840A58-EFE9-4E49-8181-FE8C2F3909E7}" presName="circ1TxSh" presStyleLbl="vennNode1" presStyleIdx="0" presStyleCnt="1" custScaleX="269231" custLinFactNeighborX="-2051" custLinFactNeighborY="20000"/>
      <dgm:spPr/>
      <dgm:t>
        <a:bodyPr/>
        <a:lstStyle/>
        <a:p>
          <a:endParaRPr lang="fr-FR"/>
        </a:p>
      </dgm:t>
    </dgm:pt>
  </dgm:ptLst>
  <dgm:cxnLst>
    <dgm:cxn modelId="{CE4DAA0B-D234-462E-AFE8-6E3D1FAA0801}" type="presOf" srcId="{A2840A58-EFE9-4E49-8181-FE8C2F3909E7}" destId="{619429C1-18E0-4A43-AEB0-2A42060411DE}" srcOrd="0" destOrd="0" presId="urn:microsoft.com/office/officeart/2005/8/layout/venn1"/>
    <dgm:cxn modelId="{27FB40DD-9954-4DD8-804B-994360576536}" type="presOf" srcId="{FE24B06F-1F02-4792-AC45-90EC60342158}" destId="{E7D4EB75-0626-4977-8E22-81A04CF0F9DB}" srcOrd="0" destOrd="0" presId="urn:microsoft.com/office/officeart/2005/8/layout/venn1"/>
    <dgm:cxn modelId="{458C65FC-80C9-4CA1-B949-7307B44D8286}" srcId="{FE24B06F-1F02-4792-AC45-90EC60342158}" destId="{A2840A58-EFE9-4E49-8181-FE8C2F3909E7}" srcOrd="0" destOrd="0" parTransId="{52F83983-FC08-4B8E-908F-3E970645C954}" sibTransId="{1F079442-4B30-4895-B9B1-150C400966D4}"/>
    <dgm:cxn modelId="{6CD7418F-6017-47A9-9B4F-760C89E899B0}" type="presParOf" srcId="{E7D4EB75-0626-4977-8E22-81A04CF0F9DB}" destId="{619429C1-18E0-4A43-AEB0-2A42060411DE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9EA7719-1CBD-4461-8413-2F0F21A4E270}">
      <dsp:nvSpPr>
        <dsp:cNvPr id="0" name=""/>
        <dsp:cNvSpPr/>
      </dsp:nvSpPr>
      <dsp:spPr>
        <a:xfrm>
          <a:off x="0" y="216021"/>
          <a:ext cx="1944216" cy="1512172"/>
        </a:xfrm>
        <a:prstGeom prst="ellipse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b="1" i="0" kern="1200" baseline="0" dirty="0" smtClean="0">
              <a:solidFill>
                <a:schemeClr val="tx1"/>
              </a:solidFill>
            </a:rPr>
            <a:t>Mer</a:t>
          </a:r>
          <a:endParaRPr lang="fr-FR" sz="2800" b="1" i="0" kern="1200" baseline="0" dirty="0">
            <a:solidFill>
              <a:schemeClr val="tx1"/>
            </a:solidFill>
          </a:endParaRPr>
        </a:p>
      </dsp:txBody>
      <dsp:txXfrm>
        <a:off x="0" y="216021"/>
        <a:ext cx="1944216" cy="151217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56FE9F5-11B2-40C5-847C-8A68F244ED2F}">
      <dsp:nvSpPr>
        <dsp:cNvPr id="0" name=""/>
        <dsp:cNvSpPr/>
      </dsp:nvSpPr>
      <dsp:spPr>
        <a:xfrm>
          <a:off x="0" y="0"/>
          <a:ext cx="2592287" cy="936104"/>
        </a:xfrm>
        <a:prstGeom prst="ellipse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b="0" i="0" kern="1200" baseline="0" dirty="0" smtClean="0">
              <a:solidFill>
                <a:schemeClr val="tx1"/>
              </a:solidFill>
            </a:rPr>
            <a:t>STIC</a:t>
          </a:r>
          <a:endParaRPr lang="fr-FR" sz="3200" b="0" i="0" kern="1200" baseline="0" dirty="0">
            <a:solidFill>
              <a:schemeClr val="tx1"/>
            </a:solidFill>
          </a:endParaRPr>
        </a:p>
      </dsp:txBody>
      <dsp:txXfrm>
        <a:off x="0" y="0"/>
        <a:ext cx="2592287" cy="936104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19429C1-18E0-4A43-AEB0-2A42060411DE}">
      <dsp:nvSpPr>
        <dsp:cNvPr id="0" name=""/>
        <dsp:cNvSpPr/>
      </dsp:nvSpPr>
      <dsp:spPr>
        <a:xfrm>
          <a:off x="-193868" y="0"/>
          <a:ext cx="2908017" cy="1080120"/>
        </a:xfrm>
        <a:prstGeom prst="ellipse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i="0" kern="1200" baseline="0" dirty="0" smtClean="0">
              <a:solidFill>
                <a:schemeClr val="tx1"/>
              </a:solidFill>
            </a:rPr>
            <a:t>Agro/alimentation/Végétal</a:t>
          </a:r>
          <a:endParaRPr lang="fr-FR" sz="1800" b="1" i="0" kern="1200" baseline="0" dirty="0">
            <a:solidFill>
              <a:schemeClr val="tx1"/>
            </a:solidFill>
          </a:endParaRPr>
        </a:p>
      </dsp:txBody>
      <dsp:txXfrm>
        <a:off x="-193868" y="0"/>
        <a:ext cx="2908017" cy="1080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47" cy="496572"/>
          </a:xfrm>
          <a:prstGeom prst="rect">
            <a:avLst/>
          </a:prstGeom>
        </p:spPr>
        <p:txBody>
          <a:bodyPr vert="horz" lIns="92089" tIns="46045" rIns="92089" bIns="46045" rtlCol="0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49826" y="0"/>
            <a:ext cx="2946246" cy="496572"/>
          </a:xfrm>
          <a:prstGeom prst="rect">
            <a:avLst/>
          </a:prstGeom>
        </p:spPr>
        <p:txBody>
          <a:bodyPr vert="horz" lIns="92089" tIns="46045" rIns="92089" bIns="46045" rtlCol="0"/>
          <a:lstStyle>
            <a:lvl1pPr algn="r">
              <a:defRPr sz="1200"/>
            </a:lvl1pPr>
          </a:lstStyle>
          <a:p>
            <a:pPr>
              <a:defRPr/>
            </a:pPr>
            <a:fld id="{04CB35CE-CF7C-4140-A618-D89BB449B2AF}" type="datetimeFigureOut">
              <a:rPr lang="fr-FR"/>
              <a:pPr>
                <a:defRPr/>
              </a:pPr>
              <a:t>29/09/2010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470"/>
            <a:ext cx="2946247" cy="496571"/>
          </a:xfrm>
          <a:prstGeom prst="rect">
            <a:avLst/>
          </a:prstGeom>
        </p:spPr>
        <p:txBody>
          <a:bodyPr vert="horz" lIns="92089" tIns="46045" rIns="92089" bIns="4604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49826" y="9428470"/>
            <a:ext cx="2946246" cy="496571"/>
          </a:xfrm>
          <a:prstGeom prst="rect">
            <a:avLst/>
          </a:prstGeom>
        </p:spPr>
        <p:txBody>
          <a:bodyPr vert="horz" lIns="92089" tIns="46045" rIns="92089" bIns="46045" rtlCol="0" anchor="b"/>
          <a:lstStyle>
            <a:lvl1pPr algn="r">
              <a:defRPr sz="1200"/>
            </a:lvl1pPr>
          </a:lstStyle>
          <a:p>
            <a:pPr>
              <a:defRPr/>
            </a:pPr>
            <a:fld id="{7237D67C-6A3E-4BD7-A43B-86533408BD5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247" cy="496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89" tIns="46045" rIns="92089" bIns="4604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429" y="0"/>
            <a:ext cx="2946247" cy="496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89" tIns="46045" rIns="92089" bIns="4604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785" y="4715034"/>
            <a:ext cx="4984107" cy="4467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89" tIns="46045" rIns="92089" bIns="460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67"/>
            <a:ext cx="2946247" cy="496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89" tIns="46045" rIns="92089" bIns="4604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429" y="9430067"/>
            <a:ext cx="2946247" cy="496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89" tIns="46045" rIns="92089" bIns="4604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C84C57A-E246-4DEC-9AD6-18FF1D278E6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84C57A-E246-4DEC-9AD6-18FF1D278E64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  <p:sp>
        <p:nvSpPr>
          <p:cNvPr id="26628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C4B93C-9654-4AFE-BD93-7D2DFAD03EDC}" type="slidenum">
              <a:rPr lang="fr-FR" smtClean="0"/>
              <a:pPr/>
              <a:t>10</a:t>
            </a:fld>
            <a:endParaRPr lang="fr-F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  <p:sp>
        <p:nvSpPr>
          <p:cNvPr id="26628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C4B93C-9654-4AFE-BD93-7D2DFAD03EDC}" type="slidenum">
              <a:rPr lang="fr-FR" smtClean="0"/>
              <a:pPr/>
              <a:t>11</a:t>
            </a:fld>
            <a:endParaRPr lang="fr-F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  <p:sp>
        <p:nvSpPr>
          <p:cNvPr id="26628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C4B93C-9654-4AFE-BD93-7D2DFAD03EDC}" type="slidenum">
              <a:rPr lang="fr-FR" smtClean="0"/>
              <a:pPr/>
              <a:t>2</a:t>
            </a:fld>
            <a:endParaRPr lang="fr-F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dirty="0" smtClean="0"/>
          </a:p>
        </p:txBody>
      </p:sp>
      <p:sp>
        <p:nvSpPr>
          <p:cNvPr id="26628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C4B93C-9654-4AFE-BD93-7D2DFAD03EDC}" type="slidenum">
              <a:rPr lang="fr-FR" smtClean="0"/>
              <a:pPr/>
              <a:t>3</a:t>
            </a:fld>
            <a:endParaRPr lang="fr-F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  <p:sp>
        <p:nvSpPr>
          <p:cNvPr id="26628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C4B93C-9654-4AFE-BD93-7D2DFAD03EDC}" type="slidenum">
              <a:rPr lang="fr-FR" smtClean="0"/>
              <a:pPr/>
              <a:t>4</a:t>
            </a:fld>
            <a:endParaRPr lang="fr-F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  <p:sp>
        <p:nvSpPr>
          <p:cNvPr id="26628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C4B93C-9654-4AFE-BD93-7D2DFAD03EDC}" type="slidenum">
              <a:rPr lang="fr-FR" smtClean="0"/>
              <a:pPr/>
              <a:t>5</a:t>
            </a:fld>
            <a:endParaRPr lang="fr-F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  <p:sp>
        <p:nvSpPr>
          <p:cNvPr id="26628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C4B93C-9654-4AFE-BD93-7D2DFAD03EDC}" type="slidenum">
              <a:rPr lang="fr-FR" smtClean="0"/>
              <a:pPr/>
              <a:t>6</a:t>
            </a:fld>
            <a:endParaRPr lang="fr-F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  <p:sp>
        <p:nvSpPr>
          <p:cNvPr id="26628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C4B93C-9654-4AFE-BD93-7D2DFAD03EDC}" type="slidenum">
              <a:rPr lang="fr-FR" smtClean="0"/>
              <a:pPr/>
              <a:t>7</a:t>
            </a:fld>
            <a:endParaRPr lang="fr-F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  <p:sp>
        <p:nvSpPr>
          <p:cNvPr id="26628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C4B93C-9654-4AFE-BD93-7D2DFAD03EDC}" type="slidenum">
              <a:rPr lang="fr-FR" smtClean="0"/>
              <a:pPr/>
              <a:t>8</a:t>
            </a:fld>
            <a:endParaRPr lang="fr-F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  <p:sp>
        <p:nvSpPr>
          <p:cNvPr id="26628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C4B93C-9654-4AFE-BD93-7D2DFAD03EDC}" type="slidenum">
              <a:rPr lang="fr-FR" smtClean="0"/>
              <a:pPr/>
              <a:t>9</a:t>
            </a:fld>
            <a:endParaRPr 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un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75" y="6173788"/>
            <a:ext cx="1511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7"/>
          <p:cNvGrpSpPr>
            <a:grpSpLocks/>
          </p:cNvGrpSpPr>
          <p:nvPr userDrawn="1"/>
        </p:nvGrpSpPr>
        <p:grpSpPr bwMode="auto">
          <a:xfrm>
            <a:off x="8229600" y="609600"/>
            <a:ext cx="914400" cy="215900"/>
            <a:chOff x="5184" y="664"/>
            <a:chExt cx="576" cy="136"/>
          </a:xfrm>
        </p:grpSpPr>
        <p:sp>
          <p:nvSpPr>
            <p:cNvPr id="6" name="Rectangle 14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7" name="Rectangle 15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8" name="Rectangle 16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</p:grpSp>
      <p:grpSp>
        <p:nvGrpSpPr>
          <p:cNvPr id="9" name="Group 19"/>
          <p:cNvGrpSpPr>
            <a:grpSpLocks/>
          </p:cNvGrpSpPr>
          <p:nvPr userDrawn="1"/>
        </p:nvGrpSpPr>
        <p:grpSpPr bwMode="auto">
          <a:xfrm>
            <a:off x="0" y="609600"/>
            <a:ext cx="914400" cy="215900"/>
            <a:chOff x="5184" y="664"/>
            <a:chExt cx="576" cy="136"/>
          </a:xfrm>
        </p:grpSpPr>
        <p:sp>
          <p:nvSpPr>
            <p:cNvPr id="10" name="Rectangle 9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11" name="Rectangle 10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12" name="Rectangle 11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8800" y="349250"/>
            <a:ext cx="5883275" cy="2286000"/>
          </a:xfrm>
          <a:noFill/>
        </p:spPr>
        <p:txBody>
          <a:bodyPr/>
          <a:lstStyle>
            <a:lvl1pPr algn="r">
              <a:lnSpc>
                <a:spcPct val="100000"/>
              </a:lnSpc>
              <a:defRPr sz="4200" b="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3297238"/>
            <a:ext cx="5807075" cy="2209800"/>
          </a:xfrm>
        </p:spPr>
        <p:txBody>
          <a:bodyPr tIns="45720" bIns="45720"/>
          <a:lstStyle>
            <a:lvl1pPr marL="0" indent="0" algn="r">
              <a:buFontTx/>
              <a:buNone/>
              <a:defRPr sz="1600"/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1906588" y="6570663"/>
            <a:ext cx="5326062" cy="2873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Votre université, service, laboratoire ou bien le titre de votre document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94463"/>
            <a:ext cx="719138" cy="2873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637D7E-66E7-466D-90F9-9D53141FE44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un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75" y="6173788"/>
            <a:ext cx="1511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8229600" y="609600"/>
            <a:ext cx="914400" cy="215900"/>
            <a:chOff x="5184" y="664"/>
            <a:chExt cx="576" cy="136"/>
          </a:xfrm>
        </p:grpSpPr>
        <p:sp>
          <p:nvSpPr>
            <p:cNvPr id="6" name="Rectangle 12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7" name="Rectangle 13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8" name="Rectangle 14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</p:grpSp>
      <p:grpSp>
        <p:nvGrpSpPr>
          <p:cNvPr id="9" name="Group 15"/>
          <p:cNvGrpSpPr>
            <a:grpSpLocks/>
          </p:cNvGrpSpPr>
          <p:nvPr userDrawn="1"/>
        </p:nvGrpSpPr>
        <p:grpSpPr bwMode="auto">
          <a:xfrm>
            <a:off x="0" y="609600"/>
            <a:ext cx="914400" cy="215900"/>
            <a:chOff x="5184" y="664"/>
            <a:chExt cx="576" cy="136"/>
          </a:xfrm>
        </p:grpSpPr>
        <p:sp>
          <p:nvSpPr>
            <p:cNvPr id="10" name="Rectangle 16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11" name="Rectangle 17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12" name="Rectangle 18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Votre université, service, laboratoire ou bien le titre de votre document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A4D00-D4CB-4920-853A-4D19363D4E2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un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75" y="6173788"/>
            <a:ext cx="1511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8229600" y="609600"/>
            <a:ext cx="914400" cy="215900"/>
            <a:chOff x="5184" y="664"/>
            <a:chExt cx="576" cy="136"/>
          </a:xfrm>
        </p:grpSpPr>
        <p:sp>
          <p:nvSpPr>
            <p:cNvPr id="6" name="Rectangle 12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7" name="Rectangle 13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8" name="Rectangle 14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</p:grpSp>
      <p:grpSp>
        <p:nvGrpSpPr>
          <p:cNvPr id="9" name="Group 15"/>
          <p:cNvGrpSpPr>
            <a:grpSpLocks/>
          </p:cNvGrpSpPr>
          <p:nvPr userDrawn="1"/>
        </p:nvGrpSpPr>
        <p:grpSpPr bwMode="auto">
          <a:xfrm>
            <a:off x="0" y="609600"/>
            <a:ext cx="914400" cy="215900"/>
            <a:chOff x="5184" y="664"/>
            <a:chExt cx="576" cy="136"/>
          </a:xfrm>
        </p:grpSpPr>
        <p:sp>
          <p:nvSpPr>
            <p:cNvPr id="10" name="Rectangle 16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11" name="Rectangle 17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12" name="Rectangle 18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</p:grp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127750" y="482600"/>
            <a:ext cx="1584325" cy="53086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371600" y="482600"/>
            <a:ext cx="4603750" cy="53086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Votre université, service, laboratoire ou bien le titre de votre document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2BC3FF-1675-4A94-976A-9DB37E26418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un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75" y="6173788"/>
            <a:ext cx="1511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8229600" y="609600"/>
            <a:ext cx="914400" cy="215900"/>
            <a:chOff x="5184" y="664"/>
            <a:chExt cx="576" cy="136"/>
          </a:xfrm>
        </p:grpSpPr>
        <p:sp>
          <p:nvSpPr>
            <p:cNvPr id="6" name="Rectangle 12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7" name="Rectangle 13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8" name="Rectangle 14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</p:grpSp>
      <p:grpSp>
        <p:nvGrpSpPr>
          <p:cNvPr id="9" name="Group 15"/>
          <p:cNvGrpSpPr>
            <a:grpSpLocks/>
          </p:cNvGrpSpPr>
          <p:nvPr userDrawn="1"/>
        </p:nvGrpSpPr>
        <p:grpSpPr bwMode="auto">
          <a:xfrm>
            <a:off x="0" y="609600"/>
            <a:ext cx="914400" cy="215900"/>
            <a:chOff x="5184" y="664"/>
            <a:chExt cx="576" cy="136"/>
          </a:xfrm>
        </p:grpSpPr>
        <p:sp>
          <p:nvSpPr>
            <p:cNvPr id="10" name="Rectangle 16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11" name="Rectangle 17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12" name="Rectangle 18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E7B15C-ADAD-4FB3-9A1B-3FEFA2C733A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un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75" y="6173788"/>
            <a:ext cx="1511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8229600" y="609600"/>
            <a:ext cx="914400" cy="215900"/>
            <a:chOff x="5184" y="664"/>
            <a:chExt cx="576" cy="136"/>
          </a:xfrm>
        </p:grpSpPr>
        <p:sp>
          <p:nvSpPr>
            <p:cNvPr id="6" name="Rectangle 12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7" name="Rectangle 13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8" name="Rectangle 14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</p:grpSp>
      <p:grpSp>
        <p:nvGrpSpPr>
          <p:cNvPr id="9" name="Group 15"/>
          <p:cNvGrpSpPr>
            <a:grpSpLocks/>
          </p:cNvGrpSpPr>
          <p:nvPr userDrawn="1"/>
        </p:nvGrpSpPr>
        <p:grpSpPr bwMode="auto">
          <a:xfrm>
            <a:off x="0" y="609600"/>
            <a:ext cx="914400" cy="215900"/>
            <a:chOff x="5184" y="664"/>
            <a:chExt cx="576" cy="136"/>
          </a:xfrm>
        </p:grpSpPr>
        <p:sp>
          <p:nvSpPr>
            <p:cNvPr id="10" name="Rectangle 16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11" name="Rectangle 17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12" name="Rectangle 18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Votre université, service, laboratoire ou bien le titre de votre document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4017C-CC18-422B-A4F0-FEDC19D3B39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lun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75" y="6173788"/>
            <a:ext cx="1511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1"/>
          <p:cNvGrpSpPr>
            <a:grpSpLocks/>
          </p:cNvGrpSpPr>
          <p:nvPr userDrawn="1"/>
        </p:nvGrpSpPr>
        <p:grpSpPr bwMode="auto">
          <a:xfrm>
            <a:off x="8229600" y="609600"/>
            <a:ext cx="914400" cy="215900"/>
            <a:chOff x="5184" y="664"/>
            <a:chExt cx="576" cy="136"/>
          </a:xfrm>
        </p:grpSpPr>
        <p:sp>
          <p:nvSpPr>
            <p:cNvPr id="7" name="Rectangle 12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8" name="Rectangle 13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9" name="Rectangle 14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</p:grpSp>
      <p:grpSp>
        <p:nvGrpSpPr>
          <p:cNvPr id="10" name="Group 15"/>
          <p:cNvGrpSpPr>
            <a:grpSpLocks/>
          </p:cNvGrpSpPr>
          <p:nvPr userDrawn="1"/>
        </p:nvGrpSpPr>
        <p:grpSpPr bwMode="auto">
          <a:xfrm>
            <a:off x="0" y="609600"/>
            <a:ext cx="914400" cy="215900"/>
            <a:chOff x="5184" y="664"/>
            <a:chExt cx="576" cy="136"/>
          </a:xfrm>
        </p:grpSpPr>
        <p:sp>
          <p:nvSpPr>
            <p:cNvPr id="11" name="Rectangle 16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12" name="Rectangle 17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13" name="Rectangle 18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371600" y="1828800"/>
            <a:ext cx="3094038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18038" y="1828800"/>
            <a:ext cx="3094037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Votre université, service, laboratoire ou bien le titre de votre document</a:t>
            </a:r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B15215-7C0E-45EE-94B8-8B50461B20A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 descr="lun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75" y="6173788"/>
            <a:ext cx="1511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11"/>
          <p:cNvGrpSpPr>
            <a:grpSpLocks/>
          </p:cNvGrpSpPr>
          <p:nvPr userDrawn="1"/>
        </p:nvGrpSpPr>
        <p:grpSpPr bwMode="auto">
          <a:xfrm>
            <a:off x="8229600" y="609600"/>
            <a:ext cx="914400" cy="215900"/>
            <a:chOff x="5184" y="664"/>
            <a:chExt cx="576" cy="136"/>
          </a:xfrm>
        </p:grpSpPr>
        <p:sp>
          <p:nvSpPr>
            <p:cNvPr id="9" name="Rectangle 12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10" name="Rectangle 13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11" name="Rectangle 14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</p:grpSp>
      <p:grpSp>
        <p:nvGrpSpPr>
          <p:cNvPr id="12" name="Group 15"/>
          <p:cNvGrpSpPr>
            <a:grpSpLocks/>
          </p:cNvGrpSpPr>
          <p:nvPr userDrawn="1"/>
        </p:nvGrpSpPr>
        <p:grpSpPr bwMode="auto">
          <a:xfrm>
            <a:off x="0" y="609600"/>
            <a:ext cx="914400" cy="215900"/>
            <a:chOff x="5184" y="664"/>
            <a:chExt cx="576" cy="136"/>
          </a:xfrm>
        </p:grpSpPr>
        <p:sp>
          <p:nvSpPr>
            <p:cNvPr id="13" name="Rectangle 16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14" name="Rectangle 17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15" name="Rectangle 18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Votre université, service, laboratoire ou bien le titre de votre document</a:t>
            </a: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BB519B-678F-4EC0-8D74-8D9C1CB12A7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lun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75" y="6173788"/>
            <a:ext cx="1511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11"/>
          <p:cNvGrpSpPr>
            <a:grpSpLocks/>
          </p:cNvGrpSpPr>
          <p:nvPr userDrawn="1"/>
        </p:nvGrpSpPr>
        <p:grpSpPr bwMode="auto">
          <a:xfrm>
            <a:off x="8229600" y="609600"/>
            <a:ext cx="914400" cy="215900"/>
            <a:chOff x="5184" y="664"/>
            <a:chExt cx="576" cy="136"/>
          </a:xfrm>
        </p:grpSpPr>
        <p:sp>
          <p:nvSpPr>
            <p:cNvPr id="5" name="Rectangle 12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6" name="Rectangle 13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7" name="Rectangle 14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</p:grpSp>
      <p:grpSp>
        <p:nvGrpSpPr>
          <p:cNvPr id="8" name="Group 15"/>
          <p:cNvGrpSpPr>
            <a:grpSpLocks/>
          </p:cNvGrpSpPr>
          <p:nvPr userDrawn="1"/>
        </p:nvGrpSpPr>
        <p:grpSpPr bwMode="auto">
          <a:xfrm>
            <a:off x="0" y="609600"/>
            <a:ext cx="914400" cy="215900"/>
            <a:chOff x="5184" y="664"/>
            <a:chExt cx="576" cy="136"/>
          </a:xfrm>
        </p:grpSpPr>
        <p:sp>
          <p:nvSpPr>
            <p:cNvPr id="9" name="Rectangle 16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10" name="Rectangle 17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11" name="Rectangle 18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Votre université, service, laboratoire ou bien le titre de votre document</a:t>
            </a: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FA6A6-D0D5-4030-B0F0-7EB33CE5E8F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lun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75" y="6173788"/>
            <a:ext cx="1511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11"/>
          <p:cNvGrpSpPr>
            <a:grpSpLocks/>
          </p:cNvGrpSpPr>
          <p:nvPr userDrawn="1"/>
        </p:nvGrpSpPr>
        <p:grpSpPr bwMode="auto">
          <a:xfrm>
            <a:off x="8229600" y="609600"/>
            <a:ext cx="914400" cy="215900"/>
            <a:chOff x="5184" y="664"/>
            <a:chExt cx="576" cy="136"/>
          </a:xfrm>
        </p:grpSpPr>
        <p:sp>
          <p:nvSpPr>
            <p:cNvPr id="4" name="Rectangle 12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5" name="Rectangle 13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6" name="Rectangle 14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</p:grpSp>
      <p:grpSp>
        <p:nvGrpSpPr>
          <p:cNvPr id="7" name="Group 15"/>
          <p:cNvGrpSpPr>
            <a:grpSpLocks/>
          </p:cNvGrpSpPr>
          <p:nvPr userDrawn="1"/>
        </p:nvGrpSpPr>
        <p:grpSpPr bwMode="auto">
          <a:xfrm>
            <a:off x="0" y="609600"/>
            <a:ext cx="914400" cy="215900"/>
            <a:chOff x="5184" y="664"/>
            <a:chExt cx="576" cy="136"/>
          </a:xfrm>
        </p:grpSpPr>
        <p:sp>
          <p:nvSpPr>
            <p:cNvPr id="8" name="Rectangle 16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9" name="Rectangle 17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10" name="Rectangle 18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</p:grpSp>
      <p:sp>
        <p:nvSpPr>
          <p:cNvPr id="11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Votre université, service, laboratoire ou bien le titre de votre document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75C0F1-3947-4BEC-B2C2-9D1F531D2EC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lun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75" y="6173788"/>
            <a:ext cx="1511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1"/>
          <p:cNvGrpSpPr>
            <a:grpSpLocks/>
          </p:cNvGrpSpPr>
          <p:nvPr userDrawn="1"/>
        </p:nvGrpSpPr>
        <p:grpSpPr bwMode="auto">
          <a:xfrm>
            <a:off x="8229600" y="609600"/>
            <a:ext cx="914400" cy="215900"/>
            <a:chOff x="5184" y="664"/>
            <a:chExt cx="576" cy="136"/>
          </a:xfrm>
        </p:grpSpPr>
        <p:sp>
          <p:nvSpPr>
            <p:cNvPr id="7" name="Rectangle 12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8" name="Rectangle 13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9" name="Rectangle 14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</p:grpSp>
      <p:grpSp>
        <p:nvGrpSpPr>
          <p:cNvPr id="10" name="Group 15"/>
          <p:cNvGrpSpPr>
            <a:grpSpLocks/>
          </p:cNvGrpSpPr>
          <p:nvPr userDrawn="1"/>
        </p:nvGrpSpPr>
        <p:grpSpPr bwMode="auto">
          <a:xfrm>
            <a:off x="0" y="609600"/>
            <a:ext cx="914400" cy="215900"/>
            <a:chOff x="5184" y="664"/>
            <a:chExt cx="576" cy="136"/>
          </a:xfrm>
        </p:grpSpPr>
        <p:sp>
          <p:nvSpPr>
            <p:cNvPr id="11" name="Rectangle 16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12" name="Rectangle 17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13" name="Rectangle 18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Votre université, service, laboratoire ou bien le titre de votre document</a:t>
            </a:r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040E37-28F3-491C-B355-E292B72BAF5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lun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75" y="6173788"/>
            <a:ext cx="1511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1"/>
          <p:cNvGrpSpPr>
            <a:grpSpLocks/>
          </p:cNvGrpSpPr>
          <p:nvPr userDrawn="1"/>
        </p:nvGrpSpPr>
        <p:grpSpPr bwMode="auto">
          <a:xfrm>
            <a:off x="8229600" y="609600"/>
            <a:ext cx="914400" cy="215900"/>
            <a:chOff x="5184" y="664"/>
            <a:chExt cx="576" cy="136"/>
          </a:xfrm>
        </p:grpSpPr>
        <p:sp>
          <p:nvSpPr>
            <p:cNvPr id="7" name="Rectangle 12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8" name="Rectangle 13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9" name="Rectangle 14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</p:grpSp>
      <p:grpSp>
        <p:nvGrpSpPr>
          <p:cNvPr id="10" name="Group 15"/>
          <p:cNvGrpSpPr>
            <a:grpSpLocks/>
          </p:cNvGrpSpPr>
          <p:nvPr userDrawn="1"/>
        </p:nvGrpSpPr>
        <p:grpSpPr bwMode="auto">
          <a:xfrm>
            <a:off x="0" y="609600"/>
            <a:ext cx="914400" cy="215900"/>
            <a:chOff x="5184" y="664"/>
            <a:chExt cx="576" cy="136"/>
          </a:xfrm>
        </p:grpSpPr>
        <p:sp>
          <p:nvSpPr>
            <p:cNvPr id="11" name="Rectangle 16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12" name="Rectangle 17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13" name="Rectangle 18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Votre université, service, laboratoire ou bien le titre de votre document</a:t>
            </a:r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27D12F-6F96-4AD0-9115-3F727A7DD43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1828800"/>
            <a:ext cx="634047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06588" y="6570663"/>
            <a:ext cx="5254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900" i="1">
                <a:latin typeface="Verdana" pitchFamily="1" charset="0"/>
                <a:ea typeface="+mn-ea"/>
              </a:defRPr>
            </a:lvl1pPr>
          </a:lstStyle>
          <a:p>
            <a:pPr>
              <a:defRPr/>
            </a:pPr>
            <a:r>
              <a:rPr lang="fr-FR"/>
              <a:t>Comité d’Orientation – 10 septembre 2010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518275"/>
            <a:ext cx="71913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B3B3B3"/>
                </a:solidFill>
                <a:latin typeface="Verdana" pitchFamily="1" charset="0"/>
                <a:ea typeface="+mn-ea"/>
              </a:defRPr>
            </a:lvl1pPr>
          </a:lstStyle>
          <a:p>
            <a:pPr>
              <a:defRPr/>
            </a:pPr>
            <a:fld id="{15BB84BB-C2C8-4AE5-8EF2-1A46A7366FF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482600"/>
            <a:ext cx="6035675" cy="4397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fr-FR" smtClean="0"/>
              <a:t>Cliquez et modifiez le titre</a:t>
            </a:r>
          </a:p>
        </p:txBody>
      </p:sp>
      <p:pic>
        <p:nvPicPr>
          <p:cNvPr id="1030" name="Picture 10" descr="lunam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06375" y="6173788"/>
            <a:ext cx="1511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31" name="Group 11"/>
          <p:cNvGrpSpPr>
            <a:grpSpLocks/>
          </p:cNvGrpSpPr>
          <p:nvPr userDrawn="1"/>
        </p:nvGrpSpPr>
        <p:grpSpPr bwMode="auto">
          <a:xfrm>
            <a:off x="8229600" y="609600"/>
            <a:ext cx="914400" cy="215900"/>
            <a:chOff x="5184" y="664"/>
            <a:chExt cx="576" cy="136"/>
          </a:xfrm>
        </p:grpSpPr>
        <p:sp>
          <p:nvSpPr>
            <p:cNvPr id="3084" name="Rectangle 12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3085" name="Rectangle 13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3086" name="Rectangle 14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</p:grpSp>
      <p:grpSp>
        <p:nvGrpSpPr>
          <p:cNvPr id="1032" name="Group 15"/>
          <p:cNvGrpSpPr>
            <a:grpSpLocks/>
          </p:cNvGrpSpPr>
          <p:nvPr userDrawn="1"/>
        </p:nvGrpSpPr>
        <p:grpSpPr bwMode="auto">
          <a:xfrm>
            <a:off x="0" y="609600"/>
            <a:ext cx="914400" cy="215900"/>
            <a:chOff x="5184" y="664"/>
            <a:chExt cx="576" cy="136"/>
          </a:xfrm>
        </p:grpSpPr>
        <p:sp>
          <p:nvSpPr>
            <p:cNvPr id="3088" name="Rectangle 16"/>
            <p:cNvSpPr>
              <a:spLocks noChangeArrowheads="1"/>
            </p:cNvSpPr>
            <p:nvPr userDrawn="1"/>
          </p:nvSpPr>
          <p:spPr bwMode="auto">
            <a:xfrm>
              <a:off x="5184" y="664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3089" name="Rectangle 17"/>
            <p:cNvSpPr>
              <a:spLocks noChangeArrowheads="1"/>
            </p:cNvSpPr>
            <p:nvPr userDrawn="1"/>
          </p:nvSpPr>
          <p:spPr bwMode="auto">
            <a:xfrm>
              <a:off x="5184" y="716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3090" name="Rectangle 18"/>
            <p:cNvSpPr>
              <a:spLocks noChangeArrowheads="1"/>
            </p:cNvSpPr>
            <p:nvPr userDrawn="1"/>
          </p:nvSpPr>
          <p:spPr bwMode="auto">
            <a:xfrm>
              <a:off x="5184" y="768"/>
              <a:ext cx="576" cy="32"/>
            </a:xfrm>
            <a:prstGeom prst="rect">
              <a:avLst/>
            </a:prstGeom>
            <a:solidFill>
              <a:srgbClr val="C6CB4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uild="p" autoUpdateAnimBg="0" advAuto="200">
        <p:tmplLst>
          <p:tmpl lvl="1">
            <p:tnLst>
              <p:par>
                <p:cTn presetID="14" presetClass="entr" presetSubtype="10" fill="hold" nodeType="after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07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4" presetClass="entr" presetSubtype="10" fill="hold" nodeType="after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07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4" presetClass="entr" presetSubtype="10" fill="hold" nodeType="after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07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4" presetClass="entr" presetSubtype="10" fill="hold" nodeType="after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07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4" presetClass="entr" presetSubtype="10" fill="hold" nodeType="after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0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77" grpId="0" autoUpdateAnimBg="0"/>
    </p:bldLst>
  </p:timing>
  <p:hf hd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C6CB4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C6CB4C"/>
          </a:solidFill>
          <a:latin typeface="Arial" charset="0"/>
          <a:ea typeface="ＭＳ Ｐゴシック" pitchFamily="1" charset="-128"/>
          <a:cs typeface="ＭＳ Ｐゴシック" pitchFamily="1" charset="-128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C6CB4C"/>
          </a:solidFill>
          <a:latin typeface="Arial" charset="0"/>
          <a:ea typeface="ＭＳ Ｐゴシック" pitchFamily="1" charset="-128"/>
          <a:cs typeface="ＭＳ Ｐゴシック" pitchFamily="1" charset="-128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C6CB4C"/>
          </a:solidFill>
          <a:latin typeface="Arial" charset="0"/>
          <a:ea typeface="ＭＳ Ｐゴシック" pitchFamily="1" charset="-128"/>
          <a:cs typeface="ＭＳ Ｐゴシック" pitchFamily="1" charset="-128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C6CB4C"/>
          </a:solidFill>
          <a:latin typeface="Arial" charset="0"/>
          <a:ea typeface="ＭＳ Ｐゴシック" pitchFamily="1" charset="-128"/>
          <a:cs typeface="ＭＳ Ｐゴシック" pitchFamily="1" charset="-128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C6CB4C"/>
          </a:solidFill>
          <a:latin typeface="Arial" charset="0"/>
          <a:ea typeface="ＭＳ Ｐゴシック" pitchFamily="1" charset="-128"/>
          <a:cs typeface="ＭＳ Ｐゴシック" pitchFamily="1" charset="-128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C6CB4C"/>
          </a:solidFill>
          <a:latin typeface="Arial" charset="0"/>
          <a:ea typeface="ＭＳ Ｐゴシック" pitchFamily="1" charset="-128"/>
          <a:cs typeface="ＭＳ Ｐゴシック" pitchFamily="1" charset="-128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C6CB4C"/>
          </a:solidFill>
          <a:latin typeface="Arial" charset="0"/>
          <a:ea typeface="ＭＳ Ｐゴシック" pitchFamily="1" charset="-128"/>
          <a:cs typeface="ＭＳ Ｐゴシック" pitchFamily="1" charset="-128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C6CB4C"/>
          </a:solidFill>
          <a:latin typeface="Arial" charset="0"/>
          <a:ea typeface="ＭＳ Ｐゴシック" pitchFamily="1" charset="-128"/>
          <a:cs typeface="ＭＳ Ｐゴシック" pitchFamily="1" charset="-128"/>
        </a:defRPr>
      </a:lvl9pPr>
    </p:titleStyle>
    <p:bodyStyle>
      <a:lvl1pPr marL="573088" indent="-573088" algn="l" rtl="0" eaLnBrk="0" fontAlgn="base" hangingPunct="0">
        <a:spcBef>
          <a:spcPct val="20000"/>
        </a:spcBef>
        <a:spcAft>
          <a:spcPct val="0"/>
        </a:spcAft>
        <a:buClr>
          <a:srgbClr val="118B9D"/>
        </a:buClr>
        <a:buBlip>
          <a:blip r:embed="rId14"/>
        </a:buBlip>
        <a:defRPr sz="2400" b="1">
          <a:solidFill>
            <a:srgbClr val="C85014"/>
          </a:solidFill>
          <a:latin typeface="+mn-lt"/>
          <a:ea typeface="+mn-ea"/>
          <a:cs typeface="+mn-cs"/>
        </a:defRPr>
      </a:lvl1pPr>
      <a:lvl2pPr marL="952500" indent="-377825" algn="l" rtl="0" eaLnBrk="0" fontAlgn="base" hangingPunct="0">
        <a:lnSpc>
          <a:spcPct val="160000"/>
        </a:lnSpc>
        <a:spcBef>
          <a:spcPct val="20000"/>
        </a:spcBef>
        <a:spcAft>
          <a:spcPct val="0"/>
        </a:spcAft>
        <a:buClr>
          <a:srgbClr val="C84E19"/>
        </a:buClr>
        <a:buBlip>
          <a:blip r:embed="rId15"/>
        </a:buBlip>
        <a:defRPr sz="2800" b="1">
          <a:solidFill>
            <a:schemeClr val="tx1"/>
          </a:solidFill>
          <a:latin typeface="+mn-lt"/>
          <a:ea typeface="+mn-ea"/>
          <a:cs typeface="+mn-cs"/>
        </a:defRPr>
      </a:lvl2pPr>
      <a:lvl3pPr marL="954088" indent="-39688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rgbClr val="15AECE"/>
        </a:buClr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336675" indent="-381000" algn="l" rtl="0" eaLnBrk="0" fontAlgn="base" hangingPunct="0">
        <a:lnSpc>
          <a:spcPct val="160000"/>
        </a:lnSpc>
        <a:spcBef>
          <a:spcPct val="20000"/>
        </a:spcBef>
        <a:spcAft>
          <a:spcPct val="0"/>
        </a:spcAft>
        <a:buClr>
          <a:schemeClr val="tx1"/>
        </a:buClr>
        <a:buBlip>
          <a:blip r:embed="rId16"/>
        </a:buBlip>
        <a:defRPr sz="1400" b="1" i="1">
          <a:solidFill>
            <a:schemeClr val="tx1"/>
          </a:solidFill>
          <a:latin typeface="+mn-lt"/>
          <a:ea typeface="+mn-ea"/>
          <a:cs typeface="+mn-cs"/>
        </a:defRPr>
      </a:lvl4pPr>
      <a:lvl5pPr marL="1338263" indent="490538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rgbClr val="15AECE"/>
        </a:buClr>
        <a:buSzPct val="50000"/>
        <a:buChar char="»"/>
        <a:defRPr sz="1400" i="1">
          <a:solidFill>
            <a:schemeClr val="tx1"/>
          </a:solidFill>
          <a:latin typeface="+mn-lt"/>
          <a:ea typeface="+mn-ea"/>
          <a:cs typeface="+mn-cs"/>
        </a:defRPr>
      </a:lvl5pPr>
      <a:lvl6pPr marL="1795463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rgbClr val="15AECE"/>
        </a:buClr>
        <a:buSzPct val="50000"/>
        <a:defRPr sz="1400" i="1">
          <a:solidFill>
            <a:schemeClr val="tx1"/>
          </a:solidFill>
          <a:latin typeface="+mn-lt"/>
          <a:ea typeface="+mn-ea"/>
          <a:cs typeface="+mn-cs"/>
        </a:defRPr>
      </a:lvl6pPr>
      <a:lvl7pPr marL="2252663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rgbClr val="15AECE"/>
        </a:buClr>
        <a:buSzPct val="50000"/>
        <a:defRPr sz="1400" i="1">
          <a:solidFill>
            <a:schemeClr val="tx1"/>
          </a:solidFill>
          <a:latin typeface="+mn-lt"/>
          <a:ea typeface="+mn-ea"/>
          <a:cs typeface="+mn-cs"/>
        </a:defRPr>
      </a:lvl7pPr>
      <a:lvl8pPr marL="2709863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rgbClr val="15AECE"/>
        </a:buClr>
        <a:buSzPct val="50000"/>
        <a:defRPr sz="1400" i="1">
          <a:solidFill>
            <a:schemeClr val="tx1"/>
          </a:solidFill>
          <a:latin typeface="+mn-lt"/>
          <a:ea typeface="+mn-ea"/>
          <a:cs typeface="+mn-cs"/>
        </a:defRPr>
      </a:lvl8pPr>
      <a:lvl9pPr marL="3167063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rgbClr val="15AECE"/>
        </a:buClr>
        <a:buSzPct val="50000"/>
        <a:defRPr sz="1400" i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 </a:t>
            </a:r>
            <a:r>
              <a:rPr lang="fr-FR" dirty="0" smtClean="0"/>
              <a:t>30 septembre 2010</a:t>
            </a:r>
            <a:endParaRPr lang="fr-FR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08484F-5C37-4F4C-9860-281A515ED7E7}" type="slidenum">
              <a:rPr lang="fr-FR"/>
              <a:pPr>
                <a:defRPr/>
              </a:pPr>
              <a:t>1</a:t>
            </a:fld>
            <a:endParaRPr lang="fr-FR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0"/>
            <a:ext cx="7848600" cy="6019800"/>
          </a:xfrm>
          <a:prstGeom prst="rect">
            <a:avLst/>
          </a:prstGeom>
          <a:solidFill>
            <a:srgbClr val="C6CB4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8662" y="349250"/>
            <a:ext cx="6783413" cy="1477328"/>
          </a:xfrm>
          <a:noFill/>
        </p:spPr>
        <p:txBody>
          <a:bodyPr/>
          <a:lstStyle/>
          <a:p>
            <a:pPr eaLnBrk="1" hangingPunct="1"/>
            <a:r>
              <a:rPr lang="fr-FR" sz="3200" dirty="0" smtClean="0">
                <a:solidFill>
                  <a:schemeClr val="bg1"/>
                </a:solidFill>
              </a:rPr>
              <a:t>Réunion Accompagnement Programme Investissements d’Avenir</a:t>
            </a:r>
            <a:br>
              <a:rPr lang="fr-FR" sz="3200" dirty="0" smtClean="0">
                <a:solidFill>
                  <a:schemeClr val="bg1"/>
                </a:solidFill>
              </a:rPr>
            </a:br>
            <a:r>
              <a:rPr lang="fr-FR" sz="3200" dirty="0" smtClean="0">
                <a:solidFill>
                  <a:schemeClr val="bg1"/>
                </a:solidFill>
              </a:rPr>
              <a:t>MESR</a:t>
            </a:r>
            <a:endParaRPr lang="fr-FR" sz="3200" dirty="0" smtClean="0"/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Jeudi 30 septembre 2010</a:t>
            </a:r>
          </a:p>
        </p:txBody>
      </p:sp>
      <p:grpSp>
        <p:nvGrpSpPr>
          <p:cNvPr id="13319" name="Group 5"/>
          <p:cNvGrpSpPr>
            <a:grpSpLocks/>
          </p:cNvGrpSpPr>
          <p:nvPr/>
        </p:nvGrpSpPr>
        <p:grpSpPr bwMode="auto">
          <a:xfrm>
            <a:off x="0" y="609600"/>
            <a:ext cx="914400" cy="215900"/>
            <a:chOff x="5184" y="384"/>
            <a:chExt cx="576" cy="136"/>
          </a:xfrm>
        </p:grpSpPr>
        <p:sp>
          <p:nvSpPr>
            <p:cNvPr id="13320" name="Rectangle 6"/>
            <p:cNvSpPr>
              <a:spLocks noChangeArrowheads="1"/>
            </p:cNvSpPr>
            <p:nvPr/>
          </p:nvSpPr>
          <p:spPr bwMode="auto">
            <a:xfrm>
              <a:off x="5184" y="384"/>
              <a:ext cx="576" cy="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21" name="Rectangle 7"/>
            <p:cNvSpPr>
              <a:spLocks noChangeArrowheads="1"/>
            </p:cNvSpPr>
            <p:nvPr/>
          </p:nvSpPr>
          <p:spPr bwMode="auto">
            <a:xfrm>
              <a:off x="5184" y="436"/>
              <a:ext cx="576" cy="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22" name="Rectangle 8"/>
            <p:cNvSpPr>
              <a:spLocks noChangeArrowheads="1"/>
            </p:cNvSpPr>
            <p:nvPr/>
          </p:nvSpPr>
          <p:spPr bwMode="auto">
            <a:xfrm>
              <a:off x="5184" y="488"/>
              <a:ext cx="576" cy="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30 </a:t>
            </a:r>
            <a:r>
              <a:rPr lang="fr-FR" dirty="0"/>
              <a:t>septembre 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534D10-F8C9-438E-B87B-43412A7E2A99}" type="slidenum">
              <a:rPr lang="fr-FR"/>
              <a:pPr>
                <a:defRPr/>
              </a:pPr>
              <a:t>10</a:t>
            </a:fld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714612" y="714356"/>
            <a:ext cx="321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Gouvernance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30 </a:t>
            </a:r>
            <a:r>
              <a:rPr lang="fr-FR" dirty="0"/>
              <a:t>septembre 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534D10-F8C9-438E-B87B-43412A7E2A99}" type="slidenum">
              <a:rPr lang="fr-FR"/>
              <a:pPr>
                <a:defRPr/>
              </a:pPr>
              <a:t>11</a:t>
            </a:fld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714612" y="714356"/>
            <a:ext cx="321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Méthode de travail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rme libre 24"/>
          <p:cNvSpPr/>
          <p:nvPr/>
        </p:nvSpPr>
        <p:spPr>
          <a:xfrm>
            <a:off x="4283968" y="1988841"/>
            <a:ext cx="2160240" cy="1872208"/>
          </a:xfrm>
          <a:custGeom>
            <a:avLst/>
            <a:gdLst>
              <a:gd name="connsiteX0" fmla="*/ 0 w 1872208"/>
              <a:gd name="connsiteY0" fmla="*/ 936104 h 1872208"/>
              <a:gd name="connsiteX1" fmla="*/ 274179 w 1872208"/>
              <a:gd name="connsiteY1" fmla="*/ 274179 h 1872208"/>
              <a:gd name="connsiteX2" fmla="*/ 936105 w 1872208"/>
              <a:gd name="connsiteY2" fmla="*/ 1 h 1872208"/>
              <a:gd name="connsiteX3" fmla="*/ 1598030 w 1872208"/>
              <a:gd name="connsiteY3" fmla="*/ 274180 h 1872208"/>
              <a:gd name="connsiteX4" fmla="*/ 1872208 w 1872208"/>
              <a:gd name="connsiteY4" fmla="*/ 936106 h 1872208"/>
              <a:gd name="connsiteX5" fmla="*/ 1598029 w 1872208"/>
              <a:gd name="connsiteY5" fmla="*/ 1598032 h 1872208"/>
              <a:gd name="connsiteX6" fmla="*/ 936103 w 1872208"/>
              <a:gd name="connsiteY6" fmla="*/ 1872210 h 1872208"/>
              <a:gd name="connsiteX7" fmla="*/ 274177 w 1872208"/>
              <a:gd name="connsiteY7" fmla="*/ 1598031 h 1872208"/>
              <a:gd name="connsiteX8" fmla="*/ -1 w 1872208"/>
              <a:gd name="connsiteY8" fmla="*/ 936105 h 1872208"/>
              <a:gd name="connsiteX9" fmla="*/ 0 w 1872208"/>
              <a:gd name="connsiteY9" fmla="*/ 936104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72208" h="1872208">
                <a:moveTo>
                  <a:pt x="0" y="936104"/>
                </a:moveTo>
                <a:cubicBezTo>
                  <a:pt x="0" y="687834"/>
                  <a:pt x="98626" y="449732"/>
                  <a:pt x="274179" y="274179"/>
                </a:cubicBezTo>
                <a:cubicBezTo>
                  <a:pt x="449733" y="98626"/>
                  <a:pt x="687835" y="1"/>
                  <a:pt x="936105" y="1"/>
                </a:cubicBezTo>
                <a:cubicBezTo>
                  <a:pt x="1184375" y="1"/>
                  <a:pt x="1422477" y="98627"/>
                  <a:pt x="1598030" y="274180"/>
                </a:cubicBezTo>
                <a:cubicBezTo>
                  <a:pt x="1773583" y="449734"/>
                  <a:pt x="1872208" y="687836"/>
                  <a:pt x="1872208" y="936106"/>
                </a:cubicBezTo>
                <a:cubicBezTo>
                  <a:pt x="1872208" y="1184376"/>
                  <a:pt x="1773583" y="1422478"/>
                  <a:pt x="1598029" y="1598032"/>
                </a:cubicBezTo>
                <a:cubicBezTo>
                  <a:pt x="1422475" y="1773586"/>
                  <a:pt x="1184373" y="1872210"/>
                  <a:pt x="936103" y="1872210"/>
                </a:cubicBezTo>
                <a:cubicBezTo>
                  <a:pt x="687833" y="1872210"/>
                  <a:pt x="449731" y="1773585"/>
                  <a:pt x="274177" y="1598031"/>
                </a:cubicBezTo>
                <a:cubicBezTo>
                  <a:pt x="98624" y="1422477"/>
                  <a:pt x="-1" y="1184375"/>
                  <a:pt x="-1" y="936105"/>
                </a:cubicBezTo>
                <a:lnTo>
                  <a:pt x="0" y="936104"/>
                </a:lnTo>
                <a:close/>
              </a:path>
            </a:pathLst>
          </a:cu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0" vert="horz" wrap="square" lIns="274179" tIns="274178" rIns="274179" bIns="274178" numCol="1" spcCol="1270" anchor="ctr" anchorCtr="0">
            <a:noAutofit/>
          </a:bodyPr>
          <a:lstStyle/>
          <a:p>
            <a:pPr lvl="0" algn="r" defTabSz="17335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3200" b="1" i="0" kern="1200" baseline="0" dirty="0" smtClean="0">
                <a:solidFill>
                  <a:schemeClr val="tx1"/>
                </a:solidFill>
              </a:rPr>
              <a:t>Santé</a:t>
            </a:r>
            <a:endParaRPr lang="fr-FR" sz="3200" b="1" i="0" kern="1200" baseline="0" dirty="0">
              <a:solidFill>
                <a:schemeClr val="tx1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30 </a:t>
            </a:r>
            <a:r>
              <a:rPr lang="fr-FR" dirty="0"/>
              <a:t>septembre 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534D10-F8C9-438E-B87B-43412A7E2A99}" type="slidenum">
              <a:rPr lang="fr-FR"/>
              <a:pPr>
                <a:defRPr/>
              </a:pPr>
              <a:t>2</a:t>
            </a:fld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714612" y="714356"/>
            <a:ext cx="321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Structuration</a:t>
            </a:r>
            <a:endParaRPr lang="fr-FR" dirty="0"/>
          </a:p>
        </p:txBody>
      </p:sp>
      <p:graphicFrame>
        <p:nvGraphicFramePr>
          <p:cNvPr id="21" name="Diagramme 20"/>
          <p:cNvGraphicFramePr/>
          <p:nvPr/>
        </p:nvGraphicFramePr>
        <p:xfrm>
          <a:off x="1259632" y="1988840"/>
          <a:ext cx="2160240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7" name="Diagramme 16"/>
          <p:cNvGraphicFramePr/>
          <p:nvPr/>
        </p:nvGraphicFramePr>
        <p:xfrm>
          <a:off x="2483768" y="1556792"/>
          <a:ext cx="2592288" cy="936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0" name="Diagramme 19"/>
          <p:cNvGraphicFramePr/>
          <p:nvPr/>
        </p:nvGraphicFramePr>
        <p:xfrm>
          <a:off x="2555776" y="3284984"/>
          <a:ext cx="2520280" cy="1080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2" name="Ellipse 11"/>
          <p:cNvSpPr/>
          <p:nvPr/>
        </p:nvSpPr>
        <p:spPr bwMode="auto">
          <a:xfrm flipH="1">
            <a:off x="6732240" y="3068960"/>
            <a:ext cx="2088232" cy="50405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Labex</a:t>
            </a:r>
            <a:r>
              <a:rPr lang="fr-FR" sz="1600" b="1" dirty="0" smtClean="0"/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Maths</a:t>
            </a:r>
          </a:p>
        </p:txBody>
      </p:sp>
      <p:sp>
        <p:nvSpPr>
          <p:cNvPr id="14" name="Ellipse 13"/>
          <p:cNvSpPr/>
          <p:nvPr/>
        </p:nvSpPr>
        <p:spPr bwMode="auto">
          <a:xfrm>
            <a:off x="6084168" y="4221088"/>
            <a:ext cx="2160240" cy="10801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ヒラギノ角ゴ Pro W3" pitchFamily="1" charset="-128"/>
              </a:rPr>
              <a:t>Démonst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ヒラギノ角ゴ Pro W3" pitchFamily="1" charset="-128"/>
              </a:rPr>
              <a:t>.</a:t>
            </a:r>
            <a:r>
              <a:rPr kumimoji="0" lang="fr-FR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ヒラギノ角ゴ Pro W3" pitchFamily="1" charset="-128"/>
              </a:rPr>
              <a:t>  </a:t>
            </a:r>
            <a:r>
              <a:rPr kumimoji="0" lang="fr-FR" sz="16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ヒラギノ角ゴ Pro W3" pitchFamily="1" charset="-128"/>
              </a:rPr>
              <a:t>Ener</a:t>
            </a:r>
            <a:r>
              <a:rPr lang="fr-FR" sz="1600" b="1" dirty="0" smtClean="0">
                <a:latin typeface="+mj-lt"/>
              </a:rPr>
              <a:t>. </a:t>
            </a:r>
            <a:r>
              <a:rPr kumimoji="0" lang="fr-FR" sz="16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ヒラギノ角ゴ Pro W3" pitchFamily="1" charset="-128"/>
              </a:rPr>
              <a:t>Décarbonées</a:t>
            </a:r>
            <a:endParaRPr kumimoji="0" lang="fr-F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ヒラギノ角ゴ Pro W3" pitchFamily="1" charset="-128"/>
            </a:endParaRPr>
          </a:p>
        </p:txBody>
      </p:sp>
      <p:sp>
        <p:nvSpPr>
          <p:cNvPr id="15" name="Ellipse 14"/>
          <p:cNvSpPr/>
          <p:nvPr/>
        </p:nvSpPr>
        <p:spPr bwMode="auto">
          <a:xfrm>
            <a:off x="6588224" y="1916832"/>
            <a:ext cx="1872208" cy="64807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Labex</a:t>
            </a:r>
            <a:r>
              <a:rPr lang="fr-FR" sz="1600" b="1" dirty="0" smtClean="0"/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SHS </a:t>
            </a:r>
          </a:p>
        </p:txBody>
      </p:sp>
      <p:sp>
        <p:nvSpPr>
          <p:cNvPr id="16" name="Ellipse 15"/>
          <p:cNvSpPr/>
          <p:nvPr/>
        </p:nvSpPr>
        <p:spPr bwMode="auto">
          <a:xfrm>
            <a:off x="467544" y="4725144"/>
            <a:ext cx="1584176" cy="57606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cohortes</a:t>
            </a:r>
          </a:p>
        </p:txBody>
      </p:sp>
      <p:sp>
        <p:nvSpPr>
          <p:cNvPr id="22" name="Ellipse 21"/>
          <p:cNvSpPr/>
          <p:nvPr/>
        </p:nvSpPr>
        <p:spPr bwMode="auto">
          <a:xfrm>
            <a:off x="395536" y="1556792"/>
            <a:ext cx="1224136" cy="72008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SATT</a:t>
            </a:r>
          </a:p>
        </p:txBody>
      </p:sp>
      <p:sp>
        <p:nvSpPr>
          <p:cNvPr id="23" name="Ellipse 22"/>
          <p:cNvSpPr/>
          <p:nvPr/>
        </p:nvSpPr>
        <p:spPr bwMode="auto">
          <a:xfrm>
            <a:off x="3131840" y="4725144"/>
            <a:ext cx="1512168" cy="64807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INBS</a:t>
            </a:r>
          </a:p>
        </p:txBody>
      </p:sp>
      <p:sp>
        <p:nvSpPr>
          <p:cNvPr id="26" name="Ellipse 25"/>
          <p:cNvSpPr/>
          <p:nvPr/>
        </p:nvSpPr>
        <p:spPr bwMode="auto">
          <a:xfrm>
            <a:off x="2267744" y="2276872"/>
            <a:ext cx="2736304" cy="108012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ヒラギノ角ゴ Pro W3" pitchFamily="1" charset="-128"/>
              </a:rPr>
              <a:t>Matériau/mécanique/acoustique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30 </a:t>
            </a:r>
            <a:r>
              <a:rPr lang="fr-FR" dirty="0"/>
              <a:t>septembre 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534D10-F8C9-438E-B87B-43412A7E2A99}" type="slidenum">
              <a:rPr lang="fr-FR"/>
              <a:pPr>
                <a:defRPr/>
              </a:pPr>
              <a:t>3</a:t>
            </a:fld>
            <a:endParaRPr lang="fr-FR" dirty="0"/>
          </a:p>
        </p:txBody>
      </p:sp>
      <p:graphicFrame>
        <p:nvGraphicFramePr>
          <p:cNvPr id="18504" name="Group 72"/>
          <p:cNvGraphicFramePr>
            <a:graphicFrameLocks noGrp="1"/>
          </p:cNvGraphicFramePr>
          <p:nvPr/>
        </p:nvGraphicFramePr>
        <p:xfrm>
          <a:off x="642910" y="0"/>
          <a:ext cx="7929562" cy="6054288"/>
        </p:xfrm>
        <a:graphic>
          <a:graphicData uri="http://schemas.openxmlformats.org/drawingml/2006/table">
            <a:tbl>
              <a:tblPr/>
              <a:tblGrid>
                <a:gridCol w="5643602"/>
                <a:gridCol w="1643074"/>
                <a:gridCol w="642886"/>
              </a:tblGrid>
              <a:tr h="7061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Axe Matériau / Mécanique / Acoustique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Périmètre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r>
                        <a:rPr lang="fr-FR" sz="1800" b="1" dirty="0" smtClean="0"/>
                        <a:t>IRT</a:t>
                      </a:r>
                      <a:r>
                        <a:rPr lang="fr-FR" sz="1800" dirty="0" smtClean="0"/>
                        <a:t> : Jules Verne</a:t>
                      </a:r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Régional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LABEX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: </a:t>
                      </a:r>
                      <a:r>
                        <a:rPr kumimoji="0" lang="fr-F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-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Institut Européen d’Acoustique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Régional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              </a:t>
                      </a: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 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Mécanique Matériaux Procédés Génie civil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Régional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              </a:t>
                      </a: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 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Chimie et Physique des Matériaux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Interrégional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b="1" dirty="0" smtClean="0"/>
                        <a:t>EQUIPEX </a:t>
                      </a:r>
                      <a:r>
                        <a:rPr lang="fr-FR" dirty="0" smtClean="0"/>
                        <a:t>: </a:t>
                      </a: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 </a:t>
                      </a:r>
                      <a:r>
                        <a:rPr lang="fr-FR" dirty="0" smtClean="0"/>
                        <a:t>Institut Européen d’Acoustique (soutien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                     CNRS)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Régional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P1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                   </a:t>
                      </a: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</a:t>
                      </a:r>
                      <a:r>
                        <a:rPr lang="fr-FR" dirty="0" smtClean="0"/>
                        <a:t> Microscopie électronique en Grand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                     Ouest (</a:t>
                      </a:r>
                      <a:r>
                        <a:rPr lang="fr-FR" dirty="0" err="1" smtClean="0"/>
                        <a:t>Emhymat</a:t>
                      </a:r>
                      <a:r>
                        <a:rPr lang="fr-FR" dirty="0" smtClean="0"/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Interrégional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P1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578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                   </a:t>
                      </a: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 </a:t>
                      </a:r>
                      <a:r>
                        <a:rPr lang="fr-FR" dirty="0" smtClean="0"/>
                        <a:t>Plateforme de caractérisation des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                     molécules et matériaux (</a:t>
                      </a:r>
                      <a:r>
                        <a:rPr lang="fr-FR" dirty="0" err="1" smtClean="0"/>
                        <a:t>Equipemans</a:t>
                      </a:r>
                      <a:r>
                        <a:rPr lang="fr-FR" dirty="0" smtClean="0"/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Régional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578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                 - </a:t>
                      </a:r>
                      <a:r>
                        <a:rPr lang="fr-FR" dirty="0" err="1" smtClean="0"/>
                        <a:t>Xyloforest</a:t>
                      </a:r>
                      <a:endParaRPr lang="fr-FR" dirty="0" smtClean="0"/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Interrégional (Aquitaine)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392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                   </a:t>
                      </a: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 </a:t>
                      </a:r>
                      <a:r>
                        <a:rPr lang="fr-FR" dirty="0" smtClean="0"/>
                        <a:t>Batteries lithium (Rock)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National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392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                 - </a:t>
                      </a:r>
                      <a:r>
                        <a:rPr lang="fr-FR" dirty="0" smtClean="0"/>
                        <a:t>Robotique avancée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National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dirty="0" smtClean="0"/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Espace réservé du pied de page 3"/>
          <p:cNvSpPr txBox="1">
            <a:spLocks/>
          </p:cNvSpPr>
          <p:nvPr/>
        </p:nvSpPr>
        <p:spPr bwMode="auto">
          <a:xfrm>
            <a:off x="3500430" y="6000768"/>
            <a:ext cx="5254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900" i="1" u="sng" dirty="0" smtClean="0">
                <a:latin typeface="Verdana" pitchFamily="1" charset="0"/>
                <a:ea typeface="+mn-ea"/>
              </a:rPr>
              <a:t>Légende</a:t>
            </a:r>
            <a:r>
              <a:rPr lang="fr-FR" sz="900" i="1" dirty="0" smtClean="0">
                <a:latin typeface="Verdana" pitchFamily="1" charset="0"/>
                <a:ea typeface="+mn-ea"/>
              </a:rPr>
              <a:t> : P1=priorité n°1 / P2 =priorité n°2 / F= avis favorable</a:t>
            </a:r>
            <a:endParaRPr kumimoji="0" lang="fr-FR" sz="9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1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30 </a:t>
            </a:r>
            <a:r>
              <a:rPr lang="fr-FR" dirty="0"/>
              <a:t>septembre 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534D10-F8C9-438E-B87B-43412A7E2A99}" type="slidenum">
              <a:rPr lang="fr-FR"/>
              <a:pPr>
                <a:defRPr/>
              </a:pPr>
              <a:t>4</a:t>
            </a:fld>
            <a:endParaRPr lang="fr-FR" dirty="0"/>
          </a:p>
        </p:txBody>
      </p:sp>
      <p:graphicFrame>
        <p:nvGraphicFramePr>
          <p:cNvPr id="18504" name="Group 72"/>
          <p:cNvGraphicFramePr>
            <a:graphicFrameLocks noGrp="1"/>
          </p:cNvGraphicFramePr>
          <p:nvPr/>
        </p:nvGraphicFramePr>
        <p:xfrm>
          <a:off x="714348" y="-23"/>
          <a:ext cx="7929562" cy="3319899"/>
        </p:xfrm>
        <a:graphic>
          <a:graphicData uri="http://schemas.openxmlformats.org/drawingml/2006/table">
            <a:tbl>
              <a:tblPr/>
              <a:tblGrid>
                <a:gridCol w="5429288"/>
                <a:gridCol w="1785950"/>
                <a:gridCol w="714324"/>
              </a:tblGrid>
              <a:tr h="9286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Axe Agro / Alimentation / Végétal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Périmètre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LABEX 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: Systèmes alimentaires durables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Interrégional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EQUIPEX 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: Qualité et sécurité des aliments par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                  approche </a:t>
                      </a:r>
                      <a:r>
                        <a:rPr kumimoji="0" lang="fr-F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métabolomique</a:t>
                      </a:r>
                      <a:endParaRPr kumimoji="0" lang="fr-F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Interrégional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r>
                        <a:rPr lang="fr-FR" b="1" dirty="0" smtClean="0"/>
                        <a:t>INBS</a:t>
                      </a:r>
                      <a:r>
                        <a:rPr lang="fr-FR" dirty="0" smtClean="0"/>
                        <a:t> :  </a:t>
                      </a: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 </a:t>
                      </a:r>
                      <a:r>
                        <a:rPr lang="fr-FR" dirty="0" smtClean="0"/>
                        <a:t>Impact sur la santé de certaines  </a:t>
                      </a:r>
                    </a:p>
                    <a:p>
                      <a:r>
                        <a:rPr lang="fr-FR" dirty="0" smtClean="0"/>
                        <a:t>               catégories d'aliments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Interrégional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9684">
                <a:tc>
                  <a:txBody>
                    <a:bodyPr/>
                    <a:lstStyle/>
                    <a:p>
                      <a:r>
                        <a:rPr lang="en-GB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</a:t>
                      </a:r>
                      <a:r>
                        <a:rPr kumimoji="0" 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Human Nutrition Infrastructure (HNI)    </a:t>
                      </a:r>
                    </a:p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(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réseau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des</a:t>
                      </a:r>
                      <a:r>
                        <a:rPr lang="en-GB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CRNH)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National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Espace réservé du pied de page 3"/>
          <p:cNvSpPr txBox="1">
            <a:spLocks/>
          </p:cNvSpPr>
          <p:nvPr/>
        </p:nvSpPr>
        <p:spPr bwMode="auto">
          <a:xfrm>
            <a:off x="3500430" y="3429000"/>
            <a:ext cx="5254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900" i="1" u="sng" dirty="0" smtClean="0">
                <a:latin typeface="Verdana" pitchFamily="1" charset="0"/>
                <a:ea typeface="+mn-ea"/>
              </a:rPr>
              <a:t>Légende</a:t>
            </a:r>
            <a:r>
              <a:rPr lang="fr-FR" sz="900" i="1" dirty="0" smtClean="0">
                <a:latin typeface="Verdana" pitchFamily="1" charset="0"/>
                <a:ea typeface="+mn-ea"/>
              </a:rPr>
              <a:t> : P1=priorité n°1 / P2 =priorité n°2 / F= avis favorable</a:t>
            </a:r>
            <a:endParaRPr kumimoji="0" lang="fr-FR" sz="9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1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30 </a:t>
            </a:r>
            <a:r>
              <a:rPr lang="fr-FR" dirty="0"/>
              <a:t>septembre 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534D10-F8C9-438E-B87B-43412A7E2A99}" type="slidenum">
              <a:rPr lang="fr-FR"/>
              <a:pPr>
                <a:defRPr/>
              </a:pPr>
              <a:t>5</a:t>
            </a:fld>
            <a:endParaRPr lang="fr-FR" dirty="0"/>
          </a:p>
        </p:txBody>
      </p:sp>
      <p:graphicFrame>
        <p:nvGraphicFramePr>
          <p:cNvPr id="18504" name="Group 72"/>
          <p:cNvGraphicFramePr>
            <a:graphicFrameLocks noGrp="1"/>
          </p:cNvGraphicFramePr>
          <p:nvPr/>
        </p:nvGraphicFramePr>
        <p:xfrm>
          <a:off x="714348" y="-23"/>
          <a:ext cx="7929562" cy="2638395"/>
        </p:xfrm>
        <a:graphic>
          <a:graphicData uri="http://schemas.openxmlformats.org/drawingml/2006/table">
            <a:tbl>
              <a:tblPr/>
              <a:tblGrid>
                <a:gridCol w="5429288"/>
                <a:gridCol w="1785950"/>
                <a:gridCol w="714324"/>
              </a:tblGrid>
              <a:tr h="9286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Axe STIC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Périmètre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IRT 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: B Com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Interrégional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Labex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: Internet du futur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Interrégional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r>
                        <a:rPr lang="fr-FR" b="1" dirty="0" err="1" smtClean="0"/>
                        <a:t>Equipex</a:t>
                      </a:r>
                      <a:r>
                        <a:rPr lang="fr-FR" dirty="0" smtClean="0"/>
                        <a:t> :  </a:t>
                      </a: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 </a:t>
                      </a:r>
                      <a:r>
                        <a:rPr kumimoji="0" lang="fr-FR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GRID 500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Interrégional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9684">
                <a:tc>
                  <a:txBody>
                    <a:bodyPr/>
                    <a:lstStyle/>
                    <a:p>
                      <a:r>
                        <a:rPr lang="en-GB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</a:t>
                      </a:r>
                      <a:r>
                        <a:rPr kumimoji="0" 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 </a:t>
                      </a:r>
                      <a:r>
                        <a:rPr kumimoji="0" lang="en-GB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Réalité</a:t>
                      </a:r>
                      <a:r>
                        <a:rPr kumimoji="0" lang="en-GB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 </a:t>
                      </a:r>
                      <a:r>
                        <a:rPr kumimoji="0" lang="en-GB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virtuelle</a:t>
                      </a:r>
                      <a:r>
                        <a:rPr kumimoji="0" lang="en-GB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 (VREX)</a:t>
                      </a:r>
                      <a:endParaRPr lang="fr-FR" sz="1800" b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National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P2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Espace réservé du pied de page 3"/>
          <p:cNvSpPr txBox="1">
            <a:spLocks/>
          </p:cNvSpPr>
          <p:nvPr/>
        </p:nvSpPr>
        <p:spPr bwMode="auto">
          <a:xfrm>
            <a:off x="3428992" y="2714620"/>
            <a:ext cx="5254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900" i="1" u="sng" dirty="0" smtClean="0">
                <a:latin typeface="Verdana" pitchFamily="1" charset="0"/>
                <a:ea typeface="+mn-ea"/>
              </a:rPr>
              <a:t>Légende</a:t>
            </a:r>
            <a:r>
              <a:rPr lang="fr-FR" sz="900" i="1" dirty="0" smtClean="0">
                <a:latin typeface="Verdana" pitchFamily="1" charset="0"/>
                <a:ea typeface="+mn-ea"/>
              </a:rPr>
              <a:t> : P1=priorité n°1 / P2 =priorité n°2 / F= avis favorable</a:t>
            </a:r>
            <a:endParaRPr kumimoji="0" lang="fr-FR" sz="9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1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30 </a:t>
            </a:r>
            <a:r>
              <a:rPr lang="fr-FR" dirty="0"/>
              <a:t>septembre 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534D10-F8C9-438E-B87B-43412A7E2A99}" type="slidenum">
              <a:rPr lang="fr-FR"/>
              <a:pPr>
                <a:defRPr/>
              </a:pPr>
              <a:t>6</a:t>
            </a:fld>
            <a:endParaRPr lang="fr-FR" dirty="0"/>
          </a:p>
        </p:txBody>
      </p:sp>
      <p:graphicFrame>
        <p:nvGraphicFramePr>
          <p:cNvPr id="18504" name="Group 72"/>
          <p:cNvGraphicFramePr>
            <a:graphicFrameLocks noGrp="1"/>
          </p:cNvGraphicFramePr>
          <p:nvPr/>
        </p:nvGraphicFramePr>
        <p:xfrm>
          <a:off x="714348" y="0"/>
          <a:ext cx="7929562" cy="5628058"/>
        </p:xfrm>
        <a:graphic>
          <a:graphicData uri="http://schemas.openxmlformats.org/drawingml/2006/table">
            <a:tbl>
              <a:tblPr/>
              <a:tblGrid>
                <a:gridCol w="5857916"/>
                <a:gridCol w="1500198"/>
                <a:gridCol w="571448"/>
              </a:tblGrid>
              <a:tr h="9204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Axe Santé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Périmètre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r>
                        <a:rPr lang="fr-FR" b="1" dirty="0" smtClean="0"/>
                        <a:t>IHU</a:t>
                      </a:r>
                      <a:r>
                        <a:rPr lang="fr-FR" dirty="0" smtClean="0"/>
                        <a:t> : Sciences de la transplantation et immunothérapie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Régional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LABEX 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: </a:t>
                      </a:r>
                      <a:r>
                        <a:rPr kumimoji="0" lang="fr-F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-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Centre européen pour le nucléaire, la santé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                et l’environnement, CENSE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Régional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               </a:t>
                      </a: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Maladies cardiovasculaires, métabolisme,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               nutrition, génétique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Interrégional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EQUIPEX 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: </a:t>
                      </a:r>
                      <a:r>
                        <a:rPr kumimoji="0" lang="fr-F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Arronax</a:t>
                      </a: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+ AMS + Imagerie médicale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                 (soutien CNRS)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Régional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79684">
                <a:tc>
                  <a:txBody>
                    <a:bodyPr/>
                    <a:lstStyle/>
                    <a:p>
                      <a:r>
                        <a:rPr lang="fr-FR" b="1" dirty="0" smtClean="0"/>
                        <a:t>Grande Cohorte : </a:t>
                      </a: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</a:t>
                      </a:r>
                      <a:r>
                        <a:rPr lang="fr-FR" dirty="0" smtClean="0"/>
                        <a:t>Transplantation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National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956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aseline="0" dirty="0" smtClean="0"/>
                        <a:t>                              </a:t>
                      </a: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 - </a:t>
                      </a:r>
                      <a:r>
                        <a:rPr lang="fr-FR" baseline="0" dirty="0" smtClean="0"/>
                        <a:t>Maladies Rares</a:t>
                      </a:r>
                      <a:endParaRPr lang="fr-FR" dirty="0" smtClean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National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39292">
                <a:tc>
                  <a:txBody>
                    <a:bodyPr/>
                    <a:lstStyle/>
                    <a:p>
                      <a:r>
                        <a:rPr lang="fr-FR" b="1" dirty="0" smtClean="0"/>
                        <a:t>INBS </a:t>
                      </a:r>
                      <a:r>
                        <a:rPr lang="fr-FR" dirty="0" smtClean="0"/>
                        <a:t>: </a:t>
                      </a:r>
                      <a:r>
                        <a:rPr kumimoji="0" lang="fr-FR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</a:t>
                      </a:r>
                      <a:r>
                        <a:rPr lang="fr-FR" dirty="0" smtClean="0"/>
                        <a:t> Impact sur la santé de certaines catégories </a:t>
                      </a:r>
                    </a:p>
                    <a:p>
                      <a:r>
                        <a:rPr lang="fr-FR" dirty="0" smtClean="0"/>
                        <a:t>             d'aliments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Interrégional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39292">
                <a:tc>
                  <a:txBody>
                    <a:bodyPr/>
                    <a:lstStyle/>
                    <a:p>
                      <a:r>
                        <a:rPr lang="en-GB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</a:t>
                      </a:r>
                      <a:r>
                        <a:rPr kumimoji="0" 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-111" charset="-128"/>
                          <a:cs typeface="+mn-cs"/>
                        </a:rPr>
                        <a:t>-</a:t>
                      </a:r>
                      <a:r>
                        <a:rPr lang="en-GB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Human Nutrition Infrastructure (HNI)  (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réseau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des</a:t>
                      </a:r>
                      <a:r>
                        <a:rPr lang="en-GB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CRNH)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National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Espace réservé du pied de page 3"/>
          <p:cNvSpPr txBox="1">
            <a:spLocks/>
          </p:cNvSpPr>
          <p:nvPr/>
        </p:nvSpPr>
        <p:spPr bwMode="auto">
          <a:xfrm>
            <a:off x="3428992" y="5643578"/>
            <a:ext cx="5254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900" i="1" u="sng" dirty="0" smtClean="0">
                <a:latin typeface="Verdana" pitchFamily="1" charset="0"/>
                <a:ea typeface="+mn-ea"/>
              </a:rPr>
              <a:t>Légende</a:t>
            </a:r>
            <a:r>
              <a:rPr lang="fr-FR" sz="900" i="1" dirty="0" smtClean="0">
                <a:latin typeface="Verdana" pitchFamily="1" charset="0"/>
                <a:ea typeface="+mn-ea"/>
              </a:rPr>
              <a:t> : P1=priorité n°1 / P2 =priorité n°2 / F= avis favorable</a:t>
            </a:r>
            <a:endParaRPr kumimoji="0" lang="fr-FR" sz="9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1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30 </a:t>
            </a:r>
            <a:r>
              <a:rPr lang="fr-FR" dirty="0"/>
              <a:t>septembre 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534D10-F8C9-438E-B87B-43412A7E2A99}" type="slidenum">
              <a:rPr lang="fr-FR"/>
              <a:pPr>
                <a:defRPr/>
              </a:pPr>
              <a:t>7</a:t>
            </a:fld>
            <a:endParaRPr lang="fr-FR" dirty="0"/>
          </a:p>
        </p:txBody>
      </p:sp>
      <p:graphicFrame>
        <p:nvGraphicFramePr>
          <p:cNvPr id="18504" name="Group 72"/>
          <p:cNvGraphicFramePr>
            <a:graphicFrameLocks noGrp="1"/>
          </p:cNvGraphicFramePr>
          <p:nvPr/>
        </p:nvGraphicFramePr>
        <p:xfrm>
          <a:off x="714348" y="-23"/>
          <a:ext cx="7929562" cy="2850949"/>
        </p:xfrm>
        <a:graphic>
          <a:graphicData uri="http://schemas.openxmlformats.org/drawingml/2006/table">
            <a:tbl>
              <a:tblPr/>
              <a:tblGrid>
                <a:gridCol w="5857916"/>
                <a:gridCol w="1500198"/>
                <a:gridCol w="571448"/>
              </a:tblGrid>
              <a:tr h="1071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Axe Mer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Périmètre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r>
                        <a:rPr lang="fr-FR" b="1" dirty="0" err="1" smtClean="0"/>
                        <a:t>Labex</a:t>
                      </a:r>
                      <a:r>
                        <a:rPr lang="fr-FR" b="1" dirty="0" smtClean="0"/>
                        <a:t> </a:t>
                      </a:r>
                      <a:r>
                        <a:rPr lang="fr-FR" dirty="0" smtClean="0"/>
                        <a:t>: Mer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Interrégional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r>
                        <a:rPr lang="fr-FR" b="1" dirty="0" err="1" smtClean="0"/>
                        <a:t>Equipex</a:t>
                      </a:r>
                      <a:r>
                        <a:rPr lang="fr-FR" dirty="0" smtClean="0"/>
                        <a:t> : Bassin océanique</a:t>
                      </a:r>
                      <a:r>
                        <a:rPr lang="fr-FR" baseline="0" dirty="0" smtClean="0"/>
                        <a:t> de Nantes (Evolution)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Régional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P1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9684">
                <a:tc>
                  <a:txBody>
                    <a:bodyPr/>
                    <a:lstStyle/>
                    <a:p>
                      <a:r>
                        <a:rPr lang="fr-FR" sz="1800" b="1" dirty="0" smtClean="0"/>
                        <a:t>IEED </a:t>
                      </a:r>
                      <a:r>
                        <a:rPr lang="fr-FR" sz="1800" dirty="0" smtClean="0"/>
                        <a:t>:     France Energies Marines (IFREMER)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National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79684">
                <a:tc>
                  <a:txBody>
                    <a:bodyPr/>
                    <a:lstStyle/>
                    <a:p>
                      <a:r>
                        <a:rPr lang="fr-FR" b="1" dirty="0" smtClean="0"/>
                        <a:t>Démonstrateur </a:t>
                      </a:r>
                      <a:r>
                        <a:rPr lang="fr-FR" dirty="0" smtClean="0"/>
                        <a:t>: Energie </a:t>
                      </a:r>
                      <a:r>
                        <a:rPr lang="fr-FR" dirty="0" err="1" smtClean="0"/>
                        <a:t>décarbonnées</a:t>
                      </a:r>
                      <a:r>
                        <a:rPr lang="fr-FR" baseline="0" dirty="0" smtClean="0"/>
                        <a:t> micro-algues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Régional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Espace réservé du pied de page 3"/>
          <p:cNvSpPr txBox="1">
            <a:spLocks/>
          </p:cNvSpPr>
          <p:nvPr/>
        </p:nvSpPr>
        <p:spPr bwMode="auto">
          <a:xfrm>
            <a:off x="3428992" y="2928934"/>
            <a:ext cx="5254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900" i="1" u="sng" dirty="0" smtClean="0">
                <a:latin typeface="Verdana" pitchFamily="1" charset="0"/>
                <a:ea typeface="+mn-ea"/>
              </a:rPr>
              <a:t>Légende</a:t>
            </a:r>
            <a:r>
              <a:rPr lang="fr-FR" sz="900" i="1" dirty="0" smtClean="0">
                <a:latin typeface="Verdana" pitchFamily="1" charset="0"/>
                <a:ea typeface="+mn-ea"/>
              </a:rPr>
              <a:t> : P1=priorité n°1 / P2 =priorité n°2 / F= avis favorable</a:t>
            </a:r>
            <a:endParaRPr kumimoji="0" lang="fr-FR" sz="9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1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30 </a:t>
            </a:r>
            <a:r>
              <a:rPr lang="fr-FR" dirty="0"/>
              <a:t>septembre 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534D10-F8C9-438E-B87B-43412A7E2A99}" type="slidenum">
              <a:rPr lang="fr-FR"/>
              <a:pPr>
                <a:defRPr/>
              </a:pPr>
              <a:t>8</a:t>
            </a:fld>
            <a:endParaRPr lang="fr-FR" dirty="0"/>
          </a:p>
        </p:txBody>
      </p:sp>
      <p:graphicFrame>
        <p:nvGraphicFramePr>
          <p:cNvPr id="18504" name="Group 72"/>
          <p:cNvGraphicFramePr>
            <a:graphicFrameLocks noGrp="1"/>
          </p:cNvGraphicFramePr>
          <p:nvPr/>
        </p:nvGraphicFramePr>
        <p:xfrm>
          <a:off x="928662" y="0"/>
          <a:ext cx="7358114" cy="5409765"/>
        </p:xfrm>
        <a:graphic>
          <a:graphicData uri="http://schemas.openxmlformats.org/drawingml/2006/table">
            <a:tbl>
              <a:tblPr/>
              <a:tblGrid>
                <a:gridCol w="5000660"/>
                <a:gridCol w="1643074"/>
                <a:gridCol w="714380"/>
              </a:tblGrid>
              <a:tr h="1071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Projets transversaux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Périmètre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C83C"/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r>
                        <a:rPr lang="fr-FR" b="1" dirty="0" smtClean="0"/>
                        <a:t>SATT</a:t>
                      </a:r>
                      <a:r>
                        <a:rPr lang="fr-FR" b="0" dirty="0" smtClean="0"/>
                        <a:t> 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Interrégional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10006">
                <a:tc>
                  <a:txBody>
                    <a:bodyPr/>
                    <a:lstStyle/>
                    <a:p>
                      <a:r>
                        <a:rPr lang="fr-FR" b="1" dirty="0" err="1" smtClean="0"/>
                        <a:t>Labex</a:t>
                      </a:r>
                      <a:r>
                        <a:rPr lang="fr-FR" b="1" dirty="0" smtClean="0"/>
                        <a:t> : </a:t>
                      </a:r>
                      <a:r>
                        <a:rPr lang="fr-FR" b="0" dirty="0" smtClean="0"/>
                        <a:t>Mathématiques Nantes-Rennes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Interrégional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9684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             Lien social,</a:t>
                      </a:r>
                      <a:r>
                        <a:rPr lang="fr-FR" sz="1800" baseline="0" dirty="0" smtClean="0"/>
                        <a:t> risques et vulnérabilité</a:t>
                      </a:r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Régional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9684">
                <a:tc>
                  <a:txBody>
                    <a:bodyPr/>
                    <a:lstStyle/>
                    <a:p>
                      <a:r>
                        <a:rPr lang="fr-FR" sz="1800" b="1" dirty="0" err="1" smtClean="0"/>
                        <a:t>Equipex</a:t>
                      </a:r>
                      <a:r>
                        <a:rPr lang="fr-FR" sz="1800" b="1" baseline="0" dirty="0" smtClean="0"/>
                        <a:t> </a:t>
                      </a:r>
                      <a:r>
                        <a:rPr lang="fr-FR" sz="1800" baseline="0" dirty="0" smtClean="0"/>
                        <a:t>:</a:t>
                      </a:r>
                      <a:r>
                        <a:rPr lang="fr-FR" sz="2000" b="1" baseline="0" dirty="0" smtClean="0"/>
                        <a:t>-</a:t>
                      </a:r>
                      <a:r>
                        <a:rPr lang="fr-FR" sz="1800" baseline="0" dirty="0" smtClean="0"/>
                        <a:t> Ingénierie de l’environnement(LISE)</a:t>
                      </a:r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Interrégional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P2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9684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                </a:t>
                      </a:r>
                      <a:r>
                        <a:rPr lang="fr-FR" sz="2000" b="1" dirty="0" smtClean="0"/>
                        <a:t>-</a:t>
                      </a:r>
                      <a:r>
                        <a:rPr lang="fr-FR" sz="1800" baseline="0" dirty="0" smtClean="0"/>
                        <a:t> RESIF (Sismologie)</a:t>
                      </a:r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National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9684">
                <a:tc>
                  <a:txBody>
                    <a:bodyPr/>
                    <a:lstStyle/>
                    <a:p>
                      <a:r>
                        <a:rPr lang="fr-FR" b="1" dirty="0" smtClean="0"/>
                        <a:t>Démonstrateur </a:t>
                      </a:r>
                      <a:r>
                        <a:rPr lang="fr-FR" dirty="0" smtClean="0"/>
                        <a:t>: Energie </a:t>
                      </a:r>
                      <a:r>
                        <a:rPr lang="fr-FR" dirty="0" err="1" smtClean="0"/>
                        <a:t>décarbonnées</a:t>
                      </a:r>
                      <a:r>
                        <a:rPr lang="fr-FR" baseline="0" dirty="0" smtClean="0"/>
                        <a:t> micro-algues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Régional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79684">
                <a:tc>
                  <a:txBody>
                    <a:bodyPr/>
                    <a:lstStyle/>
                    <a:p>
                      <a:r>
                        <a:rPr lang="fr-FR" b="1" dirty="0" smtClean="0"/>
                        <a:t>Grande Cohorte : </a:t>
                      </a:r>
                      <a:r>
                        <a:rPr lang="fr-FR" sz="2000" b="1" dirty="0" smtClean="0"/>
                        <a:t>-</a:t>
                      </a:r>
                      <a:r>
                        <a:rPr lang="fr-FR" dirty="0" smtClean="0"/>
                        <a:t>Transplantation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National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96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</a:t>
                      </a:r>
                      <a:r>
                        <a:rPr lang="fr-FR" sz="2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-</a:t>
                      </a:r>
                      <a:r>
                        <a:rPr lang="fr-FR" baseline="0" dirty="0" smtClean="0"/>
                        <a:t> Maladies Rares</a:t>
                      </a:r>
                      <a:endParaRPr lang="fr-FR" dirty="0" smtClean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National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96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smtClean="0"/>
                        <a:t>IEED</a:t>
                      </a:r>
                      <a:r>
                        <a:rPr lang="fr-FR" dirty="0" smtClean="0"/>
                        <a:t> : Stockage de l’énergie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 smtClean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Espace réservé du pied de page 3"/>
          <p:cNvSpPr txBox="1">
            <a:spLocks/>
          </p:cNvSpPr>
          <p:nvPr/>
        </p:nvSpPr>
        <p:spPr bwMode="auto">
          <a:xfrm>
            <a:off x="3071802" y="5500702"/>
            <a:ext cx="5254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900" i="1" u="sng" dirty="0" smtClean="0">
                <a:latin typeface="Verdana" pitchFamily="1" charset="0"/>
                <a:ea typeface="+mn-ea"/>
              </a:rPr>
              <a:t>Légende</a:t>
            </a:r>
            <a:r>
              <a:rPr lang="fr-FR" sz="900" i="1" dirty="0" smtClean="0">
                <a:latin typeface="Verdana" pitchFamily="1" charset="0"/>
                <a:ea typeface="+mn-ea"/>
              </a:rPr>
              <a:t> : P1=priorité n°1 / P2 =priorité n°2 / F= avis favorable</a:t>
            </a:r>
            <a:endParaRPr kumimoji="0" lang="fr-FR" sz="9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1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30 </a:t>
            </a:r>
            <a:r>
              <a:rPr lang="fr-FR" dirty="0"/>
              <a:t>septembre 2010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534D10-F8C9-438E-B87B-43412A7E2A99}" type="slidenum">
              <a:rPr lang="fr-FR"/>
              <a:pPr>
                <a:defRPr/>
              </a:pPr>
              <a:t>9</a:t>
            </a:fld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714612" y="714356"/>
            <a:ext cx="321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Formation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porama">
  <a:themeElements>
    <a:clrScheme name="">
      <a:dk1>
        <a:srgbClr val="000000"/>
      </a:dk1>
      <a:lt1>
        <a:srgbClr val="FFFFFF"/>
      </a:lt1>
      <a:dk2>
        <a:srgbClr val="EA4E19"/>
      </a:dk2>
      <a:lt2>
        <a:srgbClr val="8F7E5F"/>
      </a:lt2>
      <a:accent1>
        <a:srgbClr val="CDD4D9"/>
      </a:accent1>
      <a:accent2>
        <a:srgbClr val="118A9D"/>
      </a:accent2>
      <a:accent3>
        <a:srgbClr val="FFFFFF"/>
      </a:accent3>
      <a:accent4>
        <a:srgbClr val="000000"/>
      </a:accent4>
      <a:accent5>
        <a:srgbClr val="E3E6E9"/>
      </a:accent5>
      <a:accent6>
        <a:srgbClr val="0E7D8E"/>
      </a:accent6>
      <a:hlink>
        <a:srgbClr val="009999"/>
      </a:hlink>
      <a:folHlink>
        <a:srgbClr val="99CC00"/>
      </a:folHlink>
    </a:clrScheme>
    <a:fontScheme name="diaporama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lnDef>
  </a:objectDefaults>
  <a:extraClrSchemeLst>
    <a:extraClrScheme>
      <a:clrScheme name="diapora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ram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ram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ram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ram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poram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ram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ram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ram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ram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ram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poram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HD:Users:didier:En cours:LUNAM charte:diaporama.pot</Template>
  <TotalTime>2869</TotalTime>
  <Words>517</Words>
  <Application>Microsoft Office PowerPoint</Application>
  <PresentationFormat>Affichage à l'écran (4:3)</PresentationFormat>
  <Paragraphs>169</Paragraphs>
  <Slides>11</Slides>
  <Notes>11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diaporama</vt:lpstr>
      <vt:lpstr>Réunion Accompagnement Programme Investissements d’Avenir MESR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</vt:vector>
  </TitlesOfParts>
  <Company>i10 Communication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Studio i10</dc:creator>
  <cp:lastModifiedBy>Université Nantes Angers Le Mans</cp:lastModifiedBy>
  <cp:revision>263</cp:revision>
  <dcterms:created xsi:type="dcterms:W3CDTF">2010-03-31T09:25:37Z</dcterms:created>
  <dcterms:modified xsi:type="dcterms:W3CDTF">2010-09-29T18:24:58Z</dcterms:modified>
</cp:coreProperties>
</file>