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308" r:id="rId12"/>
    <p:sldId id="279" r:id="rId13"/>
    <p:sldId id="283" r:id="rId14"/>
    <p:sldId id="294" r:id="rId15"/>
    <p:sldId id="282" r:id="rId16"/>
    <p:sldId id="285" r:id="rId17"/>
    <p:sldId id="286" r:id="rId18"/>
    <p:sldId id="288" r:id="rId19"/>
    <p:sldId id="289" r:id="rId20"/>
    <p:sldId id="292" r:id="rId2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0764" autoAdjust="0"/>
  </p:normalViewPr>
  <p:slideViewPr>
    <p:cSldViewPr>
      <p:cViewPr>
        <p:scale>
          <a:sx n="50" d="100"/>
          <a:sy n="50" d="100"/>
        </p:scale>
        <p:origin x="-1626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2963" custLinFactNeighborY="0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3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86DC23C4-BE0E-4388-A443-47D35918A212}" type="datetimeFigureOut">
              <a:rPr lang="fr-FR"/>
              <a:pPr>
                <a:defRPr/>
              </a:pPr>
              <a:t>30/09/2010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E320F1A4-9BA3-466F-B309-ED7E146A4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CEA2F0C-E025-4F79-8751-E752C6D8CA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88195-00DE-4A57-805E-AE36C75996BB}" type="slidenum">
              <a:rPr lang="fr-FR" smtClean="0">
                <a:ea typeface="ヒラギノ角ゴ Pro W3"/>
                <a:cs typeface="ヒラギノ角ゴ Pro W3"/>
              </a:rPr>
              <a:pPr/>
              <a:t>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47C8A-4AB8-4E28-BC65-1C7217ED26C1}" type="slidenum">
              <a:rPr lang="fr-FR" smtClean="0">
                <a:ea typeface="ヒラギノ角ゴ Pro W3"/>
                <a:cs typeface="ヒラギノ角ゴ Pro W3"/>
              </a:rPr>
              <a:pPr/>
              <a:t>10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66564" name="Espace réservé du numéro de diapositive 3"/>
          <p:cNvSpPr txBox="1">
            <a:spLocks noGrp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89" tIns="46045" rIns="92089" bIns="46045" anchor="b"/>
          <a:lstStyle/>
          <a:p>
            <a:pPr algn="r" eaLnBrk="0" hangingPunct="0"/>
            <a:fld id="{296C36E6-DBD3-4E2E-BD86-F3CFDE790A5A}" type="slidenum">
              <a:rPr lang="fr-FR" sz="1200"/>
              <a:pPr algn="r" eaLnBrk="0" hangingPunct="0"/>
              <a:t>11</a:t>
            </a:fld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875-787E-437B-99F9-B7BA332BCC04}" type="slidenum">
              <a:rPr lang="fr-FR" smtClean="0">
                <a:ea typeface="ヒラギノ角ゴ Pro W3"/>
                <a:cs typeface="ヒラギノ角ゴ Pro W3"/>
              </a:rPr>
              <a:pPr/>
              <a:t>12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FBC60-BE97-477C-9195-B531BA595FD2}" type="slidenum">
              <a:rPr lang="fr-FR" smtClean="0">
                <a:ea typeface="ヒラギノ角ゴ Pro W3"/>
                <a:cs typeface="ヒラギノ角ゴ Pro W3"/>
              </a:rPr>
              <a:pPr/>
              <a:t>13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8C2D6-122F-4835-AD91-DFB4D78BCD3A}" type="slidenum">
              <a:rPr lang="fr-FR" smtClean="0">
                <a:ea typeface="ヒラギノ角ゴ Pro W3"/>
                <a:cs typeface="ヒラギノ角ゴ Pro W3"/>
              </a:rPr>
              <a:pPr/>
              <a:t>14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774A-2AE4-48C2-8624-FCFCCAD55ACB}" type="slidenum">
              <a:rPr lang="fr-FR" smtClean="0">
                <a:ea typeface="ヒラギノ角ゴ Pro W3"/>
                <a:cs typeface="ヒラギノ角ゴ Pro W3"/>
              </a:rPr>
              <a:pPr/>
              <a:t>15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97DE2-F751-4158-A691-01C1E8833D95}" type="slidenum">
              <a:rPr lang="fr-FR" smtClean="0">
                <a:ea typeface="ヒラギノ角ゴ Pro W3"/>
                <a:cs typeface="ヒラギノ角ゴ Pro W3"/>
              </a:rPr>
              <a:pPr/>
              <a:t>16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710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48EF-1B01-4676-860F-69DBAA53EB10}" type="slidenum">
              <a:rPr lang="fr-FR" smtClean="0">
                <a:ea typeface="ヒラギノ角ゴ Pro W3"/>
                <a:cs typeface="ヒラギノ角ゴ Pro W3"/>
              </a:rPr>
              <a:pPr/>
              <a:t>17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915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E2904-7B07-497E-B8B1-94278C21DF60}" type="slidenum">
              <a:rPr lang="fr-FR" smtClean="0">
                <a:ea typeface="ヒラギノ角ゴ Pro W3"/>
                <a:cs typeface="ヒラギノ角ゴ Pro W3"/>
              </a:rPr>
              <a:pPr/>
              <a:t>18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19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6FD4-5BFF-442F-AB69-ECFBB3B14E50}" type="slidenum">
              <a:rPr lang="fr-FR" smtClean="0">
                <a:ea typeface="ヒラギノ角ゴ Pro W3"/>
                <a:cs typeface="ヒラギノ角ゴ Pro W3"/>
              </a:rPr>
              <a:pPr/>
              <a:t>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ED22E-A167-4659-88D6-E36B4F84B686}" type="slidenum">
              <a:rPr lang="fr-FR" smtClean="0">
                <a:ea typeface="ヒラギノ角ゴ Pro W3"/>
                <a:cs typeface="ヒラギノ角ゴ Pro W3"/>
              </a:rPr>
              <a:pPr/>
              <a:t>20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3366-72C5-48D4-B7E8-05D0F8BBBEA9}" type="slidenum">
              <a:rPr lang="fr-FR" smtClean="0">
                <a:ea typeface="ヒラギノ角ゴ Pro W3"/>
                <a:cs typeface="ヒラギノ角ゴ Pro W3"/>
              </a:rPr>
              <a:pPr/>
              <a:t>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C5936-C0C5-419D-BED4-6DDB99D18454}" type="slidenum">
              <a:rPr lang="fr-FR" smtClean="0">
                <a:ea typeface="ヒラギノ角ゴ Pro W3"/>
                <a:cs typeface="ヒラギノ角ゴ Pro W3"/>
              </a:rPr>
              <a:pPr/>
              <a:t>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AC548-6E38-43B1-B295-24CF847A5D11}" type="slidenum">
              <a:rPr lang="fr-FR" smtClean="0">
                <a:ea typeface="ヒラギノ角ゴ Pro W3"/>
                <a:cs typeface="ヒラギノ角ゴ Pro W3"/>
              </a:rPr>
              <a:pPr/>
              <a:t>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973F3-3408-44DE-A844-66C6BF00BDBE}" type="slidenum">
              <a:rPr lang="fr-FR" smtClean="0">
                <a:ea typeface="ヒラギノ角ゴ Pro W3"/>
                <a:cs typeface="ヒラギノ角ゴ Pro W3"/>
              </a:rPr>
              <a:pPr/>
              <a:t>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867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0863A-D608-479E-8C4C-F7E0386368D3}" type="slidenum">
              <a:rPr lang="fr-FR" smtClean="0">
                <a:ea typeface="ヒラギノ角ゴ Pro W3"/>
                <a:cs typeface="ヒラギノ角ゴ Pro W3"/>
              </a:rPr>
              <a:pPr/>
              <a:t>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94767-E199-4CE3-A8A6-DFA22E6BDBE1}" type="slidenum">
              <a:rPr lang="fr-FR" smtClean="0">
                <a:ea typeface="ＭＳ Ｐゴシック"/>
                <a:cs typeface="ＭＳ Ｐゴシック"/>
              </a:rPr>
              <a:pPr/>
              <a:t>8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EE877-FB8E-4A24-8E77-58B8310F866F}" type="slidenum">
              <a:rPr lang="fr-FR" smtClean="0">
                <a:ea typeface="ＭＳ Ｐゴシック"/>
                <a:cs typeface="ＭＳ Ｐゴシック"/>
              </a:rPr>
              <a:pPr/>
              <a:t>9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9392-26B0-4B07-9E2C-6A36CC911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B855-C77C-4D88-9584-CEF8CE76B2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D976-DF2D-45EF-BDD4-9D39125AE7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3C77-5082-4228-98A1-01E19C523C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684C-D981-4670-A512-7C967FD58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5C4B-6565-45CA-AC3B-401B322E3D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389B-B295-4DAD-825D-1960336031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  <p:bldP spid="5" grpId="0" build="p" autoUpdateAnimBg="0" advAuto="200"/>
      <p:bldP spid="6" grpId="0" build="p" autoUpdateAnimBg="0" advAuto="20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47BF-7B18-4138-B852-7EF0B672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A4D7-EF53-469A-9B10-7601AEA2E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EB-5895-4306-A306-C329FAD0B2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A5F0-3478-4322-884A-69DA010E3D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i="1"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EB8BE-C804-4C01-BDEF-154696B9AF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8A0E9-748D-4E5C-B3E5-B152267EDDD5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349250"/>
            <a:ext cx="6783387" cy="1477963"/>
          </a:xfrm>
          <a:noFill/>
        </p:spPr>
        <p:txBody>
          <a:bodyPr/>
          <a:lstStyle/>
          <a:p>
            <a:pPr eaLnBrk="1" hangingPunct="1"/>
            <a:r>
              <a:rPr lang="fr-FR" sz="320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smtClean="0">
                <a:solidFill>
                  <a:schemeClr val="bg1"/>
                </a:solidFill>
              </a:rPr>
            </a:br>
            <a:r>
              <a:rPr lang="fr-FR" sz="3200" smtClean="0">
                <a:solidFill>
                  <a:schemeClr val="bg1"/>
                </a:solidFill>
              </a:rPr>
              <a:t>MESR</a:t>
            </a:r>
            <a:endParaRPr lang="fr-FR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Jeudi 30 septembre 2010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283968" y="1988841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179" tIns="274178" rIns="274179" bIns="274178" spcCol="1270" anchor="ctr"/>
          <a:lstStyle/>
          <a:p>
            <a:pPr algn="r" defTabSz="17335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3200" b="1" dirty="0">
                <a:solidFill>
                  <a:schemeClr val="tx1"/>
                </a:solidFill>
              </a:rPr>
              <a:t>Santé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2A9A-5C3D-4FDA-966E-894987A19C33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3798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b="1"/>
              <a:t>Ebauche de Structuration IDEX </a:t>
            </a:r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Ellipse 11"/>
          <p:cNvSpPr/>
          <p:nvPr/>
        </p:nvSpPr>
        <p:spPr bwMode="auto">
          <a:xfrm flipH="1">
            <a:off x="6732588" y="3068638"/>
            <a:ext cx="2087562" cy="504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Maths</a:t>
            </a:r>
          </a:p>
        </p:txBody>
      </p:sp>
      <p:sp>
        <p:nvSpPr>
          <p:cNvPr id="14" name="Ellipse 13"/>
          <p:cNvSpPr/>
          <p:nvPr/>
        </p:nvSpPr>
        <p:spPr bwMode="auto">
          <a:xfrm>
            <a:off x="6084888" y="4221163"/>
            <a:ext cx="2159000" cy="1079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Démonst</a:t>
            </a:r>
            <a:r>
              <a:rPr lang="fr-FR" sz="1600" b="1" dirty="0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. 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Ener</a:t>
            </a:r>
            <a:r>
              <a:rPr lang="fr-FR" sz="1600" b="1" dirty="0">
                <a:latin typeface="+mj-lt"/>
              </a:rPr>
              <a:t>.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décarbonées</a:t>
            </a:r>
            <a:endParaRPr lang="fr-FR" sz="1600" b="1" dirty="0">
              <a:solidFill>
                <a:schemeClr val="tx1"/>
              </a:solidFill>
              <a:latin typeface="+mj-lt"/>
              <a:ea typeface="ヒラギノ角ゴ Pro W3" pitchFamily="1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588125" y="1916113"/>
            <a:ext cx="1871663" cy="6492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SHS 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1042988" y="4652963"/>
            <a:ext cx="1800225" cy="10080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SATT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30 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septembre 2010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eaLnBrk="0" hangingPunct="0">
              <a:defRPr/>
            </a:pPr>
            <a:fld id="{2F67DBEA-978E-42A4-A786-CC61E70EEA4B}" type="slidenum">
              <a:rPr lang="fr-FR"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rPr>
              <a:pPr algn="r" eaLnBrk="0" hangingPunct="0">
                <a:defRPr/>
              </a:pPr>
              <a:t>11</a:t>
            </a:fld>
            <a:endParaRPr lang="fr-FR" sz="1800" dirty="0">
              <a:solidFill>
                <a:srgbClr val="B3B3B3"/>
              </a:solidFill>
              <a:latin typeface="Verdana" pitchFamily="1" charset="0"/>
              <a:ea typeface="+mn-ea"/>
              <a:cs typeface="+mn-cs"/>
            </a:endParaRPr>
          </a:p>
        </p:txBody>
      </p:sp>
      <p:sp>
        <p:nvSpPr>
          <p:cNvPr id="65543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800" b="1"/>
              <a:t>Une initiative d’excellence</a:t>
            </a:r>
          </a:p>
        </p:txBody>
      </p:sp>
      <p:sp>
        <p:nvSpPr>
          <p:cNvPr id="65554" name="Rectangle 23"/>
          <p:cNvSpPr>
            <a:spLocks noChangeArrowheads="1"/>
          </p:cNvSpPr>
          <p:nvPr/>
        </p:nvSpPr>
        <p:spPr bwMode="auto">
          <a:xfrm>
            <a:off x="468313" y="981075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>
                <a:solidFill>
                  <a:srgbClr val="C85014"/>
                </a:solidFill>
                <a:ea typeface="ＭＳ Ｐゴシック"/>
                <a:cs typeface="ＭＳ Ｐゴシック"/>
              </a:rPr>
              <a:t>En Région Pays de la Loire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Un IHU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Un 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X labex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Y Equipex</a:t>
            </a:r>
            <a:endParaRPr lang="fr-FR" sz="2800" b="1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>
                <a:solidFill>
                  <a:srgbClr val="C85014"/>
                </a:solidFill>
                <a:ea typeface="ＭＳ Ｐゴシック"/>
                <a:cs typeface="ＭＳ Ｐゴシック"/>
              </a:rPr>
              <a:t> En inter Régional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Un 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000" b="1">
                <a:ea typeface="ＭＳ Ｐゴシック"/>
                <a:cs typeface="ＭＳ Ｐゴシック"/>
              </a:rPr>
              <a:t>N Labex</a:t>
            </a: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>
                <a:solidFill>
                  <a:srgbClr val="C85014"/>
                </a:solidFill>
                <a:ea typeface="ＭＳ Ｐゴシック"/>
                <a:cs typeface="ＭＳ Ｐゴシック"/>
              </a:rPr>
              <a:t>En Bretagne</a:t>
            </a: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>
                <a:solidFill>
                  <a:srgbClr val="C85014"/>
                </a:solidFill>
                <a:ea typeface="ＭＳ Ｐゴシック"/>
                <a:cs typeface="ＭＳ Ｐゴシック"/>
              </a:rPr>
              <a:t>National</a:t>
            </a: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578BD-E042-4D9E-A2BA-358BE4E1A94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38" y="0"/>
          <a:ext cx="7929562" cy="6054725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Interrégional (Aquitaine)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600075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B4FE4-305F-4794-82E6-E26FE7B0ACDB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3" cy="3319463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Systèmes alimentaires durables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342900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5F47-4E74-47C1-9478-48ADA1165A95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3" cy="2638425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Internet du futur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714625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6476B-CD00-4E0F-8D6C-1C26A5C3ACDB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3" cy="5627688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lang="fr-FR" baseline="0" dirty="0" smtClean="0"/>
                        <a:t>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56435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E48C0-6920-4EB8-B8E5-726B648F9910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3" cy="2851150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92893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E6F4E-AF39-479D-8C13-6275AA51CC48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88" y="0"/>
          <a:ext cx="7358062" cy="5410200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Rennes-Nantes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fr-FR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-</a:t>
                      </a:r>
                      <a:r>
                        <a:rPr lang="fr-FR" baseline="0" dirty="0" smtClean="0"/>
                        <a:t> 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071813" y="550068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  <a:endParaRPr lang="fr-FR" sz="900" i="1" dirty="0"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06A0C-A340-437B-9B8D-9434C9D54213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48131" name="ZoneTexte 5"/>
          <p:cNvSpPr txBox="1">
            <a:spLocks noChangeArrowheads="1"/>
          </p:cNvSpPr>
          <p:nvPr/>
        </p:nvSpPr>
        <p:spPr bwMode="auto">
          <a:xfrm>
            <a:off x="2714625" y="714375"/>
            <a:ext cx="3214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/>
              <a:t>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2714625" y="714375"/>
            <a:ext cx="3214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/>
              <a:t>Gouvernance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323850" y="1268413"/>
            <a:ext cx="8351838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1600" b="1"/>
              <a:t>Décisions du CA du 24 septembre sur le portage administratif et stratégique des dossiers régionaux :</a:t>
            </a:r>
          </a:p>
          <a:p>
            <a:pPr eaLnBrk="0" hangingPunct="0"/>
            <a:r>
              <a:rPr lang="fr-FR" sz="1600"/>
              <a:t>o le principe d’un portage administratif par le PRES de l’ensemble des dossiers</a:t>
            </a:r>
          </a:p>
          <a:p>
            <a:pPr eaLnBrk="0" hangingPunct="0"/>
            <a:r>
              <a:rPr lang="fr-FR" sz="1600"/>
              <a:t>Investissements d’avenir, </a:t>
            </a:r>
          </a:p>
          <a:p>
            <a:pPr eaLnBrk="0" hangingPunct="0"/>
            <a:r>
              <a:rPr lang="fr-FR" sz="1600"/>
              <a:t>o le principe d’un portage stratégique des projets (hors Equipex) par le PRES et</a:t>
            </a:r>
          </a:p>
          <a:p>
            <a:pPr eaLnBrk="0" hangingPunct="0"/>
            <a:r>
              <a:rPr lang="fr-FR" sz="1600"/>
              <a:t>l’établissement du coordinateur du projet qui seront représentés dans les instances de</a:t>
            </a:r>
          </a:p>
          <a:p>
            <a:pPr eaLnBrk="0" hangingPunct="0"/>
            <a:r>
              <a:rPr lang="fr-FR" sz="1600"/>
              <a:t>gouvernance du projet.</a:t>
            </a:r>
          </a:p>
          <a:p>
            <a:pPr eaLnBrk="0" hangingPunct="0"/>
            <a:endParaRPr lang="fr-FR" sz="1600"/>
          </a:p>
          <a:p>
            <a:pPr eaLnBrk="0" hangingPunct="0"/>
            <a:r>
              <a:rPr lang="fr-FR" sz="1600" b="1"/>
              <a:t>sur le portage administratif et stratégique des dossiers interrégionaux :</a:t>
            </a:r>
          </a:p>
          <a:p>
            <a:pPr eaLnBrk="0" hangingPunct="0"/>
            <a:r>
              <a:rPr lang="fr-FR" sz="1600"/>
              <a:t>o les dossiers interrégionaux seront portés ou co-portés par l’un ou les deux PRES.</a:t>
            </a:r>
          </a:p>
          <a:p>
            <a:pPr eaLnBrk="0" hangingPunct="0"/>
            <a:r>
              <a:rPr lang="fr-FR" sz="1600"/>
              <a:t>du projet qui seront représentés dans les instances de</a:t>
            </a:r>
          </a:p>
          <a:p>
            <a:pPr eaLnBrk="0" hangingPunct="0"/>
            <a:r>
              <a:rPr lang="fr-FR" sz="1600"/>
              <a:t>gouvernance du projet.</a:t>
            </a:r>
          </a:p>
          <a:p>
            <a:pPr eaLnBrk="0" hangingPunct="0"/>
            <a:r>
              <a:rPr lang="fr-FR" sz="1600"/>
              <a:t>o le principe d’un portage stratégique des projets par les deux PRES,</a:t>
            </a:r>
          </a:p>
          <a:p>
            <a:pPr eaLnBrk="0" hangingPunct="0"/>
            <a:r>
              <a:rPr lang="fr-FR" sz="1600"/>
              <a:t>chaque fois qu’un tel portage est possible. Dans le cas contraire, le bureau de L’UNAM</a:t>
            </a:r>
          </a:p>
          <a:p>
            <a:pPr eaLnBrk="0" hangingPunct="0"/>
            <a:r>
              <a:rPr lang="fr-FR" sz="1600"/>
              <a:t>est mandaté pour négocier avec le PRES UEB</a:t>
            </a:r>
          </a:p>
          <a:p>
            <a:pPr eaLnBrk="0" hangingPunct="0"/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5E68E-E606-45E7-8043-0798F857D0FA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smtClean="0"/>
              <a:t>Une structuration de l’enseignement secondaire et supérieur spécifique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sous-représentation 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sur-représentation 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smtClean="0">
                <a:sym typeface="Wingdings 3" pitchFamily="18" charset="2"/>
              </a:rPr>
              <a:t> Un défi majeur : organiser des passerelles et favoriser la formation tout au long de la vie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76C18-5178-42C3-8FEB-435500E1BB9D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2227" name="ZoneTexte 5"/>
          <p:cNvSpPr txBox="1">
            <a:spLocks noChangeArrowheads="1"/>
          </p:cNvSpPr>
          <p:nvPr/>
        </p:nvSpPr>
        <p:spPr bwMode="auto">
          <a:xfrm>
            <a:off x="2714625" y="714375"/>
            <a:ext cx="3214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/>
              <a:t>Méthode de travail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4040188" cy="639763"/>
          </a:xfrm>
        </p:spPr>
        <p:txBody>
          <a:bodyPr/>
          <a:lstStyle/>
          <a:p>
            <a:pPr algn="ctr"/>
            <a:r>
              <a:rPr lang="fr-FR" smtClean="0"/>
              <a:t>3 axes régionaux</a:t>
            </a:r>
          </a:p>
        </p:txBody>
      </p:sp>
      <p:sp>
        <p:nvSpPr>
          <p:cNvPr id="19458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La Santé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945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003300"/>
            <a:ext cx="4041775" cy="639763"/>
          </a:xfrm>
        </p:spPr>
        <p:txBody>
          <a:bodyPr/>
          <a:lstStyle/>
          <a:p>
            <a:pPr algn="ctr"/>
            <a:r>
              <a:rPr lang="fr-FR" smtClean="0"/>
              <a:t>2 axes inter-régionaux</a:t>
            </a:r>
          </a:p>
        </p:txBody>
      </p:sp>
      <p:sp>
        <p:nvSpPr>
          <p:cNvPr id="19460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STIC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2D084B-5ACA-4AAD-84AB-AD5D64C1E41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682625"/>
          </a:xfrm>
        </p:spPr>
        <p:txBody>
          <a:bodyPr/>
          <a:lstStyle/>
          <a:p>
            <a:pPr eaLnBrk="1" hangingPunct="1"/>
            <a:r>
              <a:rPr lang="fr-FR" sz="2800" smtClean="0"/>
              <a:t>Les axes régionaux et inter régionaux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2D04-E83E-4138-BB48-41A2B5A0226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L’ingénierie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Nantes : 5</a:t>
            </a:r>
            <a:r>
              <a:rPr lang="fr-FR" sz="2400" b="0" baseline="30000" smtClean="0"/>
              <a:t>ème</a:t>
            </a:r>
            <a:r>
              <a:rPr lang="fr-FR" sz="2400" b="0" smtClean="0"/>
              <a:t> pôle de formation d’ingénieurs en nombre d’étudiants(</a:t>
            </a:r>
            <a:r>
              <a:rPr lang="fr-FR" sz="2400" b="0" smtClean="0">
                <a:solidFill>
                  <a:schemeClr val="tx2"/>
                </a:solidFill>
              </a:rPr>
              <a:t>ne changeons pas les indicateurs nationaux on se fragilise!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Nantes-Rennes : 1</a:t>
            </a:r>
            <a:r>
              <a:rPr lang="fr-FR" sz="2400" b="0" baseline="30000" smtClean="0"/>
              <a:t>er</a:t>
            </a:r>
            <a:r>
              <a:rPr lang="fr-FR" sz="2400" b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opération originale et unique : Technocampus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CF950-72AB-49EF-8B64-D4CD48BE591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2 CHU + 1 Centre régional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smtClean="0"/>
              <a:t>Biogeneouest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spécificités fortes : CTRS Transplantation Centaure, GIP Arronax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pôle de compétitivité dynamique : Atlanpole 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2CDB-D2A5-4047-B33F-024D106140A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dynamique interrégionale (Angers-Nantes- Rennes) en formation et pour les IAA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pôle de compétitivité mondial : Végépolys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synergies aux interfaces (nutrition,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E3D25-2DD3-44DC-86C8-7C75A96755DA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4 défis majeurs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Organiser des passerelles et favoriser la formation tout au long de la vie,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 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Développer une approche intégrée de ressources nationales (Agro, Mer)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8305800" y="6518275"/>
            <a:ext cx="719138" cy="287338"/>
          </a:xfrm>
          <a:noFill/>
        </p:spPr>
        <p:txBody>
          <a:bodyPr/>
          <a:lstStyle/>
          <a:p>
            <a:pPr algn="r"/>
            <a:r>
              <a:rPr lang="fr-FR" sz="1800" i="0" smtClean="0">
                <a:solidFill>
                  <a:srgbClr val="B3B3B3"/>
                </a:solidFill>
                <a:latin typeface="Verdana" pitchFamily="34" charset="0"/>
              </a:rPr>
              <a:t>Comité d'orientation du 10 septembre 2010</a:t>
            </a:r>
          </a:p>
        </p:txBody>
      </p:sp>
      <p:sp>
        <p:nvSpPr>
          <p:cNvPr id="29698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01EA3E-9EFF-45B9-BF3A-85B2D4AD885B}" type="slidenum">
              <a:rPr lang="fr-FR" smtClean="0">
                <a:latin typeface="Verdana" pitchFamily="34" charset="0"/>
              </a:rPr>
              <a:pPr/>
              <a:t>8</a:t>
            </a:fld>
            <a:endParaRPr lang="fr-FR" smtClean="0">
              <a:latin typeface="Verdana" pitchFamily="34" charset="0"/>
            </a:endParaRPr>
          </a:p>
        </p:txBody>
      </p:sp>
      <p:sp>
        <p:nvSpPr>
          <p:cNvPr id="29699" name="Rectangle 2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129462" cy="560388"/>
          </a:xfrm>
        </p:spPr>
        <p:txBody>
          <a:bodyPr/>
          <a:lstStyle/>
          <a:p>
            <a:pPr eaLnBrk="1" hangingPunct="1"/>
            <a:r>
              <a:rPr lang="fr-FR" sz="2800" smtClean="0"/>
              <a:t>PRES - </a:t>
            </a:r>
            <a:r>
              <a:rPr lang="fr-FR" sz="2400" smtClean="0"/>
              <a:t>L’Université Nantes Angers Le Mans</a:t>
            </a:r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28688" y="1214438"/>
            <a:ext cx="7675562" cy="5238750"/>
          </a:xfrm>
        </p:spPr>
        <p:txBody>
          <a:bodyPr/>
          <a:lstStyle/>
          <a:p>
            <a:pPr eaLnBrk="1" hangingPunct="1"/>
            <a:r>
              <a:rPr lang="fr-FR" sz="280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smtClean="0"/>
              <a:t>76 000 étudiants dont 2300 doctorants</a:t>
            </a:r>
          </a:p>
          <a:p>
            <a:pPr lvl="1" eaLnBrk="1" hangingPunct="1"/>
            <a:r>
              <a:rPr lang="fr-FR" sz="240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smtClean="0"/>
              <a:t>124 laboratoires</a:t>
            </a:r>
          </a:p>
          <a:p>
            <a:pPr lvl="1" eaLnBrk="1" hangingPunct="1"/>
            <a:r>
              <a:rPr lang="fr-FR" sz="2400" smtClean="0"/>
              <a:t>9 écoles doctorales</a:t>
            </a:r>
          </a:p>
          <a:p>
            <a:pPr eaLnBrk="1" hangingPunct="1"/>
            <a:endParaRPr lang="fr-FR" sz="2000" smtClean="0"/>
          </a:p>
          <a:p>
            <a:pPr lvl="1" eaLnBrk="1" hangingPunct="1"/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  <a:p>
            <a:pPr lvl="2" indent="0" eaLnBrk="1" hangingPunct="1">
              <a:buFontTx/>
              <a:buNone/>
            </a:pPr>
            <a:endParaRPr lang="fr-FR" smtClean="0"/>
          </a:p>
          <a:p>
            <a:pPr lvl="3" eaLnBrk="1" hangingPunct="1">
              <a:buFontTx/>
              <a:buNone/>
            </a:pPr>
            <a:endParaRPr lang="fr-FR" smtClean="0"/>
          </a:p>
          <a:p>
            <a:pPr lvl="3"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8305800" y="6518275"/>
            <a:ext cx="719138" cy="287338"/>
          </a:xfrm>
          <a:noFill/>
        </p:spPr>
        <p:txBody>
          <a:bodyPr/>
          <a:lstStyle/>
          <a:p>
            <a:pPr algn="r"/>
            <a:r>
              <a:rPr lang="fr-FR" sz="1800" i="0" smtClean="0">
                <a:solidFill>
                  <a:srgbClr val="B3B3B3"/>
                </a:solidFill>
                <a:latin typeface="Verdana" pitchFamily="34" charset="0"/>
              </a:rPr>
              <a:t>Comité d'orientation du 10 septembre 2010</a:t>
            </a:r>
          </a:p>
        </p:txBody>
      </p:sp>
      <p:sp>
        <p:nvSpPr>
          <p:cNvPr id="31746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28175-F805-45CC-B495-522D41A589BD}" type="slidenum">
              <a:rPr lang="fr-FR" smtClean="0">
                <a:latin typeface="Verdana" pitchFamily="34" charset="0"/>
              </a:rPr>
              <a:pPr/>
              <a:t>9</a:t>
            </a:fld>
            <a:endParaRPr lang="fr-FR" smtClean="0">
              <a:latin typeface="Verdana" pitchFamily="34" charset="0"/>
            </a:endParaRPr>
          </a:p>
        </p:txBody>
      </p:sp>
      <p:sp>
        <p:nvSpPr>
          <p:cNvPr id="31747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smtClean="0"/>
              <a:t>5 des 13 missions du PRES</a:t>
            </a:r>
          </a:p>
        </p:txBody>
      </p:sp>
      <p:sp>
        <p:nvSpPr>
          <p:cNvPr id="3174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/>
            <a:r>
              <a:rPr lang="fr-FR" smtClean="0"/>
              <a:t>ÉCOLES DOCTORALES</a:t>
            </a:r>
          </a:p>
          <a:p>
            <a:pPr lvl="1" eaLnBrk="1" hangingPunct="1"/>
            <a:r>
              <a:rPr lang="fr-FR" sz="2000" smtClean="0"/>
              <a:t>Gestion coordonnée de la formation doctorale et le suivi de l’insertion professionnelle des docteurs</a:t>
            </a:r>
            <a:endParaRPr lang="fr-FR" smtClean="0"/>
          </a:p>
          <a:p>
            <a:pPr eaLnBrk="1" hangingPunct="1"/>
            <a:r>
              <a:rPr lang="fr-FR" smtClean="0"/>
              <a:t> INTERNATIONAL</a:t>
            </a:r>
          </a:p>
          <a:p>
            <a:pPr lvl="1" eaLnBrk="1" hangingPunct="1"/>
            <a:r>
              <a:rPr lang="fr-FR" sz="2000" smtClean="0"/>
              <a:t>La conduite de projets communs à l’international</a:t>
            </a:r>
          </a:p>
          <a:p>
            <a:pPr eaLnBrk="1" hangingPunct="1"/>
            <a:r>
              <a:rPr lang="fr-FR" smtClean="0"/>
              <a:t>RECHERCHE</a:t>
            </a:r>
          </a:p>
          <a:p>
            <a:pPr lvl="1" algn="just" eaLnBrk="1" hangingPunct="1"/>
            <a:r>
              <a:rPr lang="fr-FR" sz="1800" smtClean="0"/>
              <a:t>Elaboration et la mise en œuvre d’un plan d’action stratégique des recherche communes</a:t>
            </a:r>
          </a:p>
          <a:p>
            <a:pPr lvl="1" algn="just" eaLnBrk="1" hangingPunct="1"/>
            <a:r>
              <a:rPr lang="fr-FR" sz="180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smtClean="0"/>
              <a:t>Valorisation des recherches communes</a:t>
            </a:r>
            <a:endParaRPr lang="fr-FR" smtClean="0"/>
          </a:p>
          <a:p>
            <a:pPr lvl="1" eaLnBrk="1" hangingPunct="1"/>
            <a:endParaRPr lang="fr-FR" smtClean="0"/>
          </a:p>
          <a:p>
            <a:pPr eaLnBrk="1" hangingPunct="1"/>
            <a:endParaRPr lang="fr-FR" smtClean="0"/>
          </a:p>
          <a:p>
            <a:pPr lvl="1" algn="just" eaLnBrk="1" hangingPunct="1"/>
            <a:endParaRPr lang="fr-FR" sz="180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2950</TotalTime>
  <Words>911</Words>
  <Application>Microsoft Office PowerPoint</Application>
  <PresentationFormat>Affichage à l'écran (4:3)</PresentationFormat>
  <Paragraphs>274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Modèle de conception</vt:lpstr>
      </vt:variant>
      <vt:variant>
        <vt:i4>12</vt:i4>
      </vt:variant>
      <vt:variant>
        <vt:lpstr>Titres des diapositives</vt:lpstr>
      </vt:variant>
      <vt:variant>
        <vt:i4>20</vt:i4>
      </vt:variant>
    </vt:vector>
  </HeadingPairs>
  <TitlesOfParts>
    <vt:vector size="38" baseType="lpstr">
      <vt:lpstr>Arial</vt:lpstr>
      <vt:lpstr>ヒラギノ角ゴ Pro W3</vt:lpstr>
      <vt:lpstr>ＭＳ Ｐゴシック</vt:lpstr>
      <vt:lpstr>Verdana</vt:lpstr>
      <vt:lpstr>Wingdings 3</vt:lpstr>
      <vt:lpstr>Wingdings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diaporama</vt:lpstr>
      <vt:lpstr>Réunion Accompagnement Programme Investissements d’Avenir MESR</vt:lpstr>
      <vt:lpstr>Une structuration de l’enseignement secondaire et supérieur spécifique</vt:lpstr>
      <vt:lpstr>Les axes régionaux et inter régionaux</vt:lpstr>
      <vt:lpstr>L’ingénierie</vt:lpstr>
      <vt:lpstr>La Santé</vt:lpstr>
      <vt:lpstr>L’agro-développement</vt:lpstr>
      <vt:lpstr>4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Lecointe</cp:lastModifiedBy>
  <cp:revision>275</cp:revision>
  <dcterms:created xsi:type="dcterms:W3CDTF">2010-03-31T09:25:37Z</dcterms:created>
  <dcterms:modified xsi:type="dcterms:W3CDTF">2010-09-30T06:23:10Z</dcterms:modified>
</cp:coreProperties>
</file>