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7" r:id="rId2"/>
    <p:sldId id="296" r:id="rId3"/>
    <p:sldId id="297" r:id="rId4"/>
    <p:sldId id="298" r:id="rId5"/>
    <p:sldId id="299" r:id="rId6"/>
    <p:sldId id="300" r:id="rId7"/>
    <p:sldId id="301" r:id="rId8"/>
    <p:sldId id="303" r:id="rId9"/>
    <p:sldId id="304" r:id="rId10"/>
    <p:sldId id="307" r:id="rId11"/>
    <p:sldId id="279" r:id="rId12"/>
    <p:sldId id="283" r:id="rId13"/>
    <p:sldId id="294" r:id="rId14"/>
    <p:sldId id="282" r:id="rId15"/>
    <p:sldId id="285" r:id="rId16"/>
    <p:sldId id="286" r:id="rId17"/>
    <p:sldId id="288" r:id="rId18"/>
    <p:sldId id="289" r:id="rId19"/>
    <p:sldId id="292" r:id="rId20"/>
  </p:sldIdLst>
  <p:sldSz cx="9144000" cy="6858000" type="screen4x3"/>
  <p:notesSz cx="6797675" cy="9926638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FFCC"/>
    <a:srgbClr val="7F7F83"/>
    <a:srgbClr val="C8C83C"/>
    <a:srgbClr val="C6CB4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8" autoAdjust="0"/>
    <p:restoredTop sz="90764" autoAdjust="0"/>
  </p:normalViewPr>
  <p:slideViewPr>
    <p:cSldViewPr>
      <p:cViewPr>
        <p:scale>
          <a:sx n="50" d="100"/>
          <a:sy n="50" d="100"/>
        </p:scale>
        <p:origin x="-739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90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93CA55-D974-4ECA-AB16-D3A010551048}" type="doc">
      <dgm:prSet loTypeId="urn:microsoft.com/office/officeart/2005/8/layout/venn1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9E7895-2EE4-4DC0-A159-D6490A303F65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l" rtl="0"/>
          <a:r>
            <a:rPr lang="fr-FR" sz="3200" b="1" i="0" baseline="0" dirty="0" smtClean="0">
              <a:solidFill>
                <a:schemeClr val="tx1"/>
              </a:solidFill>
            </a:rPr>
            <a:t>Mer</a:t>
          </a:r>
          <a:endParaRPr lang="fr-FR" sz="3200" b="1" i="0" baseline="0" dirty="0">
            <a:solidFill>
              <a:schemeClr val="tx1"/>
            </a:solidFill>
          </a:endParaRPr>
        </a:p>
      </dgm:t>
    </dgm:pt>
    <dgm:pt modelId="{597C51BC-896A-4264-B2B8-21C7E12C7C76}" type="parTrans" cxnId="{9BCB881A-A06F-489B-8F80-8214289CD942}">
      <dgm:prSet/>
      <dgm:spPr/>
      <dgm:t>
        <a:bodyPr/>
        <a:lstStyle/>
        <a:p>
          <a:endParaRPr lang="fr-FR"/>
        </a:p>
      </dgm:t>
    </dgm:pt>
    <dgm:pt modelId="{A1CEA937-C87B-4EF2-B404-5E394956079C}" type="sibTrans" cxnId="{9BCB881A-A06F-489B-8F80-8214289CD942}">
      <dgm:prSet/>
      <dgm:spPr/>
      <dgm:t>
        <a:bodyPr/>
        <a:lstStyle/>
        <a:p>
          <a:endParaRPr lang="fr-FR"/>
        </a:p>
      </dgm:t>
    </dgm:pt>
    <dgm:pt modelId="{2C48618D-D587-4BA0-891A-8EC02E504355}" type="pres">
      <dgm:prSet presAssocID="{0993CA55-D974-4ECA-AB16-D3A01055104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9EA7719-1CBD-4461-8413-2F0F21A4E270}" type="pres">
      <dgm:prSet presAssocID="{789E7895-2EE4-4DC0-A159-D6490A303F65}" presName="circ1TxSh" presStyleLbl="vennNode1" presStyleIdx="0" presStyleCnt="1" custScaleX="100000" custScaleY="77778" custLinFactNeighborX="-12963" custLinFactNeighborY="0"/>
      <dgm:spPr/>
      <dgm:t>
        <a:bodyPr/>
        <a:lstStyle/>
        <a:p>
          <a:endParaRPr lang="fr-FR"/>
        </a:p>
      </dgm:t>
    </dgm:pt>
  </dgm:ptLst>
  <dgm:cxnLst>
    <dgm:cxn modelId="{F2EE9177-75D7-40B9-B0BB-658D625D8AF5}" type="presOf" srcId="{789E7895-2EE4-4DC0-A159-D6490A303F65}" destId="{89EA7719-1CBD-4461-8413-2F0F21A4E270}" srcOrd="0" destOrd="0" presId="urn:microsoft.com/office/officeart/2005/8/layout/venn1"/>
    <dgm:cxn modelId="{9BCB881A-A06F-489B-8F80-8214289CD942}" srcId="{0993CA55-D974-4ECA-AB16-D3A010551048}" destId="{789E7895-2EE4-4DC0-A159-D6490A303F65}" srcOrd="0" destOrd="0" parTransId="{597C51BC-896A-4264-B2B8-21C7E12C7C76}" sibTransId="{A1CEA937-C87B-4EF2-B404-5E394956079C}"/>
    <dgm:cxn modelId="{2AB94E55-CC8F-4464-99F9-A0B1592B70FB}" type="presOf" srcId="{0993CA55-D974-4ECA-AB16-D3A010551048}" destId="{2C48618D-D587-4BA0-891A-8EC02E504355}" srcOrd="0" destOrd="0" presId="urn:microsoft.com/office/officeart/2005/8/layout/venn1"/>
    <dgm:cxn modelId="{91C4AA82-F032-4918-AFF4-77B520344297}" type="presParOf" srcId="{2C48618D-D587-4BA0-891A-8EC02E504355}" destId="{89EA7719-1CBD-4461-8413-2F0F21A4E27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FF6EC2-7F84-40DA-BF8E-76EB5EF52177}" type="doc">
      <dgm:prSet loTypeId="urn:microsoft.com/office/officeart/2005/8/layout/venn1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7AABAF-9275-4DC6-9C72-29BDB071BEAB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fr-FR" sz="3200" b="1" i="0" baseline="0" dirty="0" smtClean="0">
              <a:solidFill>
                <a:schemeClr val="tx1"/>
              </a:solidFill>
            </a:rPr>
            <a:t>STIC</a:t>
          </a:r>
          <a:endParaRPr lang="fr-FR" sz="3200" b="1" i="0" baseline="0" dirty="0">
            <a:solidFill>
              <a:schemeClr val="tx1"/>
            </a:solidFill>
          </a:endParaRPr>
        </a:p>
      </dgm:t>
    </dgm:pt>
    <dgm:pt modelId="{BF0F813A-BFA8-4284-8990-10A046F695BA}" type="parTrans" cxnId="{16D26A0B-BD3A-42E5-8F0B-DE37D9D2AE84}">
      <dgm:prSet/>
      <dgm:spPr/>
      <dgm:t>
        <a:bodyPr/>
        <a:lstStyle/>
        <a:p>
          <a:endParaRPr lang="fr-FR"/>
        </a:p>
      </dgm:t>
    </dgm:pt>
    <dgm:pt modelId="{F33A1AB4-8D64-4FA6-B667-82935F3A1CD8}" type="sibTrans" cxnId="{16D26A0B-BD3A-42E5-8F0B-DE37D9D2AE84}">
      <dgm:prSet/>
      <dgm:spPr/>
      <dgm:t>
        <a:bodyPr/>
        <a:lstStyle/>
        <a:p>
          <a:endParaRPr lang="fr-FR"/>
        </a:p>
      </dgm:t>
    </dgm:pt>
    <dgm:pt modelId="{8436CE45-FFB7-4863-8DF6-07FE29D372EF}" type="pres">
      <dgm:prSet presAssocID="{67FF6EC2-7F84-40DA-BF8E-76EB5EF52177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56FE9F5-11B2-40C5-847C-8A68F244ED2F}" type="pres">
      <dgm:prSet presAssocID="{317AABAF-9275-4DC6-9C72-29BDB071BEAB}" presName="circ1TxSh" presStyleLbl="vennNode1" presStyleIdx="0" presStyleCnt="1" custScaleX="276923" custLinFactNeighborX="0" custLinFactNeighborY="23077"/>
      <dgm:spPr/>
      <dgm:t>
        <a:bodyPr/>
        <a:lstStyle/>
        <a:p>
          <a:endParaRPr lang="fr-FR"/>
        </a:p>
      </dgm:t>
    </dgm:pt>
  </dgm:ptLst>
  <dgm:cxnLst>
    <dgm:cxn modelId="{16D26A0B-BD3A-42E5-8F0B-DE37D9D2AE84}" srcId="{67FF6EC2-7F84-40DA-BF8E-76EB5EF52177}" destId="{317AABAF-9275-4DC6-9C72-29BDB071BEAB}" srcOrd="0" destOrd="0" parTransId="{BF0F813A-BFA8-4284-8990-10A046F695BA}" sibTransId="{F33A1AB4-8D64-4FA6-B667-82935F3A1CD8}"/>
    <dgm:cxn modelId="{4F68F923-74CB-4D7F-898B-C01C09EA9C19}" type="presOf" srcId="{67FF6EC2-7F84-40DA-BF8E-76EB5EF52177}" destId="{8436CE45-FFB7-4863-8DF6-07FE29D372EF}" srcOrd="0" destOrd="0" presId="urn:microsoft.com/office/officeart/2005/8/layout/venn1"/>
    <dgm:cxn modelId="{2054E6C0-6D5F-49CD-91D5-B2EFC5E0D919}" type="presOf" srcId="{317AABAF-9275-4DC6-9C72-29BDB071BEAB}" destId="{C56FE9F5-11B2-40C5-847C-8A68F244ED2F}" srcOrd="0" destOrd="0" presId="urn:microsoft.com/office/officeart/2005/8/layout/venn1"/>
    <dgm:cxn modelId="{A7B9DF1D-4973-48CC-A66C-775177812029}" type="presParOf" srcId="{8436CE45-FFB7-4863-8DF6-07FE29D372EF}" destId="{C56FE9F5-11B2-40C5-847C-8A68F244ED2F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24B06F-1F02-4792-AC45-90EC60342158}" type="doc">
      <dgm:prSet loTypeId="urn:microsoft.com/office/officeart/2005/8/layout/venn1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2840A58-EFE9-4E49-8181-FE8C2F3909E7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fr-FR" sz="2000" b="1" i="0" baseline="0" dirty="0" smtClean="0">
              <a:solidFill>
                <a:schemeClr val="tx1"/>
              </a:solidFill>
            </a:rPr>
            <a:t>Agro/alimentation/Végétal</a:t>
          </a:r>
          <a:endParaRPr lang="fr-FR" sz="2000" b="1" i="0" baseline="0" dirty="0">
            <a:solidFill>
              <a:schemeClr val="tx1"/>
            </a:solidFill>
          </a:endParaRPr>
        </a:p>
      </dgm:t>
    </dgm:pt>
    <dgm:pt modelId="{52F83983-FC08-4B8E-908F-3E970645C954}" type="parTrans" cxnId="{458C65FC-80C9-4CA1-B949-7307B44D8286}">
      <dgm:prSet/>
      <dgm:spPr/>
      <dgm:t>
        <a:bodyPr/>
        <a:lstStyle/>
        <a:p>
          <a:endParaRPr lang="fr-FR"/>
        </a:p>
      </dgm:t>
    </dgm:pt>
    <dgm:pt modelId="{1F079442-4B30-4895-B9B1-150C400966D4}" type="sibTrans" cxnId="{458C65FC-80C9-4CA1-B949-7307B44D8286}">
      <dgm:prSet/>
      <dgm:spPr/>
      <dgm:t>
        <a:bodyPr/>
        <a:lstStyle/>
        <a:p>
          <a:endParaRPr lang="fr-FR"/>
        </a:p>
      </dgm:t>
    </dgm:pt>
    <dgm:pt modelId="{E7D4EB75-0626-4977-8E22-81A04CF0F9DB}" type="pres">
      <dgm:prSet presAssocID="{FE24B06F-1F02-4792-AC45-90EC6034215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19429C1-18E0-4A43-AEB0-2A42060411DE}" type="pres">
      <dgm:prSet presAssocID="{A2840A58-EFE9-4E49-8181-FE8C2F3909E7}" presName="circ1TxSh" presStyleLbl="vennNode1" presStyleIdx="0" presStyleCnt="1" custScaleX="236842" custLinFactNeighborX="13725" custLinFactNeighborY="5882"/>
      <dgm:spPr/>
      <dgm:t>
        <a:bodyPr/>
        <a:lstStyle/>
        <a:p>
          <a:endParaRPr lang="fr-FR"/>
        </a:p>
      </dgm:t>
    </dgm:pt>
  </dgm:ptLst>
  <dgm:cxnLst>
    <dgm:cxn modelId="{8E9A0A26-F9F2-4FC0-AE6E-1D2FBADDEEF3}" type="presOf" srcId="{A2840A58-EFE9-4E49-8181-FE8C2F3909E7}" destId="{619429C1-18E0-4A43-AEB0-2A42060411DE}" srcOrd="0" destOrd="0" presId="urn:microsoft.com/office/officeart/2005/8/layout/venn1"/>
    <dgm:cxn modelId="{A4C49705-1370-4A84-8281-22918C32C743}" type="presOf" srcId="{FE24B06F-1F02-4792-AC45-90EC60342158}" destId="{E7D4EB75-0626-4977-8E22-81A04CF0F9DB}" srcOrd="0" destOrd="0" presId="urn:microsoft.com/office/officeart/2005/8/layout/venn1"/>
    <dgm:cxn modelId="{458C65FC-80C9-4CA1-B949-7307B44D8286}" srcId="{FE24B06F-1F02-4792-AC45-90EC60342158}" destId="{A2840A58-EFE9-4E49-8181-FE8C2F3909E7}" srcOrd="0" destOrd="0" parTransId="{52F83983-FC08-4B8E-908F-3E970645C954}" sibTransId="{1F079442-4B30-4895-B9B1-150C400966D4}"/>
    <dgm:cxn modelId="{A051BD2F-3630-43DA-AF37-4DDE969E1BDE}" type="presParOf" srcId="{E7D4EB75-0626-4977-8E22-81A04CF0F9DB}" destId="{619429C1-18E0-4A43-AEB0-2A42060411D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6572"/>
          </a:xfrm>
          <a:prstGeom prst="rect">
            <a:avLst/>
          </a:prstGeom>
        </p:spPr>
        <p:txBody>
          <a:bodyPr vert="horz" lIns="92089" tIns="46045" rIns="92089" bIns="46045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826" y="0"/>
            <a:ext cx="2946246" cy="496572"/>
          </a:xfrm>
          <a:prstGeom prst="rect">
            <a:avLst/>
          </a:prstGeom>
        </p:spPr>
        <p:txBody>
          <a:bodyPr vert="horz" lIns="92089" tIns="46045" rIns="92089" bIns="46045" rtlCol="0"/>
          <a:lstStyle>
            <a:lvl1pPr algn="r">
              <a:defRPr sz="1200"/>
            </a:lvl1pPr>
          </a:lstStyle>
          <a:p>
            <a:pPr>
              <a:defRPr/>
            </a:pPr>
            <a:fld id="{04CB35CE-CF7C-4140-A618-D89BB449B2AF}" type="datetimeFigureOut">
              <a:rPr lang="fr-FR"/>
              <a:pPr>
                <a:defRPr/>
              </a:pPr>
              <a:t>29/09/2010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470"/>
            <a:ext cx="2946247" cy="496571"/>
          </a:xfrm>
          <a:prstGeom prst="rect">
            <a:avLst/>
          </a:prstGeom>
        </p:spPr>
        <p:txBody>
          <a:bodyPr vert="horz" lIns="92089" tIns="46045" rIns="92089" bIns="4604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826" y="9428470"/>
            <a:ext cx="2946246" cy="496571"/>
          </a:xfrm>
          <a:prstGeom prst="rect">
            <a:avLst/>
          </a:prstGeom>
        </p:spPr>
        <p:txBody>
          <a:bodyPr vert="horz" lIns="92089" tIns="46045" rIns="92089" bIns="46045" rtlCol="0" anchor="b"/>
          <a:lstStyle>
            <a:lvl1pPr algn="r">
              <a:defRPr sz="1200"/>
            </a:lvl1pPr>
          </a:lstStyle>
          <a:p>
            <a:pPr>
              <a:defRPr/>
            </a:pPr>
            <a:fld id="{7237D67C-6A3E-4BD7-A43B-86533408BD5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47" cy="49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29" y="0"/>
            <a:ext cx="2946247" cy="49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785" y="4715034"/>
            <a:ext cx="4984107" cy="446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67"/>
            <a:ext cx="2946247" cy="49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29" y="9430067"/>
            <a:ext cx="2946247" cy="49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C84C57A-E246-4DEC-9AD6-18FF1D278E6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4C57A-E246-4DEC-9AD6-18FF1D278E64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C4B93C-9654-4AFE-BD93-7D2DFAD03EDC}" type="slidenum">
              <a:rPr lang="fr-FR" smtClean="0"/>
              <a:pPr/>
              <a:t>10</a:t>
            </a:fld>
            <a:endParaRPr 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C4B93C-9654-4AFE-BD93-7D2DFAD03EDC}" type="slidenum">
              <a:rPr lang="fr-FR" smtClean="0"/>
              <a:pPr/>
              <a:t>11</a:t>
            </a:fld>
            <a:endParaRPr 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C4B93C-9654-4AFE-BD93-7D2DFAD03EDC}" type="slidenum">
              <a:rPr lang="fr-FR" smtClean="0"/>
              <a:pPr/>
              <a:t>12</a:t>
            </a:fld>
            <a:endParaRPr 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C4B93C-9654-4AFE-BD93-7D2DFAD03EDC}" type="slidenum">
              <a:rPr lang="fr-FR" smtClean="0"/>
              <a:pPr/>
              <a:t>13</a:t>
            </a:fld>
            <a:endParaRPr 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C4B93C-9654-4AFE-BD93-7D2DFAD03EDC}" type="slidenum">
              <a:rPr lang="fr-FR" smtClean="0"/>
              <a:pPr/>
              <a:t>14</a:t>
            </a:fld>
            <a:endParaRPr 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C4B93C-9654-4AFE-BD93-7D2DFAD03EDC}" type="slidenum">
              <a:rPr lang="fr-FR" smtClean="0"/>
              <a:pPr/>
              <a:t>15</a:t>
            </a:fld>
            <a:endParaRPr 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C4B93C-9654-4AFE-BD93-7D2DFAD03EDC}" type="slidenum">
              <a:rPr lang="fr-FR" smtClean="0"/>
              <a:pPr/>
              <a:t>16</a:t>
            </a:fld>
            <a:endParaRPr lang="fr-F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C4B93C-9654-4AFE-BD93-7D2DFAD03EDC}" type="slidenum">
              <a:rPr lang="fr-FR" smtClean="0"/>
              <a:pPr/>
              <a:t>17</a:t>
            </a:fld>
            <a:endParaRPr lang="fr-F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C4B93C-9654-4AFE-BD93-7D2DFAD03EDC}" type="slidenum">
              <a:rPr lang="fr-FR" smtClean="0"/>
              <a:pPr/>
              <a:t>18</a:t>
            </a:fld>
            <a:endParaRPr lang="fr-F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C4B93C-9654-4AFE-BD93-7D2DFAD03EDC}" type="slidenum">
              <a:rPr lang="fr-FR" smtClean="0"/>
              <a:pPr/>
              <a:t>19</a:t>
            </a:fld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24AE89-CE4C-471E-A53D-3751C8BC269F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4C57A-E246-4DEC-9AD6-18FF1D278E64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4C57A-E246-4DEC-9AD6-18FF1D278E64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4C57A-E246-4DEC-9AD6-18FF1D278E64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4C57A-E246-4DEC-9AD6-18FF1D278E64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24AE89-CE4C-471E-A53D-3751C8BC269F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FF155-D377-4797-9F7D-0697DE119FA9}" type="slidenum">
              <a:rPr lang="fr-FR" smtClean="0">
                <a:ea typeface="ＭＳ Ｐゴシック" pitchFamily="-111" charset="-128"/>
              </a:rPr>
              <a:pPr/>
              <a:t>8</a:t>
            </a:fld>
            <a:endParaRPr lang="fr-FR" smtClean="0">
              <a:ea typeface="ＭＳ Ｐゴシック" pitchFamily="-111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652CB8-31A1-4B9E-A08C-B2661D824334}" type="slidenum">
              <a:rPr lang="fr-FR" smtClean="0">
                <a:ea typeface="ＭＳ Ｐゴシック" pitchFamily="-111" charset="-128"/>
              </a:rPr>
              <a:pPr/>
              <a:t>9</a:t>
            </a:fld>
            <a:endParaRPr lang="fr-FR" smtClean="0">
              <a:ea typeface="ＭＳ Ｐゴシック" pitchFamily="-111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7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4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" name="Rectangle 15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9" name="Group 19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9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349250"/>
            <a:ext cx="5883275" cy="2286000"/>
          </a:xfrm>
          <a:noFill/>
        </p:spPr>
        <p:txBody>
          <a:bodyPr/>
          <a:lstStyle>
            <a:lvl1pPr algn="r">
              <a:lnSpc>
                <a:spcPct val="100000"/>
              </a:lnSpc>
              <a:defRPr sz="4200" b="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297238"/>
            <a:ext cx="5807075" cy="2209800"/>
          </a:xfrm>
        </p:spPr>
        <p:txBody>
          <a:bodyPr tIns="45720" bIns="45720"/>
          <a:lstStyle>
            <a:lvl1pPr marL="0" indent="0" algn="r">
              <a:buFontTx/>
              <a:buNone/>
              <a:defRPr sz="16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1906588" y="6570663"/>
            <a:ext cx="5326062" cy="2873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94463"/>
            <a:ext cx="719138" cy="2873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37D7E-66E7-466D-90F9-9D53141FE44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1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A4D00-D4CB-4920-853A-4D19363D4E2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1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127750" y="482600"/>
            <a:ext cx="1584325" cy="53086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71600" y="482600"/>
            <a:ext cx="4603750" cy="53086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BC3FF-1675-4A94-976A-9DB37E26418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1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7B15C-ADAD-4FB3-9A1B-3FEFA2C733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1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4017C-CC18-422B-A4F0-FEDC19D3B39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7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8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9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1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2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3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71600" y="1828800"/>
            <a:ext cx="3094038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18038" y="1828800"/>
            <a:ext cx="3094037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15215-7C0E-45EE-94B8-8B50461B20A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9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3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4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5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B519B-678F-4EC0-8D74-8D9C1CB12A7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5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6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9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0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1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FA6A6-D0D5-4030-B0F0-7EB33CE5E8F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4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6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7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9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0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5C0F1-3947-4BEC-B2C2-9D1F531D2EC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7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8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9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1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2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3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40E37-28F3-491C-B355-E292B72BAF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7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8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9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1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2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3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7D12F-6F96-4AD0-9115-3F727A7DD43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828800"/>
            <a:ext cx="63404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6588" y="6570663"/>
            <a:ext cx="5254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900" i="1">
                <a:latin typeface="Verdana" pitchFamily="1" charset="0"/>
                <a:ea typeface="+mn-ea"/>
              </a:defRPr>
            </a:lvl1pPr>
          </a:lstStyle>
          <a:p>
            <a:pPr>
              <a:defRPr/>
            </a:pPr>
            <a:r>
              <a:rPr lang="fr-FR"/>
              <a:t>Comité d’Orientation – 10 septembre 2010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18275"/>
            <a:ext cx="7191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B3B3B3"/>
                </a:solidFill>
                <a:latin typeface="Verdana" pitchFamily="1" charset="0"/>
                <a:ea typeface="+mn-ea"/>
              </a:defRPr>
            </a:lvl1pPr>
          </a:lstStyle>
          <a:p>
            <a:pPr>
              <a:defRPr/>
            </a:pPr>
            <a:fld id="{15BB84BB-C2C8-4AE5-8EF2-1A46A7366FF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82600"/>
            <a:ext cx="6035675" cy="439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pic>
        <p:nvPicPr>
          <p:cNvPr id="1030" name="Picture 10" descr="lunam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1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3084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085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086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1032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3088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089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090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 autoUpdateAnimBg="0" advAuto="200">
        <p:tmplLst>
          <p:tmpl lvl="1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77" grpId="0" autoUpdateAnimBg="0"/>
    </p:bldLst>
  </p:timing>
  <p:hf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573088" indent="-573088" algn="l" rtl="0" eaLnBrk="0" fontAlgn="base" hangingPunct="0">
        <a:spcBef>
          <a:spcPct val="20000"/>
        </a:spcBef>
        <a:spcAft>
          <a:spcPct val="0"/>
        </a:spcAft>
        <a:buClr>
          <a:srgbClr val="118B9D"/>
        </a:buClr>
        <a:buBlip>
          <a:blip r:embed="rId14"/>
        </a:buBlip>
        <a:defRPr sz="2400" b="1">
          <a:solidFill>
            <a:srgbClr val="C85014"/>
          </a:solidFill>
          <a:latin typeface="+mn-lt"/>
          <a:ea typeface="+mn-ea"/>
          <a:cs typeface="+mn-cs"/>
        </a:defRPr>
      </a:lvl1pPr>
      <a:lvl2pPr marL="952500" indent="-377825" algn="l" rtl="0" eaLnBrk="0" fontAlgn="base" hangingPunct="0">
        <a:lnSpc>
          <a:spcPct val="160000"/>
        </a:lnSpc>
        <a:spcBef>
          <a:spcPct val="20000"/>
        </a:spcBef>
        <a:spcAft>
          <a:spcPct val="0"/>
        </a:spcAft>
        <a:buClr>
          <a:srgbClr val="C84E19"/>
        </a:buClr>
        <a:buBlip>
          <a:blip r:embed="rId15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2pPr>
      <a:lvl3pPr marL="954088" indent="-39688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336675" indent="-381000" algn="l" rtl="0" eaLnBrk="0" fontAlgn="base" hangingPunct="0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Blip>
          <a:blip r:embed="rId16"/>
        </a:buBlip>
        <a:defRPr sz="1400" b="1" i="1">
          <a:solidFill>
            <a:schemeClr val="tx1"/>
          </a:solidFill>
          <a:latin typeface="+mn-lt"/>
          <a:ea typeface="+mn-ea"/>
          <a:cs typeface="+mn-cs"/>
        </a:defRPr>
      </a:lvl4pPr>
      <a:lvl5pPr marL="1338263" indent="490538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buChar char="»"/>
        <a:defRPr sz="1400" i="1">
          <a:solidFill>
            <a:schemeClr val="tx1"/>
          </a:solidFill>
          <a:latin typeface="+mn-lt"/>
          <a:ea typeface="+mn-ea"/>
          <a:cs typeface="+mn-cs"/>
        </a:defRPr>
      </a:lvl5pPr>
      <a:lvl6pPr marL="1795463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defRPr sz="1400" i="1">
          <a:solidFill>
            <a:schemeClr val="tx1"/>
          </a:solidFill>
          <a:latin typeface="+mn-lt"/>
          <a:ea typeface="+mn-ea"/>
          <a:cs typeface="+mn-cs"/>
        </a:defRPr>
      </a:lvl6pPr>
      <a:lvl7pPr marL="2252663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defRPr sz="1400" i="1">
          <a:solidFill>
            <a:schemeClr val="tx1"/>
          </a:solidFill>
          <a:latin typeface="+mn-lt"/>
          <a:ea typeface="+mn-ea"/>
          <a:cs typeface="+mn-cs"/>
        </a:defRPr>
      </a:lvl7pPr>
      <a:lvl8pPr marL="2709863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defRPr sz="1400" i="1">
          <a:solidFill>
            <a:schemeClr val="tx1"/>
          </a:solidFill>
          <a:latin typeface="+mn-lt"/>
          <a:ea typeface="+mn-ea"/>
          <a:cs typeface="+mn-cs"/>
        </a:defRPr>
      </a:lvl8pPr>
      <a:lvl9pPr marL="3167063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defRPr sz="1400" i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 30 septembre 2010</a:t>
            </a:r>
            <a:endParaRPr lang="fr-FR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08484F-5C37-4F4C-9860-281A515ED7E7}" type="slidenum">
              <a:rPr lang="fr-FR"/>
              <a:pPr>
                <a:defRPr/>
              </a:pPr>
              <a:t>1</a:t>
            </a:fld>
            <a:endParaRPr lang="fr-FR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7848600" cy="6019800"/>
          </a:xfrm>
          <a:prstGeom prst="rect">
            <a:avLst/>
          </a:prstGeom>
          <a:solidFill>
            <a:srgbClr val="C6CB4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8662" y="349250"/>
            <a:ext cx="6783413" cy="1477328"/>
          </a:xfrm>
          <a:noFill/>
        </p:spPr>
        <p:txBody>
          <a:bodyPr/>
          <a:lstStyle/>
          <a:p>
            <a:pPr eaLnBrk="1" hangingPunct="1"/>
            <a:r>
              <a:rPr lang="fr-FR" sz="3200" dirty="0" smtClean="0">
                <a:solidFill>
                  <a:schemeClr val="bg1"/>
                </a:solidFill>
              </a:rPr>
              <a:t>Réunion Accompagnement Programme Investissements d’Avenir</a:t>
            </a:r>
            <a:br>
              <a:rPr lang="fr-FR" sz="3200" dirty="0" smtClean="0">
                <a:solidFill>
                  <a:schemeClr val="bg1"/>
                </a:solidFill>
              </a:rPr>
            </a:br>
            <a:r>
              <a:rPr lang="fr-FR" sz="3200" dirty="0" smtClean="0">
                <a:solidFill>
                  <a:schemeClr val="bg1"/>
                </a:solidFill>
              </a:rPr>
              <a:t>MESR</a:t>
            </a:r>
            <a:endParaRPr lang="fr-FR" sz="3200" dirty="0" smtClean="0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Jeudi 30 septembre 2010</a:t>
            </a:r>
          </a:p>
        </p:txBody>
      </p:sp>
      <p:grpSp>
        <p:nvGrpSpPr>
          <p:cNvPr id="13319" name="Group 5"/>
          <p:cNvGrpSpPr>
            <a:grpSpLocks/>
          </p:cNvGrpSpPr>
          <p:nvPr/>
        </p:nvGrpSpPr>
        <p:grpSpPr bwMode="auto">
          <a:xfrm>
            <a:off x="0" y="609600"/>
            <a:ext cx="914400" cy="215900"/>
            <a:chOff x="5184" y="384"/>
            <a:chExt cx="576" cy="136"/>
          </a:xfrm>
        </p:grpSpPr>
        <p:sp>
          <p:nvSpPr>
            <p:cNvPr id="13320" name="Rectangle 6"/>
            <p:cNvSpPr>
              <a:spLocks noChangeArrowheads="1"/>
            </p:cNvSpPr>
            <p:nvPr/>
          </p:nvSpPr>
          <p:spPr bwMode="auto">
            <a:xfrm>
              <a:off x="5184" y="384"/>
              <a:ext cx="576" cy="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321" name="Rectangle 7"/>
            <p:cNvSpPr>
              <a:spLocks noChangeArrowheads="1"/>
            </p:cNvSpPr>
            <p:nvPr/>
          </p:nvSpPr>
          <p:spPr bwMode="auto">
            <a:xfrm>
              <a:off x="5184" y="436"/>
              <a:ext cx="576" cy="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322" name="Rectangle 8"/>
            <p:cNvSpPr>
              <a:spLocks noChangeArrowheads="1"/>
            </p:cNvSpPr>
            <p:nvPr/>
          </p:nvSpPr>
          <p:spPr bwMode="auto">
            <a:xfrm>
              <a:off x="5184" y="488"/>
              <a:ext cx="576" cy="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e libre 24"/>
          <p:cNvSpPr/>
          <p:nvPr/>
        </p:nvSpPr>
        <p:spPr>
          <a:xfrm>
            <a:off x="4283968" y="1988841"/>
            <a:ext cx="2304256" cy="1872208"/>
          </a:xfrm>
          <a:custGeom>
            <a:avLst/>
            <a:gdLst>
              <a:gd name="connsiteX0" fmla="*/ 0 w 1872208"/>
              <a:gd name="connsiteY0" fmla="*/ 936104 h 1872208"/>
              <a:gd name="connsiteX1" fmla="*/ 274179 w 1872208"/>
              <a:gd name="connsiteY1" fmla="*/ 274179 h 1872208"/>
              <a:gd name="connsiteX2" fmla="*/ 936105 w 1872208"/>
              <a:gd name="connsiteY2" fmla="*/ 1 h 1872208"/>
              <a:gd name="connsiteX3" fmla="*/ 1598030 w 1872208"/>
              <a:gd name="connsiteY3" fmla="*/ 274180 h 1872208"/>
              <a:gd name="connsiteX4" fmla="*/ 1872208 w 1872208"/>
              <a:gd name="connsiteY4" fmla="*/ 936106 h 1872208"/>
              <a:gd name="connsiteX5" fmla="*/ 1598029 w 1872208"/>
              <a:gd name="connsiteY5" fmla="*/ 1598032 h 1872208"/>
              <a:gd name="connsiteX6" fmla="*/ 936103 w 1872208"/>
              <a:gd name="connsiteY6" fmla="*/ 1872210 h 1872208"/>
              <a:gd name="connsiteX7" fmla="*/ 274177 w 1872208"/>
              <a:gd name="connsiteY7" fmla="*/ 1598031 h 1872208"/>
              <a:gd name="connsiteX8" fmla="*/ -1 w 1872208"/>
              <a:gd name="connsiteY8" fmla="*/ 936105 h 1872208"/>
              <a:gd name="connsiteX9" fmla="*/ 0 w 1872208"/>
              <a:gd name="connsiteY9" fmla="*/ 936104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72208" h="1872208">
                <a:moveTo>
                  <a:pt x="0" y="936104"/>
                </a:moveTo>
                <a:cubicBezTo>
                  <a:pt x="0" y="687834"/>
                  <a:pt x="98626" y="449732"/>
                  <a:pt x="274179" y="274179"/>
                </a:cubicBezTo>
                <a:cubicBezTo>
                  <a:pt x="449733" y="98626"/>
                  <a:pt x="687835" y="1"/>
                  <a:pt x="936105" y="1"/>
                </a:cubicBezTo>
                <a:cubicBezTo>
                  <a:pt x="1184375" y="1"/>
                  <a:pt x="1422477" y="98627"/>
                  <a:pt x="1598030" y="274180"/>
                </a:cubicBezTo>
                <a:cubicBezTo>
                  <a:pt x="1773583" y="449734"/>
                  <a:pt x="1872208" y="687836"/>
                  <a:pt x="1872208" y="936106"/>
                </a:cubicBezTo>
                <a:cubicBezTo>
                  <a:pt x="1872208" y="1184376"/>
                  <a:pt x="1773583" y="1422478"/>
                  <a:pt x="1598029" y="1598032"/>
                </a:cubicBezTo>
                <a:cubicBezTo>
                  <a:pt x="1422475" y="1773586"/>
                  <a:pt x="1184373" y="1872210"/>
                  <a:pt x="936103" y="1872210"/>
                </a:cubicBezTo>
                <a:cubicBezTo>
                  <a:pt x="687833" y="1872210"/>
                  <a:pt x="449731" y="1773585"/>
                  <a:pt x="274177" y="1598031"/>
                </a:cubicBezTo>
                <a:cubicBezTo>
                  <a:pt x="98624" y="1422477"/>
                  <a:pt x="-1" y="1184375"/>
                  <a:pt x="-1" y="936105"/>
                </a:cubicBezTo>
                <a:lnTo>
                  <a:pt x="0" y="936104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0" vert="horz" wrap="square" lIns="274179" tIns="274178" rIns="274179" bIns="274178" numCol="1" spcCol="1270" anchor="ctr" anchorCtr="0">
            <a:noAutofit/>
          </a:bodyPr>
          <a:lstStyle/>
          <a:p>
            <a:pPr lvl="0" algn="r" defTabSz="1733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3200" b="1" i="0" kern="1200" baseline="0" dirty="0" smtClean="0">
                <a:solidFill>
                  <a:schemeClr val="tx1"/>
                </a:solidFill>
              </a:rPr>
              <a:t>Santé</a:t>
            </a:r>
            <a:endParaRPr lang="fr-FR" sz="3200" b="1" i="0" kern="1200" baseline="0" dirty="0">
              <a:solidFill>
                <a:schemeClr val="tx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534D10-F8C9-438E-B87B-43412A7E2A99}" type="slidenum">
              <a:rPr lang="fr-FR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547664" y="404664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Ebauche de Structuration IDEX </a:t>
            </a:r>
            <a:endParaRPr lang="fr-FR" b="1" dirty="0"/>
          </a:p>
        </p:txBody>
      </p:sp>
      <p:graphicFrame>
        <p:nvGraphicFramePr>
          <p:cNvPr id="21" name="Diagramme 20"/>
          <p:cNvGraphicFramePr/>
          <p:nvPr/>
        </p:nvGraphicFramePr>
        <p:xfrm>
          <a:off x="755576" y="1988840"/>
          <a:ext cx="266429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me 16"/>
          <p:cNvGraphicFramePr/>
          <p:nvPr/>
        </p:nvGraphicFramePr>
        <p:xfrm>
          <a:off x="2483768" y="1412776"/>
          <a:ext cx="2592288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0" name="Diagramme 19"/>
          <p:cNvGraphicFramePr/>
          <p:nvPr/>
        </p:nvGraphicFramePr>
        <p:xfrm>
          <a:off x="2267744" y="3140968"/>
          <a:ext cx="3240360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2" name="Ellipse 11"/>
          <p:cNvSpPr/>
          <p:nvPr/>
        </p:nvSpPr>
        <p:spPr bwMode="auto">
          <a:xfrm flipH="1">
            <a:off x="6732240" y="3068960"/>
            <a:ext cx="2088232" cy="5040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Labex</a:t>
            </a:r>
            <a:r>
              <a:rPr lang="fr-FR" sz="1600" b="1" dirty="0" smtClean="0"/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Maths</a:t>
            </a:r>
          </a:p>
        </p:txBody>
      </p:sp>
      <p:sp>
        <p:nvSpPr>
          <p:cNvPr id="14" name="Ellipse 13"/>
          <p:cNvSpPr/>
          <p:nvPr/>
        </p:nvSpPr>
        <p:spPr bwMode="auto">
          <a:xfrm>
            <a:off x="6084168" y="4221088"/>
            <a:ext cx="2160240" cy="10801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ヒラギノ角ゴ Pro W3" pitchFamily="1" charset="-128"/>
              </a:rPr>
              <a:t>Démonst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ヒラギノ角ゴ Pro W3" pitchFamily="1" charset="-128"/>
              </a:rPr>
              <a:t>.</a:t>
            </a:r>
            <a:r>
              <a:rPr kumimoji="0" lang="fr-FR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ヒラギノ角ゴ Pro W3" pitchFamily="1" charset="-128"/>
              </a:rPr>
              <a:t>  </a:t>
            </a:r>
            <a:r>
              <a:rPr kumimoji="0" lang="fr-FR" sz="16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ヒラギノ角ゴ Pro W3" pitchFamily="1" charset="-128"/>
              </a:rPr>
              <a:t>Ener</a:t>
            </a:r>
            <a:r>
              <a:rPr lang="fr-FR" sz="1600" b="1" dirty="0" smtClean="0">
                <a:latin typeface="+mj-lt"/>
              </a:rPr>
              <a:t>. </a:t>
            </a:r>
            <a:r>
              <a:rPr lang="fr-FR" sz="1600" b="1" dirty="0" err="1" smtClean="0">
                <a:solidFill>
                  <a:schemeClr val="tx1"/>
                </a:solidFill>
                <a:latin typeface="+mj-lt"/>
                <a:ea typeface="ヒラギノ角ゴ Pro W3" pitchFamily="1" charset="-128"/>
              </a:rPr>
              <a:t>d</a:t>
            </a:r>
            <a:r>
              <a:rPr kumimoji="0" lang="fr-FR" sz="16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ヒラギノ角ゴ Pro W3" pitchFamily="1" charset="-128"/>
              </a:rPr>
              <a:t>écarbonées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ヒラギノ角ゴ Pro W3" pitchFamily="1" charset="-128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6588224" y="1916832"/>
            <a:ext cx="1872208" cy="6480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Labex</a:t>
            </a:r>
            <a:r>
              <a:rPr lang="fr-FR" sz="1600" b="1" dirty="0" smtClean="0"/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SHS </a:t>
            </a:r>
          </a:p>
        </p:txBody>
      </p:sp>
      <p:sp>
        <p:nvSpPr>
          <p:cNvPr id="22" name="Ellipse 21"/>
          <p:cNvSpPr/>
          <p:nvPr/>
        </p:nvSpPr>
        <p:spPr bwMode="auto">
          <a:xfrm>
            <a:off x="1043608" y="4653136"/>
            <a:ext cx="1800200" cy="100811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SATT</a:t>
            </a:r>
          </a:p>
        </p:txBody>
      </p:sp>
      <p:sp>
        <p:nvSpPr>
          <p:cNvPr id="26" name="Ellipse 25"/>
          <p:cNvSpPr/>
          <p:nvPr/>
        </p:nvSpPr>
        <p:spPr bwMode="auto">
          <a:xfrm>
            <a:off x="1979712" y="2276872"/>
            <a:ext cx="3456384" cy="11521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ヒラギノ角ゴ Pro W3" pitchFamily="1" charset="-128"/>
              </a:rPr>
              <a:t>Matériaux/mécanique/acoustique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534D10-F8C9-438E-B87B-43412A7E2A99}" type="slidenum">
              <a:rPr lang="fr-FR"/>
              <a:pPr>
                <a:defRPr/>
              </a:pPr>
              <a:t>11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642910" y="0"/>
          <a:ext cx="7929562" cy="6054288"/>
        </p:xfrm>
        <a:graphic>
          <a:graphicData uri="http://schemas.openxmlformats.org/drawingml/2006/table">
            <a:tbl>
              <a:tblPr/>
              <a:tblGrid>
                <a:gridCol w="5643602"/>
                <a:gridCol w="1643074"/>
                <a:gridCol w="642886"/>
              </a:tblGrid>
              <a:tr h="7061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Matériaux / Mécanique / Acoustique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IRT</a:t>
                      </a:r>
                      <a:r>
                        <a:rPr lang="fr-FR" sz="1800" dirty="0" smtClean="0"/>
                        <a:t> : Jules Verne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Régional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LABEX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: </a:t>
                      </a:r>
                      <a:r>
                        <a:rPr kumimoji="0" 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-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Institut Européen d’Acoustique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Mécanique Matériaux Procédés Génie civil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Chimie et Physique des Matériaux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b="1" dirty="0" smtClean="0"/>
                        <a:t>EQUIPEX </a:t>
                      </a:r>
                      <a:r>
                        <a:rPr lang="fr-FR" dirty="0" smtClean="0"/>
                        <a:t>: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fr-FR" dirty="0" smtClean="0"/>
                        <a:t>Institut Européen d’Acoustique (soutien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  CNRS)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lang="fr-FR" dirty="0" smtClean="0"/>
                        <a:t> Microscopie électronique en Grand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  Ouest (</a:t>
                      </a:r>
                      <a:r>
                        <a:rPr lang="fr-FR" dirty="0" err="1" smtClean="0"/>
                        <a:t>Emhymat</a:t>
                      </a:r>
                      <a:r>
                        <a:rPr lang="fr-FR" dirty="0" smtClean="0"/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57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fr-FR" dirty="0" smtClean="0"/>
                        <a:t>Plateforme de caractérisation des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  molécules et matériaux (</a:t>
                      </a:r>
                      <a:r>
                        <a:rPr lang="fr-FR" dirty="0" err="1" smtClean="0"/>
                        <a:t>Equipemans</a:t>
                      </a:r>
                      <a:r>
                        <a:rPr lang="fr-FR" dirty="0" smtClean="0"/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57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                - </a:t>
                      </a:r>
                      <a:r>
                        <a:rPr lang="fr-FR" dirty="0" err="1" smtClean="0"/>
                        <a:t>Xyloforest</a:t>
                      </a:r>
                      <a:endParaRPr lang="fr-FR" dirty="0" smtClean="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Interrégional (Aquitaine)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9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fr-FR" dirty="0" smtClean="0"/>
                        <a:t>Batteries lithium (Rock)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National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9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                - </a:t>
                      </a:r>
                      <a:r>
                        <a:rPr lang="fr-FR" dirty="0" smtClean="0"/>
                        <a:t>Robotique avancée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National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500430" y="6000768"/>
            <a:ext cx="5254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900" i="1" u="sng" dirty="0" smtClean="0">
                <a:latin typeface="Verdana" pitchFamily="1" charset="0"/>
                <a:ea typeface="+mn-ea"/>
              </a:rPr>
              <a:t>Légende</a:t>
            </a:r>
            <a:r>
              <a:rPr lang="fr-FR" sz="900" i="1" dirty="0" smtClean="0">
                <a:latin typeface="Verdana" pitchFamily="1" charset="0"/>
                <a:ea typeface="+mn-ea"/>
              </a:rPr>
              <a:t> : P1=priorité n°1 / P2 =priorité n°2 / F= avis favorable</a:t>
            </a:r>
            <a:endParaRPr kumimoji="0" lang="fr-FR" sz="9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1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534D10-F8C9-438E-B87B-43412A7E2A99}" type="slidenum">
              <a:rPr lang="fr-FR"/>
              <a:pPr>
                <a:defRPr/>
              </a:pPr>
              <a:t>12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714348" y="-23"/>
          <a:ext cx="7929562" cy="3319899"/>
        </p:xfrm>
        <a:graphic>
          <a:graphicData uri="http://schemas.openxmlformats.org/drawingml/2006/table">
            <a:tbl>
              <a:tblPr/>
              <a:tblGrid>
                <a:gridCol w="5429288"/>
                <a:gridCol w="1785950"/>
                <a:gridCol w="714324"/>
              </a:tblGrid>
              <a:tr h="9286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Agro / Alimentation / Végétal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LABEX 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Systèmes alimentaires durables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EQUIPEX 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Qualité et sécurité des aliments par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   approche 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métabolomique</a:t>
                      </a: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smtClean="0"/>
                        <a:t>INBS</a:t>
                      </a:r>
                      <a:r>
                        <a:rPr lang="fr-FR" dirty="0" smtClean="0"/>
                        <a:t> :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fr-FR" dirty="0" smtClean="0"/>
                        <a:t>Impact sur la santé de certaines  </a:t>
                      </a:r>
                    </a:p>
                    <a:p>
                      <a:r>
                        <a:rPr lang="fr-FR" dirty="0" smtClean="0"/>
                        <a:t>               catégories d'aliments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kumimoji="0" 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 Nutrition Infrastructure (HNI)    </a:t>
                      </a: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(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réseau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des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CRNH)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500430" y="3429000"/>
            <a:ext cx="5254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900" i="1" u="sng" dirty="0" smtClean="0">
                <a:latin typeface="Verdana" pitchFamily="1" charset="0"/>
                <a:ea typeface="+mn-ea"/>
              </a:rPr>
              <a:t>Légende</a:t>
            </a:r>
            <a:r>
              <a:rPr lang="fr-FR" sz="900" i="1" dirty="0" smtClean="0">
                <a:latin typeface="Verdana" pitchFamily="1" charset="0"/>
                <a:ea typeface="+mn-ea"/>
              </a:rPr>
              <a:t> : P1=priorité n°1 / P2 =priorité n°2 / F= avis favorable</a:t>
            </a:r>
            <a:endParaRPr kumimoji="0" lang="fr-FR" sz="9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1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534D10-F8C9-438E-B87B-43412A7E2A99}" type="slidenum">
              <a:rPr lang="fr-FR"/>
              <a:pPr>
                <a:defRPr/>
              </a:pPr>
              <a:t>13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714348" y="-23"/>
          <a:ext cx="7929562" cy="2638395"/>
        </p:xfrm>
        <a:graphic>
          <a:graphicData uri="http://schemas.openxmlformats.org/drawingml/2006/table">
            <a:tbl>
              <a:tblPr/>
              <a:tblGrid>
                <a:gridCol w="5429288"/>
                <a:gridCol w="1785950"/>
                <a:gridCol w="714324"/>
              </a:tblGrid>
              <a:tr h="9286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IRT 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B-Com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Labex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Internet du futur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Equipex</a:t>
                      </a:r>
                      <a:r>
                        <a:rPr lang="fr-FR" dirty="0" smtClean="0"/>
                        <a:t> :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kumimoji="0" lang="fr-F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GRID 5000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</a:t>
                      </a:r>
                      <a:r>
                        <a:rPr kumimoji="0" 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kumimoji="0" lang="en-GB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Réalité</a:t>
                      </a:r>
                      <a:r>
                        <a:rPr kumimoji="0" lang="en-GB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virtuelle</a:t>
                      </a:r>
                      <a:r>
                        <a:rPr kumimoji="0" lang="en-GB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(VREX)</a:t>
                      </a:r>
                      <a:endParaRPr lang="fr-FR" sz="18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P2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428992" y="2714620"/>
            <a:ext cx="5254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900" i="1" u="sng" dirty="0" smtClean="0">
                <a:latin typeface="Verdana" pitchFamily="1" charset="0"/>
                <a:ea typeface="+mn-ea"/>
              </a:rPr>
              <a:t>Légende</a:t>
            </a:r>
            <a:r>
              <a:rPr lang="fr-FR" sz="900" i="1" dirty="0" smtClean="0">
                <a:latin typeface="Verdana" pitchFamily="1" charset="0"/>
                <a:ea typeface="+mn-ea"/>
              </a:rPr>
              <a:t> : P1=priorité n°1 / P2 =priorité n°2 / F= avis favorable</a:t>
            </a:r>
            <a:endParaRPr kumimoji="0" lang="fr-FR" sz="9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1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534D10-F8C9-438E-B87B-43412A7E2A99}" type="slidenum">
              <a:rPr lang="fr-FR"/>
              <a:pPr>
                <a:defRPr/>
              </a:pPr>
              <a:t>14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714348" y="0"/>
          <a:ext cx="7929562" cy="5628058"/>
        </p:xfrm>
        <a:graphic>
          <a:graphicData uri="http://schemas.openxmlformats.org/drawingml/2006/table">
            <a:tbl>
              <a:tblPr/>
              <a:tblGrid>
                <a:gridCol w="5857916"/>
                <a:gridCol w="1500198"/>
                <a:gridCol w="571448"/>
              </a:tblGrid>
              <a:tr h="920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Santé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smtClean="0"/>
                        <a:t>IHU</a:t>
                      </a:r>
                      <a:r>
                        <a:rPr lang="fr-FR" dirty="0" smtClean="0"/>
                        <a:t> : Sciences de la transplantation et immunothérapie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LABEX 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</a:t>
                      </a:r>
                      <a:r>
                        <a:rPr kumimoji="0" 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-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Centre européen pour le nucléaire, la santé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 et l’environnement, CENSE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Maladies cardiovasculaires, métabolisme,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nutrition, génétique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EQUIPEX 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Arronax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+ AMS + Imagerie médicale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  (soutien CNRS)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b="1" dirty="0" smtClean="0"/>
                        <a:t>Grandes Cohortes :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lang="fr-FR" dirty="0" smtClean="0"/>
                        <a:t>Transplantation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956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              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   - </a:t>
                      </a:r>
                      <a:r>
                        <a:rPr lang="fr-FR" baseline="0" dirty="0" smtClean="0"/>
                        <a:t>Maladies Rares</a:t>
                      </a:r>
                      <a:endParaRPr lang="fr-FR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National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9292">
                <a:tc>
                  <a:txBody>
                    <a:bodyPr/>
                    <a:lstStyle/>
                    <a:p>
                      <a:r>
                        <a:rPr lang="fr-FR" b="1" dirty="0" smtClean="0"/>
                        <a:t>INBS </a:t>
                      </a:r>
                      <a:r>
                        <a:rPr lang="fr-FR" dirty="0" smtClean="0"/>
                        <a:t>: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lang="fr-FR" dirty="0" smtClean="0"/>
                        <a:t> Impact sur la santé de certaines catégories </a:t>
                      </a:r>
                    </a:p>
                    <a:p>
                      <a:r>
                        <a:rPr lang="fr-FR" dirty="0" smtClean="0"/>
                        <a:t>             d'aliments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9292"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kumimoji="0" 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 Nutrition Infrastructure (HNI)  (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réseau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des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CRNH)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428992" y="5643578"/>
            <a:ext cx="5254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900" i="1" u="sng" dirty="0" smtClean="0">
                <a:latin typeface="Verdana" pitchFamily="1" charset="0"/>
                <a:ea typeface="+mn-ea"/>
              </a:rPr>
              <a:t>Légende</a:t>
            </a:r>
            <a:r>
              <a:rPr lang="fr-FR" sz="900" i="1" dirty="0" smtClean="0">
                <a:latin typeface="Verdana" pitchFamily="1" charset="0"/>
                <a:ea typeface="+mn-ea"/>
              </a:rPr>
              <a:t> : P1=priorité n°1 / P2 =priorité n°2 / F= avis favorable</a:t>
            </a:r>
            <a:endParaRPr kumimoji="0" lang="fr-FR" sz="9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1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534D10-F8C9-438E-B87B-43412A7E2A99}" type="slidenum">
              <a:rPr lang="fr-FR"/>
              <a:pPr>
                <a:defRPr/>
              </a:pPr>
              <a:t>15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714348" y="-23"/>
          <a:ext cx="7929562" cy="2850949"/>
        </p:xfrm>
        <a:graphic>
          <a:graphicData uri="http://schemas.openxmlformats.org/drawingml/2006/table">
            <a:tbl>
              <a:tblPr/>
              <a:tblGrid>
                <a:gridCol w="5857916"/>
                <a:gridCol w="1500198"/>
                <a:gridCol w="571448"/>
              </a:tblGrid>
              <a:tr h="1071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Labex</a:t>
                      </a:r>
                      <a:r>
                        <a:rPr lang="fr-FR" b="1" dirty="0" smtClean="0"/>
                        <a:t> </a:t>
                      </a:r>
                      <a:r>
                        <a:rPr lang="fr-FR" dirty="0" smtClean="0"/>
                        <a:t>: Mer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Equipex</a:t>
                      </a:r>
                      <a:r>
                        <a:rPr lang="fr-FR" dirty="0" smtClean="0"/>
                        <a:t> : Bassin océanique</a:t>
                      </a:r>
                      <a:r>
                        <a:rPr lang="fr-FR" baseline="0" dirty="0" smtClean="0"/>
                        <a:t> de Nantes (Evolution)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P1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IEED </a:t>
                      </a:r>
                      <a:r>
                        <a:rPr lang="fr-FR" sz="1800" dirty="0" smtClean="0"/>
                        <a:t>:     France Energies Marines (IFREMER)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National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b="1" dirty="0" smtClean="0"/>
                        <a:t>Démonstrateur </a:t>
                      </a:r>
                      <a:r>
                        <a:rPr lang="fr-FR" dirty="0" smtClean="0"/>
                        <a:t>: Energie </a:t>
                      </a:r>
                      <a:r>
                        <a:rPr lang="fr-FR" dirty="0" err="1" smtClean="0"/>
                        <a:t>décarbonnées</a:t>
                      </a:r>
                      <a:r>
                        <a:rPr lang="fr-FR" baseline="0" dirty="0" smtClean="0"/>
                        <a:t> micro-algues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428992" y="2928934"/>
            <a:ext cx="5254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900" i="1" u="sng" dirty="0" smtClean="0">
                <a:latin typeface="Verdana" pitchFamily="1" charset="0"/>
                <a:ea typeface="+mn-ea"/>
              </a:rPr>
              <a:t>Légende</a:t>
            </a:r>
            <a:r>
              <a:rPr lang="fr-FR" sz="900" i="1" dirty="0" smtClean="0">
                <a:latin typeface="Verdana" pitchFamily="1" charset="0"/>
                <a:ea typeface="+mn-ea"/>
              </a:rPr>
              <a:t> : P1=priorité n°1 / P2 =priorité n°2 / F= avis favorable</a:t>
            </a:r>
            <a:endParaRPr kumimoji="0" lang="fr-FR" sz="9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1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534D10-F8C9-438E-B87B-43412A7E2A99}" type="slidenum">
              <a:rPr lang="fr-FR"/>
              <a:pPr>
                <a:defRPr/>
              </a:pPr>
              <a:t>16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928662" y="0"/>
          <a:ext cx="7358114" cy="5409765"/>
        </p:xfrm>
        <a:graphic>
          <a:graphicData uri="http://schemas.openxmlformats.org/drawingml/2006/table">
            <a:tbl>
              <a:tblPr/>
              <a:tblGrid>
                <a:gridCol w="5000660"/>
                <a:gridCol w="1643074"/>
                <a:gridCol w="714380"/>
              </a:tblGrid>
              <a:tr h="1071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Projets transversaux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smtClean="0"/>
                        <a:t>SATT</a:t>
                      </a:r>
                      <a:r>
                        <a:rPr lang="fr-FR" b="0" dirty="0" smtClean="0"/>
                        <a:t> 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Interrégional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Labex</a:t>
                      </a:r>
                      <a:r>
                        <a:rPr lang="fr-FR" b="1" dirty="0" smtClean="0"/>
                        <a:t> : - </a:t>
                      </a:r>
                      <a:r>
                        <a:rPr lang="fr-FR" b="0" dirty="0" smtClean="0"/>
                        <a:t>Mathématiques Rennes-Nantes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             - Lien social,</a:t>
                      </a:r>
                      <a:r>
                        <a:rPr lang="fr-FR" sz="1800" baseline="0" dirty="0" smtClean="0"/>
                        <a:t> risques et vulnérabilité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Régional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Equipex</a:t>
                      </a:r>
                      <a:r>
                        <a:rPr lang="fr-FR" sz="1800" b="1" baseline="0" dirty="0" smtClean="0"/>
                        <a:t> </a:t>
                      </a:r>
                      <a:r>
                        <a:rPr lang="fr-FR" sz="1800" baseline="0" dirty="0" smtClean="0"/>
                        <a:t>:</a:t>
                      </a:r>
                      <a:r>
                        <a:rPr lang="fr-FR" sz="2000" b="1" baseline="0" dirty="0" smtClean="0"/>
                        <a:t>-</a:t>
                      </a:r>
                      <a:r>
                        <a:rPr lang="fr-FR" sz="1800" baseline="0" dirty="0" smtClean="0"/>
                        <a:t> Ingénierie de l’environnement(LISE)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Interrégional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                </a:t>
                      </a:r>
                      <a:r>
                        <a:rPr lang="fr-FR" sz="2000" b="1" dirty="0" smtClean="0"/>
                        <a:t>-</a:t>
                      </a:r>
                      <a:r>
                        <a:rPr lang="fr-FR" sz="1800" baseline="0" dirty="0" smtClean="0"/>
                        <a:t> RESIF (Sismologie)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National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b="1" dirty="0" smtClean="0"/>
                        <a:t>Démonstrateur </a:t>
                      </a:r>
                      <a:r>
                        <a:rPr lang="fr-FR" dirty="0" smtClean="0"/>
                        <a:t>: Energie </a:t>
                      </a:r>
                      <a:r>
                        <a:rPr lang="fr-FR" dirty="0" err="1" smtClean="0"/>
                        <a:t>décarbonnées</a:t>
                      </a:r>
                      <a:r>
                        <a:rPr lang="fr-FR" baseline="0" dirty="0" smtClean="0"/>
                        <a:t> micro-algues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b="1" dirty="0" smtClean="0"/>
                        <a:t>Grandes Cohortes : </a:t>
                      </a:r>
                      <a:r>
                        <a:rPr lang="fr-FR" sz="2000" b="1" dirty="0" smtClean="0"/>
                        <a:t>-</a:t>
                      </a:r>
                      <a:r>
                        <a:rPr lang="fr-FR" dirty="0" smtClean="0"/>
                        <a:t>Transplantation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</a:t>
                      </a:r>
                      <a:r>
                        <a:rPr lang="fr-FR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-</a:t>
                      </a:r>
                      <a:r>
                        <a:rPr lang="fr-FR" baseline="0" dirty="0" smtClean="0"/>
                        <a:t> Maladies Rares</a:t>
                      </a:r>
                      <a:endParaRPr lang="fr-FR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National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IEED</a:t>
                      </a:r>
                      <a:r>
                        <a:rPr lang="fr-FR" dirty="0" smtClean="0"/>
                        <a:t> : Stockage de l’énergie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071802" y="5500702"/>
            <a:ext cx="5254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900" i="1" u="sng" dirty="0" smtClean="0">
                <a:latin typeface="Verdana" pitchFamily="1" charset="0"/>
                <a:ea typeface="+mn-ea"/>
              </a:rPr>
              <a:t>Légende</a:t>
            </a:r>
            <a:r>
              <a:rPr lang="fr-FR" sz="900" i="1" dirty="0" smtClean="0">
                <a:latin typeface="Verdana" pitchFamily="1" charset="0"/>
                <a:ea typeface="+mn-ea"/>
              </a:rPr>
              <a:t> : P1=priorité n°1 / P2 =priorité n°2 / F= avis favorable</a:t>
            </a:r>
            <a:endParaRPr kumimoji="0" lang="fr-FR" sz="9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1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534D10-F8C9-438E-B87B-43412A7E2A99}" type="slidenum">
              <a:rPr lang="fr-FR"/>
              <a:pPr>
                <a:defRPr/>
              </a:pPr>
              <a:t>17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714612" y="714356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Formation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534D10-F8C9-438E-B87B-43412A7E2A99}" type="slidenum">
              <a:rPr lang="fr-FR"/>
              <a:pPr>
                <a:defRPr/>
              </a:pPr>
              <a:t>18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714612" y="714356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Gouvernance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23528" y="1268760"/>
            <a:ext cx="8352928" cy="4175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/>
              <a:t>Décisions du CA du 24 septembre sur le portage </a:t>
            </a:r>
            <a:r>
              <a:rPr lang="fr-FR" sz="1600" b="1" dirty="0" smtClean="0"/>
              <a:t>administratif </a:t>
            </a:r>
            <a:r>
              <a:rPr lang="fr-FR" sz="1600" b="1" dirty="0" smtClean="0"/>
              <a:t>et stratégique des </a:t>
            </a:r>
            <a:r>
              <a:rPr lang="fr-FR" sz="1600" b="1" dirty="0" smtClean="0"/>
              <a:t>dossiers régionaux :</a:t>
            </a:r>
          </a:p>
          <a:p>
            <a:r>
              <a:rPr lang="fr-FR" sz="1600" dirty="0" smtClean="0"/>
              <a:t>o le principe d’un portage administratif par le PRES de l’ensemble des dossiers</a:t>
            </a:r>
          </a:p>
          <a:p>
            <a:r>
              <a:rPr lang="fr-FR" sz="1600" dirty="0" smtClean="0"/>
              <a:t>Investissements d’avenir, </a:t>
            </a:r>
            <a:endParaRPr lang="fr-FR" sz="1600" dirty="0" smtClean="0"/>
          </a:p>
          <a:p>
            <a:r>
              <a:rPr lang="fr-FR" sz="1600" dirty="0" smtClean="0"/>
              <a:t>o le principe d’un portage stratégique des projets (hors </a:t>
            </a:r>
            <a:r>
              <a:rPr lang="fr-FR" sz="1600" dirty="0" err="1" smtClean="0"/>
              <a:t>Equipex</a:t>
            </a:r>
            <a:r>
              <a:rPr lang="fr-FR" sz="1600" dirty="0" smtClean="0"/>
              <a:t>) par le PRES et</a:t>
            </a:r>
          </a:p>
          <a:p>
            <a:r>
              <a:rPr lang="fr-FR" sz="1600" dirty="0" smtClean="0"/>
              <a:t>l’établissement du coordinateur du projet qui seront représentés dans les instances de</a:t>
            </a:r>
          </a:p>
          <a:p>
            <a:r>
              <a:rPr lang="fr-FR" sz="1600" dirty="0" smtClean="0"/>
              <a:t>gouvernance du projet.</a:t>
            </a:r>
          </a:p>
          <a:p>
            <a:endParaRPr lang="fr-FR" sz="1600" dirty="0" smtClean="0"/>
          </a:p>
          <a:p>
            <a:r>
              <a:rPr lang="fr-FR" sz="1600" b="1" dirty="0" smtClean="0"/>
              <a:t>sur </a:t>
            </a:r>
            <a:r>
              <a:rPr lang="fr-FR" sz="1600" b="1" dirty="0" smtClean="0"/>
              <a:t>le portage administratif </a:t>
            </a:r>
            <a:r>
              <a:rPr lang="fr-FR" sz="1600" b="1" dirty="0" smtClean="0"/>
              <a:t>et stratégique des </a:t>
            </a:r>
            <a:r>
              <a:rPr lang="fr-FR" sz="1600" b="1" dirty="0" smtClean="0"/>
              <a:t>dossiers interrégionaux :</a:t>
            </a:r>
          </a:p>
          <a:p>
            <a:r>
              <a:rPr lang="fr-FR" sz="1600" dirty="0" smtClean="0"/>
              <a:t>o les dossiers interrégionaux </a:t>
            </a:r>
            <a:r>
              <a:rPr lang="fr-FR" sz="1600" dirty="0" smtClean="0"/>
              <a:t>seront </a:t>
            </a:r>
            <a:r>
              <a:rPr lang="fr-FR" sz="1600" dirty="0" smtClean="0"/>
              <a:t>portés </a:t>
            </a:r>
            <a:r>
              <a:rPr lang="fr-FR" sz="1600" dirty="0" smtClean="0"/>
              <a:t>ou </a:t>
            </a:r>
            <a:r>
              <a:rPr lang="fr-FR" sz="1600" dirty="0" err="1" smtClean="0"/>
              <a:t>co</a:t>
            </a:r>
            <a:r>
              <a:rPr lang="fr-FR" sz="1600" dirty="0" smtClean="0"/>
              <a:t>-portés </a:t>
            </a:r>
            <a:r>
              <a:rPr lang="fr-FR" sz="1600" dirty="0" smtClean="0"/>
              <a:t>par l’un ou les deux PRES.</a:t>
            </a:r>
          </a:p>
          <a:p>
            <a:r>
              <a:rPr lang="fr-FR" sz="1600" dirty="0" smtClean="0"/>
              <a:t>du </a:t>
            </a:r>
            <a:r>
              <a:rPr lang="fr-FR" sz="1600" dirty="0" smtClean="0"/>
              <a:t>projet qui seront représentés dans les instances de</a:t>
            </a:r>
          </a:p>
          <a:p>
            <a:r>
              <a:rPr lang="fr-FR" sz="1600" dirty="0" smtClean="0"/>
              <a:t>gouvernance du projet.</a:t>
            </a:r>
          </a:p>
          <a:p>
            <a:r>
              <a:rPr lang="fr-FR" sz="1600" dirty="0" smtClean="0"/>
              <a:t>o </a:t>
            </a:r>
            <a:r>
              <a:rPr lang="fr-FR" sz="1600" dirty="0" smtClean="0"/>
              <a:t>le principe d’un portage stratégique des </a:t>
            </a:r>
            <a:r>
              <a:rPr lang="fr-FR" sz="1600" dirty="0" smtClean="0"/>
              <a:t>projets </a:t>
            </a:r>
            <a:r>
              <a:rPr lang="fr-FR" sz="1600" dirty="0" smtClean="0"/>
              <a:t>par les deux PRES,</a:t>
            </a:r>
          </a:p>
          <a:p>
            <a:r>
              <a:rPr lang="fr-FR" sz="1600" dirty="0" smtClean="0"/>
              <a:t>chaque fois qu’un tel portage est possible. Dans le cas contraire, le bureau de L’UNAM</a:t>
            </a:r>
          </a:p>
          <a:p>
            <a:r>
              <a:rPr lang="fr-FR" sz="1600" dirty="0" smtClean="0"/>
              <a:t>est mandaté pour négocier avec le PRES </a:t>
            </a:r>
            <a:r>
              <a:rPr lang="fr-FR" sz="1600" dirty="0" smtClean="0"/>
              <a:t>UEB</a:t>
            </a:r>
          </a:p>
          <a:p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534D10-F8C9-438E-B87B-43412A7E2A99}" type="slidenum">
              <a:rPr lang="fr-FR"/>
              <a:pPr>
                <a:defRPr/>
              </a:pPr>
              <a:t>19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714612" y="714356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Méthode de travail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</a:t>
            </a:r>
            <a:r>
              <a:rPr lang="fr-FR" dirty="0"/>
              <a:t>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970228-F6A0-43BC-A99C-6E945FFBAB2B}" type="slidenum">
              <a:rPr lang="fr-FR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1033463"/>
          </a:xfrm>
        </p:spPr>
        <p:txBody>
          <a:bodyPr/>
          <a:lstStyle/>
          <a:p>
            <a:pPr eaLnBrk="1" hangingPunct="1"/>
            <a:r>
              <a:rPr lang="fr-FR" sz="2800" dirty="0" smtClean="0"/>
              <a:t>Une structuration de l’enseignement secondaire et supérieur spécifique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09738"/>
            <a:ext cx="7215187" cy="4005262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Une </a:t>
            </a:r>
            <a:r>
              <a:rPr lang="fr-FR" sz="2400" b="0" dirty="0" err="1" smtClean="0"/>
              <a:t>sous-représentation</a:t>
            </a:r>
            <a:r>
              <a:rPr lang="fr-FR" sz="2400" b="0" smtClean="0"/>
              <a:t> des Bacs généraux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smtClean="0"/>
              <a:t>Une sur-représentation des classes STS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smtClean="0"/>
              <a:t>Un fort taux d’insertion professionnelle à niveau Bac et Bac + 2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endParaRPr lang="fr-FR" sz="2400" b="0" smtClean="0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sz="2400" b="0" smtClean="0">
                <a:solidFill>
                  <a:srgbClr val="C00000"/>
                </a:solidFill>
                <a:sym typeface="Wingdings 3" pitchFamily="18" charset="2"/>
              </a:rPr>
              <a:t></a:t>
            </a:r>
            <a:r>
              <a:rPr lang="fr-FR" sz="2400" b="0" smtClean="0">
                <a:sym typeface="Wingdings 3" pitchFamily="18" charset="2"/>
              </a:rPr>
              <a:t> Un défi majeur : organiser des passerelles et favoriser la formation tout au long de la vie</a:t>
            </a:r>
            <a:endParaRPr lang="fr-FR" sz="2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003300"/>
            <a:ext cx="4040188" cy="639763"/>
          </a:xfrm>
        </p:spPr>
        <p:txBody>
          <a:bodyPr/>
          <a:lstStyle/>
          <a:p>
            <a:pPr algn="ctr"/>
            <a:r>
              <a:rPr lang="fr-FR" smtClean="0"/>
              <a:t>3 axes forts</a:t>
            </a:r>
          </a:p>
        </p:txBody>
      </p:sp>
      <p:sp>
        <p:nvSpPr>
          <p:cNvPr id="15363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fr-FR" b="0" smtClean="0">
                <a:solidFill>
                  <a:schemeClr val="tx1"/>
                </a:solidFill>
              </a:rPr>
              <a:t>L’ingénierie</a:t>
            </a:r>
          </a:p>
          <a:p>
            <a:pPr>
              <a:spcBef>
                <a:spcPts val="1200"/>
              </a:spcBef>
            </a:pPr>
            <a:r>
              <a:rPr lang="fr-FR" b="0" smtClean="0">
                <a:solidFill>
                  <a:schemeClr val="tx1"/>
                </a:solidFill>
              </a:rPr>
              <a:t>La Santé</a:t>
            </a:r>
          </a:p>
          <a:p>
            <a:pPr>
              <a:spcBef>
                <a:spcPts val="1200"/>
              </a:spcBef>
            </a:pPr>
            <a:r>
              <a:rPr lang="fr-FR" b="0" smtClean="0">
                <a:solidFill>
                  <a:schemeClr val="tx1"/>
                </a:solidFill>
              </a:rPr>
              <a:t>L’agro-développement</a:t>
            </a:r>
          </a:p>
        </p:txBody>
      </p:sp>
      <p:sp>
        <p:nvSpPr>
          <p:cNvPr id="15364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003300"/>
            <a:ext cx="4041775" cy="639763"/>
          </a:xfrm>
        </p:spPr>
        <p:txBody>
          <a:bodyPr/>
          <a:lstStyle/>
          <a:p>
            <a:pPr algn="ctr"/>
            <a:r>
              <a:rPr lang="fr-FR" smtClean="0"/>
              <a:t>2 axes secondaires</a:t>
            </a:r>
          </a:p>
        </p:txBody>
      </p:sp>
      <p:sp>
        <p:nvSpPr>
          <p:cNvPr id="15365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fr-FR" b="0" smtClean="0">
                <a:solidFill>
                  <a:schemeClr val="tx1"/>
                </a:solidFill>
              </a:rPr>
              <a:t>La Mer (énergies et ressources marines)</a:t>
            </a:r>
          </a:p>
          <a:p>
            <a:pPr>
              <a:spcBef>
                <a:spcPts val="1200"/>
              </a:spcBef>
            </a:pPr>
            <a:r>
              <a:rPr lang="fr-FR" b="0" smtClean="0">
                <a:solidFill>
                  <a:schemeClr val="tx1"/>
                </a:solidFill>
              </a:rPr>
              <a:t>STIC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2010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BE5E6E-5AFC-4191-9A71-1699EB3F31AC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1536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344488"/>
          </a:xfrm>
        </p:spPr>
        <p:txBody>
          <a:bodyPr/>
          <a:lstStyle/>
          <a:p>
            <a:pPr eaLnBrk="1" hangingPunct="1"/>
            <a:r>
              <a:rPr lang="fr-FR" sz="2800" smtClean="0"/>
              <a:t>Les axes forts et secondaires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</a:t>
            </a:r>
            <a:r>
              <a:rPr lang="fr-FR" dirty="0"/>
              <a:t>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22651E-E816-4A05-AAB5-C04CC862C7B8}" type="slidenum">
              <a:rPr lang="fr-FR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344488"/>
          </a:xfrm>
        </p:spPr>
        <p:txBody>
          <a:bodyPr/>
          <a:lstStyle/>
          <a:p>
            <a:pPr eaLnBrk="1" hangingPunct="1"/>
            <a:r>
              <a:rPr lang="fr-FR" sz="2800" dirty="0" smtClean="0"/>
              <a:t>L’ingénierie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81175"/>
            <a:ext cx="7215187" cy="4005263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Nantes : 3</a:t>
            </a:r>
            <a:r>
              <a:rPr lang="fr-FR" sz="2400" b="0" baseline="30000" dirty="0" smtClean="0"/>
              <a:t>ème</a:t>
            </a:r>
            <a:r>
              <a:rPr lang="fr-FR" sz="2400" b="0" dirty="0" smtClean="0"/>
              <a:t> pôle de formation d’ingénieurs en nombre de diplômés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Nantes-Rennes : 1</a:t>
            </a:r>
            <a:r>
              <a:rPr lang="fr-FR" sz="2400" b="0" baseline="30000" dirty="0" smtClean="0"/>
              <a:t>er</a:t>
            </a:r>
            <a:r>
              <a:rPr lang="fr-FR" sz="2400" b="0" dirty="0" smtClean="0"/>
              <a:t> pôle de formation d’ingénieurs de province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Forte production technologique en procédés industriels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dirty="0" smtClean="0"/>
              <a:t>Une opération originale et unique : </a:t>
            </a:r>
            <a:r>
              <a:rPr lang="fr-FR" sz="2400" b="0" dirty="0" err="1" smtClean="0"/>
              <a:t>Technocampus</a:t>
            </a:r>
            <a:endParaRPr lang="fr-FR" sz="2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</a:t>
            </a:r>
            <a:r>
              <a:rPr lang="fr-FR" dirty="0"/>
              <a:t>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5FAB02-210A-4DA5-BBAC-5B6DC457F12E}" type="slidenum">
              <a:rPr lang="fr-FR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344488"/>
          </a:xfrm>
        </p:spPr>
        <p:txBody>
          <a:bodyPr/>
          <a:lstStyle/>
          <a:p>
            <a:pPr eaLnBrk="1" hangingPunct="1"/>
            <a:r>
              <a:rPr lang="fr-FR" sz="2800" smtClean="0"/>
              <a:t>La Santé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81175"/>
            <a:ext cx="7429500" cy="4005263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1200"/>
              </a:spcBef>
              <a:defRPr/>
            </a:pPr>
            <a:r>
              <a:rPr lang="fr-FR" sz="2400" b="0" dirty="0" smtClean="0"/>
              <a:t>2 CHU + 1 Centre de lutte contre le Cancer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defRPr/>
            </a:pPr>
            <a:r>
              <a:rPr lang="fr-FR" sz="2400" b="0" dirty="0" smtClean="0"/>
              <a:t>Des réseaux interrégionaux forts :</a:t>
            </a:r>
          </a:p>
          <a:p>
            <a:pPr marL="1520825" lvl="2" indent="-166688" eaLnBrk="1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fr-FR" sz="2000" dirty="0" smtClean="0"/>
              <a:t>HUGO</a:t>
            </a:r>
          </a:p>
          <a:p>
            <a:pPr marL="1520825" lvl="2" indent="-166688" eaLnBrk="1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fr-FR" sz="2000" dirty="0" err="1" smtClean="0"/>
              <a:t>Biogeneouest</a:t>
            </a:r>
            <a:endParaRPr lang="fr-FR" sz="2000" dirty="0" smtClean="0"/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defRPr/>
            </a:pPr>
            <a:r>
              <a:rPr lang="fr-FR" sz="2400" b="0" dirty="0" smtClean="0"/>
              <a:t>Des spécificités fortes : CTRS Transplantation, GIP </a:t>
            </a:r>
            <a:r>
              <a:rPr lang="fr-FR" sz="2400" b="0" dirty="0" err="1" smtClean="0"/>
              <a:t>Arronax</a:t>
            </a:r>
            <a:endParaRPr lang="fr-FR" sz="2400" b="0" dirty="0" smtClean="0"/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defRPr/>
            </a:pPr>
            <a:r>
              <a:rPr lang="fr-FR" sz="2400" b="0" dirty="0" smtClean="0"/>
              <a:t>Un pôle de compétitivité dynamique : </a:t>
            </a:r>
            <a:r>
              <a:rPr lang="fr-FR" sz="2400" b="0" dirty="0" err="1" smtClean="0"/>
              <a:t>Atlanpole</a:t>
            </a:r>
            <a:r>
              <a:rPr lang="fr-FR" sz="2400" b="0" dirty="0" smtClean="0"/>
              <a:t> Biothérapies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</a:t>
            </a:r>
            <a:r>
              <a:rPr lang="fr-FR" dirty="0"/>
              <a:t>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24965-B728-4649-B24E-E7849555026F}" type="slidenum">
              <a:rPr lang="fr-FR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344488"/>
          </a:xfrm>
        </p:spPr>
        <p:txBody>
          <a:bodyPr/>
          <a:lstStyle/>
          <a:p>
            <a:pPr eaLnBrk="1" hangingPunct="1"/>
            <a:r>
              <a:rPr lang="fr-FR" sz="2800" smtClean="0"/>
              <a:t>L’agro-développement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81175"/>
            <a:ext cx="7429500" cy="4005263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smtClean="0"/>
              <a:t>Un axe majeur : le végétal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smtClean="0"/>
              <a:t>Une dynamique interrégionale (Angers-Nantes- Rennes) en formation et pour les IAA (Agrocampus Ouest)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smtClean="0"/>
              <a:t>Un pôle de compétitivité mondial : Végépolys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</a:pPr>
            <a:r>
              <a:rPr lang="fr-FR" sz="2400" b="0" smtClean="0"/>
              <a:t>Des synergies aux interfaces (nutrition,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Mercredi 29 septembre </a:t>
            </a:r>
            <a:r>
              <a:rPr lang="fr-FR" dirty="0"/>
              <a:t>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C91728-12ED-4B29-8C0D-0A3D6994F668}" type="slidenum">
              <a:rPr lang="fr-FR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035675" cy="344488"/>
          </a:xfrm>
        </p:spPr>
        <p:txBody>
          <a:bodyPr/>
          <a:lstStyle/>
          <a:p>
            <a:pPr eaLnBrk="1" hangingPunct="1"/>
            <a:r>
              <a:rPr lang="fr-FR" sz="2800" smtClean="0"/>
              <a:t>4 défis majeurs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09738"/>
            <a:ext cx="7215187" cy="4005262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Wingdings 3" pitchFamily="18" charset="2"/>
              <a:buChar char="c"/>
            </a:pPr>
            <a:r>
              <a:rPr lang="fr-FR" sz="2400" b="0" smtClean="0">
                <a:sym typeface="Wingdings 3" pitchFamily="18" charset="2"/>
              </a:rPr>
              <a:t>Organiser des passerelles et favoriser la formation tout au long de la vie,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Wingdings 3" pitchFamily="18" charset="2"/>
              <a:buChar char="c"/>
            </a:pPr>
            <a:r>
              <a:rPr lang="fr-FR" sz="2400" b="0" smtClean="0">
                <a:sym typeface="Wingdings 3" pitchFamily="18" charset="2"/>
              </a:rPr>
              <a:t> Faire reconnaître au niveau européen le potentiel en ingénierie,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Wingdings 3" pitchFamily="18" charset="2"/>
              <a:buChar char="c"/>
            </a:pPr>
            <a:r>
              <a:rPr lang="fr-FR" sz="2400" b="0" smtClean="0">
                <a:sym typeface="Wingdings 3" pitchFamily="18" charset="2"/>
              </a:rPr>
              <a:t>Renforcer les niches « Santé » dans une logique de réseaux,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Wingdings 3" pitchFamily="18" charset="2"/>
              <a:buChar char="c"/>
            </a:pPr>
            <a:r>
              <a:rPr lang="fr-FR" sz="2400" b="0" smtClean="0">
                <a:sym typeface="Wingdings 3" pitchFamily="18" charset="2"/>
              </a:rPr>
              <a:t>Développer une approche intégrée de ressources nationales (Agro, Mer)</a:t>
            </a:r>
            <a:endParaRPr lang="fr-FR" sz="2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>
                <a:ea typeface="ＭＳ Ｐゴシック" pitchFamily="-111" charset="-128"/>
              </a:rPr>
              <a:t>Comité d'orientation du 10 septembre 2010</a:t>
            </a:r>
          </a:p>
        </p:txBody>
      </p:sp>
      <p:sp>
        <p:nvSpPr>
          <p:cNvPr id="6147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8305800" y="6518275"/>
            <a:ext cx="719138" cy="287338"/>
          </a:xfrm>
          <a:prstGeom prst="rect">
            <a:avLst/>
          </a:prstGeom>
          <a:noFill/>
        </p:spPr>
        <p:txBody>
          <a:bodyPr/>
          <a:lstStyle/>
          <a:p>
            <a:fld id="{A20B4D36-3A4C-440D-BB7F-27C042FDF9EC}" type="slidenum">
              <a:rPr lang="fr-FR" smtClean="0">
                <a:ea typeface="ＭＳ Ｐゴシック" pitchFamily="-111" charset="-128"/>
              </a:rPr>
              <a:pPr/>
              <a:t>8</a:t>
            </a:fld>
            <a:endParaRPr lang="fr-FR" smtClean="0">
              <a:ea typeface="ＭＳ Ｐゴシック" pitchFamily="-111" charset="-128"/>
            </a:endParaRPr>
          </a:p>
        </p:txBody>
      </p:sp>
      <p:sp>
        <p:nvSpPr>
          <p:cNvPr id="6148" name="Rectangle 22"/>
          <p:cNvSpPr>
            <a:spLocks noGrp="1" noChangeArrowheads="1"/>
          </p:cNvSpPr>
          <p:nvPr>
            <p:ph type="title"/>
          </p:nvPr>
        </p:nvSpPr>
        <p:spPr>
          <a:xfrm>
            <a:off x="1043608" y="332656"/>
            <a:ext cx="7128792" cy="560734"/>
          </a:xfrm>
        </p:spPr>
        <p:txBody>
          <a:bodyPr/>
          <a:lstStyle/>
          <a:p>
            <a:pPr eaLnBrk="1" hangingPunct="1"/>
            <a:r>
              <a:rPr lang="fr-FR" sz="2800" dirty="0" smtClean="0"/>
              <a:t>PRES - </a:t>
            </a:r>
            <a:r>
              <a:rPr lang="fr-FR" sz="2400" dirty="0" smtClean="0"/>
              <a:t>L’Université Nantes Angers Le Mans</a:t>
            </a:r>
          </a:p>
        </p:txBody>
      </p:sp>
      <p:sp>
        <p:nvSpPr>
          <p:cNvPr id="6149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928688" y="1214438"/>
            <a:ext cx="7675562" cy="5238750"/>
          </a:xfrm>
        </p:spPr>
        <p:txBody>
          <a:bodyPr/>
          <a:lstStyle/>
          <a:p>
            <a:pPr eaLnBrk="1" hangingPunct="1"/>
            <a:r>
              <a:rPr lang="fr-FR" sz="2800" dirty="0" smtClean="0"/>
              <a:t>L’UNAM regroupe à travers ses 11 membres fondateurs et 18 membres associés :</a:t>
            </a:r>
          </a:p>
          <a:p>
            <a:pPr lvl="1" eaLnBrk="1" hangingPunct="1"/>
            <a:r>
              <a:rPr lang="fr-FR" sz="2400" dirty="0" smtClean="0"/>
              <a:t>76 000 étudiants dont 2300 doctorants</a:t>
            </a:r>
          </a:p>
          <a:p>
            <a:pPr lvl="1" eaLnBrk="1" hangingPunct="1"/>
            <a:r>
              <a:rPr lang="fr-FR" sz="2400" dirty="0" smtClean="0"/>
              <a:t>11000 personnels dont 4200 chercheurs, enseignants-chercheurs et enseignants</a:t>
            </a:r>
          </a:p>
          <a:p>
            <a:pPr lvl="1" eaLnBrk="1" hangingPunct="1"/>
            <a:r>
              <a:rPr lang="fr-FR" sz="2400" dirty="0" smtClean="0"/>
              <a:t>124 laboratoires</a:t>
            </a:r>
          </a:p>
          <a:p>
            <a:pPr lvl="1" eaLnBrk="1" hangingPunct="1"/>
            <a:r>
              <a:rPr lang="fr-FR" sz="2400" dirty="0" smtClean="0"/>
              <a:t>9 écoles doctorales</a:t>
            </a:r>
          </a:p>
          <a:p>
            <a:pPr eaLnBrk="1" hangingPunct="1"/>
            <a:endParaRPr lang="fr-FR" sz="2000" dirty="0" smtClean="0"/>
          </a:p>
          <a:p>
            <a:pPr lvl="1" eaLnBrk="1" hangingPunct="1"/>
            <a:endParaRPr lang="fr-FR" dirty="0" smtClean="0"/>
          </a:p>
          <a:p>
            <a:pPr eaLnBrk="1" hangingPunct="1">
              <a:buFontTx/>
              <a:buNone/>
            </a:pPr>
            <a:endParaRPr lang="fr-FR" dirty="0" smtClean="0"/>
          </a:p>
          <a:p>
            <a:pPr lvl="2" indent="0" eaLnBrk="1" hangingPunct="1">
              <a:buFontTx/>
              <a:buNone/>
            </a:pPr>
            <a:endParaRPr lang="fr-FR" dirty="0" smtClean="0"/>
          </a:p>
          <a:p>
            <a:pPr lvl="3" eaLnBrk="1" hangingPunct="1">
              <a:buFontTx/>
              <a:buNone/>
            </a:pPr>
            <a:endParaRPr lang="fr-FR" dirty="0" smtClean="0"/>
          </a:p>
          <a:p>
            <a:pPr lvl="3" eaLnBrk="1" hangingPunct="1">
              <a:buFontTx/>
              <a:buNone/>
            </a:pPr>
            <a:endParaRPr lang="fr-FR" dirty="0" smtClean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smtClean="0">
                <a:ea typeface="ＭＳ Ｐゴシック" pitchFamily="-111" charset="-128"/>
              </a:rPr>
              <a:t>Comité d'orientation du 10 septembre 2010</a:t>
            </a:r>
          </a:p>
        </p:txBody>
      </p:sp>
      <p:sp>
        <p:nvSpPr>
          <p:cNvPr id="7171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8305800" y="6518275"/>
            <a:ext cx="719138" cy="287338"/>
          </a:xfrm>
          <a:prstGeom prst="rect">
            <a:avLst/>
          </a:prstGeom>
          <a:noFill/>
        </p:spPr>
        <p:txBody>
          <a:bodyPr/>
          <a:lstStyle/>
          <a:p>
            <a:fld id="{EE6C80E8-DFA0-4582-A7A5-86D6BF544AD8}" type="slidenum">
              <a:rPr lang="fr-FR" smtClean="0">
                <a:ea typeface="ＭＳ Ｐゴシック" pitchFamily="-111" charset="-128"/>
              </a:rPr>
              <a:pPr/>
              <a:t>9</a:t>
            </a:fld>
            <a:endParaRPr lang="fr-FR" smtClean="0">
              <a:ea typeface="ＭＳ Ｐゴシック" pitchFamily="-111" charset="-128"/>
            </a:endParaRPr>
          </a:p>
        </p:txBody>
      </p:sp>
      <p:sp>
        <p:nvSpPr>
          <p:cNvPr id="7172" name="Rectangle 2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6415088" cy="393700"/>
          </a:xfrm>
        </p:spPr>
        <p:txBody>
          <a:bodyPr/>
          <a:lstStyle/>
          <a:p>
            <a:pPr eaLnBrk="1" hangingPunct="1"/>
            <a:r>
              <a:rPr lang="fr-FR" sz="3200" dirty="0" smtClean="0"/>
              <a:t>5 des 13 missions du PRES</a:t>
            </a:r>
          </a:p>
        </p:txBody>
      </p:sp>
      <p:sp>
        <p:nvSpPr>
          <p:cNvPr id="7173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468313" y="980728"/>
            <a:ext cx="8207375" cy="5184576"/>
          </a:xfrm>
        </p:spPr>
        <p:txBody>
          <a:bodyPr/>
          <a:lstStyle/>
          <a:p>
            <a:pPr eaLnBrk="1" hangingPunct="1"/>
            <a:r>
              <a:rPr lang="fr-FR" dirty="0" smtClean="0"/>
              <a:t>RECHERCHE</a:t>
            </a:r>
          </a:p>
          <a:p>
            <a:pPr lvl="1" algn="just" eaLnBrk="1" hangingPunct="1"/>
            <a:r>
              <a:rPr lang="fr-FR" sz="1800" dirty="0" smtClean="0"/>
              <a:t>Elaboration et la mise en œuvre d’un plan d’action stratégique des recherche communes</a:t>
            </a:r>
          </a:p>
          <a:p>
            <a:pPr lvl="1" algn="just" eaLnBrk="1" hangingPunct="1"/>
            <a:r>
              <a:rPr lang="fr-FR" sz="1800" dirty="0" smtClean="0"/>
              <a:t>Signature sous l’appellation de L’UNAM de la production scientifique</a:t>
            </a:r>
          </a:p>
          <a:p>
            <a:pPr lvl="1" algn="just" eaLnBrk="1" hangingPunct="1"/>
            <a:r>
              <a:rPr lang="fr-FR" sz="1800" dirty="0" smtClean="0"/>
              <a:t>Valorisation des recherches communes</a:t>
            </a:r>
            <a:endParaRPr lang="fr-FR" dirty="0" smtClean="0"/>
          </a:p>
          <a:p>
            <a:pPr eaLnBrk="1" hangingPunct="1"/>
            <a:r>
              <a:rPr lang="fr-FR" dirty="0" smtClean="0"/>
              <a:t>ÉCOLES DOCTORALES</a:t>
            </a:r>
          </a:p>
          <a:p>
            <a:pPr lvl="1" eaLnBrk="1" hangingPunct="1"/>
            <a:r>
              <a:rPr lang="fr-FR" sz="2000" dirty="0" smtClean="0"/>
              <a:t>Gestion coordonnée de la formation doctorale et le suivi de l’insertion professionnelle des docteurs</a:t>
            </a:r>
            <a:endParaRPr lang="fr-FR" dirty="0" smtClean="0"/>
          </a:p>
          <a:p>
            <a:pPr eaLnBrk="1" hangingPunct="1"/>
            <a:r>
              <a:rPr lang="fr-FR" dirty="0" smtClean="0"/>
              <a:t> INTERNATIONAL</a:t>
            </a:r>
          </a:p>
          <a:p>
            <a:pPr lvl="1" eaLnBrk="1" hangingPunct="1"/>
            <a:r>
              <a:rPr lang="fr-FR" sz="2000" dirty="0" smtClean="0"/>
              <a:t>La conduite de projets communs à l’international</a:t>
            </a:r>
          </a:p>
          <a:p>
            <a:pPr lvl="1" eaLnBrk="1" hangingPunct="1"/>
            <a:endParaRPr lang="fr-FR" dirty="0" smtClean="0"/>
          </a:p>
          <a:p>
            <a:pPr eaLnBrk="1" hangingPunct="1"/>
            <a:endParaRPr lang="fr-FR" dirty="0" smtClean="0"/>
          </a:p>
          <a:p>
            <a:pPr lvl="1" algn="just" eaLnBrk="1" hangingPunct="1"/>
            <a:endParaRPr lang="fr-FR" sz="1800" dirty="0" smtClean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porama">
  <a:themeElements>
    <a:clrScheme name="">
      <a:dk1>
        <a:srgbClr val="000000"/>
      </a:dk1>
      <a:lt1>
        <a:srgbClr val="FFFFFF"/>
      </a:lt1>
      <a:dk2>
        <a:srgbClr val="EA4E19"/>
      </a:dk2>
      <a:lt2>
        <a:srgbClr val="8F7E5F"/>
      </a:lt2>
      <a:accent1>
        <a:srgbClr val="CDD4D9"/>
      </a:accent1>
      <a:accent2>
        <a:srgbClr val="118A9D"/>
      </a:accent2>
      <a:accent3>
        <a:srgbClr val="FFFFFF"/>
      </a:accent3>
      <a:accent4>
        <a:srgbClr val="000000"/>
      </a:accent4>
      <a:accent5>
        <a:srgbClr val="E3E6E9"/>
      </a:accent5>
      <a:accent6>
        <a:srgbClr val="0E7D8E"/>
      </a:accent6>
      <a:hlink>
        <a:srgbClr val="009999"/>
      </a:hlink>
      <a:folHlink>
        <a:srgbClr val="99CC00"/>
      </a:folHlink>
    </a:clrScheme>
    <a:fontScheme name="diaporama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diapora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HD:Users:didier:En cours:LUNAM charte:diaporama.pot</Template>
  <TotalTime>2927</TotalTime>
  <Words>1023</Words>
  <Application>Microsoft Office PowerPoint</Application>
  <PresentationFormat>Affichage à l'écran (4:3)</PresentationFormat>
  <Paragraphs>261</Paragraphs>
  <Slides>19</Slides>
  <Notes>19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diaporama</vt:lpstr>
      <vt:lpstr>Réunion Accompagnement Programme Investissements d’Avenir MESR</vt:lpstr>
      <vt:lpstr>Une structuration de l’enseignement secondaire et supérieur spécifique</vt:lpstr>
      <vt:lpstr>Les axes forts et secondaires</vt:lpstr>
      <vt:lpstr>L’ingénierie</vt:lpstr>
      <vt:lpstr>La Santé</vt:lpstr>
      <vt:lpstr>L’agro-développement</vt:lpstr>
      <vt:lpstr>4 défis majeurs</vt:lpstr>
      <vt:lpstr>PRES - L’Université Nantes Angers Le Mans</vt:lpstr>
      <vt:lpstr>5 des 13 missions du PRES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</vt:vector>
  </TitlesOfParts>
  <Company>i10 Communication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Studio i10</dc:creator>
  <cp:lastModifiedBy>Université Nantes Angers Le Mans</cp:lastModifiedBy>
  <cp:revision>274</cp:revision>
  <dcterms:created xsi:type="dcterms:W3CDTF">2010-03-31T09:25:37Z</dcterms:created>
  <dcterms:modified xsi:type="dcterms:W3CDTF">2010-09-29T21:40:28Z</dcterms:modified>
</cp:coreProperties>
</file>