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7" r:id="rId2"/>
    <p:sldId id="296" r:id="rId3"/>
    <p:sldId id="297" r:id="rId4"/>
    <p:sldId id="298" r:id="rId5"/>
    <p:sldId id="299" r:id="rId6"/>
    <p:sldId id="300" r:id="rId7"/>
    <p:sldId id="301" r:id="rId8"/>
    <p:sldId id="303" r:id="rId9"/>
    <p:sldId id="304" r:id="rId10"/>
    <p:sldId id="307" r:id="rId11"/>
    <p:sldId id="308" r:id="rId12"/>
    <p:sldId id="279" r:id="rId13"/>
    <p:sldId id="283" r:id="rId14"/>
    <p:sldId id="294" r:id="rId15"/>
    <p:sldId id="282" r:id="rId16"/>
    <p:sldId id="285" r:id="rId17"/>
    <p:sldId id="286" r:id="rId18"/>
    <p:sldId id="288" r:id="rId19"/>
    <p:sldId id="309" r:id="rId20"/>
    <p:sldId id="292" r:id="rId21"/>
    <p:sldId id="310" r:id="rId22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FFCC"/>
    <a:srgbClr val="7F7F83"/>
    <a:srgbClr val="C8C83C"/>
    <a:srgbClr val="C6CB4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8" autoAdjust="0"/>
    <p:restoredTop sz="90764" autoAdjust="0"/>
  </p:normalViewPr>
  <p:slideViewPr>
    <p:cSldViewPr>
      <p:cViewPr>
        <p:scale>
          <a:sx n="50" d="100"/>
          <a:sy n="50" d="100"/>
        </p:scale>
        <p:origin x="-1440" y="-4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90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93CA55-D974-4ECA-AB16-D3A010551048}" type="doc">
      <dgm:prSet loTypeId="urn:microsoft.com/office/officeart/2005/8/layout/venn1" loCatId="relationship" qsTypeId="urn:microsoft.com/office/officeart/2005/8/quickstyle/simple5" qsCatId="simple" csTypeId="urn:microsoft.com/office/officeart/2005/8/colors/accent1_2#1" csCatId="accent1" phldr="1"/>
      <dgm:spPr/>
      <dgm:t>
        <a:bodyPr/>
        <a:lstStyle/>
        <a:p>
          <a:endParaRPr lang="fr-FR"/>
        </a:p>
      </dgm:t>
    </dgm:pt>
    <dgm:pt modelId="{789E7895-2EE4-4DC0-A159-D6490A303F65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l" rtl="0"/>
          <a:r>
            <a:rPr lang="fr-FR" sz="3200" b="1" i="0" baseline="0" dirty="0" smtClean="0">
              <a:solidFill>
                <a:schemeClr val="tx1"/>
              </a:solidFill>
            </a:rPr>
            <a:t>Mer</a:t>
          </a:r>
          <a:endParaRPr lang="fr-FR" sz="3200" b="1" i="0" baseline="0" dirty="0">
            <a:solidFill>
              <a:schemeClr val="tx1"/>
            </a:solidFill>
          </a:endParaRPr>
        </a:p>
      </dgm:t>
    </dgm:pt>
    <dgm:pt modelId="{597C51BC-896A-4264-B2B8-21C7E12C7C76}" type="parTrans" cxnId="{9BCB881A-A06F-489B-8F80-8214289CD942}">
      <dgm:prSet/>
      <dgm:spPr/>
      <dgm:t>
        <a:bodyPr/>
        <a:lstStyle/>
        <a:p>
          <a:endParaRPr lang="fr-FR"/>
        </a:p>
      </dgm:t>
    </dgm:pt>
    <dgm:pt modelId="{A1CEA937-C87B-4EF2-B404-5E394956079C}" type="sibTrans" cxnId="{9BCB881A-A06F-489B-8F80-8214289CD942}">
      <dgm:prSet/>
      <dgm:spPr/>
      <dgm:t>
        <a:bodyPr/>
        <a:lstStyle/>
        <a:p>
          <a:endParaRPr lang="fr-FR"/>
        </a:p>
      </dgm:t>
    </dgm:pt>
    <dgm:pt modelId="{2C48618D-D587-4BA0-891A-8EC02E504355}" type="pres">
      <dgm:prSet presAssocID="{0993CA55-D974-4ECA-AB16-D3A01055104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9EA7719-1CBD-4461-8413-2F0F21A4E270}" type="pres">
      <dgm:prSet presAssocID="{789E7895-2EE4-4DC0-A159-D6490A303F65}" presName="circ1TxSh" presStyleLbl="vennNode1" presStyleIdx="0" presStyleCnt="1" custScaleX="100000" custScaleY="77778" custLinFactNeighborX="-12963" custLinFactNeighborY="0"/>
      <dgm:spPr/>
      <dgm:t>
        <a:bodyPr/>
        <a:lstStyle/>
        <a:p>
          <a:endParaRPr lang="fr-FR"/>
        </a:p>
      </dgm:t>
    </dgm:pt>
  </dgm:ptLst>
  <dgm:cxnLst>
    <dgm:cxn modelId="{F2EE9177-75D7-40B9-B0BB-658D625D8AF5}" type="presOf" srcId="{789E7895-2EE4-4DC0-A159-D6490A303F65}" destId="{89EA7719-1CBD-4461-8413-2F0F21A4E270}" srcOrd="0" destOrd="0" presId="urn:microsoft.com/office/officeart/2005/8/layout/venn1"/>
    <dgm:cxn modelId="{9BCB881A-A06F-489B-8F80-8214289CD942}" srcId="{0993CA55-D974-4ECA-AB16-D3A010551048}" destId="{789E7895-2EE4-4DC0-A159-D6490A303F65}" srcOrd="0" destOrd="0" parTransId="{597C51BC-896A-4264-B2B8-21C7E12C7C76}" sibTransId="{A1CEA937-C87B-4EF2-B404-5E394956079C}"/>
    <dgm:cxn modelId="{2AB94E55-CC8F-4464-99F9-A0B1592B70FB}" type="presOf" srcId="{0993CA55-D974-4ECA-AB16-D3A010551048}" destId="{2C48618D-D587-4BA0-891A-8EC02E504355}" srcOrd="0" destOrd="0" presId="urn:microsoft.com/office/officeart/2005/8/layout/venn1"/>
    <dgm:cxn modelId="{91C4AA82-F032-4918-AFF4-77B520344297}" type="presParOf" srcId="{2C48618D-D587-4BA0-891A-8EC02E504355}" destId="{89EA7719-1CBD-4461-8413-2F0F21A4E27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FF6EC2-7F84-40DA-BF8E-76EB5EF52177}" type="doc">
      <dgm:prSet loTypeId="urn:microsoft.com/office/officeart/2005/8/layout/venn1" loCatId="relationship" qsTypeId="urn:microsoft.com/office/officeart/2005/8/quickstyle/simple5" qsCatId="simple" csTypeId="urn:microsoft.com/office/officeart/2005/8/colors/accent1_2#2" csCatId="accent1" phldr="1"/>
      <dgm:spPr/>
      <dgm:t>
        <a:bodyPr/>
        <a:lstStyle/>
        <a:p>
          <a:endParaRPr lang="fr-FR"/>
        </a:p>
      </dgm:t>
    </dgm:pt>
    <dgm:pt modelId="{317AABAF-9275-4DC6-9C72-29BDB071BEAB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fr-FR" sz="3200" b="1" i="0" baseline="0" dirty="0" smtClean="0">
              <a:solidFill>
                <a:schemeClr val="tx1"/>
              </a:solidFill>
            </a:rPr>
            <a:t>STIC</a:t>
          </a:r>
          <a:endParaRPr lang="fr-FR" sz="3200" b="1" i="0" baseline="0" dirty="0">
            <a:solidFill>
              <a:schemeClr val="tx1"/>
            </a:solidFill>
          </a:endParaRPr>
        </a:p>
      </dgm:t>
    </dgm:pt>
    <dgm:pt modelId="{BF0F813A-BFA8-4284-8990-10A046F695BA}" type="parTrans" cxnId="{16D26A0B-BD3A-42E5-8F0B-DE37D9D2AE84}">
      <dgm:prSet/>
      <dgm:spPr/>
      <dgm:t>
        <a:bodyPr/>
        <a:lstStyle/>
        <a:p>
          <a:endParaRPr lang="fr-FR"/>
        </a:p>
      </dgm:t>
    </dgm:pt>
    <dgm:pt modelId="{F33A1AB4-8D64-4FA6-B667-82935F3A1CD8}" type="sibTrans" cxnId="{16D26A0B-BD3A-42E5-8F0B-DE37D9D2AE84}">
      <dgm:prSet/>
      <dgm:spPr/>
      <dgm:t>
        <a:bodyPr/>
        <a:lstStyle/>
        <a:p>
          <a:endParaRPr lang="fr-FR"/>
        </a:p>
      </dgm:t>
    </dgm:pt>
    <dgm:pt modelId="{8436CE45-FFB7-4863-8DF6-07FE29D372EF}" type="pres">
      <dgm:prSet presAssocID="{67FF6EC2-7F84-40DA-BF8E-76EB5EF52177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56FE9F5-11B2-40C5-847C-8A68F244ED2F}" type="pres">
      <dgm:prSet presAssocID="{317AABAF-9275-4DC6-9C72-29BDB071BEAB}" presName="circ1TxSh" presStyleLbl="vennNode1" presStyleIdx="0" presStyleCnt="1" custScaleX="276923" custLinFactNeighborX="0" custLinFactNeighborY="23077"/>
      <dgm:spPr/>
      <dgm:t>
        <a:bodyPr/>
        <a:lstStyle/>
        <a:p>
          <a:endParaRPr lang="fr-FR"/>
        </a:p>
      </dgm:t>
    </dgm:pt>
  </dgm:ptLst>
  <dgm:cxnLst>
    <dgm:cxn modelId="{16D26A0B-BD3A-42E5-8F0B-DE37D9D2AE84}" srcId="{67FF6EC2-7F84-40DA-BF8E-76EB5EF52177}" destId="{317AABAF-9275-4DC6-9C72-29BDB071BEAB}" srcOrd="0" destOrd="0" parTransId="{BF0F813A-BFA8-4284-8990-10A046F695BA}" sibTransId="{F33A1AB4-8D64-4FA6-B667-82935F3A1CD8}"/>
    <dgm:cxn modelId="{4F68F923-74CB-4D7F-898B-C01C09EA9C19}" type="presOf" srcId="{67FF6EC2-7F84-40DA-BF8E-76EB5EF52177}" destId="{8436CE45-FFB7-4863-8DF6-07FE29D372EF}" srcOrd="0" destOrd="0" presId="urn:microsoft.com/office/officeart/2005/8/layout/venn1"/>
    <dgm:cxn modelId="{2054E6C0-6D5F-49CD-91D5-B2EFC5E0D919}" type="presOf" srcId="{317AABAF-9275-4DC6-9C72-29BDB071BEAB}" destId="{C56FE9F5-11B2-40C5-847C-8A68F244ED2F}" srcOrd="0" destOrd="0" presId="urn:microsoft.com/office/officeart/2005/8/layout/venn1"/>
    <dgm:cxn modelId="{A7B9DF1D-4973-48CC-A66C-775177812029}" type="presParOf" srcId="{8436CE45-FFB7-4863-8DF6-07FE29D372EF}" destId="{C56FE9F5-11B2-40C5-847C-8A68F244ED2F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24B06F-1F02-4792-AC45-90EC60342158}" type="doc">
      <dgm:prSet loTypeId="urn:microsoft.com/office/officeart/2005/8/layout/venn1" loCatId="relationship" qsTypeId="urn:microsoft.com/office/officeart/2005/8/quickstyle/simple5" qsCatId="simple" csTypeId="urn:microsoft.com/office/officeart/2005/8/colors/accent1_2#3" csCatId="accent1" phldr="1"/>
      <dgm:spPr/>
      <dgm:t>
        <a:bodyPr/>
        <a:lstStyle/>
        <a:p>
          <a:endParaRPr lang="fr-FR"/>
        </a:p>
      </dgm:t>
    </dgm:pt>
    <dgm:pt modelId="{A2840A58-EFE9-4E49-8181-FE8C2F3909E7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fr-FR" sz="2000" b="1" i="0" baseline="0" dirty="0" smtClean="0">
              <a:solidFill>
                <a:schemeClr val="tx1"/>
              </a:solidFill>
            </a:rPr>
            <a:t>Agro/alimentation/Végétal</a:t>
          </a:r>
          <a:endParaRPr lang="fr-FR" sz="2000" b="1" i="0" baseline="0" dirty="0">
            <a:solidFill>
              <a:schemeClr val="tx1"/>
            </a:solidFill>
          </a:endParaRPr>
        </a:p>
      </dgm:t>
    </dgm:pt>
    <dgm:pt modelId="{52F83983-FC08-4B8E-908F-3E970645C954}" type="parTrans" cxnId="{458C65FC-80C9-4CA1-B949-7307B44D8286}">
      <dgm:prSet/>
      <dgm:spPr/>
      <dgm:t>
        <a:bodyPr/>
        <a:lstStyle/>
        <a:p>
          <a:endParaRPr lang="fr-FR"/>
        </a:p>
      </dgm:t>
    </dgm:pt>
    <dgm:pt modelId="{1F079442-4B30-4895-B9B1-150C400966D4}" type="sibTrans" cxnId="{458C65FC-80C9-4CA1-B949-7307B44D8286}">
      <dgm:prSet/>
      <dgm:spPr/>
      <dgm:t>
        <a:bodyPr/>
        <a:lstStyle/>
        <a:p>
          <a:endParaRPr lang="fr-FR"/>
        </a:p>
      </dgm:t>
    </dgm:pt>
    <dgm:pt modelId="{E7D4EB75-0626-4977-8E22-81A04CF0F9DB}" type="pres">
      <dgm:prSet presAssocID="{FE24B06F-1F02-4792-AC45-90EC6034215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19429C1-18E0-4A43-AEB0-2A42060411DE}" type="pres">
      <dgm:prSet presAssocID="{A2840A58-EFE9-4E49-8181-FE8C2F3909E7}" presName="circ1TxSh" presStyleLbl="vennNode1" presStyleIdx="0" presStyleCnt="1" custScaleX="236842" custLinFactNeighborX="13725" custLinFactNeighborY="5882"/>
      <dgm:spPr/>
      <dgm:t>
        <a:bodyPr/>
        <a:lstStyle/>
        <a:p>
          <a:endParaRPr lang="fr-FR"/>
        </a:p>
      </dgm:t>
    </dgm:pt>
  </dgm:ptLst>
  <dgm:cxnLst>
    <dgm:cxn modelId="{8E9A0A26-F9F2-4FC0-AE6E-1D2FBADDEEF3}" type="presOf" srcId="{A2840A58-EFE9-4E49-8181-FE8C2F3909E7}" destId="{619429C1-18E0-4A43-AEB0-2A42060411DE}" srcOrd="0" destOrd="0" presId="urn:microsoft.com/office/officeart/2005/8/layout/venn1"/>
    <dgm:cxn modelId="{A4C49705-1370-4A84-8281-22918C32C743}" type="presOf" srcId="{FE24B06F-1F02-4792-AC45-90EC60342158}" destId="{E7D4EB75-0626-4977-8E22-81A04CF0F9DB}" srcOrd="0" destOrd="0" presId="urn:microsoft.com/office/officeart/2005/8/layout/venn1"/>
    <dgm:cxn modelId="{458C65FC-80C9-4CA1-B949-7307B44D8286}" srcId="{FE24B06F-1F02-4792-AC45-90EC60342158}" destId="{A2840A58-EFE9-4E49-8181-FE8C2F3909E7}" srcOrd="0" destOrd="0" parTransId="{52F83983-FC08-4B8E-908F-3E970645C954}" sibTransId="{1F079442-4B30-4895-B9B1-150C400966D4}"/>
    <dgm:cxn modelId="{A051BD2F-3630-43DA-AF37-4DDE969E1BDE}" type="presParOf" srcId="{E7D4EB75-0626-4977-8E22-81A04CF0F9DB}" destId="{619429C1-18E0-4A43-AEB0-2A42060411D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9EA7719-1CBD-4461-8413-2F0F21A4E270}">
      <dsp:nvSpPr>
        <dsp:cNvPr id="0" name=""/>
        <dsp:cNvSpPr/>
      </dsp:nvSpPr>
      <dsp:spPr>
        <a:xfrm>
          <a:off x="108011" y="216021"/>
          <a:ext cx="1944216" cy="1512172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1" i="0" kern="1200" baseline="0" dirty="0" smtClean="0">
              <a:solidFill>
                <a:schemeClr val="tx1"/>
              </a:solidFill>
            </a:rPr>
            <a:t>Mer</a:t>
          </a:r>
          <a:endParaRPr lang="fr-FR" sz="3200" b="1" i="0" kern="1200" baseline="0" dirty="0">
            <a:solidFill>
              <a:schemeClr val="tx1"/>
            </a:solidFill>
          </a:endParaRPr>
        </a:p>
      </dsp:txBody>
      <dsp:txXfrm>
        <a:off x="108011" y="216021"/>
        <a:ext cx="1944216" cy="151217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56FE9F5-11B2-40C5-847C-8A68F244ED2F}">
      <dsp:nvSpPr>
        <dsp:cNvPr id="0" name=""/>
        <dsp:cNvSpPr/>
      </dsp:nvSpPr>
      <dsp:spPr>
        <a:xfrm>
          <a:off x="-199406" y="0"/>
          <a:ext cx="2991100" cy="1080120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1" i="0" kern="1200" baseline="0" dirty="0" smtClean="0">
              <a:solidFill>
                <a:schemeClr val="tx1"/>
              </a:solidFill>
            </a:rPr>
            <a:t>STIC</a:t>
          </a:r>
          <a:endParaRPr lang="fr-FR" sz="3200" b="1" i="0" kern="1200" baseline="0" dirty="0">
            <a:solidFill>
              <a:schemeClr val="tx1"/>
            </a:solidFill>
          </a:endParaRPr>
        </a:p>
      </dsp:txBody>
      <dsp:txXfrm>
        <a:off x="-199406" y="0"/>
        <a:ext cx="2991100" cy="108012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19429C1-18E0-4A43-AEB0-2A42060411DE}">
      <dsp:nvSpPr>
        <dsp:cNvPr id="0" name=""/>
        <dsp:cNvSpPr/>
      </dsp:nvSpPr>
      <dsp:spPr>
        <a:xfrm>
          <a:off x="1" y="0"/>
          <a:ext cx="3240358" cy="1368152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i="0" kern="1200" baseline="0" dirty="0" smtClean="0">
              <a:solidFill>
                <a:schemeClr val="tx1"/>
              </a:solidFill>
            </a:rPr>
            <a:t>Agro/alimentation/Végétal</a:t>
          </a:r>
          <a:endParaRPr lang="fr-FR" sz="2000" b="1" i="0" kern="1200" baseline="0" dirty="0">
            <a:solidFill>
              <a:schemeClr val="tx1"/>
            </a:solidFill>
          </a:endParaRPr>
        </a:p>
      </dsp:txBody>
      <dsp:txXfrm>
        <a:off x="1" y="0"/>
        <a:ext cx="3240358" cy="1368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2089" tIns="46045" rIns="92089" bIns="46045" rtlCol="0"/>
          <a:lstStyle>
            <a:lvl1pPr algn="l"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2089" tIns="46045" rIns="92089" bIns="46045" rtlCol="0"/>
          <a:lstStyle>
            <a:lvl1pPr algn="r"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86DC23C4-BE0E-4388-A443-47D35918A212}" type="datetimeFigureOut">
              <a:rPr lang="fr-FR"/>
              <a:pPr>
                <a:defRPr/>
              </a:pPr>
              <a:t>30/09/2010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2089" tIns="46045" rIns="92089" bIns="46045" rtlCol="0" anchor="b"/>
          <a:lstStyle>
            <a:lvl1pPr algn="l"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2089" tIns="46045" rIns="92089" bIns="46045" rtlCol="0" anchor="b"/>
          <a:lstStyle>
            <a:lvl1pPr algn="r"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E320F1A4-9BA3-466F-B309-ED7E146A4B7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BCEA2F0C-E025-4F79-8751-E752C6D8CA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E88195-00DE-4A57-805E-AE36C75996BB}" type="slidenum">
              <a:rPr lang="fr-FR" smtClean="0">
                <a:ea typeface="ヒラギノ角ゴ Pro W3"/>
                <a:cs typeface="ヒラギノ角ゴ Pro W3"/>
              </a:rPr>
              <a:pPr/>
              <a:t>1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3481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47C8A-4AB8-4E28-BC65-1C7217ED26C1}" type="slidenum">
              <a:rPr lang="fr-FR" smtClean="0">
                <a:ea typeface="ヒラギノ角ゴ Pro W3"/>
                <a:cs typeface="ヒラギノ角ゴ Pro W3"/>
              </a:rPr>
              <a:pPr/>
              <a:t>10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66564" name="Espace réservé du numéro de diapositive 3"/>
          <p:cNvSpPr txBox="1">
            <a:spLocks noGrp="1"/>
          </p:cNvSpPr>
          <p:nvPr/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89" tIns="46045" rIns="92089" bIns="46045" anchor="b"/>
          <a:lstStyle/>
          <a:p>
            <a:pPr algn="r" eaLnBrk="0" hangingPunct="0"/>
            <a:fld id="{296C36E6-DBD3-4E2E-BD86-F3CFDE790A5A}" type="slidenum">
              <a:rPr lang="fr-FR" sz="1200"/>
              <a:pPr algn="r" eaLnBrk="0" hangingPunct="0"/>
              <a:t>11</a:t>
            </a:fld>
            <a:endParaRPr lang="fr-FR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3686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272875-787E-437B-99F9-B7BA332BCC04}" type="slidenum">
              <a:rPr lang="fr-FR" smtClean="0">
                <a:ea typeface="ヒラギノ角ゴ Pro W3"/>
                <a:cs typeface="ヒラギノ角ゴ Pro W3"/>
              </a:rPr>
              <a:pPr/>
              <a:t>12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38915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8FBC60-BE97-477C-9195-B531BA595FD2}" type="slidenum">
              <a:rPr lang="fr-FR" smtClean="0">
                <a:ea typeface="ヒラギノ角ゴ Pro W3"/>
                <a:cs typeface="ヒラギノ角ゴ Pro W3"/>
              </a:rPr>
              <a:pPr/>
              <a:t>13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40963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18C2D6-122F-4835-AD91-DFB4D78BCD3A}" type="slidenum">
              <a:rPr lang="fr-FR" smtClean="0">
                <a:ea typeface="ヒラギノ角ゴ Pro W3"/>
                <a:cs typeface="ヒラギノ角ゴ Pro W3"/>
              </a:rPr>
              <a:pPr/>
              <a:t>14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43011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73774A-2AE4-48C2-8624-FCFCCAD55ACB}" type="slidenum">
              <a:rPr lang="fr-FR" smtClean="0">
                <a:ea typeface="ヒラギノ角ゴ Pro W3"/>
                <a:cs typeface="ヒラギノ角ゴ Pro W3"/>
              </a:rPr>
              <a:pPr/>
              <a:t>15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4505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97DE2-F751-4158-A691-01C1E8833D95}" type="slidenum">
              <a:rPr lang="fr-FR" smtClean="0">
                <a:ea typeface="ヒラギノ角ゴ Pro W3"/>
                <a:cs typeface="ヒラギノ角ゴ Pro W3"/>
              </a:rPr>
              <a:pPr/>
              <a:t>16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4710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1048EF-1B01-4676-860F-69DBAA53EB10}" type="slidenum">
              <a:rPr lang="fr-FR" smtClean="0">
                <a:ea typeface="ヒラギノ角ゴ Pro W3"/>
                <a:cs typeface="ヒラギノ角ゴ Pro W3"/>
              </a:rPr>
              <a:pPr/>
              <a:t>17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49155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4E2904-7B07-497E-B8B1-94278C21DF60}" type="slidenum">
              <a:rPr lang="fr-FR" smtClean="0">
                <a:ea typeface="ヒラギノ角ゴ Pro W3"/>
                <a:cs typeface="ヒラギノ角ゴ Pro W3"/>
              </a:rPr>
              <a:pPr/>
              <a:t>18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51203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7B0DE-B8C0-40B2-B9EE-AE956FA1F1F7}" type="slidenum">
              <a:rPr lang="fr-FR" smtClean="0">
                <a:ea typeface="ヒラギノ角ゴ Pro W3"/>
                <a:cs typeface="ヒラギノ角ゴ Pro W3"/>
              </a:rPr>
              <a:pPr/>
              <a:t>19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18435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D6FD4-5BFF-442F-AB69-ECFBB3B14E50}" type="slidenum">
              <a:rPr lang="fr-FR" smtClean="0">
                <a:ea typeface="ヒラギノ角ゴ Pro W3"/>
                <a:cs typeface="ヒラギノ角ゴ Pro W3"/>
              </a:rPr>
              <a:pPr/>
              <a:t>2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53251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2ED22E-A167-4659-88D6-E36B4F84B686}" type="slidenum">
              <a:rPr lang="fr-FR" smtClean="0">
                <a:ea typeface="ヒラギノ角ゴ Pro W3"/>
                <a:cs typeface="ヒラギノ角ゴ Pro W3"/>
              </a:rPr>
              <a:pPr/>
              <a:t>20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51203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7B0DE-B8C0-40B2-B9EE-AE956FA1F1F7}" type="slidenum">
              <a:rPr lang="fr-FR" smtClean="0">
                <a:ea typeface="ヒラギノ角ゴ Pro W3"/>
                <a:cs typeface="ヒラギノ角ゴ Pro W3"/>
              </a:rPr>
              <a:pPr/>
              <a:t>21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20483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53366-72C5-48D4-B7E8-05D0F8BBBEA9}" type="slidenum">
              <a:rPr lang="fr-FR" smtClean="0">
                <a:ea typeface="ヒラギノ角ゴ Pro W3"/>
                <a:cs typeface="ヒラギノ角ゴ Pro W3"/>
              </a:rPr>
              <a:pPr/>
              <a:t>3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22531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3C5936-C0C5-419D-BED4-6DDB99D18454}" type="slidenum">
              <a:rPr lang="fr-FR" smtClean="0">
                <a:ea typeface="ヒラギノ角ゴ Pro W3"/>
                <a:cs typeface="ヒラギノ角ゴ Pro W3"/>
              </a:rPr>
              <a:pPr/>
              <a:t>4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2457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0AC548-6E38-43B1-B295-24CF847A5D11}" type="slidenum">
              <a:rPr lang="fr-FR" smtClean="0">
                <a:ea typeface="ヒラギノ角ゴ Pro W3"/>
                <a:cs typeface="ヒラギノ角ゴ Pro W3"/>
              </a:rPr>
              <a:pPr/>
              <a:t>5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2662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8973F3-3408-44DE-A844-66C6BF00BDBE}" type="slidenum">
              <a:rPr lang="fr-FR" smtClean="0">
                <a:ea typeface="ヒラギノ角ゴ Pro W3"/>
                <a:cs typeface="ヒラギノ角ゴ Pro W3"/>
              </a:rPr>
              <a:pPr/>
              <a:t>6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ヒラギノ角ゴ Pro W3"/>
            </a:endParaRPr>
          </a:p>
        </p:txBody>
      </p:sp>
      <p:sp>
        <p:nvSpPr>
          <p:cNvPr id="28675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B0863A-D608-479E-8C4C-F7E0386368D3}" type="slidenum">
              <a:rPr lang="fr-FR" smtClean="0">
                <a:ea typeface="ヒラギノ角ゴ Pro W3"/>
                <a:cs typeface="ヒラギノ角ゴ Pro W3"/>
              </a:rPr>
              <a:pPr/>
              <a:t>7</a:t>
            </a:fld>
            <a:endParaRPr lang="fr-FR" smtClean="0"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94767-E199-4CE3-A8A6-DFA22E6BDBE1}" type="slidenum">
              <a:rPr lang="fr-FR" smtClean="0">
                <a:ea typeface="ＭＳ Ｐゴシック"/>
                <a:cs typeface="ＭＳ Ｐゴシック"/>
              </a:rPr>
              <a:pPr/>
              <a:t>8</a:t>
            </a:fld>
            <a:endParaRPr lang="fr-FR" smtClean="0">
              <a:ea typeface="ＭＳ Ｐゴシック"/>
              <a:cs typeface="ＭＳ Ｐゴシック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DEE877-FB8E-4A24-8E77-58B8310F866F}" type="slidenum">
              <a:rPr lang="fr-FR" smtClean="0">
                <a:ea typeface="ＭＳ Ｐゴシック"/>
                <a:cs typeface="ＭＳ Ｐゴシック"/>
              </a:rPr>
              <a:pPr/>
              <a:t>9</a:t>
            </a:fld>
            <a:endParaRPr lang="fr-FR" smtClean="0">
              <a:ea typeface="ＭＳ Ｐゴシック"/>
              <a:cs typeface="ＭＳ Ｐゴシック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7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4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7" name="Rectangle 15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9" name="Group 19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9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349250"/>
            <a:ext cx="5883275" cy="2286000"/>
          </a:xfrm>
          <a:noFill/>
        </p:spPr>
        <p:txBody>
          <a:bodyPr/>
          <a:lstStyle>
            <a:lvl1pPr algn="r">
              <a:lnSpc>
                <a:spcPct val="100000"/>
              </a:lnSpc>
              <a:defRPr sz="4200" b="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297238"/>
            <a:ext cx="5807075" cy="2209800"/>
          </a:xfrm>
        </p:spPr>
        <p:txBody>
          <a:bodyPr tIns="45720" bIns="45720"/>
          <a:lstStyle>
            <a:lvl1pPr marL="0" indent="0" algn="r">
              <a:buFontTx/>
              <a:buNone/>
              <a:defRPr sz="16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1906588" y="6570663"/>
            <a:ext cx="5326062" cy="2873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94463"/>
            <a:ext cx="719138" cy="2873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59392-26B0-4B07-9E2C-6A36CC911D4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 advAuto="20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BB855-C77C-4D88-9584-CEF8CE76B2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127750" y="482600"/>
            <a:ext cx="1584325" cy="53086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71600" y="482600"/>
            <a:ext cx="4603750" cy="53086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0D976-DF2D-45EF-BDD4-9D39125AE7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C3C77-5082-4228-98A1-01E19C523CE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1684C-D981-4670-A512-7C967FD581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7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1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71600" y="1828800"/>
            <a:ext cx="3094038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18038" y="1828800"/>
            <a:ext cx="3094037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55C4B-6565-45CA-AC3B-401B322E3D9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  <p:bldP spid="4" grpId="0" build="p" autoUpdateAnimBg="0" advAuto="20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9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3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2389B-B295-4DAD-825D-19603360313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  <p:bldP spid="4" grpId="0" build="p" autoUpdateAnimBg="0" advAuto="200"/>
      <p:bldP spid="5" grpId="0" build="p" autoUpdateAnimBg="0" advAuto="200"/>
      <p:bldP spid="6" grpId="0" build="p" autoUpdateAnimBg="0" advAuto="20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5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6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7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9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0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947BF-7B18-4138-B852-7EF0B672201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4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5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6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7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9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0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EA4D7-EF53-469A-9B10-7601AEA2E3C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7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1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4B4EB-5895-4306-A306-C329FAD0B27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  <p:bldP spid="4" grpId="0" build="p" autoUpdateAnimBg="0" advAuto="20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7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1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3A5F0-3478-4322-884A-69DA010E3D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200"/>
      <p:bldP spid="4" grpId="0" build="p" autoUpdateAnimBg="0" advAuto="20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828800"/>
            <a:ext cx="63404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6588" y="6570663"/>
            <a:ext cx="5254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900" i="1">
                <a:latin typeface="Verdana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Comité d’Orientation – 10 septembre 2010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18275"/>
            <a:ext cx="7191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800">
                <a:solidFill>
                  <a:srgbClr val="B3B3B3"/>
                </a:solidFill>
                <a:latin typeface="Verdana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69EB8BE-C804-4C01-BDEF-154696B9AF6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82600"/>
            <a:ext cx="6035675" cy="439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pic>
        <p:nvPicPr>
          <p:cNvPr id="1030" name="Picture 10" descr="lunam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1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3084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3085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3086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  <p:grpSp>
        <p:nvGrpSpPr>
          <p:cNvPr id="1032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3088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3089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  <p:sp>
          <p:nvSpPr>
            <p:cNvPr id="3090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fr-FR">
                <a:ea typeface="ヒラギノ角ゴ Pro W3" pitchFamily="1" charset="-128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 autoUpdateAnimBg="0" advAuto="200">
        <p:tmplLst>
          <p:tmpl lvl="1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77" grpId="0" autoUpdateAnimBg="0"/>
    </p:bldLst>
  </p:timing>
  <p:hf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573088" indent="-573088" algn="l" rtl="0" eaLnBrk="0" fontAlgn="base" hangingPunct="0">
        <a:spcBef>
          <a:spcPct val="20000"/>
        </a:spcBef>
        <a:spcAft>
          <a:spcPct val="0"/>
        </a:spcAft>
        <a:buClr>
          <a:srgbClr val="118B9D"/>
        </a:buClr>
        <a:buBlip>
          <a:blip r:embed="rId14"/>
        </a:buBlip>
        <a:defRPr sz="2400" b="1">
          <a:solidFill>
            <a:srgbClr val="C85014"/>
          </a:solidFill>
          <a:latin typeface="+mn-lt"/>
          <a:ea typeface="+mn-ea"/>
          <a:cs typeface="+mn-cs"/>
        </a:defRPr>
      </a:lvl1pPr>
      <a:lvl2pPr marL="952500" indent="-377825" algn="l" rtl="0" eaLnBrk="0" fontAlgn="base" hangingPunct="0">
        <a:lnSpc>
          <a:spcPct val="160000"/>
        </a:lnSpc>
        <a:spcBef>
          <a:spcPct val="20000"/>
        </a:spcBef>
        <a:spcAft>
          <a:spcPct val="0"/>
        </a:spcAft>
        <a:buClr>
          <a:srgbClr val="C84E19"/>
        </a:buClr>
        <a:buBlip>
          <a:blip r:embed="rId15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2pPr>
      <a:lvl3pPr marL="954088" indent="-39688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336675" indent="-381000" algn="l" rtl="0" eaLnBrk="0" fontAlgn="base" hangingPunct="0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Blip>
          <a:blip r:embed="rId16"/>
        </a:buBlip>
        <a:defRPr sz="1400" b="1" i="1">
          <a:solidFill>
            <a:schemeClr val="tx1"/>
          </a:solidFill>
          <a:latin typeface="+mn-lt"/>
          <a:ea typeface="+mn-ea"/>
          <a:cs typeface="+mn-cs"/>
        </a:defRPr>
      </a:lvl4pPr>
      <a:lvl5pPr marL="1338263" indent="490538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buChar char="»"/>
        <a:defRPr sz="1400" i="1">
          <a:solidFill>
            <a:schemeClr val="tx1"/>
          </a:solidFill>
          <a:latin typeface="+mn-lt"/>
          <a:ea typeface="+mn-ea"/>
          <a:cs typeface="+mn-cs"/>
        </a:defRPr>
      </a:lvl5pPr>
      <a:lvl6pPr marL="1795463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defRPr sz="1400" i="1">
          <a:solidFill>
            <a:schemeClr val="tx1"/>
          </a:solidFill>
          <a:latin typeface="+mn-lt"/>
          <a:ea typeface="+mn-ea"/>
          <a:cs typeface="+mn-cs"/>
        </a:defRPr>
      </a:lvl6pPr>
      <a:lvl7pPr marL="2252663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defRPr sz="1400" i="1">
          <a:solidFill>
            <a:schemeClr val="tx1"/>
          </a:solidFill>
          <a:latin typeface="+mn-lt"/>
          <a:ea typeface="+mn-ea"/>
          <a:cs typeface="+mn-cs"/>
        </a:defRPr>
      </a:lvl7pPr>
      <a:lvl8pPr marL="2709863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defRPr sz="1400" i="1">
          <a:solidFill>
            <a:schemeClr val="tx1"/>
          </a:solidFill>
          <a:latin typeface="+mn-lt"/>
          <a:ea typeface="+mn-ea"/>
          <a:cs typeface="+mn-cs"/>
        </a:defRPr>
      </a:lvl8pPr>
      <a:lvl9pPr marL="3167063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defRPr sz="1400" i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 30 septembre 2010</a:t>
            </a:r>
            <a:endParaRPr lang="fr-FR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F8A0E9-748D-4E5C-B3E5-B152267EDDD5}" type="slidenum">
              <a:rPr lang="fr-FR"/>
              <a:pPr>
                <a:defRPr/>
              </a:pPr>
              <a:t>1</a:t>
            </a:fld>
            <a:endParaRPr lang="fr-FR" dirty="0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0" y="0"/>
            <a:ext cx="7848600" cy="6019800"/>
          </a:xfrm>
          <a:prstGeom prst="rect">
            <a:avLst/>
          </a:prstGeom>
          <a:solidFill>
            <a:srgbClr val="C6CB4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8688" y="349250"/>
            <a:ext cx="6783387" cy="1477963"/>
          </a:xfrm>
          <a:noFill/>
        </p:spPr>
        <p:txBody>
          <a:bodyPr/>
          <a:lstStyle/>
          <a:p>
            <a:pPr eaLnBrk="1" hangingPunct="1"/>
            <a:r>
              <a:rPr lang="fr-FR" sz="3200" smtClean="0">
                <a:solidFill>
                  <a:schemeClr val="bg1"/>
                </a:solidFill>
              </a:rPr>
              <a:t>Réunion Accompagnement Programme Investissements d’Avenir</a:t>
            </a:r>
            <a:br>
              <a:rPr lang="fr-FR" sz="3200" smtClean="0">
                <a:solidFill>
                  <a:schemeClr val="bg1"/>
                </a:solidFill>
              </a:rPr>
            </a:br>
            <a:r>
              <a:rPr lang="fr-FR" sz="3200" smtClean="0">
                <a:solidFill>
                  <a:schemeClr val="bg1"/>
                </a:solidFill>
              </a:rPr>
              <a:t>MESR</a:t>
            </a:r>
            <a:endParaRPr lang="fr-FR" sz="320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Jeudi 30 septembre 2010</a:t>
            </a:r>
          </a:p>
        </p:txBody>
      </p:sp>
      <p:grpSp>
        <p:nvGrpSpPr>
          <p:cNvPr id="15366" name="Group 5"/>
          <p:cNvGrpSpPr>
            <a:grpSpLocks/>
          </p:cNvGrpSpPr>
          <p:nvPr/>
        </p:nvGrpSpPr>
        <p:grpSpPr bwMode="auto">
          <a:xfrm>
            <a:off x="0" y="609600"/>
            <a:ext cx="914400" cy="215900"/>
            <a:chOff x="5184" y="384"/>
            <a:chExt cx="576" cy="136"/>
          </a:xfrm>
        </p:grpSpPr>
        <p:sp>
          <p:nvSpPr>
            <p:cNvPr id="15367" name="Rectangle 6"/>
            <p:cNvSpPr>
              <a:spLocks noChangeArrowheads="1"/>
            </p:cNvSpPr>
            <p:nvPr/>
          </p:nvSpPr>
          <p:spPr bwMode="auto">
            <a:xfrm>
              <a:off x="5184" y="384"/>
              <a:ext cx="576" cy="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15368" name="Rectangle 7"/>
            <p:cNvSpPr>
              <a:spLocks noChangeArrowheads="1"/>
            </p:cNvSpPr>
            <p:nvPr/>
          </p:nvSpPr>
          <p:spPr bwMode="auto">
            <a:xfrm>
              <a:off x="5184" y="436"/>
              <a:ext cx="576" cy="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15369" name="Rectangle 8"/>
            <p:cNvSpPr>
              <a:spLocks noChangeArrowheads="1"/>
            </p:cNvSpPr>
            <p:nvPr/>
          </p:nvSpPr>
          <p:spPr bwMode="auto">
            <a:xfrm>
              <a:off x="5184" y="488"/>
              <a:ext cx="576" cy="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e libre 24"/>
          <p:cNvSpPr/>
          <p:nvPr/>
        </p:nvSpPr>
        <p:spPr>
          <a:xfrm>
            <a:off x="4427984" y="1988840"/>
            <a:ext cx="2304256" cy="1872208"/>
          </a:xfrm>
          <a:custGeom>
            <a:avLst/>
            <a:gdLst>
              <a:gd name="connsiteX0" fmla="*/ 0 w 1872208"/>
              <a:gd name="connsiteY0" fmla="*/ 936104 h 1872208"/>
              <a:gd name="connsiteX1" fmla="*/ 274179 w 1872208"/>
              <a:gd name="connsiteY1" fmla="*/ 274179 h 1872208"/>
              <a:gd name="connsiteX2" fmla="*/ 936105 w 1872208"/>
              <a:gd name="connsiteY2" fmla="*/ 1 h 1872208"/>
              <a:gd name="connsiteX3" fmla="*/ 1598030 w 1872208"/>
              <a:gd name="connsiteY3" fmla="*/ 274180 h 1872208"/>
              <a:gd name="connsiteX4" fmla="*/ 1872208 w 1872208"/>
              <a:gd name="connsiteY4" fmla="*/ 936106 h 1872208"/>
              <a:gd name="connsiteX5" fmla="*/ 1598029 w 1872208"/>
              <a:gd name="connsiteY5" fmla="*/ 1598032 h 1872208"/>
              <a:gd name="connsiteX6" fmla="*/ 936103 w 1872208"/>
              <a:gd name="connsiteY6" fmla="*/ 1872210 h 1872208"/>
              <a:gd name="connsiteX7" fmla="*/ 274177 w 1872208"/>
              <a:gd name="connsiteY7" fmla="*/ 1598031 h 1872208"/>
              <a:gd name="connsiteX8" fmla="*/ -1 w 1872208"/>
              <a:gd name="connsiteY8" fmla="*/ 936105 h 1872208"/>
              <a:gd name="connsiteX9" fmla="*/ 0 w 1872208"/>
              <a:gd name="connsiteY9" fmla="*/ 936104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72208" h="1872208">
                <a:moveTo>
                  <a:pt x="0" y="936104"/>
                </a:moveTo>
                <a:cubicBezTo>
                  <a:pt x="0" y="687834"/>
                  <a:pt x="98626" y="449732"/>
                  <a:pt x="274179" y="274179"/>
                </a:cubicBezTo>
                <a:cubicBezTo>
                  <a:pt x="449733" y="98626"/>
                  <a:pt x="687835" y="1"/>
                  <a:pt x="936105" y="1"/>
                </a:cubicBezTo>
                <a:cubicBezTo>
                  <a:pt x="1184375" y="1"/>
                  <a:pt x="1422477" y="98627"/>
                  <a:pt x="1598030" y="274180"/>
                </a:cubicBezTo>
                <a:cubicBezTo>
                  <a:pt x="1773583" y="449734"/>
                  <a:pt x="1872208" y="687836"/>
                  <a:pt x="1872208" y="936106"/>
                </a:cubicBezTo>
                <a:cubicBezTo>
                  <a:pt x="1872208" y="1184376"/>
                  <a:pt x="1773583" y="1422478"/>
                  <a:pt x="1598029" y="1598032"/>
                </a:cubicBezTo>
                <a:cubicBezTo>
                  <a:pt x="1422475" y="1773586"/>
                  <a:pt x="1184373" y="1872210"/>
                  <a:pt x="936103" y="1872210"/>
                </a:cubicBezTo>
                <a:cubicBezTo>
                  <a:pt x="687833" y="1872210"/>
                  <a:pt x="449731" y="1773585"/>
                  <a:pt x="274177" y="1598031"/>
                </a:cubicBezTo>
                <a:cubicBezTo>
                  <a:pt x="98624" y="1422477"/>
                  <a:pt x="-1" y="1184375"/>
                  <a:pt x="-1" y="936105"/>
                </a:cubicBezTo>
                <a:lnTo>
                  <a:pt x="0" y="936104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274179" tIns="274178" rIns="274179" bIns="274178" spcCol="1270" anchor="ctr"/>
          <a:lstStyle/>
          <a:p>
            <a:pPr algn="r" defTabSz="1733550" eaLnBrk="0" hangingPunct="0">
              <a:lnSpc>
                <a:spcPct val="90000"/>
              </a:lnSpc>
              <a:spcAft>
                <a:spcPct val="35000"/>
              </a:spcAft>
              <a:defRPr/>
            </a:pPr>
            <a:r>
              <a:rPr lang="fr-FR" sz="3200" b="1" dirty="0">
                <a:solidFill>
                  <a:schemeClr val="tx1"/>
                </a:solidFill>
              </a:rPr>
              <a:t>Santé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12A9A-5C3D-4FDA-966E-894987A19C33}" type="slidenum">
              <a:rPr lang="fr-FR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33798" name="ZoneTexte 5"/>
          <p:cNvSpPr txBox="1">
            <a:spLocks noChangeArrowheads="1"/>
          </p:cNvSpPr>
          <p:nvPr/>
        </p:nvSpPr>
        <p:spPr bwMode="auto">
          <a:xfrm>
            <a:off x="1547813" y="404813"/>
            <a:ext cx="5832475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fr-FR" sz="3200" b="1" dirty="0">
                <a:solidFill>
                  <a:srgbClr val="C6CB4C"/>
                </a:solidFill>
                <a:latin typeface="+mj-lt"/>
                <a:ea typeface="+mj-ea"/>
                <a:cs typeface="+mj-cs"/>
              </a:rPr>
              <a:t>Ebauche de </a:t>
            </a:r>
            <a:r>
              <a:rPr lang="fr-FR" sz="3200" b="1" dirty="0" smtClean="0">
                <a:solidFill>
                  <a:srgbClr val="C6CB4C"/>
                </a:solidFill>
                <a:latin typeface="+mj-lt"/>
                <a:ea typeface="+mj-ea"/>
                <a:cs typeface="+mj-cs"/>
              </a:rPr>
              <a:t>Structuration</a:t>
            </a:r>
            <a:endParaRPr lang="fr-FR" sz="3200" b="1" dirty="0">
              <a:solidFill>
                <a:srgbClr val="C6CB4C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1" name="Diagramme 20"/>
          <p:cNvGraphicFramePr/>
          <p:nvPr/>
        </p:nvGraphicFramePr>
        <p:xfrm>
          <a:off x="755576" y="1988840"/>
          <a:ext cx="266429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me 16"/>
          <p:cNvGraphicFramePr/>
          <p:nvPr/>
        </p:nvGraphicFramePr>
        <p:xfrm>
          <a:off x="2483768" y="1412776"/>
          <a:ext cx="2592288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0" name="Diagramme 19"/>
          <p:cNvGraphicFramePr/>
          <p:nvPr/>
        </p:nvGraphicFramePr>
        <p:xfrm>
          <a:off x="2267744" y="3140968"/>
          <a:ext cx="3240360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2" name="Ellipse 11"/>
          <p:cNvSpPr/>
          <p:nvPr/>
        </p:nvSpPr>
        <p:spPr bwMode="auto">
          <a:xfrm flipH="1">
            <a:off x="6732240" y="3573016"/>
            <a:ext cx="2087562" cy="5048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fr-FR" sz="1600" b="1" dirty="0" err="1">
                <a:solidFill>
                  <a:schemeClr val="tx1"/>
                </a:solidFill>
                <a:ea typeface="ヒラギノ角ゴ Pro W3" pitchFamily="1" charset="-128"/>
              </a:rPr>
              <a:t>Labex</a:t>
            </a:r>
            <a:r>
              <a:rPr lang="fr-FR" sz="1600" b="1" dirty="0"/>
              <a:t> </a:t>
            </a:r>
            <a:r>
              <a:rPr lang="fr-FR" sz="1600" b="1" dirty="0">
                <a:solidFill>
                  <a:schemeClr val="tx1"/>
                </a:solidFill>
                <a:ea typeface="ヒラギノ角ゴ Pro W3" pitchFamily="1" charset="-128"/>
              </a:rPr>
              <a:t>Maths</a:t>
            </a:r>
          </a:p>
        </p:txBody>
      </p:sp>
      <p:sp>
        <p:nvSpPr>
          <p:cNvPr id="14" name="Ellipse 13"/>
          <p:cNvSpPr/>
          <p:nvPr/>
        </p:nvSpPr>
        <p:spPr bwMode="auto">
          <a:xfrm>
            <a:off x="5796136" y="4869160"/>
            <a:ext cx="2159000" cy="1079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fr-FR" sz="1600" b="1" dirty="0" err="1">
                <a:solidFill>
                  <a:schemeClr val="tx1"/>
                </a:solidFill>
                <a:latin typeface="+mj-lt"/>
                <a:ea typeface="ヒラギノ角ゴ Pro W3" pitchFamily="1" charset="-128"/>
              </a:rPr>
              <a:t>Démonst</a:t>
            </a:r>
            <a:r>
              <a:rPr lang="fr-FR" sz="1600" b="1" dirty="0">
                <a:solidFill>
                  <a:schemeClr val="tx1"/>
                </a:solidFill>
                <a:latin typeface="+mj-lt"/>
                <a:ea typeface="ヒラギノ角ゴ Pro W3" pitchFamily="1" charset="-128"/>
              </a:rPr>
              <a:t>.  </a:t>
            </a:r>
            <a:r>
              <a:rPr lang="fr-FR" sz="1600" b="1" dirty="0" err="1">
                <a:solidFill>
                  <a:schemeClr val="tx1"/>
                </a:solidFill>
                <a:latin typeface="+mj-lt"/>
                <a:ea typeface="ヒラギノ角ゴ Pro W3" pitchFamily="1" charset="-128"/>
              </a:rPr>
              <a:t>Ener</a:t>
            </a:r>
            <a:r>
              <a:rPr lang="fr-FR" sz="1600" b="1" dirty="0">
                <a:latin typeface="+mj-lt"/>
              </a:rPr>
              <a:t>. </a:t>
            </a:r>
            <a:r>
              <a:rPr lang="fr-FR" sz="1600" b="1" dirty="0" err="1">
                <a:solidFill>
                  <a:schemeClr val="tx1"/>
                </a:solidFill>
                <a:latin typeface="+mj-lt"/>
                <a:ea typeface="ヒラギノ角ゴ Pro W3" pitchFamily="1" charset="-128"/>
              </a:rPr>
              <a:t>décarbonées</a:t>
            </a:r>
            <a:endParaRPr lang="fr-FR" sz="1600" b="1" dirty="0">
              <a:solidFill>
                <a:schemeClr val="tx1"/>
              </a:solidFill>
              <a:latin typeface="+mj-lt"/>
              <a:ea typeface="ヒラギノ角ゴ Pro W3" pitchFamily="1" charset="-128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6948264" y="1556792"/>
            <a:ext cx="1871663" cy="64928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fr-FR" sz="1600" b="1" dirty="0" err="1">
                <a:solidFill>
                  <a:schemeClr val="tx1"/>
                </a:solidFill>
                <a:ea typeface="ヒラギノ角ゴ Pro W3" pitchFamily="1" charset="-128"/>
              </a:rPr>
              <a:t>Labex</a:t>
            </a:r>
            <a:r>
              <a:rPr lang="fr-FR" sz="1600" b="1" dirty="0"/>
              <a:t> </a:t>
            </a:r>
            <a:r>
              <a:rPr lang="fr-FR" sz="1600" b="1" dirty="0">
                <a:solidFill>
                  <a:schemeClr val="tx1"/>
                </a:solidFill>
                <a:ea typeface="ヒラギノ角ゴ Pro W3" pitchFamily="1" charset="-128"/>
              </a:rPr>
              <a:t>SHS </a:t>
            </a:r>
          </a:p>
        </p:txBody>
      </p:sp>
      <p:sp>
        <p:nvSpPr>
          <p:cNvPr id="22" name="Ellipse 21"/>
          <p:cNvSpPr/>
          <p:nvPr/>
        </p:nvSpPr>
        <p:spPr bwMode="auto">
          <a:xfrm>
            <a:off x="1042988" y="4652963"/>
            <a:ext cx="1800225" cy="10080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fr-FR" sz="2800" b="1" dirty="0">
                <a:solidFill>
                  <a:schemeClr val="tx1"/>
                </a:solidFill>
                <a:ea typeface="ヒラギノ角ゴ Pro W3" pitchFamily="1" charset="-128"/>
              </a:rPr>
              <a:t>SATT</a:t>
            </a:r>
          </a:p>
        </p:txBody>
      </p:sp>
      <p:sp>
        <p:nvSpPr>
          <p:cNvPr id="26" name="Ellipse 25"/>
          <p:cNvSpPr/>
          <p:nvPr/>
        </p:nvSpPr>
        <p:spPr bwMode="auto">
          <a:xfrm>
            <a:off x="1979712" y="2276872"/>
            <a:ext cx="3456384" cy="11521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fr-FR" sz="2000" b="1" dirty="0">
                <a:solidFill>
                  <a:schemeClr val="tx1"/>
                </a:solidFill>
                <a:ea typeface="ヒラギノ角ゴ Pro W3" pitchFamily="1" charset="-128"/>
              </a:rPr>
              <a:t>Matériaux/mécanique/acoustique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 txBox="1">
            <a:spLocks noGrp="1"/>
          </p:cNvSpPr>
          <p:nvPr/>
        </p:nvSpPr>
        <p:spPr bwMode="auto">
          <a:xfrm>
            <a:off x="1906588" y="6570663"/>
            <a:ext cx="52546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30 septembre 2010</a:t>
            </a:r>
          </a:p>
        </p:txBody>
      </p:sp>
      <p:sp>
        <p:nvSpPr>
          <p:cNvPr id="5" name="Espace réservé du numéro de diapositive 4"/>
          <p:cNvSpPr txBox="1">
            <a:spLocks noGrp="1"/>
          </p:cNvSpPr>
          <p:nvPr/>
        </p:nvSpPr>
        <p:spPr bwMode="auto">
          <a:xfrm>
            <a:off x="8305800" y="6518275"/>
            <a:ext cx="719138" cy="287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eaLnBrk="0" hangingPunct="0">
              <a:defRPr/>
            </a:pPr>
            <a:fld id="{2F67DBEA-978E-42A4-A786-CC61E70EEA4B}" type="slidenum">
              <a:rPr lang="fr-FR" sz="1800">
                <a:solidFill>
                  <a:srgbClr val="B3B3B3"/>
                </a:solidFill>
                <a:latin typeface="Verdana" pitchFamily="1" charset="0"/>
                <a:ea typeface="+mn-ea"/>
                <a:cs typeface="+mn-cs"/>
              </a:rPr>
              <a:pPr algn="r" eaLnBrk="0" hangingPunct="0">
                <a:defRPr/>
              </a:pPr>
              <a:t>11</a:t>
            </a:fld>
            <a:endParaRPr lang="fr-FR" sz="1800" dirty="0">
              <a:solidFill>
                <a:srgbClr val="B3B3B3"/>
              </a:solidFill>
              <a:latin typeface="Verdana" pitchFamily="1" charset="0"/>
              <a:ea typeface="+mn-ea"/>
              <a:cs typeface="+mn-cs"/>
            </a:endParaRPr>
          </a:p>
        </p:txBody>
      </p:sp>
      <p:sp>
        <p:nvSpPr>
          <p:cNvPr id="65543" name="ZoneTexte 5"/>
          <p:cNvSpPr txBox="1">
            <a:spLocks noChangeArrowheads="1"/>
          </p:cNvSpPr>
          <p:nvPr/>
        </p:nvSpPr>
        <p:spPr bwMode="auto">
          <a:xfrm>
            <a:off x="1547813" y="404813"/>
            <a:ext cx="5832475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fr-FR" sz="3200" b="1" dirty="0" smtClean="0">
                <a:solidFill>
                  <a:srgbClr val="C6CB4C"/>
                </a:solidFill>
                <a:latin typeface="+mj-lt"/>
                <a:ea typeface="+mj-ea"/>
                <a:cs typeface="+mj-cs"/>
              </a:rPr>
              <a:t>Projets déposés ou en cours</a:t>
            </a:r>
            <a:endParaRPr lang="fr-FR" sz="3200" b="1" dirty="0">
              <a:solidFill>
                <a:srgbClr val="C6CB4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5554" name="Rectangle 23"/>
          <p:cNvSpPr>
            <a:spLocks noChangeArrowheads="1"/>
          </p:cNvSpPr>
          <p:nvPr/>
        </p:nvSpPr>
        <p:spPr bwMode="auto">
          <a:xfrm>
            <a:off x="468313" y="981075"/>
            <a:ext cx="820737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sz="2000" b="1" dirty="0">
                <a:solidFill>
                  <a:srgbClr val="C85014"/>
                </a:solidFill>
                <a:ea typeface="ＭＳ Ｐゴシック"/>
                <a:cs typeface="ＭＳ Ｐゴシック"/>
              </a:rPr>
              <a:t>En </a:t>
            </a:r>
            <a:r>
              <a:rPr lang="fr-FR" sz="2000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région </a:t>
            </a:r>
            <a:r>
              <a:rPr lang="fr-FR" sz="2000" b="1" dirty="0">
                <a:solidFill>
                  <a:srgbClr val="C85014"/>
                </a:solidFill>
                <a:ea typeface="ＭＳ Ｐゴシック"/>
                <a:cs typeface="ＭＳ Ｐゴシック"/>
              </a:rPr>
              <a:t>Pays de la Loire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un </a:t>
            </a:r>
            <a:r>
              <a:rPr lang="fr-FR" b="1" dirty="0">
                <a:ea typeface="ＭＳ Ｐゴシック"/>
                <a:cs typeface="ＭＳ Ｐゴシック"/>
              </a:rPr>
              <a:t>IHU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>
                <a:ea typeface="ＭＳ Ｐゴシック"/>
                <a:cs typeface="ＭＳ Ｐゴシック"/>
              </a:rPr>
              <a:t>u</a:t>
            </a:r>
            <a:r>
              <a:rPr lang="fr-FR" b="1" dirty="0" smtClean="0">
                <a:ea typeface="ＭＳ Ｐゴシック"/>
                <a:cs typeface="ＭＳ Ｐゴシック"/>
              </a:rPr>
              <a:t>n </a:t>
            </a:r>
            <a:r>
              <a:rPr lang="fr-FR" b="1" dirty="0">
                <a:ea typeface="ＭＳ Ｐゴシック"/>
                <a:cs typeface="ＭＳ Ｐゴシック"/>
              </a:rPr>
              <a:t>IRT</a:t>
            </a:r>
          </a:p>
          <a:p>
            <a:pPr marL="573088" lvl="1" indent="-573088">
              <a:lnSpc>
                <a:spcPct val="160000"/>
              </a:lnSpc>
              <a:spcBef>
                <a:spcPct val="20000"/>
              </a:spcBef>
              <a:buClr>
                <a:srgbClr val="118B9D"/>
              </a:buClr>
              <a:buBlip>
                <a:blip r:embed="rId3"/>
              </a:buBlip>
            </a:pPr>
            <a:r>
              <a:rPr lang="fr-FR" sz="2000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En </a:t>
            </a:r>
            <a:r>
              <a:rPr lang="fr-FR" sz="2000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interrégional  : Pays de la Loire-Bretagne</a:t>
            </a:r>
            <a:endParaRPr lang="fr-FR" sz="2000" b="1" dirty="0" smtClean="0">
              <a:solidFill>
                <a:srgbClr val="C85014"/>
              </a:solidFill>
              <a:ea typeface="ＭＳ Ｐゴシック"/>
              <a:cs typeface="ＭＳ Ｐゴシック"/>
            </a:endParaRP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1 </a:t>
            </a:r>
            <a:r>
              <a:rPr lang="fr-FR" b="1" dirty="0">
                <a:ea typeface="ＭＳ Ｐゴシック"/>
                <a:cs typeface="ＭＳ Ｐゴシック"/>
              </a:rPr>
              <a:t>IRT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>
                <a:ea typeface="ＭＳ Ｐゴシック"/>
                <a:cs typeface="ＭＳ Ｐゴシック"/>
              </a:rPr>
              <a:t>6</a:t>
            </a:r>
            <a:r>
              <a:rPr lang="fr-FR" b="1" dirty="0" smtClean="0">
                <a:ea typeface="ＭＳ Ｐゴシック"/>
                <a:cs typeface="ＭＳ Ｐゴシック"/>
              </a:rPr>
              <a:t> </a:t>
            </a:r>
            <a:r>
              <a:rPr lang="fr-FR" b="1" dirty="0" err="1">
                <a:ea typeface="ＭＳ Ｐゴシック"/>
                <a:cs typeface="ＭＳ Ｐゴシック"/>
              </a:rPr>
              <a:t>Labex</a:t>
            </a:r>
            <a:endParaRPr lang="fr-FR" b="1" dirty="0">
              <a:ea typeface="ＭＳ Ｐゴシック"/>
              <a:cs typeface="ＭＳ Ｐゴシック"/>
            </a:endParaRP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sz="2000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National 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2 IEED</a:t>
            </a:r>
            <a:endParaRPr lang="fr-FR" b="1" dirty="0" smtClean="0">
              <a:ea typeface="ＭＳ Ｐゴシック"/>
              <a:cs typeface="ＭＳ Ｐゴシック"/>
            </a:endParaRP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1 </a:t>
            </a:r>
            <a:r>
              <a:rPr lang="fr-FR" b="1" dirty="0" err="1" smtClean="0">
                <a:ea typeface="ＭＳ Ｐゴシック"/>
                <a:cs typeface="ＭＳ Ｐゴシック"/>
              </a:rPr>
              <a:t>Labex</a:t>
            </a:r>
            <a:endParaRPr lang="fr-FR" b="1" dirty="0" smtClean="0">
              <a:ea typeface="ＭＳ Ｐゴシック"/>
              <a:cs typeface="ＭＳ Ｐゴシック"/>
            </a:endParaRPr>
          </a:p>
          <a:p>
            <a:pPr marL="1030288" lvl="1" indent="-573088">
              <a:spcBef>
                <a:spcPct val="20000"/>
              </a:spcBef>
              <a:buClr>
                <a:srgbClr val="118B9D"/>
              </a:buClr>
            </a:pPr>
            <a:endParaRPr lang="fr-FR" b="1" dirty="0">
              <a:solidFill>
                <a:srgbClr val="C85014"/>
              </a:solidFill>
              <a:ea typeface="ＭＳ Ｐゴシック"/>
              <a:cs typeface="ＭＳ Ｐゴシック"/>
            </a:endParaRPr>
          </a:p>
          <a:p>
            <a:pPr marL="952500" lvl="1" indent="-377825" algn="just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endParaRPr lang="fr-FR" sz="2800" b="1" dirty="0">
              <a:ea typeface="ＭＳ Ｐゴシック"/>
              <a:cs typeface="ＭＳ Ｐゴシック"/>
            </a:endParaRP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endParaRPr lang="fr-FR" sz="2800" b="1" dirty="0">
              <a:ea typeface="ＭＳ Ｐゴシック"/>
              <a:cs typeface="ＭＳ Ｐゴシック"/>
            </a:endParaRP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endParaRPr lang="fr-FR" b="1" dirty="0">
              <a:solidFill>
                <a:srgbClr val="C85014"/>
              </a:solidFill>
              <a:ea typeface="ＭＳ Ｐゴシック"/>
              <a:cs typeface="ＭＳ Ｐゴシック"/>
            </a:endParaRPr>
          </a:p>
          <a:p>
            <a:pPr marL="952500" lvl="1" indent="-377825" algn="just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endParaRPr lang="fr-FR" sz="1800" b="1" dirty="0">
              <a:ea typeface="ＭＳ Ｐゴシック"/>
              <a:cs typeface="ＭＳ Ｐゴシック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427984" y="1340769"/>
            <a:ext cx="3384376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4 </a:t>
            </a:r>
            <a:r>
              <a:rPr lang="fr-FR" b="1" dirty="0" err="1" smtClean="0">
                <a:ea typeface="ＭＳ Ｐゴシック"/>
                <a:cs typeface="ＭＳ Ｐゴシック"/>
              </a:rPr>
              <a:t>Labex</a:t>
            </a:r>
            <a:endParaRPr lang="fr-FR" b="1" dirty="0" smtClean="0">
              <a:ea typeface="ＭＳ Ｐゴシック"/>
              <a:cs typeface="ＭＳ Ｐゴシック"/>
            </a:endParaRP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5 </a:t>
            </a:r>
            <a:r>
              <a:rPr lang="fr-FR" b="1" dirty="0" err="1" smtClean="0">
                <a:ea typeface="ＭＳ Ｐゴシック"/>
                <a:cs typeface="ＭＳ Ｐゴシック"/>
              </a:rPr>
              <a:t>Equipex</a:t>
            </a:r>
            <a:endParaRPr lang="fr-FR" b="1" dirty="0" smtClean="0">
              <a:ea typeface="ＭＳ Ｐゴシック"/>
              <a:cs typeface="ＭＳ Ｐゴシック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076056" y="3356993"/>
            <a:ext cx="3312368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Une SATT</a:t>
            </a:r>
            <a:endParaRPr lang="fr-FR" b="1" dirty="0" smtClean="0">
              <a:ea typeface="ＭＳ Ｐゴシック"/>
              <a:cs typeface="ＭＳ Ｐゴシック"/>
            </a:endParaRP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3</a:t>
            </a:r>
            <a:r>
              <a:rPr lang="fr-FR" b="1" dirty="0" smtClean="0">
                <a:ea typeface="ＭＳ Ｐゴシック"/>
                <a:cs typeface="ＭＳ Ｐゴシック"/>
              </a:rPr>
              <a:t> </a:t>
            </a:r>
            <a:r>
              <a:rPr lang="fr-FR" b="1" dirty="0" err="1" smtClean="0">
                <a:ea typeface="ＭＳ Ｐゴシック"/>
                <a:cs typeface="ＭＳ Ｐゴシック"/>
              </a:rPr>
              <a:t>Equipex</a:t>
            </a:r>
            <a:endParaRPr lang="fr-FR" b="1" dirty="0" smtClean="0">
              <a:ea typeface="ＭＳ Ｐゴシック"/>
              <a:cs typeface="ＭＳ Ｐゴシック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644008" y="5301208"/>
            <a:ext cx="3384376" cy="60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5 </a:t>
            </a:r>
            <a:r>
              <a:rPr lang="fr-FR" b="1" dirty="0" err="1" smtClean="0">
                <a:ea typeface="ＭＳ Ｐゴシック"/>
                <a:cs typeface="ＭＳ Ｐゴシック"/>
              </a:rPr>
              <a:t>Equipex</a:t>
            </a:r>
            <a:endParaRPr lang="fr-FR" b="1" dirty="0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F578BD-E042-4D9E-A2BA-358BE4E1A948}" type="slidenum">
              <a:rPr lang="fr-FR"/>
              <a:pPr>
                <a:defRPr/>
              </a:pPr>
              <a:t>12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642938" y="0"/>
          <a:ext cx="7929562" cy="5810448"/>
        </p:xfrm>
        <a:graphic>
          <a:graphicData uri="http://schemas.openxmlformats.org/drawingml/2006/table">
            <a:tbl>
              <a:tblPr/>
              <a:tblGrid>
                <a:gridCol w="5643602"/>
                <a:gridCol w="1643074"/>
                <a:gridCol w="642886"/>
              </a:tblGrid>
              <a:tr h="7061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Matériaux / Mécanique / Acoustique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IRT</a:t>
                      </a:r>
                      <a:r>
                        <a:rPr lang="fr-FR" sz="1800" dirty="0" smtClean="0"/>
                        <a:t> : Jules Verne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Régional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LABEX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: </a:t>
                      </a:r>
                      <a:r>
                        <a:rPr kumimoji="0" 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-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Institut Européen d’Acoustique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Mécanique Matériaux Procédés Génie civil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Chimie et Physique des Matériaux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b="1" dirty="0" smtClean="0"/>
                        <a:t>EQUIPEX </a:t>
                      </a:r>
                      <a:r>
                        <a:rPr lang="fr-FR" dirty="0" smtClean="0"/>
                        <a:t>: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fr-FR" dirty="0" smtClean="0"/>
                        <a:t>Institut Européen d’Acoustique (soutien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  CNRS)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lang="fr-FR" dirty="0" smtClean="0"/>
                        <a:t> Microscopie électronique en Grand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  Ouest (</a:t>
                      </a:r>
                      <a:r>
                        <a:rPr lang="fr-FR" dirty="0" err="1" smtClean="0"/>
                        <a:t>Emhymat</a:t>
                      </a:r>
                      <a:r>
                        <a:rPr lang="fr-FR" dirty="0" smtClean="0"/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57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fr-FR" dirty="0" smtClean="0"/>
                        <a:t>Plateforme de caractérisation des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  molécules et matériaux (</a:t>
                      </a:r>
                      <a:r>
                        <a:rPr lang="fr-FR" dirty="0" err="1" smtClean="0"/>
                        <a:t>Equipemans</a:t>
                      </a:r>
                      <a:r>
                        <a:rPr lang="fr-FR" dirty="0" smtClean="0"/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57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                - </a:t>
                      </a:r>
                      <a:r>
                        <a:rPr lang="fr-FR" dirty="0" err="1" smtClean="0"/>
                        <a:t>Xyloforest</a:t>
                      </a:r>
                      <a:endParaRPr lang="fr-FR" dirty="0" smtClean="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National</a:t>
                      </a:r>
                      <a:endParaRPr lang="fr-FR" dirty="0" smtClean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9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fr-FR" dirty="0" smtClean="0"/>
                        <a:t>Batteries lithium (Rock)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National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9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                - </a:t>
                      </a:r>
                      <a:r>
                        <a:rPr lang="fr-FR" dirty="0" smtClean="0"/>
                        <a:t>Robotique avancée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National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500438" y="6000750"/>
            <a:ext cx="5254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u="sng" dirty="0">
                <a:latin typeface="Verdana" pitchFamily="1" charset="0"/>
                <a:ea typeface="+mn-ea"/>
                <a:cs typeface="+mn-cs"/>
              </a:rPr>
              <a:t>Légende</a:t>
            </a: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 : P1=priorité n°1 / P2 =priorité n°2 / F= avis favorable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9B4FE4-305F-4794-82E6-E26FE7B0ACDB}" type="slidenum">
              <a:rPr lang="fr-FR"/>
              <a:pPr>
                <a:defRPr/>
              </a:pPr>
              <a:t>13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714375" y="0"/>
          <a:ext cx="7929562" cy="3319899"/>
        </p:xfrm>
        <a:graphic>
          <a:graphicData uri="http://schemas.openxmlformats.org/drawingml/2006/table">
            <a:tbl>
              <a:tblPr/>
              <a:tblGrid>
                <a:gridCol w="5429288"/>
                <a:gridCol w="1785950"/>
                <a:gridCol w="714324"/>
              </a:tblGrid>
              <a:tr h="9286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Agro / Alimentation / Végétal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LABEX 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Systèmes alimentaires durables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EQUIPEX 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Qualité et sécurité des aliments par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   approche 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métabolomique</a:t>
                      </a: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smtClean="0"/>
                        <a:t>INBS</a:t>
                      </a:r>
                      <a:r>
                        <a:rPr lang="fr-FR" dirty="0" smtClean="0"/>
                        <a:t> :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fr-FR" dirty="0" smtClean="0"/>
                        <a:t>Impact sur la santé de certaines  </a:t>
                      </a:r>
                    </a:p>
                    <a:p>
                      <a:r>
                        <a:rPr lang="fr-FR" dirty="0" smtClean="0"/>
                        <a:t>               catégories d'aliments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kumimoji="0" 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 Nutrition Infrastructure (HNI)    </a:t>
                      </a: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(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réseau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des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CRNH)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500438" y="3429000"/>
            <a:ext cx="5254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u="sng" dirty="0">
                <a:latin typeface="Verdana" pitchFamily="1" charset="0"/>
                <a:ea typeface="+mn-ea"/>
                <a:cs typeface="+mn-cs"/>
              </a:rPr>
              <a:t>Légende</a:t>
            </a: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 : P1=priorité n°1 / P2 =priorité n°2 / F= avis favorable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5F47-4E74-47C1-9478-48ADA1165A95}" type="slidenum">
              <a:rPr lang="fr-FR"/>
              <a:pPr>
                <a:defRPr/>
              </a:pPr>
              <a:t>14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714375" y="0"/>
          <a:ext cx="7929562" cy="2638395"/>
        </p:xfrm>
        <a:graphic>
          <a:graphicData uri="http://schemas.openxmlformats.org/drawingml/2006/table">
            <a:tbl>
              <a:tblPr/>
              <a:tblGrid>
                <a:gridCol w="5429288"/>
                <a:gridCol w="1785950"/>
                <a:gridCol w="714324"/>
              </a:tblGrid>
              <a:tr h="9286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IRT 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B-Com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Labex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Internet du futur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Equipex</a:t>
                      </a:r>
                      <a:r>
                        <a:rPr lang="fr-FR" dirty="0" smtClean="0"/>
                        <a:t> :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kumimoji="0" lang="fr-F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GRID 5000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</a:t>
                      </a:r>
                      <a:r>
                        <a:rPr kumimoji="0" 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kumimoji="0" lang="en-GB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Réalité</a:t>
                      </a:r>
                      <a:r>
                        <a:rPr kumimoji="0" lang="en-GB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virtuelle</a:t>
                      </a:r>
                      <a:r>
                        <a:rPr kumimoji="0" lang="en-GB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(VREX)</a:t>
                      </a:r>
                      <a:endParaRPr lang="fr-FR" sz="18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P2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429000" y="2714625"/>
            <a:ext cx="52546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u="sng" dirty="0">
                <a:latin typeface="Verdana" pitchFamily="1" charset="0"/>
                <a:ea typeface="+mn-ea"/>
                <a:cs typeface="+mn-cs"/>
              </a:rPr>
              <a:t>Légende</a:t>
            </a: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 : P1=priorité n°1 / P2 =priorité n°2 / F= avis favorable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E6476B-CD00-4E0F-8D6C-1C26A5C3ACDB}" type="slidenum">
              <a:rPr lang="fr-FR"/>
              <a:pPr>
                <a:defRPr/>
              </a:pPr>
              <a:t>15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714375" y="0"/>
          <a:ext cx="7929562" cy="5628058"/>
        </p:xfrm>
        <a:graphic>
          <a:graphicData uri="http://schemas.openxmlformats.org/drawingml/2006/table">
            <a:tbl>
              <a:tblPr/>
              <a:tblGrid>
                <a:gridCol w="5857916"/>
                <a:gridCol w="1500198"/>
                <a:gridCol w="571448"/>
              </a:tblGrid>
              <a:tr h="920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Santé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smtClean="0"/>
                        <a:t>IHU</a:t>
                      </a:r>
                      <a:r>
                        <a:rPr lang="fr-FR" dirty="0" smtClean="0"/>
                        <a:t> : Sciences de la transplantation et immunothérapie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LABEX 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</a:t>
                      </a:r>
                      <a:r>
                        <a:rPr kumimoji="0" 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-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Centre européen pour le nucléaire, la santé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 et l’environnement, CENSE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Maladies cardiovasculaires, métabolisme,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nutrition, génétique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EQUIPEX 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Arronax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+ AMS + Imagerie médicale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  (soutien CNRS)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b="1" dirty="0" smtClean="0"/>
                        <a:t>Grandes Cohortes :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lang="fr-FR" dirty="0" smtClean="0"/>
                        <a:t>Transplantation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956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              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   - </a:t>
                      </a:r>
                      <a:r>
                        <a:rPr lang="fr-FR" baseline="0" dirty="0" smtClean="0"/>
                        <a:t>Maladies Rares</a:t>
                      </a:r>
                      <a:endParaRPr lang="fr-FR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National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9292">
                <a:tc>
                  <a:txBody>
                    <a:bodyPr/>
                    <a:lstStyle/>
                    <a:p>
                      <a:r>
                        <a:rPr lang="fr-FR" b="1" dirty="0" smtClean="0"/>
                        <a:t>INBS </a:t>
                      </a:r>
                      <a:r>
                        <a:rPr lang="fr-FR" dirty="0" smtClean="0"/>
                        <a:t>: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lang="fr-FR" dirty="0" smtClean="0"/>
                        <a:t> Impact sur la santé de certaines catégories </a:t>
                      </a:r>
                    </a:p>
                    <a:p>
                      <a:r>
                        <a:rPr lang="fr-FR" dirty="0" smtClean="0"/>
                        <a:t>             d'aliments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9292"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kumimoji="0" 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 Nutrition Infrastructure (HNI)  (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réseau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des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CRNH)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429000" y="5643563"/>
            <a:ext cx="5254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u="sng" dirty="0">
                <a:latin typeface="Verdana" pitchFamily="1" charset="0"/>
                <a:ea typeface="+mn-ea"/>
                <a:cs typeface="+mn-cs"/>
              </a:rPr>
              <a:t>Légende</a:t>
            </a: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 : P1=priorité n°1 / P2 =priorité n°2 / F= avis favorable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AE48C0-6920-4EB8-B8E5-726B648F9910}" type="slidenum">
              <a:rPr lang="fr-FR"/>
              <a:pPr>
                <a:defRPr/>
              </a:pPr>
              <a:t>16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714375" y="0"/>
          <a:ext cx="7929562" cy="2850949"/>
        </p:xfrm>
        <a:graphic>
          <a:graphicData uri="http://schemas.openxmlformats.org/drawingml/2006/table">
            <a:tbl>
              <a:tblPr/>
              <a:tblGrid>
                <a:gridCol w="5857916"/>
                <a:gridCol w="1500198"/>
                <a:gridCol w="571448"/>
              </a:tblGrid>
              <a:tr h="1071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Labex</a:t>
                      </a:r>
                      <a:r>
                        <a:rPr lang="fr-FR" b="1" dirty="0" smtClean="0"/>
                        <a:t> </a:t>
                      </a:r>
                      <a:r>
                        <a:rPr lang="fr-FR" dirty="0" smtClean="0"/>
                        <a:t>: Mer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Equipex</a:t>
                      </a:r>
                      <a:r>
                        <a:rPr lang="fr-FR" dirty="0" smtClean="0"/>
                        <a:t> : Bassin océanique</a:t>
                      </a:r>
                      <a:r>
                        <a:rPr lang="fr-FR" baseline="0" dirty="0" smtClean="0"/>
                        <a:t> de Nantes (Evolution)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P1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IEED </a:t>
                      </a:r>
                      <a:r>
                        <a:rPr lang="fr-FR" sz="1800" dirty="0" smtClean="0"/>
                        <a:t>:     France Energies Marines (IFREMER)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National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b="1" dirty="0" smtClean="0"/>
                        <a:t>Démonstrateur </a:t>
                      </a:r>
                      <a:r>
                        <a:rPr lang="fr-FR" dirty="0" smtClean="0"/>
                        <a:t>: Energie </a:t>
                      </a:r>
                      <a:r>
                        <a:rPr lang="fr-FR" dirty="0" err="1" smtClean="0"/>
                        <a:t>décarbonnées</a:t>
                      </a:r>
                      <a:r>
                        <a:rPr lang="fr-FR" baseline="0" dirty="0" smtClean="0"/>
                        <a:t> micro-algues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429000" y="2928938"/>
            <a:ext cx="5254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u="sng" dirty="0">
                <a:latin typeface="Verdana" pitchFamily="1" charset="0"/>
                <a:ea typeface="+mn-ea"/>
                <a:cs typeface="+mn-cs"/>
              </a:rPr>
              <a:t>Légende</a:t>
            </a: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 : P1=priorité n°1 / P2 =priorité n°2 / F= avis favorable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E6F4E-AF39-479D-8C13-6275AA51CC48}" type="slidenum">
              <a:rPr lang="fr-FR"/>
              <a:pPr>
                <a:defRPr/>
              </a:pPr>
              <a:t>17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928688" y="0"/>
          <a:ext cx="7358114" cy="5644156"/>
        </p:xfrm>
        <a:graphic>
          <a:graphicData uri="http://schemas.openxmlformats.org/drawingml/2006/table">
            <a:tbl>
              <a:tblPr/>
              <a:tblGrid>
                <a:gridCol w="5000660"/>
                <a:gridCol w="1643074"/>
                <a:gridCol w="714380"/>
              </a:tblGrid>
              <a:tr h="1071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Projets transversaux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smtClean="0"/>
                        <a:t>SATT</a:t>
                      </a:r>
                      <a:r>
                        <a:rPr lang="fr-FR" b="0" dirty="0" smtClean="0"/>
                        <a:t> 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Interrégional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Labex</a:t>
                      </a:r>
                      <a:r>
                        <a:rPr lang="fr-FR" b="1" dirty="0" smtClean="0"/>
                        <a:t> : - </a:t>
                      </a:r>
                      <a:r>
                        <a:rPr lang="fr-FR" b="0" dirty="0" smtClean="0"/>
                        <a:t>Mathématiques 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             - Lien social,</a:t>
                      </a:r>
                      <a:r>
                        <a:rPr lang="fr-FR" sz="1800" baseline="0" dirty="0" smtClean="0"/>
                        <a:t> risques et vulnérabilité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Régional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53679"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Equipex</a:t>
                      </a:r>
                      <a:r>
                        <a:rPr lang="fr-FR" sz="1800" b="1" baseline="0" dirty="0" smtClean="0"/>
                        <a:t> </a:t>
                      </a:r>
                      <a:r>
                        <a:rPr lang="fr-FR" sz="1800" baseline="0" dirty="0" smtClean="0"/>
                        <a:t>:</a:t>
                      </a:r>
                      <a:r>
                        <a:rPr lang="fr-FR" sz="2000" b="1" baseline="0" dirty="0" smtClean="0"/>
                        <a:t>-</a:t>
                      </a:r>
                      <a:r>
                        <a:rPr lang="fr-FR" sz="1800" baseline="0" dirty="0" smtClean="0"/>
                        <a:t> Ingénierie de l’environnement(LISE)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Interrégional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                </a:t>
                      </a:r>
                      <a:r>
                        <a:rPr lang="fr-FR" sz="2000" b="1" dirty="0" smtClean="0"/>
                        <a:t>-</a:t>
                      </a:r>
                      <a:r>
                        <a:rPr lang="fr-FR" sz="1800" baseline="0" dirty="0" smtClean="0"/>
                        <a:t> RESIF (Sismologie)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National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b="1" dirty="0" smtClean="0"/>
                        <a:t>Démonstrateur </a:t>
                      </a:r>
                      <a:r>
                        <a:rPr lang="fr-FR" dirty="0" smtClean="0"/>
                        <a:t>: Energie </a:t>
                      </a:r>
                      <a:r>
                        <a:rPr lang="fr-FR" dirty="0" err="1" smtClean="0"/>
                        <a:t>décarbonnées</a:t>
                      </a:r>
                      <a:r>
                        <a:rPr lang="fr-FR" baseline="0" dirty="0" smtClean="0"/>
                        <a:t> micro-algues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IEED</a:t>
                      </a:r>
                      <a:r>
                        <a:rPr lang="fr-FR" dirty="0" smtClean="0"/>
                        <a:t> : Stockage de l’énergie</a:t>
                      </a:r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071813" y="5500688"/>
            <a:ext cx="5254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fr-FR" sz="900" i="1" u="sng" dirty="0">
                <a:latin typeface="Verdana" pitchFamily="1" charset="0"/>
                <a:ea typeface="+mn-ea"/>
                <a:cs typeface="+mn-cs"/>
              </a:rPr>
              <a:t>Légende</a:t>
            </a:r>
            <a:r>
              <a:rPr lang="fr-FR" sz="900" i="1" dirty="0">
                <a:latin typeface="Verdana" pitchFamily="1" charset="0"/>
                <a:ea typeface="+mn-ea"/>
                <a:cs typeface="+mn-cs"/>
              </a:rPr>
              <a:t> : P1=priorité n°1 / P2 =priorité n°2 / F= avis favorable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106A0C-A340-437B-9B8D-9434C9D54213}" type="slidenum">
              <a:rPr lang="fr-FR"/>
              <a:pPr>
                <a:defRPr/>
              </a:pPr>
              <a:t>18</a:t>
            </a:fld>
            <a:endParaRPr lang="fr-FR" dirty="0"/>
          </a:p>
        </p:txBody>
      </p:sp>
      <p:sp>
        <p:nvSpPr>
          <p:cNvPr id="48131" name="ZoneTexte 5"/>
          <p:cNvSpPr txBox="1">
            <a:spLocks noChangeArrowheads="1"/>
          </p:cNvSpPr>
          <p:nvPr/>
        </p:nvSpPr>
        <p:spPr bwMode="auto">
          <a:xfrm>
            <a:off x="2555776" y="476673"/>
            <a:ext cx="3373537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fr-FR" sz="3200" b="1" dirty="0">
                <a:solidFill>
                  <a:srgbClr val="C6CB4C"/>
                </a:solidFill>
                <a:latin typeface="+mj-lt"/>
                <a:ea typeface="+mj-ea"/>
                <a:cs typeface="+mj-cs"/>
              </a:rPr>
              <a:t>Formation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539552" y="1340768"/>
            <a:ext cx="8352928" cy="482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I</a:t>
            </a:r>
            <a:r>
              <a:rPr lang="fr-FR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ntégration Amont-Aval des filières et leur interfaçage</a:t>
            </a:r>
            <a:endParaRPr lang="fr-FR" sz="2800" b="1" dirty="0">
              <a:ea typeface="ＭＳ Ｐゴシック"/>
              <a:cs typeface="ＭＳ Ｐゴシック"/>
            </a:endParaRP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b="1" dirty="0">
                <a:solidFill>
                  <a:srgbClr val="C85014"/>
                </a:solidFill>
                <a:ea typeface="ＭＳ Ｐゴシック"/>
                <a:cs typeface="ＭＳ Ｐゴシック"/>
              </a:rPr>
              <a:t> </a:t>
            </a:r>
            <a:r>
              <a:rPr lang="fr-FR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Attractivité des filières</a:t>
            </a:r>
            <a:endParaRPr lang="fr-FR" sz="2000" b="1" dirty="0">
              <a:ea typeface="ＭＳ Ｐゴシック"/>
              <a:cs typeface="ＭＳ Ｐゴシック"/>
            </a:endParaRP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Parcours d’excellence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err="1" smtClean="0">
                <a:ea typeface="ＭＳ Ｐゴシック"/>
                <a:cs typeface="ＭＳ Ｐゴシック"/>
              </a:rPr>
              <a:t>Labex</a:t>
            </a:r>
            <a:r>
              <a:rPr lang="fr-FR" b="1" dirty="0" smtClean="0">
                <a:ea typeface="ＭＳ Ｐゴシック"/>
                <a:cs typeface="ＭＳ Ｐゴシック"/>
              </a:rPr>
              <a:t> (fondamental)</a:t>
            </a:r>
            <a:endParaRPr lang="fr-FR" b="1" dirty="0" smtClean="0">
              <a:ea typeface="ＭＳ Ｐゴシック"/>
              <a:cs typeface="ＭＳ Ｐゴシック"/>
            </a:endParaRP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IRT (technologique)</a:t>
            </a:r>
            <a:endParaRPr lang="fr-FR" b="1" dirty="0" smtClean="0">
              <a:ea typeface="ＭＳ Ｐゴシック"/>
              <a:cs typeface="ＭＳ Ｐゴシック"/>
            </a:endParaRP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Formations innovantes</a:t>
            </a:r>
            <a:endParaRPr lang="fr-FR" b="1" dirty="0" smtClean="0">
              <a:solidFill>
                <a:srgbClr val="C85014"/>
              </a:solidFill>
              <a:ea typeface="ＭＳ Ｐゴシック"/>
              <a:cs typeface="ＭＳ Ｐゴシック"/>
            </a:endParaRP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Croisement de domaines (Ingénierie/SHS)</a:t>
            </a:r>
            <a:endParaRPr lang="fr-FR" b="1" dirty="0" smtClean="0">
              <a:ea typeface="ＭＳ Ｐゴシック"/>
              <a:cs typeface="ＭＳ Ｐゴシック"/>
            </a:endParaRP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b="1" dirty="0" smtClean="0">
                <a:ea typeface="ＭＳ Ｐゴシック"/>
                <a:cs typeface="ＭＳ Ｐゴシック"/>
              </a:rPr>
              <a:t>Formation tout au long de la vie</a:t>
            </a:r>
            <a:endParaRPr lang="fr-FR" b="1" dirty="0" smtClean="0">
              <a:ea typeface="ＭＳ Ｐゴシック"/>
              <a:cs typeface="ＭＳ Ｐゴシック"/>
            </a:endParaRPr>
          </a:p>
          <a:p>
            <a:pPr marL="952500" lvl="1" indent="-377825" algn="just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</a:pPr>
            <a:endParaRPr lang="fr-FR" sz="2800" b="1" dirty="0" smtClean="0">
              <a:ea typeface="ＭＳ Ｐゴシック"/>
              <a:cs typeface="ＭＳ Ｐゴシック"/>
            </a:endParaRPr>
          </a:p>
          <a:p>
            <a:pPr marL="952500" lvl="1" indent="-377825" algn="just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</a:pPr>
            <a:endParaRPr lang="fr-FR" sz="2800" b="1" dirty="0">
              <a:ea typeface="ＭＳ Ｐゴシック"/>
              <a:cs typeface="ＭＳ Ｐゴシック"/>
            </a:endParaRP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endParaRPr lang="fr-FR" sz="2800" b="1" dirty="0">
              <a:ea typeface="ＭＳ Ｐゴシック"/>
              <a:cs typeface="ＭＳ Ｐゴシック"/>
            </a:endParaRP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endParaRPr lang="fr-FR" b="1" dirty="0">
              <a:solidFill>
                <a:srgbClr val="C85014"/>
              </a:solidFill>
              <a:ea typeface="ＭＳ Ｐゴシック"/>
              <a:cs typeface="ＭＳ Ｐゴシック"/>
            </a:endParaRPr>
          </a:p>
          <a:p>
            <a:pPr marL="952500" lvl="1" indent="-377825" algn="just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endParaRPr lang="fr-FR" sz="1800" b="1" dirty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18BD16-2947-47E3-9A54-24B19BC4F495}" type="slidenum">
              <a:rPr lang="fr-FR"/>
              <a:pPr>
                <a:defRPr/>
              </a:pPr>
              <a:t>19</a:t>
            </a:fld>
            <a:endParaRPr lang="fr-FR" dirty="0"/>
          </a:p>
        </p:txBody>
      </p:sp>
      <p:sp>
        <p:nvSpPr>
          <p:cNvPr id="50179" name="ZoneTexte 5"/>
          <p:cNvSpPr txBox="1">
            <a:spLocks noChangeArrowheads="1"/>
          </p:cNvSpPr>
          <p:nvPr/>
        </p:nvSpPr>
        <p:spPr bwMode="auto">
          <a:xfrm>
            <a:off x="1763688" y="714375"/>
            <a:ext cx="5184576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fr-FR" sz="3200" b="1" dirty="0" smtClean="0">
                <a:solidFill>
                  <a:srgbClr val="C6CB4C"/>
                </a:solidFill>
                <a:latin typeface="+mj-lt"/>
                <a:ea typeface="+mj-ea"/>
                <a:cs typeface="+mj-cs"/>
              </a:rPr>
              <a:t>Gouvernance IDEX</a:t>
            </a:r>
            <a:endParaRPr lang="fr-FR" sz="3200" b="1" dirty="0">
              <a:solidFill>
                <a:srgbClr val="C6CB4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1700809"/>
            <a:ext cx="7776864" cy="379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sz="2800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Fondation émanation des deux PRES</a:t>
            </a:r>
            <a:endParaRPr lang="fr-FR" sz="2800" b="1" dirty="0" smtClean="0">
              <a:ea typeface="ＭＳ Ｐゴシック"/>
              <a:cs typeface="ＭＳ Ｐゴシック"/>
            </a:endParaRP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sz="2800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Conseil d’administration resserré mais </a:t>
            </a: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sz="2800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 </a:t>
            </a:r>
            <a:r>
              <a:rPr lang="fr-FR" sz="2800" b="1" dirty="0" smtClean="0">
                <a:ea typeface="ＭＳ Ｐゴシック"/>
                <a:cs typeface="ＭＳ Ｐゴシック"/>
              </a:rPr>
              <a:t>ouverture sur pôle de compétitivité, entreprises</a:t>
            </a:r>
            <a:endParaRPr lang="fr-FR" sz="2800" b="1" dirty="0" smtClean="0">
              <a:ea typeface="ＭＳ Ｐゴシック"/>
              <a:cs typeface="ＭＳ Ｐゴシック"/>
            </a:endParaRPr>
          </a:p>
          <a:p>
            <a:pPr marL="952500" lvl="1" indent="-377825">
              <a:lnSpc>
                <a:spcPct val="160000"/>
              </a:lnSpc>
              <a:spcBef>
                <a:spcPct val="20000"/>
              </a:spcBef>
              <a:buClr>
                <a:srgbClr val="C84E19"/>
              </a:buClr>
              <a:buFontTx/>
              <a:buBlip>
                <a:blip r:embed="rId4"/>
              </a:buBlip>
            </a:pPr>
            <a:r>
              <a:rPr lang="fr-FR" sz="2800" b="1" dirty="0" smtClean="0">
                <a:ea typeface="ＭＳ Ｐゴシック"/>
                <a:cs typeface="ＭＳ Ｐゴシック"/>
              </a:rPr>
              <a:t>o</a:t>
            </a:r>
            <a:r>
              <a:rPr lang="fr-FR" sz="2800" b="1" dirty="0" smtClean="0">
                <a:ea typeface="ＭＳ Ｐゴシック"/>
                <a:cs typeface="ＭＳ Ｐゴシック"/>
              </a:rPr>
              <a:t>uverture sur l’international</a:t>
            </a:r>
            <a:endParaRPr lang="fr-FR" sz="2800" b="1" dirty="0" smtClean="0">
              <a:solidFill>
                <a:srgbClr val="C85014"/>
              </a:solidFill>
              <a:ea typeface="ＭＳ Ｐゴシック"/>
              <a:cs typeface="ＭＳ Ｐゴシック"/>
            </a:endParaRPr>
          </a:p>
          <a:p>
            <a:pPr marL="573088" indent="-573088">
              <a:spcBef>
                <a:spcPct val="20000"/>
              </a:spcBef>
              <a:buClr>
                <a:srgbClr val="118B9D"/>
              </a:buClr>
              <a:buFontTx/>
              <a:buBlip>
                <a:blip r:embed="rId3"/>
              </a:buBlip>
            </a:pPr>
            <a:r>
              <a:rPr lang="fr-FR" sz="2800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Pilotage par thème (sénats académiques)</a:t>
            </a:r>
            <a:endParaRPr lang="fr-FR" sz="2800" b="1" dirty="0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</a:t>
            </a:r>
            <a:r>
              <a:rPr lang="fr-FR" dirty="0"/>
              <a:t>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5E68E-E606-45E7-8043-0798F857D0FA}" type="slidenum">
              <a:rPr lang="fr-FR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1033463"/>
          </a:xfrm>
        </p:spPr>
        <p:txBody>
          <a:bodyPr/>
          <a:lstStyle/>
          <a:p>
            <a:pPr eaLnBrk="1" hangingPunct="1"/>
            <a:r>
              <a:rPr lang="fr-FR" sz="2800" dirty="0" smtClean="0"/>
              <a:t>Une structuration de l’enseignement secondaire et supérieur spécifique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09738"/>
            <a:ext cx="7215187" cy="4005262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smtClean="0"/>
              <a:t>Une sous-représentation des Bacs généraux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smtClean="0"/>
              <a:t>Une sur-représentation des classes STS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smtClean="0"/>
              <a:t>Un fort taux d’insertion professionnelle à niveau Bac et Bac + 2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endParaRPr lang="fr-FR" sz="2400" b="0" smtClean="0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sz="2400" b="0" smtClean="0">
                <a:solidFill>
                  <a:srgbClr val="C00000"/>
                </a:solidFill>
                <a:sym typeface="Wingdings 3" pitchFamily="18" charset="2"/>
              </a:rPr>
              <a:t></a:t>
            </a:r>
            <a:r>
              <a:rPr lang="fr-FR" sz="2400" b="0" smtClean="0">
                <a:sym typeface="Wingdings 3" pitchFamily="18" charset="2"/>
              </a:rPr>
              <a:t> Un défi majeur : organiser des passerelles et favoriser la formation tout au long de la vie</a:t>
            </a:r>
            <a:endParaRPr lang="fr-FR" sz="2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476C18-5178-42C3-8FEB-435500E1BB9D}" type="slidenum">
              <a:rPr lang="fr-FR"/>
              <a:pPr>
                <a:defRPr/>
              </a:pPr>
              <a:t>20</a:t>
            </a:fld>
            <a:endParaRPr lang="fr-FR" dirty="0"/>
          </a:p>
        </p:txBody>
      </p:sp>
      <p:sp>
        <p:nvSpPr>
          <p:cNvPr id="52227" name="ZoneTexte 5"/>
          <p:cNvSpPr txBox="1">
            <a:spLocks noChangeArrowheads="1"/>
          </p:cNvSpPr>
          <p:nvPr/>
        </p:nvSpPr>
        <p:spPr bwMode="auto">
          <a:xfrm>
            <a:off x="1475656" y="714375"/>
            <a:ext cx="4896544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fr-FR" sz="3200" b="1" dirty="0">
                <a:solidFill>
                  <a:srgbClr val="C6CB4C"/>
                </a:solidFill>
                <a:latin typeface="+mj-lt"/>
                <a:ea typeface="+mj-ea"/>
                <a:cs typeface="+mj-cs"/>
              </a:rPr>
              <a:t>Méthode de travail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18BD16-2947-47E3-9A54-24B19BC4F495}" type="slidenum">
              <a:rPr lang="fr-FR"/>
              <a:pPr>
                <a:defRPr/>
              </a:pPr>
              <a:t>21</a:t>
            </a:fld>
            <a:endParaRPr lang="fr-FR" dirty="0"/>
          </a:p>
        </p:txBody>
      </p:sp>
      <p:sp>
        <p:nvSpPr>
          <p:cNvPr id="50179" name="ZoneTexte 5"/>
          <p:cNvSpPr txBox="1">
            <a:spLocks noChangeArrowheads="1"/>
          </p:cNvSpPr>
          <p:nvPr/>
        </p:nvSpPr>
        <p:spPr bwMode="auto">
          <a:xfrm>
            <a:off x="1187624" y="404665"/>
            <a:ext cx="6696744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fr-FR" sz="3200" b="1" dirty="0" smtClean="0">
                <a:solidFill>
                  <a:srgbClr val="C6CB4C"/>
                </a:solidFill>
                <a:latin typeface="+mj-lt"/>
                <a:ea typeface="+mj-ea"/>
                <a:cs typeface="+mj-cs"/>
              </a:rPr>
              <a:t>Portage des projets Investissements d’avenir </a:t>
            </a:r>
            <a:endParaRPr lang="fr-FR" sz="3200" b="1" dirty="0">
              <a:solidFill>
                <a:srgbClr val="C6CB4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180" name="Rectangle 6"/>
          <p:cNvSpPr>
            <a:spLocks noChangeArrowheads="1"/>
          </p:cNvSpPr>
          <p:nvPr/>
        </p:nvSpPr>
        <p:spPr bwMode="auto">
          <a:xfrm>
            <a:off x="251520" y="1484784"/>
            <a:ext cx="8351838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fr-FR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portage </a:t>
            </a:r>
            <a:r>
              <a:rPr lang="fr-FR" b="1" dirty="0">
                <a:solidFill>
                  <a:srgbClr val="C85014"/>
                </a:solidFill>
                <a:ea typeface="ＭＳ Ｐゴシック"/>
                <a:cs typeface="ＭＳ Ｐゴシック"/>
              </a:rPr>
              <a:t>administratif et stratégique des dossiers régionaux </a:t>
            </a:r>
            <a:r>
              <a:rPr lang="fr-FR" sz="1600" b="1" dirty="0"/>
              <a:t>:</a:t>
            </a:r>
          </a:p>
          <a:p>
            <a:pPr eaLnBrk="0" hangingPunct="0"/>
            <a:r>
              <a:rPr lang="fr-FR" sz="1600" dirty="0" smtClean="0"/>
              <a:t>	</a:t>
            </a:r>
            <a:r>
              <a:rPr lang="fr-FR" sz="2000" dirty="0" smtClean="0"/>
              <a:t>portage </a:t>
            </a:r>
            <a:r>
              <a:rPr lang="fr-FR" sz="2000" dirty="0"/>
              <a:t>administratif par le PRES de l’ensemble des dossiers</a:t>
            </a:r>
          </a:p>
          <a:p>
            <a:pPr eaLnBrk="0" hangingPunct="0"/>
            <a:r>
              <a:rPr lang="fr-FR" sz="2000" dirty="0"/>
              <a:t>Investissements d’avenir, </a:t>
            </a:r>
          </a:p>
          <a:p>
            <a:pPr eaLnBrk="0" hangingPunct="0"/>
            <a:r>
              <a:rPr lang="fr-FR" sz="2000" dirty="0" smtClean="0"/>
              <a:t>	portage </a:t>
            </a:r>
            <a:r>
              <a:rPr lang="fr-FR" sz="2000" dirty="0"/>
              <a:t>stratégique des </a:t>
            </a:r>
            <a:r>
              <a:rPr lang="fr-FR" sz="2000" dirty="0" smtClean="0"/>
              <a:t>projets </a:t>
            </a:r>
            <a:r>
              <a:rPr lang="fr-FR" sz="2000" dirty="0"/>
              <a:t>par le PRES et</a:t>
            </a:r>
          </a:p>
          <a:p>
            <a:pPr eaLnBrk="0" hangingPunct="0"/>
            <a:r>
              <a:rPr lang="fr-FR" sz="2000" dirty="0"/>
              <a:t>l’établissement du coordinateur du </a:t>
            </a:r>
            <a:r>
              <a:rPr lang="fr-FR" sz="2000" dirty="0" smtClean="0"/>
              <a:t>projet</a:t>
            </a:r>
            <a:endParaRPr lang="fr-FR" sz="2000" dirty="0"/>
          </a:p>
          <a:p>
            <a:pPr eaLnBrk="0" hangingPunct="0"/>
            <a:endParaRPr lang="fr-FR" b="1" dirty="0">
              <a:solidFill>
                <a:srgbClr val="C85014"/>
              </a:solidFill>
              <a:ea typeface="ＭＳ Ｐゴシック"/>
              <a:cs typeface="ＭＳ Ｐゴシック"/>
            </a:endParaRPr>
          </a:p>
          <a:p>
            <a:pPr eaLnBrk="0" hangingPunct="0"/>
            <a:r>
              <a:rPr lang="fr-FR" b="1" dirty="0" smtClean="0">
                <a:solidFill>
                  <a:srgbClr val="C85014"/>
                </a:solidFill>
                <a:ea typeface="ＭＳ Ｐゴシック"/>
                <a:cs typeface="ＭＳ Ｐゴシック"/>
              </a:rPr>
              <a:t>portage </a:t>
            </a:r>
            <a:r>
              <a:rPr lang="fr-FR" b="1" dirty="0">
                <a:solidFill>
                  <a:srgbClr val="C85014"/>
                </a:solidFill>
                <a:ea typeface="ＭＳ Ｐゴシック"/>
                <a:cs typeface="ＭＳ Ｐゴシック"/>
              </a:rPr>
              <a:t>administratif et stratégique des dossiers interrégionaux :</a:t>
            </a:r>
          </a:p>
          <a:p>
            <a:pPr eaLnBrk="0" hangingPunct="0"/>
            <a:r>
              <a:rPr lang="fr-FR" sz="2000" dirty="0" smtClean="0"/>
              <a:t>	portage </a:t>
            </a:r>
            <a:r>
              <a:rPr lang="fr-FR" sz="2000" dirty="0" smtClean="0"/>
              <a:t>ou </a:t>
            </a:r>
            <a:r>
              <a:rPr lang="fr-FR" sz="2000" dirty="0" err="1" smtClean="0"/>
              <a:t>co</a:t>
            </a:r>
            <a:r>
              <a:rPr lang="fr-FR" sz="2000" dirty="0" smtClean="0"/>
              <a:t>-portage administratif (quand possible) </a:t>
            </a:r>
            <a:r>
              <a:rPr lang="fr-FR" sz="2000" dirty="0" smtClean="0"/>
              <a:t>par l’un ou les deux PRES</a:t>
            </a:r>
            <a:r>
              <a:rPr lang="fr-FR" sz="2000" dirty="0" smtClean="0"/>
              <a:t>.</a:t>
            </a:r>
          </a:p>
          <a:p>
            <a:pPr eaLnBrk="0" hangingPunct="0"/>
            <a:r>
              <a:rPr lang="fr-FR" sz="2000" dirty="0" smtClean="0"/>
              <a:t>	portage </a:t>
            </a:r>
            <a:r>
              <a:rPr lang="fr-FR" sz="2000" dirty="0" smtClean="0"/>
              <a:t>ou </a:t>
            </a:r>
            <a:r>
              <a:rPr lang="fr-FR" sz="2000" dirty="0" err="1" smtClean="0"/>
              <a:t>co</a:t>
            </a:r>
            <a:r>
              <a:rPr lang="fr-FR" sz="2000" dirty="0" smtClean="0"/>
              <a:t>-portage </a:t>
            </a:r>
            <a:r>
              <a:rPr lang="fr-FR" sz="2000" dirty="0" smtClean="0"/>
              <a:t>stratégique </a:t>
            </a:r>
            <a:r>
              <a:rPr lang="fr-FR" sz="2000" dirty="0" smtClean="0"/>
              <a:t>(quand possible) par l’un ou les deux PRES.</a:t>
            </a:r>
          </a:p>
          <a:p>
            <a:pPr eaLnBrk="0" hangingPunct="0"/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1916832"/>
            <a:ext cx="4040188" cy="576064"/>
          </a:xfrm>
        </p:spPr>
        <p:txBody>
          <a:bodyPr/>
          <a:lstStyle/>
          <a:p>
            <a:pPr algn="ctr"/>
            <a:r>
              <a:rPr lang="fr-FR" dirty="0" smtClean="0"/>
              <a:t>3 axes régionaux</a:t>
            </a:r>
          </a:p>
        </p:txBody>
      </p:sp>
      <p:sp>
        <p:nvSpPr>
          <p:cNvPr id="19458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3068959"/>
            <a:ext cx="4040188" cy="3057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fr-FR" b="0" dirty="0" smtClean="0">
                <a:solidFill>
                  <a:schemeClr val="tx1"/>
                </a:solidFill>
              </a:rPr>
              <a:t>L’ingénierie</a:t>
            </a:r>
          </a:p>
          <a:p>
            <a:pPr>
              <a:spcBef>
                <a:spcPts val="1200"/>
              </a:spcBef>
            </a:pPr>
            <a:r>
              <a:rPr lang="fr-FR" b="0" dirty="0" smtClean="0">
                <a:solidFill>
                  <a:schemeClr val="tx1"/>
                </a:solidFill>
              </a:rPr>
              <a:t>La Santé</a:t>
            </a:r>
          </a:p>
          <a:p>
            <a:pPr>
              <a:spcBef>
                <a:spcPts val="1200"/>
              </a:spcBef>
            </a:pPr>
            <a:r>
              <a:rPr lang="fr-FR" b="0" dirty="0" smtClean="0">
                <a:solidFill>
                  <a:schemeClr val="tx1"/>
                </a:solidFill>
              </a:rPr>
              <a:t>L’agro-développement</a:t>
            </a:r>
          </a:p>
        </p:txBody>
      </p:sp>
      <p:sp>
        <p:nvSpPr>
          <p:cNvPr id="19459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1916833"/>
            <a:ext cx="4041775" cy="576064"/>
          </a:xfrm>
        </p:spPr>
        <p:txBody>
          <a:bodyPr/>
          <a:lstStyle/>
          <a:p>
            <a:pPr algn="ctr"/>
            <a:r>
              <a:rPr lang="fr-FR" dirty="0" smtClean="0"/>
              <a:t>2 axes </a:t>
            </a:r>
            <a:r>
              <a:rPr lang="fr-FR" dirty="0" smtClean="0"/>
              <a:t>interrégionaux</a:t>
            </a:r>
            <a:endParaRPr lang="fr-FR" dirty="0" smtClean="0"/>
          </a:p>
        </p:txBody>
      </p:sp>
      <p:sp>
        <p:nvSpPr>
          <p:cNvPr id="19460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4008" y="3140968"/>
            <a:ext cx="4041775" cy="29131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fr-FR" b="0" dirty="0" smtClean="0">
                <a:solidFill>
                  <a:schemeClr val="tx1"/>
                </a:solidFill>
              </a:rPr>
              <a:t>La Mer (énergies et ressources marines)</a:t>
            </a:r>
          </a:p>
          <a:p>
            <a:pPr>
              <a:spcBef>
                <a:spcPts val="1200"/>
              </a:spcBef>
            </a:pPr>
            <a:r>
              <a:rPr lang="fr-FR" b="0" dirty="0" smtClean="0">
                <a:solidFill>
                  <a:schemeClr val="tx1"/>
                </a:solidFill>
              </a:rPr>
              <a:t>STIC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2010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2D084B-5ACA-4AAD-84AB-AD5D64C1E410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682625"/>
          </a:xfrm>
        </p:spPr>
        <p:txBody>
          <a:bodyPr/>
          <a:lstStyle/>
          <a:p>
            <a:pPr eaLnBrk="1" hangingPunct="1"/>
            <a:r>
              <a:rPr lang="fr-FR" sz="2800" smtClean="0"/>
              <a:t>Les axes régionaux et inter régionaux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</a:t>
            </a:r>
            <a:r>
              <a:rPr lang="fr-FR" dirty="0"/>
              <a:t>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842D04-E83E-4138-BB48-41A2B5A02265}" type="slidenum">
              <a:rPr lang="fr-FR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344488"/>
          </a:xfrm>
        </p:spPr>
        <p:txBody>
          <a:bodyPr/>
          <a:lstStyle/>
          <a:p>
            <a:pPr eaLnBrk="1" hangingPunct="1"/>
            <a:r>
              <a:rPr lang="fr-FR" sz="2800" smtClean="0"/>
              <a:t>L’ingénierie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81175"/>
            <a:ext cx="7215187" cy="4005263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Nantes : 5</a:t>
            </a:r>
            <a:r>
              <a:rPr lang="fr-FR" sz="2400" b="0" baseline="30000" dirty="0" smtClean="0"/>
              <a:t>ème</a:t>
            </a:r>
            <a:r>
              <a:rPr lang="fr-FR" sz="2400" b="0" dirty="0" smtClean="0"/>
              <a:t> pôle de formation d’ingénieurs en nombre </a:t>
            </a:r>
            <a:r>
              <a:rPr lang="fr-FR" sz="2400" b="0" dirty="0" smtClean="0"/>
              <a:t>d’étudiants</a:t>
            </a:r>
            <a:endParaRPr lang="fr-FR" sz="2400" b="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Nantes-Rennes : 1</a:t>
            </a:r>
            <a:r>
              <a:rPr lang="fr-FR" sz="2400" b="0" baseline="30000" dirty="0" smtClean="0"/>
              <a:t>er</a:t>
            </a:r>
            <a:r>
              <a:rPr lang="fr-FR" sz="2400" b="0" dirty="0" smtClean="0"/>
              <a:t> pôle de formation d’ingénieurs de province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Forte production technologique en procédés industriels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Une opération originale et unique : </a:t>
            </a:r>
            <a:r>
              <a:rPr lang="fr-FR" sz="2400" b="0" dirty="0" err="1" smtClean="0"/>
              <a:t>Technocampus</a:t>
            </a:r>
            <a:endParaRPr lang="fr-FR" sz="2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</a:t>
            </a:r>
            <a:r>
              <a:rPr lang="fr-FR" dirty="0"/>
              <a:t>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CF950-72AB-49EF-8B64-D4CD48BE591C}" type="slidenum">
              <a:rPr lang="fr-FR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344488"/>
          </a:xfrm>
        </p:spPr>
        <p:txBody>
          <a:bodyPr/>
          <a:lstStyle/>
          <a:p>
            <a:pPr eaLnBrk="1" hangingPunct="1"/>
            <a:r>
              <a:rPr lang="fr-FR" sz="2800" smtClean="0"/>
              <a:t>La Santé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81175"/>
            <a:ext cx="7429500" cy="4005263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smtClean="0"/>
              <a:t>2 CHU + 1 Centre régional de lutte contre le Cancer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smtClean="0"/>
              <a:t>Des réseaux interrégionaux forts :</a:t>
            </a:r>
          </a:p>
          <a:p>
            <a:pPr marL="1520825" lvl="2" indent="-166688" eaLnBrk="1" hangingPunct="1">
              <a:lnSpc>
                <a:spcPct val="100000"/>
              </a:lnSpc>
              <a:spcBef>
                <a:spcPts val="600"/>
              </a:spcBef>
              <a:buClr>
                <a:srgbClr val="7F7F7F"/>
              </a:buClr>
              <a:buFont typeface="Wingdings" pitchFamily="2" charset="2"/>
              <a:buChar char="§"/>
            </a:pPr>
            <a:r>
              <a:rPr lang="fr-FR" sz="2000" smtClean="0"/>
              <a:t>HUGO</a:t>
            </a:r>
          </a:p>
          <a:p>
            <a:pPr marL="1520825" lvl="2" indent="-166688" eaLnBrk="1" hangingPunct="1">
              <a:lnSpc>
                <a:spcPct val="100000"/>
              </a:lnSpc>
              <a:spcBef>
                <a:spcPts val="600"/>
              </a:spcBef>
              <a:buClr>
                <a:srgbClr val="7F7F7F"/>
              </a:buClr>
              <a:buFont typeface="Wingdings" pitchFamily="2" charset="2"/>
              <a:buChar char="§"/>
            </a:pPr>
            <a:r>
              <a:rPr lang="fr-FR" sz="2000" smtClean="0"/>
              <a:t>Biogeneouest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smtClean="0"/>
              <a:t>Des spécificités fortes : CTRS Transplantation Centaure, GIP Arronax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smtClean="0"/>
              <a:t>Un pôle de compétitivité dynamique : Atlanpole Biothérapies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</a:t>
            </a:r>
            <a:r>
              <a:rPr lang="fr-FR" dirty="0"/>
              <a:t>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362CDB-D2A5-4047-B33F-024D106140A3}" type="slidenum">
              <a:rPr lang="fr-FR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344488"/>
          </a:xfrm>
        </p:spPr>
        <p:txBody>
          <a:bodyPr/>
          <a:lstStyle/>
          <a:p>
            <a:pPr eaLnBrk="1" hangingPunct="1"/>
            <a:r>
              <a:rPr lang="fr-FR" sz="2800" smtClean="0"/>
              <a:t>L’agro-développement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81175"/>
            <a:ext cx="7429500" cy="4005263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smtClean="0"/>
              <a:t>Un axe majeur : le végétal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smtClean="0"/>
              <a:t>Une dynamique interrégionale (Angers-Nantes- Rennes) en formation et pour les IAA (Agrocampus Ouest)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smtClean="0"/>
              <a:t>Un pôle de compétitivité mondial : Végépolys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smtClean="0"/>
              <a:t>Des synergies aux interfaces (nutrition,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</a:t>
            </a:r>
            <a:r>
              <a:rPr lang="fr-FR" dirty="0"/>
              <a:t>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E3D25-2DD3-44DC-86C8-7C75A96755DA}" type="slidenum">
              <a:rPr lang="fr-FR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344488"/>
          </a:xfrm>
        </p:spPr>
        <p:txBody>
          <a:bodyPr/>
          <a:lstStyle/>
          <a:p>
            <a:pPr eaLnBrk="1" hangingPunct="1"/>
            <a:r>
              <a:rPr lang="fr-FR" sz="2800" smtClean="0"/>
              <a:t>4 défis majeurs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09738"/>
            <a:ext cx="7215187" cy="4005262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Wingdings 3" pitchFamily="18" charset="2"/>
              <a:buChar char="c"/>
            </a:pPr>
            <a:r>
              <a:rPr lang="fr-FR" sz="2400" b="0" smtClean="0">
                <a:sym typeface="Wingdings 3" pitchFamily="18" charset="2"/>
              </a:rPr>
              <a:t>Organiser des passerelles et favoriser la formation tout au long de la vie,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Wingdings 3" pitchFamily="18" charset="2"/>
              <a:buChar char="c"/>
            </a:pPr>
            <a:r>
              <a:rPr lang="fr-FR" sz="2400" b="0" smtClean="0">
                <a:sym typeface="Wingdings 3" pitchFamily="18" charset="2"/>
              </a:rPr>
              <a:t> Faire reconnaître au niveau européen le potentiel en ingénierie,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Wingdings 3" pitchFamily="18" charset="2"/>
              <a:buChar char="c"/>
            </a:pPr>
            <a:r>
              <a:rPr lang="fr-FR" sz="2400" b="0" smtClean="0">
                <a:sym typeface="Wingdings 3" pitchFamily="18" charset="2"/>
              </a:rPr>
              <a:t>Renforcer les niches « Santé » dans une logique de réseaux,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Wingdings 3" pitchFamily="18" charset="2"/>
              <a:buChar char="c"/>
            </a:pPr>
            <a:r>
              <a:rPr lang="fr-FR" sz="2400" b="0" smtClean="0">
                <a:sym typeface="Wingdings 3" pitchFamily="18" charset="2"/>
              </a:rPr>
              <a:t>Développer une approche intégrée de ressources nationales (Agro, Mer)</a:t>
            </a:r>
            <a:endParaRPr lang="fr-FR" sz="2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ce réservé du pied de page 3"/>
          <p:cNvSpPr>
            <a:spLocks noGrp="1"/>
          </p:cNvSpPr>
          <p:nvPr>
            <p:ph type="ftr" sz="quarter" idx="4294967295"/>
          </p:nvPr>
        </p:nvSpPr>
        <p:spPr>
          <a:xfrm>
            <a:off x="8305800" y="6518275"/>
            <a:ext cx="719138" cy="287338"/>
          </a:xfrm>
          <a:noFill/>
        </p:spPr>
        <p:txBody>
          <a:bodyPr/>
          <a:lstStyle/>
          <a:p>
            <a:pPr algn="r"/>
            <a:r>
              <a:rPr lang="fr-FR" sz="1800" i="0" smtClean="0">
                <a:solidFill>
                  <a:srgbClr val="B3B3B3"/>
                </a:solidFill>
                <a:latin typeface="Verdana" pitchFamily="34" charset="0"/>
              </a:rPr>
              <a:t>Comité d'orientation du 10 septembre 2010</a:t>
            </a:r>
          </a:p>
        </p:txBody>
      </p:sp>
      <p:sp>
        <p:nvSpPr>
          <p:cNvPr id="29698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D01EA3E-9EFF-45B9-BF3A-85B2D4AD885B}" type="slidenum">
              <a:rPr lang="fr-FR" smtClean="0">
                <a:latin typeface="Verdana" pitchFamily="34" charset="0"/>
              </a:rPr>
              <a:pPr/>
              <a:t>8</a:t>
            </a:fld>
            <a:endParaRPr lang="fr-FR" smtClean="0">
              <a:latin typeface="Verdana" pitchFamily="34" charset="0"/>
            </a:endParaRPr>
          </a:p>
        </p:txBody>
      </p:sp>
      <p:sp>
        <p:nvSpPr>
          <p:cNvPr id="29699" name="Rectangle 22"/>
          <p:cNvSpPr>
            <a:spLocks noGrp="1" noChangeArrowheads="1"/>
          </p:cNvSpPr>
          <p:nvPr>
            <p:ph type="title"/>
          </p:nvPr>
        </p:nvSpPr>
        <p:spPr>
          <a:xfrm>
            <a:off x="1331640" y="476671"/>
            <a:ext cx="6840810" cy="504057"/>
          </a:xfrm>
        </p:spPr>
        <p:txBody>
          <a:bodyPr/>
          <a:lstStyle/>
          <a:p>
            <a:pPr eaLnBrk="1" hangingPunct="1"/>
            <a:r>
              <a:rPr lang="fr-FR" sz="2800" dirty="0" smtClean="0"/>
              <a:t>PRES - </a:t>
            </a:r>
            <a:r>
              <a:rPr lang="fr-FR" sz="2400" dirty="0" smtClean="0"/>
              <a:t>L’Université Nantes Angers Le Mans</a:t>
            </a:r>
          </a:p>
        </p:txBody>
      </p:sp>
      <p:sp>
        <p:nvSpPr>
          <p:cNvPr id="29700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928688" y="1214438"/>
            <a:ext cx="7675562" cy="5238750"/>
          </a:xfrm>
        </p:spPr>
        <p:txBody>
          <a:bodyPr/>
          <a:lstStyle/>
          <a:p>
            <a:pPr eaLnBrk="1" hangingPunct="1"/>
            <a:r>
              <a:rPr lang="fr-FR" dirty="0" smtClean="0"/>
              <a:t>L’UNAM regroupe à travers ses 11 membres fondateurs et 18 membres associés :</a:t>
            </a:r>
          </a:p>
          <a:p>
            <a:pPr lvl="1" eaLnBrk="1" hangingPunct="1"/>
            <a:r>
              <a:rPr lang="fr-FR" sz="2400" dirty="0" smtClean="0"/>
              <a:t>76 000 étudiants dont 2300 doctorants</a:t>
            </a:r>
          </a:p>
          <a:p>
            <a:pPr lvl="1" eaLnBrk="1" hangingPunct="1"/>
            <a:r>
              <a:rPr lang="fr-FR" sz="2400" dirty="0" smtClean="0"/>
              <a:t>11000 personnels dont 4200 chercheurs, enseignants-chercheurs et enseignants</a:t>
            </a:r>
          </a:p>
          <a:p>
            <a:pPr lvl="1" eaLnBrk="1" hangingPunct="1"/>
            <a:r>
              <a:rPr lang="fr-FR" sz="2400" dirty="0" smtClean="0"/>
              <a:t>124 laboratoires</a:t>
            </a:r>
          </a:p>
          <a:p>
            <a:pPr lvl="1" eaLnBrk="1" hangingPunct="1"/>
            <a:r>
              <a:rPr lang="fr-FR" sz="2400" dirty="0" smtClean="0"/>
              <a:t>9 écoles doctorales</a:t>
            </a:r>
          </a:p>
          <a:p>
            <a:pPr eaLnBrk="1" hangingPunct="1"/>
            <a:endParaRPr lang="fr-FR" sz="2000" dirty="0" smtClean="0"/>
          </a:p>
          <a:p>
            <a:pPr lvl="1" eaLnBrk="1" hangingPunct="1"/>
            <a:endParaRPr lang="fr-FR" dirty="0" smtClean="0"/>
          </a:p>
          <a:p>
            <a:pPr eaLnBrk="1" hangingPunct="1">
              <a:buFontTx/>
              <a:buNone/>
            </a:pPr>
            <a:endParaRPr lang="fr-FR" dirty="0" smtClean="0"/>
          </a:p>
          <a:p>
            <a:pPr lvl="2" indent="0" eaLnBrk="1" hangingPunct="1">
              <a:buFontTx/>
              <a:buNone/>
            </a:pPr>
            <a:endParaRPr lang="fr-FR" dirty="0" smtClean="0"/>
          </a:p>
          <a:p>
            <a:pPr lvl="3" eaLnBrk="1" hangingPunct="1">
              <a:buFontTx/>
              <a:buNone/>
            </a:pPr>
            <a:endParaRPr lang="fr-FR" dirty="0" smtClean="0"/>
          </a:p>
          <a:p>
            <a:pPr lvl="3" eaLnBrk="1" hangingPunct="1">
              <a:buFontTx/>
              <a:buNone/>
            </a:pPr>
            <a:endParaRPr lang="fr-FR" dirty="0" smtClean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ce réservé du pied de page 3"/>
          <p:cNvSpPr>
            <a:spLocks noGrp="1"/>
          </p:cNvSpPr>
          <p:nvPr>
            <p:ph type="ftr" sz="quarter" idx="4294967295"/>
          </p:nvPr>
        </p:nvSpPr>
        <p:spPr>
          <a:xfrm>
            <a:off x="8305800" y="6518275"/>
            <a:ext cx="719138" cy="287338"/>
          </a:xfrm>
          <a:noFill/>
        </p:spPr>
        <p:txBody>
          <a:bodyPr/>
          <a:lstStyle/>
          <a:p>
            <a:pPr algn="r"/>
            <a:r>
              <a:rPr lang="fr-FR" sz="1800" i="0" smtClean="0">
                <a:solidFill>
                  <a:srgbClr val="B3B3B3"/>
                </a:solidFill>
                <a:latin typeface="Verdana" pitchFamily="34" charset="0"/>
              </a:rPr>
              <a:t>Comité d'orientation du 10 septembre 2010</a:t>
            </a:r>
          </a:p>
        </p:txBody>
      </p:sp>
      <p:sp>
        <p:nvSpPr>
          <p:cNvPr id="31746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7228175-F805-45CC-B495-522D41A589BD}" type="slidenum">
              <a:rPr lang="fr-FR" smtClean="0">
                <a:latin typeface="Verdana" pitchFamily="34" charset="0"/>
              </a:rPr>
              <a:pPr/>
              <a:t>9</a:t>
            </a:fld>
            <a:endParaRPr lang="fr-FR" smtClean="0">
              <a:latin typeface="Verdana" pitchFamily="34" charset="0"/>
            </a:endParaRPr>
          </a:p>
        </p:txBody>
      </p:sp>
      <p:sp>
        <p:nvSpPr>
          <p:cNvPr id="31747" name="Rectangle 2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415088" cy="393700"/>
          </a:xfrm>
        </p:spPr>
        <p:txBody>
          <a:bodyPr/>
          <a:lstStyle/>
          <a:p>
            <a:pPr eaLnBrk="1" hangingPunct="1"/>
            <a:r>
              <a:rPr lang="fr-FR" sz="3200" dirty="0" smtClean="0"/>
              <a:t>5 des 13 missions du PRES</a:t>
            </a:r>
          </a:p>
        </p:txBody>
      </p:sp>
      <p:sp>
        <p:nvSpPr>
          <p:cNvPr id="31748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07375" cy="5184775"/>
          </a:xfrm>
        </p:spPr>
        <p:txBody>
          <a:bodyPr/>
          <a:lstStyle/>
          <a:p>
            <a:pPr eaLnBrk="1" hangingPunct="1"/>
            <a:r>
              <a:rPr lang="fr-FR" smtClean="0"/>
              <a:t>ÉCOLES DOCTORALES</a:t>
            </a:r>
          </a:p>
          <a:p>
            <a:pPr lvl="1" eaLnBrk="1" hangingPunct="1"/>
            <a:r>
              <a:rPr lang="fr-FR" sz="2000" smtClean="0"/>
              <a:t>Gestion coordonnée de la formation doctorale et le suivi de l’insertion professionnelle des docteurs</a:t>
            </a:r>
            <a:endParaRPr lang="fr-FR" smtClean="0"/>
          </a:p>
          <a:p>
            <a:pPr eaLnBrk="1" hangingPunct="1"/>
            <a:r>
              <a:rPr lang="fr-FR" smtClean="0"/>
              <a:t> INTERNATIONAL</a:t>
            </a:r>
          </a:p>
          <a:p>
            <a:pPr lvl="1" eaLnBrk="1" hangingPunct="1"/>
            <a:r>
              <a:rPr lang="fr-FR" sz="2000" smtClean="0"/>
              <a:t>La conduite de projets communs à l’international</a:t>
            </a:r>
          </a:p>
          <a:p>
            <a:pPr eaLnBrk="1" hangingPunct="1"/>
            <a:r>
              <a:rPr lang="fr-FR" smtClean="0"/>
              <a:t>RECHERCHE</a:t>
            </a:r>
          </a:p>
          <a:p>
            <a:pPr lvl="1" algn="just" eaLnBrk="1" hangingPunct="1"/>
            <a:r>
              <a:rPr lang="fr-FR" sz="1800" smtClean="0"/>
              <a:t>Elaboration et la mise en œuvre d’un plan d’action stratégique des recherche communes</a:t>
            </a:r>
          </a:p>
          <a:p>
            <a:pPr lvl="1" algn="just" eaLnBrk="1" hangingPunct="1"/>
            <a:r>
              <a:rPr lang="fr-FR" sz="1800" smtClean="0"/>
              <a:t>Signature sous l’appellation de L’UNAM de la production scientifique</a:t>
            </a:r>
          </a:p>
          <a:p>
            <a:pPr lvl="1" algn="just" eaLnBrk="1" hangingPunct="1"/>
            <a:r>
              <a:rPr lang="fr-FR" sz="1800" smtClean="0"/>
              <a:t>Valorisation des recherches communes</a:t>
            </a:r>
            <a:endParaRPr lang="fr-FR" smtClean="0"/>
          </a:p>
          <a:p>
            <a:pPr lvl="1" eaLnBrk="1" hangingPunct="1"/>
            <a:endParaRPr lang="fr-FR" smtClean="0"/>
          </a:p>
          <a:p>
            <a:pPr eaLnBrk="1" hangingPunct="1"/>
            <a:endParaRPr lang="fr-FR" smtClean="0"/>
          </a:p>
          <a:p>
            <a:pPr lvl="1" algn="just" eaLnBrk="1" hangingPunct="1"/>
            <a:endParaRPr lang="fr-FR" sz="1800" smtClean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porama">
  <a:themeElements>
    <a:clrScheme name="">
      <a:dk1>
        <a:srgbClr val="000000"/>
      </a:dk1>
      <a:lt1>
        <a:srgbClr val="FFFFFF"/>
      </a:lt1>
      <a:dk2>
        <a:srgbClr val="EA4E19"/>
      </a:dk2>
      <a:lt2>
        <a:srgbClr val="8F7E5F"/>
      </a:lt2>
      <a:accent1>
        <a:srgbClr val="CDD4D9"/>
      </a:accent1>
      <a:accent2>
        <a:srgbClr val="118A9D"/>
      </a:accent2>
      <a:accent3>
        <a:srgbClr val="FFFFFF"/>
      </a:accent3>
      <a:accent4>
        <a:srgbClr val="000000"/>
      </a:accent4>
      <a:accent5>
        <a:srgbClr val="E3E6E9"/>
      </a:accent5>
      <a:accent6>
        <a:srgbClr val="0E7D8E"/>
      </a:accent6>
      <a:hlink>
        <a:srgbClr val="009999"/>
      </a:hlink>
      <a:folHlink>
        <a:srgbClr val="99CC00"/>
      </a:folHlink>
    </a:clrScheme>
    <a:fontScheme name="diaporama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diapora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HD:Users:didier:En cours:LUNAM charte:diaporama.pot</Template>
  <TotalTime>3031</TotalTime>
  <Words>998</Words>
  <Application>Microsoft Office PowerPoint</Application>
  <PresentationFormat>Affichage à l'écran (4:3)</PresentationFormat>
  <Paragraphs>294</Paragraphs>
  <Slides>21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diaporama</vt:lpstr>
      <vt:lpstr>Réunion Accompagnement Programme Investissements d’Avenir MESR</vt:lpstr>
      <vt:lpstr>Une structuration de l’enseignement secondaire et supérieur spécifique</vt:lpstr>
      <vt:lpstr>Les axes régionaux et inter régionaux</vt:lpstr>
      <vt:lpstr>L’ingénierie</vt:lpstr>
      <vt:lpstr>La Santé</vt:lpstr>
      <vt:lpstr>L’agro-développement</vt:lpstr>
      <vt:lpstr>4 défis majeurs</vt:lpstr>
      <vt:lpstr>PRES - L’Université Nantes Angers Le Mans</vt:lpstr>
      <vt:lpstr>5 des 13 missions du PRES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</vt:vector>
  </TitlesOfParts>
  <Company>i10 Communication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Studio i10</dc:creator>
  <cp:lastModifiedBy>Université Nantes Angers Le Mans</cp:lastModifiedBy>
  <cp:revision>283</cp:revision>
  <dcterms:created xsi:type="dcterms:W3CDTF">2010-03-31T09:25:37Z</dcterms:created>
  <dcterms:modified xsi:type="dcterms:W3CDTF">2010-09-30T08:01:06Z</dcterms:modified>
</cp:coreProperties>
</file>