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7" r:id="rId11"/>
    <p:sldId id="308" r:id="rId12"/>
    <p:sldId id="279" r:id="rId13"/>
    <p:sldId id="283" r:id="rId14"/>
    <p:sldId id="294" r:id="rId15"/>
    <p:sldId id="282" r:id="rId16"/>
    <p:sldId id="285" r:id="rId17"/>
    <p:sldId id="286" r:id="rId18"/>
    <p:sldId id="288" r:id="rId19"/>
    <p:sldId id="309" r:id="rId20"/>
    <p:sldId id="292" r:id="rId21"/>
    <p:sldId id="310" r:id="rId2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7F7F83"/>
    <a:srgbClr val="C8C83C"/>
    <a:srgbClr val="C6CB4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90764" autoAdjust="0"/>
  </p:normalViewPr>
  <p:slideViewPr>
    <p:cSldViewPr>
      <p:cViewPr>
        <p:scale>
          <a:sx n="50" d="100"/>
          <a:sy n="50" d="100"/>
        </p:scale>
        <p:origin x="-1440" y="-4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3CA55-D974-4ECA-AB16-D3A01055104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789E7895-2EE4-4DC0-A159-D6490A303F6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 rtl="0"/>
          <a:r>
            <a:rPr lang="fr-FR" sz="3200" b="1" i="0" baseline="0" dirty="0" smtClean="0">
              <a:solidFill>
                <a:schemeClr val="tx1"/>
              </a:solidFill>
            </a:rPr>
            <a:t>Mer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597C51BC-896A-4264-B2B8-21C7E12C7C76}" type="parTrans" cxnId="{9BCB881A-A06F-489B-8F80-8214289CD942}">
      <dgm:prSet/>
      <dgm:spPr/>
      <dgm:t>
        <a:bodyPr/>
        <a:lstStyle/>
        <a:p>
          <a:endParaRPr lang="fr-FR"/>
        </a:p>
      </dgm:t>
    </dgm:pt>
    <dgm:pt modelId="{A1CEA937-C87B-4EF2-B404-5E394956079C}" type="sibTrans" cxnId="{9BCB881A-A06F-489B-8F80-8214289CD942}">
      <dgm:prSet/>
      <dgm:spPr/>
      <dgm:t>
        <a:bodyPr/>
        <a:lstStyle/>
        <a:p>
          <a:endParaRPr lang="fr-FR"/>
        </a:p>
      </dgm:t>
    </dgm:pt>
    <dgm:pt modelId="{2C48618D-D587-4BA0-891A-8EC02E504355}" type="pres">
      <dgm:prSet presAssocID="{0993CA55-D974-4ECA-AB16-D3A01055104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EA7719-1CBD-4461-8413-2F0F21A4E270}" type="pres">
      <dgm:prSet presAssocID="{789E7895-2EE4-4DC0-A159-D6490A303F65}" presName="circ1TxSh" presStyleLbl="vennNode1" presStyleIdx="0" presStyleCnt="1" custScaleX="100000" custScaleY="77778" custLinFactNeighborX="-12963" custLinFactNeighborY="0"/>
      <dgm:spPr/>
      <dgm:t>
        <a:bodyPr/>
        <a:lstStyle/>
        <a:p>
          <a:endParaRPr lang="fr-FR"/>
        </a:p>
      </dgm:t>
    </dgm:pt>
  </dgm:ptLst>
  <dgm:cxnLst>
    <dgm:cxn modelId="{F2EE9177-75D7-40B9-B0BB-658D625D8AF5}" type="presOf" srcId="{789E7895-2EE4-4DC0-A159-D6490A303F65}" destId="{89EA7719-1CBD-4461-8413-2F0F21A4E270}" srcOrd="0" destOrd="0" presId="urn:microsoft.com/office/officeart/2005/8/layout/venn1"/>
    <dgm:cxn modelId="{9BCB881A-A06F-489B-8F80-8214289CD942}" srcId="{0993CA55-D974-4ECA-AB16-D3A010551048}" destId="{789E7895-2EE4-4DC0-A159-D6490A303F65}" srcOrd="0" destOrd="0" parTransId="{597C51BC-896A-4264-B2B8-21C7E12C7C76}" sibTransId="{A1CEA937-C87B-4EF2-B404-5E394956079C}"/>
    <dgm:cxn modelId="{2AB94E55-CC8F-4464-99F9-A0B1592B70FB}" type="presOf" srcId="{0993CA55-D974-4ECA-AB16-D3A010551048}" destId="{2C48618D-D587-4BA0-891A-8EC02E504355}" srcOrd="0" destOrd="0" presId="urn:microsoft.com/office/officeart/2005/8/layout/venn1"/>
    <dgm:cxn modelId="{91C4AA82-F032-4918-AFF4-77B520344297}" type="presParOf" srcId="{2C48618D-D587-4BA0-891A-8EC02E504355}" destId="{89EA7719-1CBD-4461-8413-2F0F21A4E2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F6EC2-7F84-40DA-BF8E-76EB5EF52177}" type="doc">
      <dgm:prSet loTypeId="urn:microsoft.com/office/officeart/2005/8/layout/venn1" loCatId="relationship" qsTypeId="urn:microsoft.com/office/officeart/2005/8/quickstyle/simple5" qsCatId="simple" csTypeId="urn:microsoft.com/office/officeart/2005/8/colors/accent1_2#2" csCatId="accent1" phldr="1"/>
      <dgm:spPr/>
      <dgm:t>
        <a:bodyPr/>
        <a:lstStyle/>
        <a:p>
          <a:endParaRPr lang="fr-FR"/>
        </a:p>
      </dgm:t>
    </dgm:pt>
    <dgm:pt modelId="{317AABAF-9275-4DC6-9C72-29BDB071BEA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3200" b="1" i="0" baseline="0" dirty="0" smtClean="0">
              <a:solidFill>
                <a:schemeClr val="tx1"/>
              </a:solidFill>
            </a:rPr>
            <a:t>STIC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BF0F813A-BFA8-4284-8990-10A046F695BA}" type="parTrans" cxnId="{16D26A0B-BD3A-42E5-8F0B-DE37D9D2AE84}">
      <dgm:prSet/>
      <dgm:spPr/>
      <dgm:t>
        <a:bodyPr/>
        <a:lstStyle/>
        <a:p>
          <a:endParaRPr lang="fr-FR"/>
        </a:p>
      </dgm:t>
    </dgm:pt>
    <dgm:pt modelId="{F33A1AB4-8D64-4FA6-B667-82935F3A1CD8}" type="sibTrans" cxnId="{16D26A0B-BD3A-42E5-8F0B-DE37D9D2AE84}">
      <dgm:prSet/>
      <dgm:spPr/>
      <dgm:t>
        <a:bodyPr/>
        <a:lstStyle/>
        <a:p>
          <a:endParaRPr lang="fr-FR"/>
        </a:p>
      </dgm:t>
    </dgm:pt>
    <dgm:pt modelId="{8436CE45-FFB7-4863-8DF6-07FE29D372EF}" type="pres">
      <dgm:prSet presAssocID="{67FF6EC2-7F84-40DA-BF8E-76EB5EF521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6FE9F5-11B2-40C5-847C-8A68F244ED2F}" type="pres">
      <dgm:prSet presAssocID="{317AABAF-9275-4DC6-9C72-29BDB071BEAB}" presName="circ1TxSh" presStyleLbl="vennNode1" presStyleIdx="0" presStyleCnt="1" custScaleX="276923" custLinFactNeighborX="0" custLinFactNeighborY="23077"/>
      <dgm:spPr/>
      <dgm:t>
        <a:bodyPr/>
        <a:lstStyle/>
        <a:p>
          <a:endParaRPr lang="fr-FR"/>
        </a:p>
      </dgm:t>
    </dgm:pt>
  </dgm:ptLst>
  <dgm:cxnLst>
    <dgm:cxn modelId="{16D26A0B-BD3A-42E5-8F0B-DE37D9D2AE84}" srcId="{67FF6EC2-7F84-40DA-BF8E-76EB5EF52177}" destId="{317AABAF-9275-4DC6-9C72-29BDB071BEAB}" srcOrd="0" destOrd="0" parTransId="{BF0F813A-BFA8-4284-8990-10A046F695BA}" sibTransId="{F33A1AB4-8D64-4FA6-B667-82935F3A1CD8}"/>
    <dgm:cxn modelId="{4F68F923-74CB-4D7F-898B-C01C09EA9C19}" type="presOf" srcId="{67FF6EC2-7F84-40DA-BF8E-76EB5EF52177}" destId="{8436CE45-FFB7-4863-8DF6-07FE29D372EF}" srcOrd="0" destOrd="0" presId="urn:microsoft.com/office/officeart/2005/8/layout/venn1"/>
    <dgm:cxn modelId="{2054E6C0-6D5F-49CD-91D5-B2EFC5E0D919}" type="presOf" srcId="{317AABAF-9275-4DC6-9C72-29BDB071BEAB}" destId="{C56FE9F5-11B2-40C5-847C-8A68F244ED2F}" srcOrd="0" destOrd="0" presId="urn:microsoft.com/office/officeart/2005/8/layout/venn1"/>
    <dgm:cxn modelId="{A7B9DF1D-4973-48CC-A66C-775177812029}" type="presParOf" srcId="{8436CE45-FFB7-4863-8DF6-07FE29D372EF}" destId="{C56FE9F5-11B2-40C5-847C-8A68F244ED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4B06F-1F02-4792-AC45-90EC6034215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3" csCatId="accent1" phldr="1"/>
      <dgm:spPr/>
      <dgm:t>
        <a:bodyPr/>
        <a:lstStyle/>
        <a:p>
          <a:endParaRPr lang="fr-FR"/>
        </a:p>
      </dgm:t>
    </dgm:pt>
    <dgm:pt modelId="{A2840A58-EFE9-4E49-8181-FE8C2F3909E7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2000" b="1" i="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baseline="0" dirty="0">
            <a:solidFill>
              <a:schemeClr val="tx1"/>
            </a:solidFill>
          </a:endParaRPr>
        </a:p>
      </dgm:t>
    </dgm:pt>
    <dgm:pt modelId="{52F83983-FC08-4B8E-908F-3E970645C954}" type="parTrans" cxnId="{458C65FC-80C9-4CA1-B949-7307B44D8286}">
      <dgm:prSet/>
      <dgm:spPr/>
      <dgm:t>
        <a:bodyPr/>
        <a:lstStyle/>
        <a:p>
          <a:endParaRPr lang="fr-FR"/>
        </a:p>
      </dgm:t>
    </dgm:pt>
    <dgm:pt modelId="{1F079442-4B30-4895-B9B1-150C400966D4}" type="sibTrans" cxnId="{458C65FC-80C9-4CA1-B949-7307B44D8286}">
      <dgm:prSet/>
      <dgm:spPr/>
      <dgm:t>
        <a:bodyPr/>
        <a:lstStyle/>
        <a:p>
          <a:endParaRPr lang="fr-FR"/>
        </a:p>
      </dgm:t>
    </dgm:pt>
    <dgm:pt modelId="{E7D4EB75-0626-4977-8E22-81A04CF0F9DB}" type="pres">
      <dgm:prSet presAssocID="{FE24B06F-1F02-4792-AC45-90EC6034215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9429C1-18E0-4A43-AEB0-2A42060411DE}" type="pres">
      <dgm:prSet presAssocID="{A2840A58-EFE9-4E49-8181-FE8C2F3909E7}" presName="circ1TxSh" presStyleLbl="vennNode1" presStyleIdx="0" presStyleCnt="1" custScaleX="236842" custLinFactNeighborX="13725" custLinFactNeighborY="5882"/>
      <dgm:spPr/>
      <dgm:t>
        <a:bodyPr/>
        <a:lstStyle/>
        <a:p>
          <a:endParaRPr lang="fr-FR"/>
        </a:p>
      </dgm:t>
    </dgm:pt>
  </dgm:ptLst>
  <dgm:cxnLst>
    <dgm:cxn modelId="{8E9A0A26-F9F2-4FC0-AE6E-1D2FBADDEEF3}" type="presOf" srcId="{A2840A58-EFE9-4E49-8181-FE8C2F3909E7}" destId="{619429C1-18E0-4A43-AEB0-2A42060411DE}" srcOrd="0" destOrd="0" presId="urn:microsoft.com/office/officeart/2005/8/layout/venn1"/>
    <dgm:cxn modelId="{A4C49705-1370-4A84-8281-22918C32C743}" type="presOf" srcId="{FE24B06F-1F02-4792-AC45-90EC60342158}" destId="{E7D4EB75-0626-4977-8E22-81A04CF0F9DB}" srcOrd="0" destOrd="0" presId="urn:microsoft.com/office/officeart/2005/8/layout/venn1"/>
    <dgm:cxn modelId="{458C65FC-80C9-4CA1-B949-7307B44D8286}" srcId="{FE24B06F-1F02-4792-AC45-90EC60342158}" destId="{A2840A58-EFE9-4E49-8181-FE8C2F3909E7}" srcOrd="0" destOrd="0" parTransId="{52F83983-FC08-4B8E-908F-3E970645C954}" sibTransId="{1F079442-4B30-4895-B9B1-150C400966D4}"/>
    <dgm:cxn modelId="{A051BD2F-3630-43DA-AF37-4DDE969E1BDE}" type="presParOf" srcId="{E7D4EB75-0626-4977-8E22-81A04CF0F9DB}" destId="{619429C1-18E0-4A43-AEB0-2A42060411D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EA7719-1CBD-4461-8413-2F0F21A4E270}">
      <dsp:nvSpPr>
        <dsp:cNvPr id="0" name=""/>
        <dsp:cNvSpPr/>
      </dsp:nvSpPr>
      <dsp:spPr>
        <a:xfrm>
          <a:off x="108011" y="216021"/>
          <a:ext cx="1944216" cy="151217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Mer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108011" y="216021"/>
        <a:ext cx="1944216" cy="15121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FE9F5-11B2-40C5-847C-8A68F244ED2F}">
      <dsp:nvSpPr>
        <dsp:cNvPr id="0" name=""/>
        <dsp:cNvSpPr/>
      </dsp:nvSpPr>
      <dsp:spPr>
        <a:xfrm>
          <a:off x="-199406" y="0"/>
          <a:ext cx="2991100" cy="108012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STIC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-199406" y="0"/>
        <a:ext cx="2991100" cy="1080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9429C1-18E0-4A43-AEB0-2A42060411DE}">
      <dsp:nvSpPr>
        <dsp:cNvPr id="0" name=""/>
        <dsp:cNvSpPr/>
      </dsp:nvSpPr>
      <dsp:spPr>
        <a:xfrm>
          <a:off x="1" y="0"/>
          <a:ext cx="3240358" cy="136815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kern="120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kern="1200" baseline="0" dirty="0">
            <a:solidFill>
              <a:schemeClr val="tx1"/>
            </a:solidFill>
          </a:endParaRPr>
        </a:p>
      </dsp:txBody>
      <dsp:txXfrm>
        <a:off x="1" y="0"/>
        <a:ext cx="3240358" cy="136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86DC23C4-BE0E-4388-A443-47D35918A212}" type="datetimeFigureOut">
              <a:rPr lang="fr-FR"/>
              <a:pPr>
                <a:defRPr/>
              </a:pPr>
              <a:t>30/09/2010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E320F1A4-9BA3-466F-B309-ED7E146A4B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CEA2F0C-E025-4F79-8751-E752C6D8CA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88195-00DE-4A57-805E-AE36C75996BB}" type="slidenum">
              <a:rPr lang="fr-FR" smtClean="0">
                <a:ea typeface="ヒラギノ角ゴ Pro W3"/>
                <a:cs typeface="ヒラギノ角ゴ Pro W3"/>
              </a:rPr>
              <a:pPr/>
              <a:t>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47C8A-4AB8-4E28-BC65-1C7217ED26C1}" type="slidenum">
              <a:rPr lang="fr-FR" smtClean="0">
                <a:ea typeface="ヒラギノ角ゴ Pro W3"/>
                <a:cs typeface="ヒラギノ角ゴ Pro W3"/>
              </a:rPr>
              <a:pPr/>
              <a:t>10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66564" name="Espace réservé du numéro de diapositive 3"/>
          <p:cNvSpPr txBox="1">
            <a:spLocks noGrp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89" tIns="46045" rIns="92089" bIns="46045" anchor="b"/>
          <a:lstStyle/>
          <a:p>
            <a:pPr algn="r" eaLnBrk="0" hangingPunct="0"/>
            <a:fld id="{296C36E6-DBD3-4E2E-BD86-F3CFDE790A5A}" type="slidenum">
              <a:rPr lang="fr-FR" sz="1200"/>
              <a:pPr algn="r" eaLnBrk="0" hangingPunct="0"/>
              <a:t>11</a:t>
            </a:fld>
            <a:endParaRPr 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686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72875-787E-437B-99F9-B7BA332BCC04}" type="slidenum">
              <a:rPr lang="fr-FR" smtClean="0">
                <a:ea typeface="ヒラギノ角ゴ Pro W3"/>
                <a:cs typeface="ヒラギノ角ゴ Pro W3"/>
              </a:rPr>
              <a:pPr/>
              <a:t>12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FBC60-BE97-477C-9195-B531BA595FD2}" type="slidenum">
              <a:rPr lang="fr-FR" smtClean="0">
                <a:ea typeface="ヒラギノ角ゴ Pro W3"/>
                <a:cs typeface="ヒラギノ角ゴ Pro W3"/>
              </a:rPr>
              <a:pPr/>
              <a:t>13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8C2D6-122F-4835-AD91-DFB4D78BCD3A}" type="slidenum">
              <a:rPr lang="fr-FR" smtClean="0">
                <a:ea typeface="ヒラギノ角ゴ Pro W3"/>
                <a:cs typeface="ヒラギノ角ゴ Pro W3"/>
              </a:rPr>
              <a:pPr/>
              <a:t>14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301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3774A-2AE4-48C2-8624-FCFCCAD55ACB}" type="slidenum">
              <a:rPr lang="fr-FR" smtClean="0">
                <a:ea typeface="ヒラギノ角ゴ Pro W3"/>
                <a:cs typeface="ヒラギノ角ゴ Pro W3"/>
              </a:rPr>
              <a:pPr/>
              <a:t>15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505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97DE2-F751-4158-A691-01C1E8833D95}" type="slidenum">
              <a:rPr lang="fr-FR" smtClean="0">
                <a:ea typeface="ヒラギノ角ゴ Pro W3"/>
                <a:cs typeface="ヒラギノ角ゴ Pro W3"/>
              </a:rPr>
              <a:pPr/>
              <a:t>16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710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048EF-1B01-4676-860F-69DBAA53EB10}" type="slidenum">
              <a:rPr lang="fr-FR" smtClean="0">
                <a:ea typeface="ヒラギノ角ゴ Pro W3"/>
                <a:cs typeface="ヒラギノ角ゴ Pro W3"/>
              </a:rPr>
              <a:pPr/>
              <a:t>17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915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E2904-7B07-497E-B8B1-94278C21DF60}" type="slidenum">
              <a:rPr lang="fr-FR" smtClean="0">
                <a:ea typeface="ヒラギノ角ゴ Pro W3"/>
                <a:cs typeface="ヒラギノ角ゴ Pro W3"/>
              </a:rPr>
              <a:pPr/>
              <a:t>18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19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D6FD4-5BFF-442F-AB69-ECFBB3B14E50}" type="slidenum">
              <a:rPr lang="fr-FR" smtClean="0">
                <a:ea typeface="ヒラギノ角ゴ Pro W3"/>
                <a:cs typeface="ヒラギノ角ゴ Pro W3"/>
              </a:rPr>
              <a:pPr/>
              <a:t>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325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ED22E-A167-4659-88D6-E36B4F84B686}" type="slidenum">
              <a:rPr lang="fr-FR" smtClean="0">
                <a:ea typeface="ヒラギノ角ゴ Pro W3"/>
                <a:cs typeface="ヒラギノ角ゴ Pro W3"/>
              </a:rPr>
              <a:pPr/>
              <a:t>20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21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53366-72C5-48D4-B7E8-05D0F8BBBEA9}" type="slidenum">
              <a:rPr lang="fr-FR" smtClean="0">
                <a:ea typeface="ヒラギノ角ゴ Pro W3"/>
                <a:cs typeface="ヒラギノ角ゴ Pro W3"/>
              </a:rPr>
              <a:pPr/>
              <a:t>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C5936-C0C5-419D-BED4-6DDB99D18454}" type="slidenum">
              <a:rPr lang="fr-FR" smtClean="0">
                <a:ea typeface="ヒラギノ角ゴ Pro W3"/>
                <a:cs typeface="ヒラギノ角ゴ Pro W3"/>
              </a:rPr>
              <a:pPr/>
              <a:t>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AC548-6E38-43B1-B295-24CF847A5D11}" type="slidenum">
              <a:rPr lang="fr-FR" smtClean="0">
                <a:ea typeface="ヒラギノ角ゴ Pro W3"/>
                <a:cs typeface="ヒラギノ角ゴ Pro W3"/>
              </a:rPr>
              <a:pPr/>
              <a:t>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973F3-3408-44DE-A844-66C6BF00BDBE}" type="slidenum">
              <a:rPr lang="fr-FR" smtClean="0">
                <a:ea typeface="ヒラギノ角ゴ Pro W3"/>
                <a:cs typeface="ヒラギノ角ゴ Pro W3"/>
              </a:rPr>
              <a:pPr/>
              <a:t>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867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0863A-D608-479E-8C4C-F7E0386368D3}" type="slidenum">
              <a:rPr lang="fr-FR" smtClean="0">
                <a:ea typeface="ヒラギノ角ゴ Pro W3"/>
                <a:cs typeface="ヒラギノ角ゴ Pro W3"/>
              </a:rPr>
              <a:pPr/>
              <a:t>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94767-E199-4CE3-A8A6-DFA22E6BDBE1}" type="slidenum">
              <a:rPr lang="fr-FR" smtClean="0">
                <a:ea typeface="ＭＳ Ｐゴシック"/>
                <a:cs typeface="ＭＳ Ｐゴシック"/>
              </a:rPr>
              <a:pPr/>
              <a:t>8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EE877-FB8E-4A24-8E77-58B8310F866F}" type="slidenum">
              <a:rPr lang="fr-FR" smtClean="0">
                <a:ea typeface="ＭＳ Ｐゴシック"/>
                <a:cs typeface="ＭＳ Ｐゴシック"/>
              </a:rPr>
              <a:pPr/>
              <a:t>9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49250"/>
            <a:ext cx="5883275" cy="2286000"/>
          </a:xfrm>
          <a:noFill/>
        </p:spPr>
        <p:txBody>
          <a:bodyPr/>
          <a:lstStyle>
            <a:lvl1pPr algn="r">
              <a:lnSpc>
                <a:spcPct val="100000"/>
              </a:lnSpc>
              <a:defRPr sz="42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97238"/>
            <a:ext cx="5807075" cy="2209800"/>
          </a:xfrm>
        </p:spPr>
        <p:txBody>
          <a:bodyPr tIns="45720" bIns="45720"/>
          <a:lstStyle>
            <a:lvl1pPr marL="0" indent="0" algn="r">
              <a:buFontTx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6588" y="6570663"/>
            <a:ext cx="5326062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94463"/>
            <a:ext cx="719138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9392-26B0-4B07-9E2C-6A36CC911D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 advAuto="20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B855-C77C-4D88-9584-CEF8CE76B2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127750" y="482600"/>
            <a:ext cx="1584325" cy="5308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71600" y="482600"/>
            <a:ext cx="4603750" cy="5308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0D976-DF2D-45EF-BDD4-9D39125AE7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3C77-5082-4228-98A1-01E19C523C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684C-D981-4670-A512-7C967FD58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09403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8038" y="1828800"/>
            <a:ext cx="30940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5C4B-6565-45CA-AC3B-401B322E3D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2389B-B295-4DAD-825D-1960336031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  <p:bldP spid="5" grpId="0" build="p" autoUpdateAnimBg="0" advAuto="200"/>
      <p:bldP spid="6" grpId="0" build="p" autoUpdateAnimBg="0" advAuto="20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947BF-7B18-4138-B852-7EF0B67220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A4D7-EF53-469A-9B10-7601AEA2E3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B4EB-5895-4306-A306-C329FAD0B2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A5F0-3478-4322-884A-69DA010E3D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6340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i="1"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Comité d’Orientation – 10 septembre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9EB8BE-C804-4C01-BDEF-154696B9AF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82600"/>
            <a:ext cx="6035675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pic>
        <p:nvPicPr>
          <p:cNvPr id="1030" name="Picture 10" descr="luna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3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200">
        <p:tmplLst>
          <p:tmpl lvl="1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7" grpId="0" autoUpdateAnimBg="0"/>
    </p:bld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573088" indent="-573088" algn="l" rtl="0" eaLnBrk="0" fontAlgn="base" hangingPunct="0">
        <a:spcBef>
          <a:spcPct val="20000"/>
        </a:spcBef>
        <a:spcAft>
          <a:spcPct val="0"/>
        </a:spcAft>
        <a:buClr>
          <a:srgbClr val="118B9D"/>
        </a:buClr>
        <a:buBlip>
          <a:blip r:embed="rId14"/>
        </a:buBlip>
        <a:defRPr sz="2400" b="1">
          <a:solidFill>
            <a:srgbClr val="C85014"/>
          </a:solidFill>
          <a:latin typeface="+mn-lt"/>
          <a:ea typeface="+mn-ea"/>
          <a:cs typeface="+mn-cs"/>
        </a:defRPr>
      </a:lvl1pPr>
      <a:lvl2pPr marL="952500" indent="-377825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C84E19"/>
        </a:buClr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954088" indent="-396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36675" indent="-3810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1400" b="1" i="1">
          <a:solidFill>
            <a:schemeClr val="tx1"/>
          </a:solidFill>
          <a:latin typeface="+mn-lt"/>
          <a:ea typeface="+mn-ea"/>
          <a:cs typeface="+mn-cs"/>
        </a:defRPr>
      </a:lvl4pPr>
      <a:lvl5pPr marL="1338263" indent="49053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buChar char="»"/>
        <a:defRPr sz="1400" i="1">
          <a:solidFill>
            <a:schemeClr val="tx1"/>
          </a:solidFill>
          <a:latin typeface="+mn-lt"/>
          <a:ea typeface="+mn-ea"/>
          <a:cs typeface="+mn-cs"/>
        </a:defRPr>
      </a:lvl5pPr>
      <a:lvl6pPr marL="17954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6pPr>
      <a:lvl7pPr marL="22526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7pPr>
      <a:lvl8pPr marL="27098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8pPr>
      <a:lvl9pPr marL="31670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30 septembre 2010</a:t>
            </a:r>
            <a:endParaRPr lang="fr-FR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F8A0E9-748D-4E5C-B3E5-B152267EDDD5}" type="slidenum">
              <a:rPr lang="fr-FR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7848600" cy="6019800"/>
          </a:xfrm>
          <a:prstGeom prst="rect">
            <a:avLst/>
          </a:prstGeom>
          <a:solidFill>
            <a:srgbClr val="C6C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349250"/>
            <a:ext cx="6783387" cy="1477963"/>
          </a:xfrm>
          <a:noFill/>
        </p:spPr>
        <p:txBody>
          <a:bodyPr/>
          <a:lstStyle/>
          <a:p>
            <a:pPr eaLnBrk="1" hangingPunct="1"/>
            <a:r>
              <a:rPr lang="fr-FR" sz="3200" smtClean="0">
                <a:solidFill>
                  <a:schemeClr val="bg1"/>
                </a:solidFill>
              </a:rPr>
              <a:t>Réunion Accompagnement Programme Investissements d’Avenir</a:t>
            </a:r>
            <a:br>
              <a:rPr lang="fr-FR" sz="3200" smtClean="0">
                <a:solidFill>
                  <a:schemeClr val="bg1"/>
                </a:solidFill>
              </a:rPr>
            </a:br>
            <a:r>
              <a:rPr lang="fr-FR" sz="3200" smtClean="0">
                <a:solidFill>
                  <a:schemeClr val="bg1"/>
                </a:solidFill>
              </a:rPr>
              <a:t>MESR</a:t>
            </a:r>
            <a:endParaRPr lang="fr-FR" sz="32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Jeudi 30 septembre 2010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0" y="609600"/>
            <a:ext cx="914400" cy="215900"/>
            <a:chOff x="5184" y="384"/>
            <a:chExt cx="576" cy="136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5184" y="384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5184" y="436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5184" y="488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/>
        </p:nvSpPr>
        <p:spPr>
          <a:xfrm>
            <a:off x="4427984" y="1988840"/>
            <a:ext cx="2304256" cy="1872208"/>
          </a:xfrm>
          <a:custGeom>
            <a:avLst/>
            <a:gdLst>
              <a:gd name="connsiteX0" fmla="*/ 0 w 1872208"/>
              <a:gd name="connsiteY0" fmla="*/ 936104 h 1872208"/>
              <a:gd name="connsiteX1" fmla="*/ 274179 w 1872208"/>
              <a:gd name="connsiteY1" fmla="*/ 274179 h 1872208"/>
              <a:gd name="connsiteX2" fmla="*/ 936105 w 1872208"/>
              <a:gd name="connsiteY2" fmla="*/ 1 h 1872208"/>
              <a:gd name="connsiteX3" fmla="*/ 1598030 w 1872208"/>
              <a:gd name="connsiteY3" fmla="*/ 274180 h 1872208"/>
              <a:gd name="connsiteX4" fmla="*/ 1872208 w 1872208"/>
              <a:gd name="connsiteY4" fmla="*/ 936106 h 1872208"/>
              <a:gd name="connsiteX5" fmla="*/ 1598029 w 1872208"/>
              <a:gd name="connsiteY5" fmla="*/ 1598032 h 1872208"/>
              <a:gd name="connsiteX6" fmla="*/ 936103 w 1872208"/>
              <a:gd name="connsiteY6" fmla="*/ 1872210 h 1872208"/>
              <a:gd name="connsiteX7" fmla="*/ 274177 w 1872208"/>
              <a:gd name="connsiteY7" fmla="*/ 1598031 h 1872208"/>
              <a:gd name="connsiteX8" fmla="*/ -1 w 1872208"/>
              <a:gd name="connsiteY8" fmla="*/ 936105 h 1872208"/>
              <a:gd name="connsiteX9" fmla="*/ 0 w 1872208"/>
              <a:gd name="connsiteY9" fmla="*/ 936104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208" h="1872208">
                <a:moveTo>
                  <a:pt x="0" y="936104"/>
                </a:moveTo>
                <a:cubicBezTo>
                  <a:pt x="0" y="687834"/>
                  <a:pt x="98626" y="449732"/>
                  <a:pt x="274179" y="274179"/>
                </a:cubicBezTo>
                <a:cubicBezTo>
                  <a:pt x="449733" y="98626"/>
                  <a:pt x="687835" y="1"/>
                  <a:pt x="936105" y="1"/>
                </a:cubicBezTo>
                <a:cubicBezTo>
                  <a:pt x="1184375" y="1"/>
                  <a:pt x="1422477" y="98627"/>
                  <a:pt x="1598030" y="274180"/>
                </a:cubicBezTo>
                <a:cubicBezTo>
                  <a:pt x="1773583" y="449734"/>
                  <a:pt x="1872208" y="687836"/>
                  <a:pt x="1872208" y="936106"/>
                </a:cubicBezTo>
                <a:cubicBezTo>
                  <a:pt x="1872208" y="1184376"/>
                  <a:pt x="1773583" y="1422478"/>
                  <a:pt x="1598029" y="1598032"/>
                </a:cubicBezTo>
                <a:cubicBezTo>
                  <a:pt x="1422475" y="1773586"/>
                  <a:pt x="1184373" y="1872210"/>
                  <a:pt x="936103" y="1872210"/>
                </a:cubicBezTo>
                <a:cubicBezTo>
                  <a:pt x="687833" y="1872210"/>
                  <a:pt x="449731" y="1773585"/>
                  <a:pt x="274177" y="1598031"/>
                </a:cubicBezTo>
                <a:cubicBezTo>
                  <a:pt x="98624" y="1422477"/>
                  <a:pt x="-1" y="1184375"/>
                  <a:pt x="-1" y="936105"/>
                </a:cubicBezTo>
                <a:lnTo>
                  <a:pt x="0" y="93610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179" tIns="274178" rIns="274179" bIns="274178" spcCol="1270" anchor="ctr"/>
          <a:lstStyle/>
          <a:p>
            <a:pPr algn="r" defTabSz="17335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3200" b="1" dirty="0">
                <a:solidFill>
                  <a:schemeClr val="tx1"/>
                </a:solidFill>
              </a:rPr>
              <a:t>Santé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2A9A-5C3D-4FDA-966E-894987A19C33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33798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Ebauche de </a:t>
            </a: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Structuration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Diagramme 20"/>
          <p:cNvGraphicFramePr/>
          <p:nvPr/>
        </p:nvGraphicFramePr>
        <p:xfrm>
          <a:off x="755576" y="1988840"/>
          <a:ext cx="26642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2483768" y="1412776"/>
          <a:ext cx="259228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e 19"/>
          <p:cNvGraphicFramePr/>
          <p:nvPr/>
        </p:nvGraphicFramePr>
        <p:xfrm>
          <a:off x="2267744" y="3140968"/>
          <a:ext cx="324036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Ellipse 11"/>
          <p:cNvSpPr/>
          <p:nvPr/>
        </p:nvSpPr>
        <p:spPr bwMode="auto">
          <a:xfrm flipH="1">
            <a:off x="6732240" y="3573016"/>
            <a:ext cx="2087562" cy="504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tx1"/>
                </a:solidFill>
                <a:ea typeface="ヒラギノ角ゴ Pro W3" pitchFamily="1" charset="-128"/>
              </a:rPr>
              <a:t>Maths</a:t>
            </a:r>
          </a:p>
        </p:txBody>
      </p:sp>
      <p:sp>
        <p:nvSpPr>
          <p:cNvPr id="14" name="Ellipse 13"/>
          <p:cNvSpPr/>
          <p:nvPr/>
        </p:nvSpPr>
        <p:spPr bwMode="auto">
          <a:xfrm>
            <a:off x="5796136" y="4869160"/>
            <a:ext cx="2159000" cy="1079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Démonst</a:t>
            </a:r>
            <a:r>
              <a:rPr lang="fr-FR" sz="1600" b="1" dirty="0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.  </a:t>
            </a: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Ener</a:t>
            </a:r>
            <a:r>
              <a:rPr lang="fr-FR" sz="1600" b="1" dirty="0">
                <a:latin typeface="+mj-lt"/>
              </a:rPr>
              <a:t>. </a:t>
            </a: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décarbonées</a:t>
            </a:r>
            <a:endParaRPr lang="fr-FR" sz="1600" b="1" dirty="0">
              <a:solidFill>
                <a:schemeClr val="tx1"/>
              </a:solidFill>
              <a:latin typeface="+mj-lt"/>
              <a:ea typeface="ヒラギノ角ゴ Pro W3" pitchFamily="1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948264" y="1556792"/>
            <a:ext cx="1871663" cy="6492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tx1"/>
                </a:solidFill>
                <a:ea typeface="ヒラギノ角ゴ Pro W3" pitchFamily="1" charset="-128"/>
              </a:rPr>
              <a:t>SHS 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1042988" y="4652963"/>
            <a:ext cx="1800225" cy="10080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800" b="1" dirty="0">
                <a:solidFill>
                  <a:schemeClr val="tx1"/>
                </a:solidFill>
                <a:ea typeface="ヒラギノ角ゴ Pro W3" pitchFamily="1" charset="-128"/>
              </a:rPr>
              <a:t>SATT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1979712" y="2276872"/>
            <a:ext cx="3456384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>
                <a:solidFill>
                  <a:schemeClr val="tx1"/>
                </a:solidFill>
                <a:ea typeface="ヒラギノ角ゴ Pro W3" pitchFamily="1" charset="-128"/>
              </a:rPr>
              <a:t>Matériaux/mécanique/acoustique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30 septembre 2010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/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eaLnBrk="0" hangingPunct="0">
              <a:defRPr/>
            </a:pPr>
            <a:fld id="{2F67DBEA-978E-42A4-A786-CC61E70EEA4B}" type="slidenum">
              <a:rPr lang="fr-FR"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rPr>
              <a:pPr algn="r" eaLnBrk="0" hangingPunct="0">
                <a:defRPr/>
              </a:pPr>
              <a:t>11</a:t>
            </a:fld>
            <a:endParaRPr lang="fr-FR" sz="1800" dirty="0">
              <a:solidFill>
                <a:srgbClr val="B3B3B3"/>
              </a:solidFill>
              <a:latin typeface="Verdana" pitchFamily="1" charset="0"/>
              <a:ea typeface="+mn-ea"/>
              <a:cs typeface="+mn-cs"/>
            </a:endParaRPr>
          </a:p>
        </p:txBody>
      </p:sp>
      <p:sp>
        <p:nvSpPr>
          <p:cNvPr id="65543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Projets déposés ou en cours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54" name="Rectangle 23"/>
          <p:cNvSpPr>
            <a:spLocks noChangeArrowheads="1"/>
          </p:cNvSpPr>
          <p:nvPr/>
        </p:nvSpPr>
        <p:spPr bwMode="auto">
          <a:xfrm>
            <a:off x="468313" y="981075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En </a:t>
            </a: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région </a:t>
            </a: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Pays de la Loire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un </a:t>
            </a:r>
            <a:r>
              <a:rPr lang="fr-FR" b="1" dirty="0">
                <a:ea typeface="ＭＳ Ｐゴシック"/>
                <a:cs typeface="ＭＳ Ｐゴシック"/>
              </a:rPr>
              <a:t>IHU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>
                <a:ea typeface="ＭＳ Ｐゴシック"/>
                <a:cs typeface="ＭＳ Ｐゴシック"/>
              </a:rPr>
              <a:t>u</a:t>
            </a:r>
            <a:r>
              <a:rPr lang="fr-FR" b="1" dirty="0" smtClean="0">
                <a:ea typeface="ＭＳ Ｐゴシック"/>
                <a:cs typeface="ＭＳ Ｐゴシック"/>
              </a:rPr>
              <a:t>n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573088" lvl="1" indent="-573088">
              <a:lnSpc>
                <a:spcPct val="160000"/>
              </a:lnSpc>
              <a:spcBef>
                <a:spcPct val="20000"/>
              </a:spcBef>
              <a:buClr>
                <a:srgbClr val="118B9D"/>
              </a:buClr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En interrégional  : Pays de la Loire-Bretagne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>
                <a:ea typeface="ＭＳ Ｐゴシック"/>
                <a:cs typeface="ＭＳ Ｐゴシック"/>
              </a:rPr>
              <a:t>6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 err="1">
                <a:ea typeface="ＭＳ Ｐゴシック"/>
                <a:cs typeface="ＭＳ Ｐゴシック"/>
              </a:rPr>
              <a:t>Labex</a:t>
            </a:r>
            <a:endParaRPr lang="fr-FR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National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2 IEED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1030288" lvl="1" indent="-573088">
              <a:spcBef>
                <a:spcPct val="20000"/>
              </a:spcBef>
              <a:buClr>
                <a:srgbClr val="118B9D"/>
              </a:buClr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27984" y="1340769"/>
            <a:ext cx="338437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4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76056" y="3356993"/>
            <a:ext cx="331236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Une SATT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3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44008" y="5301208"/>
            <a:ext cx="3384376" cy="60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578BD-E042-4D9E-A2BA-358BE4E1A948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642938" y="0"/>
          <a:ext cx="7929562" cy="5810448"/>
        </p:xfrm>
        <a:graphic>
          <a:graphicData uri="http://schemas.openxmlformats.org/drawingml/2006/table">
            <a:tbl>
              <a:tblPr/>
              <a:tblGrid>
                <a:gridCol w="5643602"/>
                <a:gridCol w="1643074"/>
                <a:gridCol w="642886"/>
              </a:tblGrid>
              <a:tr h="706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Matériaux / Mécanique / Acoustique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IRT</a:t>
                      </a:r>
                      <a:r>
                        <a:rPr lang="fr-FR" sz="1800" dirty="0" smtClean="0"/>
                        <a:t> : Jules Verne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Institut Européen d’Acoustique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Mécanique Matériaux Procédés Génie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Chimie et Physique des Matériaux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b="1" dirty="0" smtClean="0"/>
                        <a:t>EQUIPEX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Institut Européen d’Acoustique (soutien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Microscopie électronique en Grand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Ouest (</a:t>
                      </a:r>
                      <a:r>
                        <a:rPr lang="fr-FR" dirty="0" err="1" smtClean="0"/>
                        <a:t>Emhymat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Plateforme de caractérisation des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molécules et matériaux (</a:t>
                      </a:r>
                      <a:r>
                        <a:rPr lang="fr-FR" dirty="0" err="1" smtClean="0"/>
                        <a:t>Equipemans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err="1" smtClean="0"/>
                        <a:t>Xyloforest</a:t>
                      </a:r>
                      <a:endParaRPr lang="fr-FR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Batteries lithium (Rock)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smtClean="0"/>
                        <a:t>Robotique avancée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600075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B4FE4-305F-4794-82E6-E26FE7B0ACDB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3674016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1052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Agro / Alimentation / Végétal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SFSI –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Sustainable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Food Systems Institute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Qualité et sécurité des aliments par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 approche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métabolomique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Impact sur la santé de certaines  </a:t>
                      </a:r>
                    </a:p>
                    <a:p>
                      <a:r>
                        <a:rPr lang="fr-FR" dirty="0" smtClean="0"/>
                        <a:t>               catégories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 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342900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5F47-4E74-47C1-9478-48ADA1165A95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868469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IRT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B-Com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Communications numériques, infrastructures et Internet des objets optiques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GRID 5000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Réalité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virtuelle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(VREX)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91880" y="3573016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6476B-CD00-4E0F-8D6C-1C26A5C3ACDB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5803005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92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Santé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IHU</a:t>
                      </a:r>
                      <a:r>
                        <a:rPr lang="fr-FR" dirty="0" smtClean="0"/>
                        <a:t> : Sciences de la transplantation et immunothérapie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Centre européen pour le nucléaire, la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et l’environnement, 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Maladies cardiovasculaires, métabolisme,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nutrition, génétique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Arronax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AMS + Imagerie médicale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(soutien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5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           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Génétique, histoire,                     Environnement et Santé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Impact sur la santé de certaines catégories </a:t>
                      </a:r>
                    </a:p>
                    <a:p>
                      <a:r>
                        <a:rPr lang="fr-FR" dirty="0" smtClean="0"/>
                        <a:t>            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 rot="10800000" flipV="1">
            <a:off x="3419872" y="6093296"/>
            <a:ext cx="5263753" cy="16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E48C0-6920-4EB8-B8E5-726B648F9910}" type="slidenum">
              <a:rPr lang="fr-FR"/>
              <a:pPr>
                <a:defRPr/>
              </a:pPr>
              <a:t>16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850949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: Mer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Bassin océanique</a:t>
                      </a:r>
                      <a:r>
                        <a:rPr lang="fr-FR" baseline="0" dirty="0" smtClean="0"/>
                        <a:t> de Nantes (Evolution)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IEED </a:t>
                      </a:r>
                      <a:r>
                        <a:rPr lang="fr-FR" sz="1800" dirty="0" smtClean="0"/>
                        <a:t>:     France Energies Marines (IFREMER)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292893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E6F4E-AF39-479D-8C13-6275AA51CC48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928688" y="0"/>
          <a:ext cx="7358114" cy="5644156"/>
        </p:xfrm>
        <a:graphic>
          <a:graphicData uri="http://schemas.openxmlformats.org/drawingml/2006/table">
            <a:tbl>
              <a:tblPr/>
              <a:tblGrid>
                <a:gridCol w="5000660"/>
                <a:gridCol w="1643074"/>
                <a:gridCol w="714380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Projets transversaux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SATT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: - </a:t>
                      </a:r>
                      <a:r>
                        <a:rPr lang="fr-FR" b="0" dirty="0" smtClean="0"/>
                        <a:t>Mathématiques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- Lien social,</a:t>
                      </a:r>
                      <a:r>
                        <a:rPr lang="fr-FR" sz="1800" baseline="0" dirty="0" smtClean="0"/>
                        <a:t> risques et vulnérabilité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3679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Equipex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aseline="0" dirty="0" smtClean="0"/>
                        <a:t>:</a:t>
                      </a:r>
                      <a:r>
                        <a:rPr lang="fr-FR" sz="2000" b="1" baseline="0" dirty="0" smtClean="0"/>
                        <a:t>-</a:t>
                      </a:r>
                      <a:r>
                        <a:rPr lang="fr-FR" sz="1800" baseline="0" dirty="0" smtClean="0"/>
                        <a:t> Ingénierie de l’environnement(LISE)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  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sz="1800" baseline="0" dirty="0" smtClean="0"/>
                        <a:t> RESIF (Sismologie)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IEED</a:t>
                      </a:r>
                      <a:r>
                        <a:rPr lang="fr-FR" dirty="0" smtClean="0"/>
                        <a:t> : Stockage de l’énergie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131840" y="5805264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106A0C-A340-437B-9B8D-9434C9D54213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48131" name="ZoneTexte 5"/>
          <p:cNvSpPr txBox="1">
            <a:spLocks noChangeArrowheads="1"/>
          </p:cNvSpPr>
          <p:nvPr/>
        </p:nvSpPr>
        <p:spPr bwMode="auto">
          <a:xfrm>
            <a:off x="2555776" y="476673"/>
            <a:ext cx="337353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Formation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9552" y="1340768"/>
            <a:ext cx="8352928" cy="48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Intégration </a:t>
            </a: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amont-aval </a:t>
            </a: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des filières et leur interfaçage</a:t>
            </a: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Attractivité des filières</a:t>
            </a:r>
            <a:endParaRPr lang="fr-FR" sz="20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Parcours d’excellence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 smtClean="0">
                <a:ea typeface="ＭＳ Ｐゴシック"/>
                <a:cs typeface="ＭＳ Ｐゴシック"/>
              </a:rPr>
              <a:t>(fondamental</a:t>
            </a:r>
            <a:r>
              <a:rPr lang="fr-FR" b="1" dirty="0" smtClean="0">
                <a:ea typeface="ＭＳ Ｐゴシック"/>
                <a:cs typeface="ＭＳ Ｐゴシック"/>
              </a:rPr>
              <a:t>)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IRT (technologique)</a:t>
            </a: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Formations innovantes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Croisement de domaines </a:t>
            </a:r>
            <a:r>
              <a:rPr lang="fr-FR" sz="2000" b="1" dirty="0" smtClean="0">
                <a:ea typeface="ＭＳ Ｐゴシック"/>
                <a:cs typeface="ＭＳ Ｐゴシック"/>
              </a:rPr>
              <a:t>(ex : Ingénierie/management)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Formation tout au long de la vie</a:t>
            </a: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763688" y="714375"/>
            <a:ext cx="5184576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Gouvernance IDEX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700809"/>
            <a:ext cx="7776864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Fondation émanation des deux PRES</a:t>
            </a: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Conseil d’administration resserré mais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sz="2800" b="1" dirty="0" smtClean="0">
                <a:ea typeface="ＭＳ Ｐゴシック"/>
                <a:cs typeface="ＭＳ Ｐゴシック"/>
              </a:rPr>
              <a:t>ouverture sur pôles de compétitivité et entreprises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ea typeface="ＭＳ Ｐゴシック"/>
                <a:cs typeface="ＭＳ Ｐゴシック"/>
              </a:rPr>
              <a:t>ouverture sur l’international</a:t>
            </a:r>
            <a:endParaRPr lang="fr-FR" sz="2800" b="1" dirty="0" smtClean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Pilotage par thème (sénats académiques)</a:t>
            </a:r>
            <a:endParaRPr lang="fr-FR" sz="2800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5E68E-E606-45E7-8043-0798F857D0FA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3463"/>
          </a:xfrm>
        </p:spPr>
        <p:txBody>
          <a:bodyPr/>
          <a:lstStyle/>
          <a:p>
            <a:pPr eaLnBrk="1" hangingPunct="1"/>
            <a:r>
              <a:rPr lang="fr-FR" sz="2800" dirty="0" smtClean="0"/>
              <a:t>Une structuration de l’enseignement secondaire et supérieur spécifique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fort taux d’insertion professionnelle à niveau Bac et Bac + 2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</a:t>
            </a:r>
            <a:r>
              <a:rPr lang="fr-FR" sz="2400" b="0" dirty="0" err="1" smtClean="0"/>
              <a:t>sous-représentation</a:t>
            </a:r>
            <a:r>
              <a:rPr lang="fr-FR" sz="2400" b="0" dirty="0" smtClean="0"/>
              <a:t> des Bacs généraux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</a:t>
            </a:r>
            <a:r>
              <a:rPr lang="fr-FR" sz="2400" b="0" dirty="0" err="1" smtClean="0"/>
              <a:t>sur-représentation</a:t>
            </a:r>
            <a:r>
              <a:rPr lang="fr-FR" sz="2400" b="0" dirty="0" smtClean="0"/>
              <a:t> des classes STS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2400" b="0" dirty="0" smtClean="0">
                <a:solidFill>
                  <a:srgbClr val="C00000"/>
                </a:solidFill>
                <a:sym typeface="Wingdings 3" pitchFamily="18" charset="2"/>
              </a:rPr>
              <a:t></a:t>
            </a:r>
            <a:r>
              <a:rPr lang="fr-FR" sz="2400" b="0" dirty="0" smtClean="0">
                <a:sym typeface="Wingdings 3" pitchFamily="18" charset="2"/>
              </a:rPr>
              <a:t> Un défi majeur : organiser des passerelles et favoriser la formation tout au long de la vie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76C18-5178-42C3-8FEB-435500E1BB9D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2227" name="ZoneTexte 5"/>
          <p:cNvSpPr txBox="1">
            <a:spLocks noChangeArrowheads="1"/>
          </p:cNvSpPr>
          <p:nvPr/>
        </p:nvSpPr>
        <p:spPr bwMode="auto">
          <a:xfrm>
            <a:off x="1475656" y="714375"/>
            <a:ext cx="4896544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Méthode de travail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187624" y="404665"/>
            <a:ext cx="6696744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Portage des projets Investissements d’avenir 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251520" y="1484784"/>
            <a:ext cx="835183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régionaux </a:t>
            </a:r>
            <a:r>
              <a:rPr lang="fr-FR" sz="1600" b="1" dirty="0"/>
              <a:t>:</a:t>
            </a:r>
          </a:p>
          <a:p>
            <a:pPr eaLnBrk="0" hangingPunct="0"/>
            <a:r>
              <a:rPr lang="fr-FR" sz="1600" dirty="0" smtClean="0"/>
              <a:t>	</a:t>
            </a:r>
            <a:r>
              <a:rPr lang="fr-FR" sz="2000" dirty="0" smtClean="0"/>
              <a:t>portage </a:t>
            </a:r>
            <a:r>
              <a:rPr lang="fr-FR" sz="2000" dirty="0"/>
              <a:t>administratif par le PRES de l’ensemble des dossiers</a:t>
            </a:r>
          </a:p>
          <a:p>
            <a:pPr eaLnBrk="0" hangingPunct="0"/>
            <a:r>
              <a:rPr lang="fr-FR" sz="2000" dirty="0"/>
              <a:t>Investissements d’avenir, </a:t>
            </a:r>
          </a:p>
          <a:p>
            <a:pPr eaLnBrk="0" hangingPunct="0"/>
            <a:r>
              <a:rPr lang="fr-FR" sz="2000" dirty="0" smtClean="0"/>
              <a:t>	portage </a:t>
            </a:r>
            <a:r>
              <a:rPr lang="fr-FR" sz="2000" dirty="0"/>
              <a:t>stratégique des </a:t>
            </a:r>
            <a:r>
              <a:rPr lang="fr-FR" sz="2000" dirty="0" smtClean="0"/>
              <a:t>projets </a:t>
            </a:r>
            <a:r>
              <a:rPr lang="fr-FR" sz="2000" dirty="0"/>
              <a:t>par le PRES et</a:t>
            </a:r>
          </a:p>
          <a:p>
            <a:pPr eaLnBrk="0" hangingPunct="0"/>
            <a:r>
              <a:rPr lang="fr-FR" sz="2000" dirty="0"/>
              <a:t>l’établissement du coordinateur du </a:t>
            </a:r>
            <a:r>
              <a:rPr lang="fr-FR" sz="2000" dirty="0" smtClean="0"/>
              <a:t>projet</a:t>
            </a:r>
            <a:endParaRPr lang="fr-FR" sz="2000" dirty="0"/>
          </a:p>
          <a:p>
            <a:pPr eaLnBrk="0" hangingPunct="0"/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interrégionaux :</a:t>
            </a:r>
          </a:p>
          <a:p>
            <a:pPr eaLnBrk="0" hangingPunct="0"/>
            <a:r>
              <a:rPr lang="fr-FR" sz="2000" dirty="0" smtClean="0"/>
              <a:t>	portage 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administratif (quand possible) par l’un ou les deux PRES.</a:t>
            </a:r>
          </a:p>
          <a:p>
            <a:pPr eaLnBrk="0" hangingPunct="0"/>
            <a:r>
              <a:rPr lang="fr-FR" sz="2000" dirty="0" smtClean="0"/>
              <a:t>	portage 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stratégique (quand possible) par l’un ou les deux PRES.</a:t>
            </a:r>
          </a:p>
          <a:p>
            <a:pPr eaLnBrk="0" hangingPunct="0"/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4040188" cy="576064"/>
          </a:xfrm>
        </p:spPr>
        <p:txBody>
          <a:bodyPr/>
          <a:lstStyle/>
          <a:p>
            <a:pPr algn="ctr"/>
            <a:r>
              <a:rPr lang="fr-FR" dirty="0" smtClean="0"/>
              <a:t>3 axes régionaux</a:t>
            </a:r>
          </a:p>
        </p:txBody>
      </p:sp>
      <p:sp>
        <p:nvSpPr>
          <p:cNvPr id="19458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068959"/>
            <a:ext cx="4040188" cy="3057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L’ingénierie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santé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L’agro-développement</a:t>
            </a:r>
          </a:p>
        </p:txBody>
      </p:sp>
      <p:sp>
        <p:nvSpPr>
          <p:cNvPr id="1945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1916833"/>
            <a:ext cx="4041775" cy="576064"/>
          </a:xfrm>
        </p:spPr>
        <p:txBody>
          <a:bodyPr/>
          <a:lstStyle/>
          <a:p>
            <a:pPr algn="ctr"/>
            <a:r>
              <a:rPr lang="fr-FR" dirty="0" smtClean="0"/>
              <a:t>2 axes interrégionaux</a:t>
            </a:r>
          </a:p>
        </p:txBody>
      </p:sp>
      <p:sp>
        <p:nvSpPr>
          <p:cNvPr id="19460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008" y="3140968"/>
            <a:ext cx="4041775" cy="2913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mer (énergies et ressources marines)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STIC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2010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2D084B-5ACA-4AAD-84AB-AD5D64C1E41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682625"/>
          </a:xfrm>
        </p:spPr>
        <p:txBody>
          <a:bodyPr/>
          <a:lstStyle/>
          <a:p>
            <a:pPr eaLnBrk="1" hangingPunct="1"/>
            <a:r>
              <a:rPr lang="fr-FR" sz="2800" smtClean="0"/>
              <a:t>Les axes régionaux et inter régionaux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42D04-E83E-4138-BB48-41A2B5A02265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L’ingénierie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215187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 : 5</a:t>
            </a:r>
            <a:r>
              <a:rPr lang="fr-FR" sz="2400" b="0" baseline="30000" dirty="0" smtClean="0"/>
              <a:t>ème</a:t>
            </a:r>
            <a:r>
              <a:rPr lang="fr-FR" sz="2400" b="0" dirty="0" smtClean="0"/>
              <a:t> pôle de formation d’ingénieurs en nombre d’étudiants</a:t>
            </a:r>
            <a:endParaRPr lang="fr-FR" sz="2400" b="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Nantes-Rennes : 1</a:t>
            </a:r>
            <a:r>
              <a:rPr lang="fr-FR" sz="2400" b="0" baseline="30000" dirty="0" smtClean="0"/>
              <a:t>er</a:t>
            </a:r>
            <a:r>
              <a:rPr lang="fr-FR" sz="2400" b="0" dirty="0" smtClean="0"/>
              <a:t> pôle de formation d’ingénieurs de province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Forte production technologique en procédés industriels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opération originale et unique : </a:t>
            </a:r>
            <a:r>
              <a:rPr lang="fr-FR" sz="2400" b="0" dirty="0" err="1" smtClean="0"/>
              <a:t>Technocampus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CF950-72AB-49EF-8B64-D4CD48BE591C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La Santé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2 CHU + 1 Centre régional de lutte contre le Cancer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réseaux interrégionaux forts :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dirty="0" smtClean="0"/>
              <a:t>HUGO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dirty="0" err="1" smtClean="0"/>
              <a:t>Biogeneouest</a:t>
            </a:r>
            <a:endParaRPr lang="fr-FR" sz="20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spécificités fortes : CTRS Transplantation </a:t>
            </a:r>
            <a:r>
              <a:rPr lang="fr-FR" sz="2400" b="0" dirty="0" smtClean="0"/>
              <a:t>« Centaure », </a:t>
            </a:r>
            <a:r>
              <a:rPr lang="fr-FR" sz="2400" b="0" dirty="0" smtClean="0"/>
              <a:t>GIP </a:t>
            </a:r>
            <a:r>
              <a:rPr lang="fr-FR" sz="2400" b="0" dirty="0" err="1" smtClean="0"/>
              <a:t>Arronax</a:t>
            </a: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pôle de compétitivité dynamique : </a:t>
            </a:r>
            <a:r>
              <a:rPr lang="fr-FR" sz="2400" b="0" dirty="0" err="1" smtClean="0"/>
              <a:t>Atlanp</a:t>
            </a:r>
            <a:r>
              <a:rPr lang="fr-FR" sz="2400" b="0" dirty="0" err="1" smtClean="0"/>
              <a:t>o</a:t>
            </a:r>
            <a:r>
              <a:rPr lang="fr-FR" sz="2400" b="0" dirty="0" err="1" smtClean="0"/>
              <a:t>le</a:t>
            </a:r>
            <a:r>
              <a:rPr lang="fr-FR" sz="2400" b="0" dirty="0" smtClean="0"/>
              <a:t> </a:t>
            </a:r>
            <a:r>
              <a:rPr lang="fr-FR" sz="2400" b="0" dirty="0" smtClean="0"/>
              <a:t>Biothérapies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62CDB-D2A5-4047-B33F-024D106140A3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L’agro-développement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axe majeur : le végétal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dynamique interrégionale (</a:t>
            </a:r>
            <a:r>
              <a:rPr lang="fr-FR" sz="2400" b="0" dirty="0" err="1" smtClean="0"/>
              <a:t>Angers-Nantes-</a:t>
            </a:r>
            <a:r>
              <a:rPr lang="fr-FR" sz="2400" b="0" dirty="0" smtClean="0"/>
              <a:t> Rennes) en formation et pour les IAA (Agrocampus Ouest)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 pôle de compétitivité mondial : </a:t>
            </a:r>
            <a:r>
              <a:rPr lang="fr-FR" sz="2400" b="0" dirty="0" err="1" smtClean="0"/>
              <a:t>Végépolys</a:t>
            </a: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Des synergies aux interfaces (</a:t>
            </a:r>
            <a:r>
              <a:rPr lang="fr-FR" sz="2400" b="0" dirty="0" err="1" smtClean="0"/>
              <a:t>nutrition,alimentation</a:t>
            </a:r>
            <a:r>
              <a:rPr lang="fr-FR" sz="2400" b="0" dirty="0" smtClean="0"/>
              <a:t>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E3D25-2DD3-44DC-86C8-7C75A96755DA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4 défis majeurs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Organiser des passerelles et favoriser la formation tout au long de la vie,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 Faire reconnaître au niveau européen le potentiel en ingénierie,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Renforcer les niches « Santé » dans une logique de réseaux,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dirty="0" smtClean="0">
                <a:sym typeface="Wingdings 3" pitchFamily="18" charset="2"/>
              </a:rPr>
              <a:t>Développer une approche intégrée de ressources naturelles (Agro, Mer)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"/>
          <p:cNvSpPr>
            <a:spLocks noGrp="1" noChangeArrowheads="1"/>
          </p:cNvSpPr>
          <p:nvPr>
            <p:ph type="title"/>
          </p:nvPr>
        </p:nvSpPr>
        <p:spPr>
          <a:xfrm>
            <a:off x="1331640" y="476671"/>
            <a:ext cx="6840810" cy="504057"/>
          </a:xfrm>
        </p:spPr>
        <p:txBody>
          <a:bodyPr/>
          <a:lstStyle/>
          <a:p>
            <a:pPr eaLnBrk="1" hangingPunct="1"/>
            <a:r>
              <a:rPr lang="fr-FR" sz="2800" dirty="0" smtClean="0"/>
              <a:t>PRES - </a:t>
            </a:r>
            <a:r>
              <a:rPr lang="fr-FR" sz="2400" dirty="0" smtClean="0"/>
              <a:t>L’Université Nantes Angers Le Mans</a:t>
            </a:r>
          </a:p>
        </p:txBody>
      </p:sp>
      <p:sp>
        <p:nvSpPr>
          <p:cNvPr id="29700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603554" cy="4392488"/>
          </a:xfrm>
        </p:spPr>
        <p:txBody>
          <a:bodyPr/>
          <a:lstStyle/>
          <a:p>
            <a:pPr eaLnBrk="1" hangingPunct="1"/>
            <a:r>
              <a:rPr lang="fr-FR" dirty="0" smtClean="0"/>
              <a:t>L’UNAM regroupe à travers ses 11 membres fondateurs et 18 membres associés :</a:t>
            </a:r>
          </a:p>
          <a:p>
            <a:pPr lvl="1" eaLnBrk="1" hangingPunct="1"/>
            <a:r>
              <a:rPr lang="fr-FR" sz="2400" dirty="0" smtClean="0"/>
              <a:t>76 000 étudiants dont 2300 doctorants</a:t>
            </a:r>
          </a:p>
          <a:p>
            <a:pPr lvl="1" eaLnBrk="1" hangingPunct="1"/>
            <a:r>
              <a:rPr lang="fr-FR" sz="2400" dirty="0" smtClean="0"/>
              <a:t>11000 personnels dont 4200 chercheurs, enseignants-chercheurs et enseignants</a:t>
            </a:r>
          </a:p>
          <a:p>
            <a:pPr lvl="1" eaLnBrk="1" hangingPunct="1"/>
            <a:r>
              <a:rPr lang="fr-FR" sz="2400" dirty="0" smtClean="0"/>
              <a:t>124 laboratoires</a:t>
            </a:r>
          </a:p>
          <a:p>
            <a:pPr lvl="1" eaLnBrk="1" hangingPunct="1"/>
            <a:r>
              <a:rPr lang="fr-FR" sz="2400" dirty="0" smtClean="0"/>
              <a:t>9 écoles doctorales</a:t>
            </a:r>
          </a:p>
          <a:p>
            <a:pPr eaLnBrk="1" hangingPunct="1"/>
            <a:endParaRPr lang="fr-FR" sz="2000" dirty="0" smtClean="0"/>
          </a:p>
          <a:p>
            <a:pPr lvl="1" eaLnBrk="1" hangingPunct="1"/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lvl="2" indent="0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415088" cy="3937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5 des 13 missions du PRES</a:t>
            </a:r>
          </a:p>
        </p:txBody>
      </p:sp>
      <p:sp>
        <p:nvSpPr>
          <p:cNvPr id="31748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/>
            <a:r>
              <a:rPr lang="fr-FR" dirty="0" smtClean="0"/>
              <a:t>ÉCOLES DOCTORALES</a:t>
            </a:r>
          </a:p>
          <a:p>
            <a:pPr lvl="1" eaLnBrk="1" hangingPunct="1"/>
            <a:r>
              <a:rPr lang="fr-FR" sz="2000" dirty="0" smtClean="0"/>
              <a:t>Gestion coordonnée de la formation doctorale et  suivi de l’insertion professionnelle des docteurs</a:t>
            </a:r>
            <a:endParaRPr lang="fr-FR" dirty="0" smtClean="0"/>
          </a:p>
          <a:p>
            <a:pPr eaLnBrk="1" hangingPunct="1"/>
            <a:r>
              <a:rPr lang="fr-FR" dirty="0" smtClean="0"/>
              <a:t> INTERNATIONAL</a:t>
            </a:r>
          </a:p>
          <a:p>
            <a:pPr lvl="1" eaLnBrk="1" hangingPunct="1"/>
            <a:r>
              <a:rPr lang="fr-FR" sz="2000" dirty="0" smtClean="0"/>
              <a:t>Conduite de projets communs à l’international</a:t>
            </a:r>
          </a:p>
          <a:p>
            <a:pPr eaLnBrk="1" hangingPunct="1"/>
            <a:r>
              <a:rPr lang="fr-FR" dirty="0" smtClean="0"/>
              <a:t>RECHERCHE</a:t>
            </a:r>
          </a:p>
          <a:p>
            <a:pPr lvl="1" algn="just" eaLnBrk="1" hangingPunct="1"/>
            <a:r>
              <a:rPr lang="fr-FR" sz="1800" dirty="0" smtClean="0"/>
              <a:t>Elaboration et mise en œuvre d’un plan d’actions stratégiques des recherches communes</a:t>
            </a:r>
          </a:p>
          <a:p>
            <a:pPr lvl="1" algn="just" eaLnBrk="1" hangingPunct="1"/>
            <a:r>
              <a:rPr lang="fr-FR" sz="1800" dirty="0" smtClean="0"/>
              <a:t>Signature sous l’appellation de L’UNAM de la production scientifique</a:t>
            </a:r>
          </a:p>
          <a:p>
            <a:pPr lvl="1" algn="just" eaLnBrk="1" hangingPunct="1"/>
            <a:r>
              <a:rPr lang="fr-FR" sz="1800" dirty="0" smtClean="0"/>
              <a:t>Valorisation des recherches communes</a:t>
            </a:r>
            <a:endParaRPr lang="fr-FR" dirty="0" smtClean="0"/>
          </a:p>
          <a:p>
            <a:pPr lvl="1"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lvl="1" algn="just" eaLnBrk="1" hangingPunct="1"/>
            <a:endParaRPr lang="fr-FR" sz="1800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rama">
  <a:themeElements>
    <a:clrScheme name="">
      <a:dk1>
        <a:srgbClr val="000000"/>
      </a:dk1>
      <a:lt1>
        <a:srgbClr val="FFFFFF"/>
      </a:lt1>
      <a:dk2>
        <a:srgbClr val="EA4E19"/>
      </a:dk2>
      <a:lt2>
        <a:srgbClr val="8F7E5F"/>
      </a:lt2>
      <a:accent1>
        <a:srgbClr val="CDD4D9"/>
      </a:accent1>
      <a:accent2>
        <a:srgbClr val="118A9D"/>
      </a:accent2>
      <a:accent3>
        <a:srgbClr val="FFFFFF"/>
      </a:accent3>
      <a:accent4>
        <a:srgbClr val="000000"/>
      </a:accent4>
      <a:accent5>
        <a:srgbClr val="E3E6E9"/>
      </a:accent5>
      <a:accent6>
        <a:srgbClr val="0E7D8E"/>
      </a:accent6>
      <a:hlink>
        <a:srgbClr val="009999"/>
      </a:hlink>
      <a:folHlink>
        <a:srgbClr val="99CC00"/>
      </a:folHlink>
    </a:clrScheme>
    <a:fontScheme name="diapora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diapora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HD:Users:didier:En cours:LUNAM charte:diaporama.pot</Template>
  <TotalTime>3057</TotalTime>
  <Words>982</Words>
  <Application>Microsoft Office PowerPoint</Application>
  <PresentationFormat>Affichage à l'écran (4:3)</PresentationFormat>
  <Paragraphs>291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diaporama</vt:lpstr>
      <vt:lpstr>Réunion Accompagnement Programme Investissements d’Avenir MESR</vt:lpstr>
      <vt:lpstr>Une structuration de l’enseignement secondaire et supérieur spécifique</vt:lpstr>
      <vt:lpstr>Les axes régionaux et inter régionaux</vt:lpstr>
      <vt:lpstr>L’ingénierie</vt:lpstr>
      <vt:lpstr>La Santé</vt:lpstr>
      <vt:lpstr>L’agro-développement</vt:lpstr>
      <vt:lpstr>4 défis majeurs</vt:lpstr>
      <vt:lpstr>PRES - L’Université Nantes Angers Le Mans</vt:lpstr>
      <vt:lpstr>5 des 13 missions du PRES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i10 Communication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Studio i10</dc:creator>
  <cp:lastModifiedBy>Université Nantes Angers Le Mans</cp:lastModifiedBy>
  <cp:revision>290</cp:revision>
  <dcterms:created xsi:type="dcterms:W3CDTF">2010-03-31T09:25:37Z</dcterms:created>
  <dcterms:modified xsi:type="dcterms:W3CDTF">2010-09-30T08:47:14Z</dcterms:modified>
</cp:coreProperties>
</file>