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64" r:id="rId8"/>
    <p:sldId id="270" r:id="rId9"/>
    <p:sldId id="266" r:id="rId10"/>
    <p:sldId id="275" r:id="rId11"/>
    <p:sldId id="276" r:id="rId12"/>
    <p:sldId id="277" r:id="rId13"/>
    <p:sldId id="26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DE3C6-4843-4B5F-851F-7A05194CE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0D0412-EF76-4203-A733-73695696A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EA2538-1B43-4025-927F-C1AA3CBD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606CE-609A-429F-A317-1CBF2995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298B74-6941-4676-BB57-F0814AF2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2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C23F0C-4A8F-413C-A2EE-19251FE2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4F35B7-C5C5-4C79-AF8F-DA61C6E2D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03237D-FADA-4156-9E90-E5053857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98018A-A892-46C4-8AFF-00F4987E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F632BB-9202-43B6-876B-28B68B1F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01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635254D-D79A-4BC9-A116-1650CD35B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9D2835-B70F-4255-A248-665A59169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31606D-2EBA-41D6-A832-6E1863BB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B8C2AC-4520-4CEC-BD93-A67D9C01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044A02-3FD3-40B0-B724-5A8E4548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35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30586-A81C-4E69-843A-306A9CD9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A2BA18-341E-4A70-93B6-137529A78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F54C1A-B2D0-4A04-8E0E-0C34CBA1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22656F-8A9A-4102-A275-A88C10C3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4B7878-8641-4A52-B2BB-D544A295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28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159A22-6220-4E70-B114-9E0A37DC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C57350-2BE9-4D12-B796-135EAB690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11615A-2211-4CC6-82CC-8113D4FF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442C7B-B6C5-4CD5-B34F-F5A8B877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E59935-4CC6-4B5D-993F-E46B4802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02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4557F6-389C-477D-96AB-8A381E81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113824-8835-488B-B3E3-E407C0EDC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967991-45D6-47C7-A3ED-140E61DAD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5178F9-233C-4317-957D-0B457148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87A875-4069-4F87-8342-26DB2A0E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DE6C8C-0898-46B1-806A-D35647EF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75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44C01-B07E-4D2C-BD41-590B2F31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E1CB6C-83FE-40D9-8AD6-DFF325A14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790343-7951-4501-B067-17D5CDDE2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BF75A79-C884-4C2A-98B7-B43439702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911E59F-2FB4-4360-8020-D7052A183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A0580E3-F806-4352-80CD-3D9F2534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0BF1C7E-CC10-4E09-BE8A-5D7F4DAC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E46051E-DCCB-4BD4-B7B8-F0F41A2D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3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DE4985-C000-4AB5-B344-067AA0D9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39F2B92-16A8-4AD8-9801-998C3BA4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B9CD01-4B88-43E6-96E0-D0CFF684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9E4799-D8B9-4BAC-A855-87C3C446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5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433E65-6069-41A9-8B0D-B720FF70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217577B-AEF1-479D-9329-AA331406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7B1AFB-2850-4E9D-B4C3-CE347928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62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35140-01B4-49FA-B14D-3AA0FBE4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BA2332-0A9C-4AED-AA5E-5557F14F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79F3B8-4A21-40B8-BBF1-C671AA771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D56E99-B467-418F-9511-F6DB32F4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9FF86B-3B3E-4E68-973B-F802B7A1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9FE639-3557-449C-A5A6-ED5C0A73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85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5FB74-2FB6-465E-A2C2-E83D1B60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2636802-DBC1-4C9D-B671-19B9F4629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7D5682-476C-476F-A132-8CC5E194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428AF8-8F2E-4892-B3AC-7F3B5087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8C8-5F3F-47FF-9859-92644C50F076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501D1D-1585-4E08-8BC9-AEA11910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321154-7478-430E-81EC-A96528D7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1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9899BE-DB53-46B8-8B4C-47D09B316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D230BC-4209-4B5B-88A9-B6B31F0DA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29C09C-E856-4834-87D7-FC8A1A8F8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B08C8-5F3F-47FF-9859-92644C50F076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A67331-F15A-44F5-BD77-8A4FD765D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3B5BA0-5751-4D8B-8A15-BB8E225B6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C5803-307E-46D3-B76A-86190B7B1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89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697DBA-6228-4BCD-ACDA-517229452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2022</a:t>
            </a:r>
            <a:r>
              <a:rPr lang="zh-TW" altLang="en-US" dirty="0"/>
              <a:t>機器人學專題二說明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F039DC-87B3-4DFE-BDEA-3FA4EF3C3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4159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呈現結果範例</a:t>
            </a:r>
            <a:r>
              <a:rPr lang="en-US" altLang="zh-TW" dirty="0"/>
              <a:t>(b) Cartesian move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2B0249-51F2-4989-81CC-10741AB69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7715"/>
            <a:ext cx="121920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6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呈現結果範例</a:t>
            </a:r>
            <a:r>
              <a:rPr lang="en-US" altLang="zh-TW" dirty="0"/>
              <a:t>(b) Cartesian move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B0F2B6E-DC83-48D8-89B3-D33F2B5A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2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呈現結果範例</a:t>
            </a:r>
            <a:r>
              <a:rPr lang="en-US" altLang="zh-TW" dirty="0"/>
              <a:t>(b) Cartesian move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A0A3A35-E643-4841-82A7-56965EA5A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3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21598-DAFA-4B6B-A131-B35B0E47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助教聯絡方式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B8E5E3-B358-4640-8404-4174EE138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solidFill>
                  <a:srgbClr val="373A3C"/>
                </a:solidFill>
                <a:effectLst/>
                <a:latin typeface="Noto Sans TC"/>
              </a:rPr>
              <a:t>助教時間</a:t>
            </a:r>
          </a:p>
          <a:p>
            <a:pPr algn="l"/>
            <a:r>
              <a:rPr lang="zh-TW" altLang="en-US" b="0" i="0" dirty="0">
                <a:solidFill>
                  <a:srgbClr val="373A3C"/>
                </a:solidFill>
                <a:effectLst/>
                <a:latin typeface="Noto Sans TC"/>
              </a:rPr>
              <a:t>星期二下午</a:t>
            </a:r>
            <a:r>
              <a:rPr lang="en-US" altLang="zh-TW" b="0" i="0" dirty="0">
                <a:solidFill>
                  <a:srgbClr val="373A3C"/>
                </a:solidFill>
                <a:effectLst/>
                <a:latin typeface="Noto Sans TC"/>
              </a:rPr>
              <a:t>3:30-5:30 </a:t>
            </a:r>
            <a:r>
              <a:rPr lang="zh-TW" altLang="en-US" b="0" i="0" dirty="0">
                <a:solidFill>
                  <a:srgbClr val="373A3C"/>
                </a:solidFill>
                <a:effectLst/>
                <a:latin typeface="Noto Sans TC"/>
              </a:rPr>
              <a:t>星期五晚上</a:t>
            </a:r>
            <a:r>
              <a:rPr lang="en-US" altLang="zh-TW" b="0" i="0" dirty="0">
                <a:solidFill>
                  <a:srgbClr val="373A3C"/>
                </a:solidFill>
                <a:effectLst/>
                <a:latin typeface="Noto Sans TC"/>
              </a:rPr>
              <a:t>6:30-8:30 EE605</a:t>
            </a:r>
          </a:p>
          <a:p>
            <a:pPr algn="l"/>
            <a:r>
              <a:rPr lang="zh-TW" altLang="en-US" b="0" i="0" dirty="0">
                <a:solidFill>
                  <a:srgbClr val="373A3C"/>
                </a:solidFill>
                <a:effectLst/>
                <a:latin typeface="Noto Sans TC"/>
              </a:rPr>
              <a:t>可以使用</a:t>
            </a:r>
            <a:r>
              <a:rPr lang="en-US" altLang="zh-TW" b="0" i="0" dirty="0">
                <a:solidFill>
                  <a:srgbClr val="373A3C"/>
                </a:solidFill>
                <a:effectLst/>
                <a:latin typeface="Noto Sans TC"/>
              </a:rPr>
              <a:t>E3</a:t>
            </a:r>
            <a:r>
              <a:rPr lang="zh-TW" altLang="en-US" b="0" i="0" dirty="0">
                <a:solidFill>
                  <a:srgbClr val="373A3C"/>
                </a:solidFill>
                <a:effectLst/>
                <a:latin typeface="Noto Sans TC"/>
              </a:rPr>
              <a:t>信箱先寄信以免撲空</a:t>
            </a:r>
          </a:p>
          <a:p>
            <a:endParaRPr lang="en-US" altLang="zh-TW" dirty="0"/>
          </a:p>
          <a:p>
            <a:r>
              <a:rPr lang="zh-TW" altLang="en-US" dirty="0"/>
              <a:t>要</a:t>
            </a:r>
            <a:r>
              <a:rPr lang="en-US" altLang="zh-TW" dirty="0"/>
              <a:t>debug</a:t>
            </a:r>
            <a:r>
              <a:rPr lang="zh-TW" altLang="en-US" dirty="0"/>
              <a:t>請先了解問題在哪裡，表達清楚遇到的問題可以加快問題的解決。</a:t>
            </a:r>
          </a:p>
        </p:txBody>
      </p:sp>
    </p:spTree>
    <p:extLst>
      <p:ext uri="{BB962C8B-B14F-4D97-AF65-F5344CB8AC3E}">
        <p14:creationId xmlns:p14="http://schemas.microsoft.com/office/powerpoint/2010/main" val="117748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FF2F3-9647-4A48-AB23-9D4BA004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配分方式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8A8CF84-2DD0-4088-9CEF-1A3F949138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3694"/>
                <a:ext cx="10782670" cy="538430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TW" altLang="en-US" dirty="0"/>
                  <a:t>程式</a:t>
                </a:r>
                <a:r>
                  <a:rPr lang="en-US" altLang="zh-TW" dirty="0"/>
                  <a:t>(40%)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solidFill>
                      <a:srgbClr val="FF0000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一鍵執行</a:t>
                </a:r>
                <a:r>
                  <a:rPr lang="zh-TW" altLang="en-US" sz="220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（如需要額外動作或加裝額外軟體、函式庫，請在報告中說明）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請標示註解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需畫出末端點位置、方向</a:t>
                </a:r>
                <a:r>
                  <a:rPr lang="en-US" altLang="zh-TW" sz="220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3D</a:t>
                </a:r>
                <a:r>
                  <a:rPr lang="zh-TW" altLang="en-US" sz="220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軌跡圖</a:t>
                </a:r>
                <a:endParaRPr lang="en-US" altLang="zh-TW" sz="2200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六軸變數</a:t>
                </a:r>
                <a14:m>
                  <m:oMath xmlns:m="http://schemas.openxmlformats.org/officeDocument/2006/math">
                    <m:r>
                      <a:rPr lang="en-US" altLang="zh-TW" sz="180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TW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zh-TW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zh-TW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zh-TW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zh-TW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TW" altLang="zh-TW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220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、速度、加速度之變化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末端點位置</a:t>
                </a:r>
                <a:r>
                  <a:rPr lang="en-US" altLang="zh-TW" sz="220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200" dirty="0" err="1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x,y,z</a:t>
                </a:r>
                <a:r>
                  <a:rPr lang="en-US" altLang="zh-TW" sz="220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TW" altLang="en-US" sz="220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、速度、加速度之變化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這次專題重點在軌跡規劃演算法，所以正逆向運動學計算的部分接受使用其他開源工具</a:t>
                </a:r>
                <a:r>
                  <a:rPr lang="en-US" altLang="zh-TW" sz="220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20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需附註來源</a:t>
                </a:r>
                <a:r>
                  <a:rPr lang="en-US" altLang="zh-TW" sz="220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加分</a:t>
                </a:r>
                <a:r>
                  <a:rPr lang="en-US" altLang="zh-TW" sz="220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lang="zh-TW" altLang="en-US" sz="220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做出六軸手臂的動畫。</a:t>
                </a:r>
                <a:endParaRPr lang="en-US" altLang="zh-TW" sz="2200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TW" altLang="en-US" dirty="0"/>
                  <a:t>結果報告</a:t>
                </a:r>
                <a:r>
                  <a:rPr lang="en-US" altLang="zh-TW" dirty="0"/>
                  <a:t>(60%)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介面說明（開發平台、如何執行 </a:t>
                </a:r>
                <a:r>
                  <a:rPr lang="en-US" altLang="zh-TW" sz="220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... </a:t>
                </a:r>
                <a:r>
                  <a:rPr lang="zh-TW" altLang="en-US" sz="220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）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程式架構說明（程式運行流程、核心程式碼說明 </a:t>
                </a:r>
                <a:r>
                  <a:rPr lang="en-US" altLang="zh-TW" sz="220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...</a:t>
                </a:r>
                <a:r>
                  <a:rPr lang="zh-TW" altLang="en-US" sz="220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） 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數學運算說明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軌跡規劃曲線圖結果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zh-TW" altLang="en-US" sz="2200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Times New Roman" panose="02020603050405020304" pitchFamily="18" charset="0"/>
                  </a:rPr>
                  <a:t>加分題：討論兩種軌跡規劃的優缺點、遇到奇異點如何處理。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8A8CF84-2DD0-4088-9CEF-1A3F949138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694"/>
                <a:ext cx="10782670" cy="5384306"/>
              </a:xfrm>
              <a:blipFill>
                <a:blip r:embed="rId2"/>
                <a:stretch>
                  <a:fillRect l="-905" t="-3171" b="-4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98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09889-1996-44C4-8C67-8CF9481A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57973-5CA3-4A00-8732-60A4410D7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結果報告請以電子檔</a:t>
            </a:r>
            <a:r>
              <a:rPr lang="en-US" altLang="zh-TW" sz="2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(Robotics_Project2_</a:t>
            </a:r>
            <a:r>
              <a:rPr lang="zh-TW" altLang="en-US" sz="2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學號</a:t>
            </a:r>
            <a:r>
              <a:rPr lang="en-US" altLang="zh-TW" sz="2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.pdf)</a:t>
            </a:r>
            <a:r>
              <a:rPr lang="zh-TW" altLang="zh-TW" sz="2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的形式呈現</a:t>
            </a:r>
            <a:endParaRPr lang="en-US" altLang="zh-TW" sz="2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dirty="0"/>
              <a:t>請把完整專題 </a:t>
            </a:r>
            <a:r>
              <a:rPr lang="en-US" altLang="zh-TW" dirty="0"/>
              <a:t>(</a:t>
            </a:r>
            <a:r>
              <a:rPr lang="zh-TW" altLang="en-US" dirty="0"/>
              <a:t>程式</a:t>
            </a:r>
            <a:r>
              <a:rPr lang="en-US" altLang="zh-TW" dirty="0"/>
              <a:t>+</a:t>
            </a:r>
            <a:r>
              <a:rPr lang="zh-TW" altLang="en-US" dirty="0"/>
              <a:t>結果報告</a:t>
            </a:r>
            <a:r>
              <a:rPr lang="en-US" altLang="zh-TW" dirty="0"/>
              <a:t>) </a:t>
            </a:r>
            <a:r>
              <a:rPr lang="zh-TW" altLang="en-US" dirty="0"/>
              <a:t>壓縮成</a:t>
            </a:r>
            <a:r>
              <a:rPr lang="en-US" altLang="zh-TW" dirty="0"/>
              <a:t>”Robotics_Project2_</a:t>
            </a:r>
            <a:r>
              <a:rPr lang="zh-TW" altLang="en-US" dirty="0"/>
              <a:t>學號</a:t>
            </a:r>
            <a:r>
              <a:rPr lang="en-US" altLang="zh-TW" dirty="0"/>
              <a:t>.7z”</a:t>
            </a:r>
          </a:p>
          <a:p>
            <a:r>
              <a:rPr lang="zh-TW" altLang="en-US" dirty="0"/>
              <a:t>開發平台請以 </a:t>
            </a:r>
            <a:r>
              <a:rPr lang="en-US" altLang="zh-TW" dirty="0"/>
              <a:t>MATLAB </a:t>
            </a:r>
            <a:r>
              <a:rPr lang="zh-TW" altLang="en-US" dirty="0"/>
              <a:t>為主，其他平台例如：</a:t>
            </a:r>
            <a:r>
              <a:rPr lang="en-US" altLang="zh-TW" dirty="0"/>
              <a:t>Python</a:t>
            </a:r>
            <a:r>
              <a:rPr lang="zh-TW" altLang="en-US" dirty="0"/>
              <a:t>、</a:t>
            </a:r>
            <a:r>
              <a:rPr lang="en-US" altLang="zh-TW" dirty="0"/>
              <a:t>C/C++</a:t>
            </a:r>
            <a:r>
              <a:rPr lang="zh-TW" altLang="en-US" dirty="0"/>
              <a:t>、</a:t>
            </a:r>
            <a:r>
              <a:rPr lang="en-US" altLang="zh-TW" dirty="0"/>
              <a:t>C#</a:t>
            </a:r>
            <a:r>
              <a:rPr lang="zh-TW" altLang="en-US" dirty="0"/>
              <a:t>、 </a:t>
            </a:r>
            <a:r>
              <a:rPr lang="en-US" altLang="zh-TW" dirty="0"/>
              <a:t>Java ... </a:t>
            </a:r>
            <a:r>
              <a:rPr lang="zh-TW" altLang="en-US" dirty="0"/>
              <a:t>等請在結果報告中說明如何執行</a:t>
            </a:r>
            <a:endParaRPr lang="en-US" altLang="zh-TW" dirty="0"/>
          </a:p>
          <a:p>
            <a:r>
              <a:rPr lang="zh-TW" altLang="en-US" dirty="0"/>
              <a:t>結果報告的數學運算說明可用手寫掃描，使用方程式工具呈現數學運算者加分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269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146C1-E272-42FC-8299-7DC4450A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其他提醒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7201A-55A7-497F-A939-9CE08313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請勿抄襲 </a:t>
            </a:r>
          </a:p>
          <a:p>
            <a:r>
              <a:rPr lang="zh-TW" altLang="en-US" dirty="0"/>
              <a:t>本專題會用到專題一，請先確認專題一能正確執行，或使用能正確執行的開源程式。 </a:t>
            </a:r>
            <a:endParaRPr lang="en-US" altLang="zh-TW" dirty="0"/>
          </a:p>
          <a:p>
            <a:r>
              <a:rPr lang="zh-TW" altLang="en-US" dirty="0"/>
              <a:t>規劃軌跡時請注意單位是否正確，專題二中長度的單位為公分</a:t>
            </a:r>
            <a:r>
              <a:rPr lang="en-US" altLang="zh-TW" dirty="0"/>
              <a:t>(cm)</a:t>
            </a:r>
            <a:r>
              <a:rPr lang="zh-TW" altLang="en-US" dirty="0"/>
              <a:t>， 專題一則為公尺</a:t>
            </a:r>
            <a:r>
              <a:rPr lang="en-US" altLang="zh-TW" dirty="0"/>
              <a:t>(m)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693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呈現結果範例</a:t>
            </a:r>
            <a:r>
              <a:rPr lang="en-US" altLang="zh-TW" dirty="0"/>
              <a:t>(a) Joint move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3D plot</a:t>
            </a:r>
            <a:r>
              <a:rPr lang="zh-TW" altLang="en-US" dirty="0"/>
              <a:t> </a:t>
            </a:r>
          </a:p>
        </p:txBody>
      </p:sp>
      <p:pic>
        <p:nvPicPr>
          <p:cNvPr id="21" name="內容版面配置區 20">
            <a:extLst>
              <a:ext uri="{FF2B5EF4-FFF2-40B4-BE49-F238E27FC236}">
                <a16:creationId xmlns:a16="http://schemas.microsoft.com/office/drawing/2014/main" id="{080886EE-8E9F-4D22-8574-77090DA6A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39" y="1331650"/>
            <a:ext cx="11029721" cy="5526349"/>
          </a:xfrm>
        </p:spPr>
      </p:pic>
    </p:spTree>
    <p:extLst>
      <p:ext uri="{BB962C8B-B14F-4D97-AF65-F5344CB8AC3E}">
        <p14:creationId xmlns:p14="http://schemas.microsoft.com/office/powerpoint/2010/main" val="337355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呈現結果範例</a:t>
            </a:r>
            <a:r>
              <a:rPr lang="en-US" altLang="zh-TW" dirty="0"/>
              <a:t>(a) Joint move – angle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18A8C80-09CB-4652-B5E2-36609D029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4776" cy="1325563"/>
          </a:xfrm>
        </p:spPr>
        <p:txBody>
          <a:bodyPr/>
          <a:lstStyle/>
          <a:p>
            <a:r>
              <a:rPr lang="zh-TW" altLang="en-US" dirty="0"/>
              <a:t>呈現結果範例</a:t>
            </a:r>
            <a:r>
              <a:rPr lang="en-US" altLang="zh-TW" dirty="0"/>
              <a:t>(a) Joint move – angular velocity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565B20-3C9D-45A4-B820-148A15812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5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1" y="264457"/>
            <a:ext cx="11954312" cy="1325563"/>
          </a:xfrm>
        </p:spPr>
        <p:txBody>
          <a:bodyPr/>
          <a:lstStyle/>
          <a:p>
            <a:r>
              <a:rPr lang="zh-TW" altLang="en-US" dirty="0"/>
              <a:t>呈現結果範例</a:t>
            </a:r>
            <a:r>
              <a:rPr lang="en-US" altLang="zh-TW" dirty="0"/>
              <a:t>(a) Joint move – angular acceleration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982BBE-48AF-44BE-9214-3D269D4CC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2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20" y="1319190"/>
            <a:ext cx="11875160" cy="5949950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F5FFD57-EC39-412B-B9EF-F5A73243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呈現結果範例</a:t>
            </a:r>
            <a:r>
              <a:rPr lang="en-US" altLang="zh-TW" dirty="0"/>
              <a:t>(b) Cartesian move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378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464</Words>
  <Application>Microsoft Office PowerPoint</Application>
  <PresentationFormat>寬螢幕</PresentationFormat>
  <Paragraphs>39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Noto Sans TC</vt:lpstr>
      <vt:lpstr>SimSun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2022機器人學專題二說明</vt:lpstr>
      <vt:lpstr>配分方式</vt:lpstr>
      <vt:lpstr>注意事項</vt:lpstr>
      <vt:lpstr>其他提醒</vt:lpstr>
      <vt:lpstr>呈現結果範例(a) Joint move – 3D plot </vt:lpstr>
      <vt:lpstr>呈現結果範例(a) Joint move – angle</vt:lpstr>
      <vt:lpstr>呈現結果範例(a) Joint move – angular velocity</vt:lpstr>
      <vt:lpstr>呈現結果範例(a) Joint move – angular acceleration</vt:lpstr>
      <vt:lpstr>呈現結果範例(b) Cartesian move</vt:lpstr>
      <vt:lpstr>呈現結果範例(b) Cartesian move</vt:lpstr>
      <vt:lpstr>呈現結果範例(b) Cartesian move</vt:lpstr>
      <vt:lpstr>呈現結果範例(b) Cartesian move</vt:lpstr>
      <vt:lpstr>助教聯絡方式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2021機器人學專題二說明</dc:title>
  <dc:creator>順嘉 楊</dc:creator>
  <cp:lastModifiedBy>楊承翰</cp:lastModifiedBy>
  <cp:revision>31</cp:revision>
  <dcterms:created xsi:type="dcterms:W3CDTF">2021-11-11T11:48:13Z</dcterms:created>
  <dcterms:modified xsi:type="dcterms:W3CDTF">2022-11-16T17:53:07Z</dcterms:modified>
</cp:coreProperties>
</file>