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Başlık 7"/>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bwMode="auto">
          <a:xfrm rot="5400000">
            <a:off x="7764621" y="1174097"/>
            <a:ext cx="2286000" cy="381000"/>
          </a:xfrm>
        </p:spPr>
        <p:txBody>
          <a:bodyPr/>
          <a:lstStyle/>
          <a:p>
            <a:fld id="{A23720DD-5B6D-40BF-8493-A6B52D484E6B}" type="datetimeFigureOut">
              <a:rPr lang="tr-TR" smtClean="0"/>
              <a:t>28.12.2016</a:t>
            </a:fld>
            <a:endParaRPr lang="tr-TR"/>
          </a:p>
        </p:txBody>
      </p:sp>
      <p:sp>
        <p:nvSpPr>
          <p:cNvPr id="17" name="Altbilgi Yer Tutucusu 16"/>
          <p:cNvSpPr>
            <a:spLocks noGrp="1"/>
          </p:cNvSpPr>
          <p:nvPr>
            <p:ph type="ftr" sz="quarter" idx="11"/>
          </p:nvPr>
        </p:nvSpPr>
        <p:spPr bwMode="auto">
          <a:xfrm rot="5400000">
            <a:off x="7077269" y="4181669"/>
            <a:ext cx="3657600" cy="384048"/>
          </a:xfrm>
        </p:spPr>
        <p:txBody>
          <a:bodyPr/>
          <a:lstStyle/>
          <a:p>
            <a:endParaRPr lang="tr-TR"/>
          </a:p>
        </p:txBody>
      </p:sp>
      <p:sp>
        <p:nvSpPr>
          <p:cNvPr id="10" name="Dikdörtgen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ikdörtgen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üz Bağlayıcı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Düz Bağlayıcı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Düz Bağlayıcı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ikdörtgen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ayt Numarası Yer Tutucusu 28"/>
          <p:cNvSpPr>
            <a:spLocks noGrp="1"/>
          </p:cNvSpPr>
          <p:nvPr>
            <p:ph type="sldNum" sz="quarter" idx="12"/>
          </p:nvPr>
        </p:nvSpPr>
        <p:spPr bwMode="auto">
          <a:xfrm>
            <a:off x="1325544" y="4928702"/>
            <a:ext cx="609600" cy="517524"/>
          </a:xfrm>
        </p:spPr>
        <p:txBody>
          <a:bodyPr/>
          <a:lstStyle/>
          <a:p>
            <a:fld id="{F302176B-0E47-46AC-8F43-DAB4B8A37D06}"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28.12.2016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28.12.2016</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8" name="İçerik Yer Tutucusu 7"/>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4"/>
          </p:nvPr>
        </p:nvSpPr>
        <p:spPr/>
        <p:txBody>
          <a:bodyPr rtlCol="0"/>
          <a:lstStyle/>
          <a:p>
            <a:fld id="{A23720DD-5B6D-40BF-8493-A6B52D484E6B}" type="datetimeFigureOut">
              <a:rPr lang="tr-TR" smtClean="0"/>
              <a:t>28.12.2016</a:t>
            </a:fld>
            <a:endParaRPr lang="tr-TR"/>
          </a:p>
        </p:txBody>
      </p:sp>
      <p:sp>
        <p:nvSpPr>
          <p:cNvPr id="9" name="Slayt Numarası Yer Tutucusu 8"/>
          <p:cNvSpPr>
            <a:spLocks noGrp="1"/>
          </p:cNvSpPr>
          <p:nvPr>
            <p:ph type="sldNum" sz="quarter" idx="15"/>
          </p:nvPr>
        </p:nvSpPr>
        <p:spPr/>
        <p:txBody>
          <a:bodyPr rtlCol="0"/>
          <a:lstStyle/>
          <a:p>
            <a:fld id="{F302176B-0E47-46AC-8F43-DAB4B8A37D06}" type="slidenum">
              <a:rPr lang="tr-TR" smtClean="0"/>
              <a:t>‹#›</a:t>
            </a:fld>
            <a:endParaRPr lang="tr-TR"/>
          </a:p>
        </p:txBody>
      </p:sp>
      <p:sp>
        <p:nvSpPr>
          <p:cNvPr id="10" name="Altbilgi Yer Tutucusu 9"/>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bwMode="auto">
          <a:xfrm rot="5400000">
            <a:off x="7763256" y="1170432"/>
            <a:ext cx="2286000" cy="381000"/>
          </a:xfrm>
        </p:spPr>
        <p:txBody>
          <a:bodyPr/>
          <a:lstStyle/>
          <a:p>
            <a:fld id="{A23720DD-5B6D-40BF-8493-A6B52D484E6B}" type="datetimeFigureOut">
              <a:rPr lang="tr-TR" smtClean="0"/>
              <a:t>28.12.2016</a:t>
            </a:fld>
            <a:endParaRPr lang="tr-TR"/>
          </a:p>
        </p:txBody>
      </p:sp>
      <p:sp>
        <p:nvSpPr>
          <p:cNvPr id="5" name="Altbilgi Yer Tutucusu 4"/>
          <p:cNvSpPr>
            <a:spLocks noGrp="1"/>
          </p:cNvSpPr>
          <p:nvPr>
            <p:ph type="ftr" sz="quarter" idx="11"/>
          </p:nvPr>
        </p:nvSpPr>
        <p:spPr bwMode="auto">
          <a:xfrm rot="5400000">
            <a:off x="7077456" y="4178808"/>
            <a:ext cx="3657600" cy="384048"/>
          </a:xfrm>
        </p:spPr>
        <p:txBody>
          <a:bodyPr/>
          <a:lstStyle/>
          <a:p>
            <a:endParaRPr lang="tr-TR"/>
          </a:p>
        </p:txBody>
      </p:sp>
      <p:sp>
        <p:nvSpPr>
          <p:cNvPr id="9" name="Dikdörtgen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Düz Bağlayıcı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üz Bağlayıcı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ikdörtgen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Düz Bağlayıcı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ayt Numarası Yer Tutucusu 5"/>
          <p:cNvSpPr>
            <a:spLocks noGrp="1"/>
          </p:cNvSpPr>
          <p:nvPr>
            <p:ph type="sldNum" sz="quarter" idx="12"/>
          </p:nvPr>
        </p:nvSpPr>
        <p:spPr bwMode="auto">
          <a:xfrm>
            <a:off x="1340616" y="4928702"/>
            <a:ext cx="609600" cy="517524"/>
          </a:xfrm>
        </p:spPr>
        <p:txBody>
          <a:body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28.12.2016</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
        <p:nvSpPr>
          <p:cNvPr id="9" name="İçerik Yer Tutucusu 8"/>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Veri Yer Tutucusu 6"/>
          <p:cNvSpPr>
            <a:spLocks noGrp="1"/>
          </p:cNvSpPr>
          <p:nvPr>
            <p:ph type="dt" sz="half" idx="10"/>
          </p:nvPr>
        </p:nvSpPr>
        <p:spPr/>
        <p:txBody>
          <a:bodyPr/>
          <a:lstStyle/>
          <a:p>
            <a:fld id="{A23720DD-5B6D-40BF-8493-A6B52D484E6B}" type="datetimeFigureOut">
              <a:rPr lang="tr-TR" smtClean="0"/>
              <a:t>28.12.2016</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
        <p:nvSpPr>
          <p:cNvPr id="11" name="İçerik Yer Tutucusu 10"/>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Metin Yer Tutucus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Metin Yer Tutucus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6" name="Veri Yer Tutucusu 5"/>
          <p:cNvSpPr>
            <a:spLocks noGrp="1"/>
          </p:cNvSpPr>
          <p:nvPr>
            <p:ph type="dt" sz="half" idx="10"/>
          </p:nvPr>
        </p:nvSpPr>
        <p:spPr/>
        <p:txBody>
          <a:bodyPr rtlCol="0"/>
          <a:lstStyle/>
          <a:p>
            <a:fld id="{A23720DD-5B6D-40BF-8493-A6B52D484E6B}" type="datetimeFigureOut">
              <a:rPr lang="tr-TR" smtClean="0"/>
              <a:t>28.12.2016</a:t>
            </a:fld>
            <a:endParaRPr lang="tr-TR"/>
          </a:p>
        </p:txBody>
      </p:sp>
      <p:sp>
        <p:nvSpPr>
          <p:cNvPr id="7" name="Slayt Numarası Yer Tutucusu 6"/>
          <p:cNvSpPr>
            <a:spLocks noGrp="1"/>
          </p:cNvSpPr>
          <p:nvPr>
            <p:ph type="sldNum" sz="quarter" idx="11"/>
          </p:nvPr>
        </p:nvSpPr>
        <p:spPr/>
        <p:txBody>
          <a:bodyPr rtlCol="0"/>
          <a:lstStyle/>
          <a:p>
            <a:fld id="{F302176B-0E47-46AC-8F43-DAB4B8A37D06}" type="slidenum">
              <a:rPr lang="tr-TR" smtClean="0"/>
              <a:t>‹#›</a:t>
            </a:fld>
            <a:endParaRPr lang="tr-TR"/>
          </a:p>
        </p:txBody>
      </p:sp>
      <p:sp>
        <p:nvSpPr>
          <p:cNvPr id="8" name="Altbilgi Yer Tutucusu 7"/>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28.12.2016</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Düz Bağlayıcı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Başlık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Düz Bağlayıcı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Düz Bağlayıcı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Düz Bağlayıcı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ikdörtgen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İçerik Yer Tutucusu 17"/>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Veri Yer Tutucusu 20"/>
          <p:cNvSpPr>
            <a:spLocks noGrp="1"/>
          </p:cNvSpPr>
          <p:nvPr>
            <p:ph type="dt" sz="half" idx="14"/>
          </p:nvPr>
        </p:nvSpPr>
        <p:spPr/>
        <p:txBody>
          <a:bodyPr rtlCol="0"/>
          <a:lstStyle/>
          <a:p>
            <a:fld id="{A23720DD-5B6D-40BF-8493-A6B52D484E6B}" type="datetimeFigureOut">
              <a:rPr lang="tr-TR" smtClean="0"/>
              <a:t>28.12.2016</a:t>
            </a:fld>
            <a:endParaRPr lang="tr-TR"/>
          </a:p>
        </p:txBody>
      </p:sp>
      <p:sp>
        <p:nvSpPr>
          <p:cNvPr id="22" name="Slayt Numarası Yer Tutucusu 21"/>
          <p:cNvSpPr>
            <a:spLocks noGrp="1"/>
          </p:cNvSpPr>
          <p:nvPr>
            <p:ph type="sldNum" sz="quarter" idx="15"/>
          </p:nvPr>
        </p:nvSpPr>
        <p:spPr/>
        <p:txBody>
          <a:bodyPr rtlCol="0"/>
          <a:lstStyle/>
          <a:p>
            <a:fld id="{F302176B-0E47-46AC-8F43-DAB4B8A37D06}" type="slidenum">
              <a:rPr lang="tr-TR" smtClean="0"/>
              <a:t>‹#›</a:t>
            </a:fld>
            <a:endParaRPr lang="tr-TR"/>
          </a:p>
        </p:txBody>
      </p:sp>
      <p:sp>
        <p:nvSpPr>
          <p:cNvPr id="23" name="Altbilgi Yer Tutucusu 22"/>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Düz Bağlayıcı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Başlık 1"/>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Düz Bağlayıcı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ikdörtgen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üz Bağlayıcı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üz Bağlayıcı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Düz Bağlayıcı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Veri Yer Tutucusu 16"/>
          <p:cNvSpPr>
            <a:spLocks noGrp="1"/>
          </p:cNvSpPr>
          <p:nvPr>
            <p:ph type="dt" sz="half" idx="10"/>
          </p:nvPr>
        </p:nvSpPr>
        <p:spPr/>
        <p:txBody>
          <a:bodyPr rtlCol="0"/>
          <a:lstStyle/>
          <a:p>
            <a:fld id="{A23720DD-5B6D-40BF-8493-A6B52D484E6B}" type="datetimeFigureOut">
              <a:rPr lang="tr-TR" smtClean="0"/>
              <a:t>28.12.2016</a:t>
            </a:fld>
            <a:endParaRPr lang="tr-TR"/>
          </a:p>
        </p:txBody>
      </p:sp>
      <p:sp>
        <p:nvSpPr>
          <p:cNvPr id="18" name="Slayt Numarası Yer Tutucusu 17"/>
          <p:cNvSpPr>
            <a:spLocks noGrp="1"/>
          </p:cNvSpPr>
          <p:nvPr>
            <p:ph type="sldNum" sz="quarter" idx="11"/>
          </p:nvPr>
        </p:nvSpPr>
        <p:spPr/>
        <p:txBody>
          <a:bodyPr rtlCol="0"/>
          <a:lstStyle/>
          <a:p>
            <a:fld id="{F302176B-0E47-46AC-8F43-DAB4B8A37D06}" type="slidenum">
              <a:rPr lang="tr-TR" smtClean="0"/>
              <a:t>‹#›</a:t>
            </a:fld>
            <a:endParaRPr lang="tr-TR"/>
          </a:p>
        </p:txBody>
      </p:sp>
      <p:sp>
        <p:nvSpPr>
          <p:cNvPr id="21" name="Altbilgi Yer Tutucusu 20"/>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üz Bağlayıcı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Başlık Yer Tutucusu 21"/>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23720DD-5B6D-40BF-8493-A6B52D484E6B}" type="datetimeFigureOut">
              <a:rPr lang="tr-TR" smtClean="0"/>
              <a:t>28.12.2016</a:t>
            </a:fld>
            <a:endParaRPr lang="tr-TR"/>
          </a:p>
        </p:txBody>
      </p:sp>
      <p:sp>
        <p:nvSpPr>
          <p:cNvPr id="3" name="Altbilgi Yer Tutucusu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Düz Bağlayıcı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Düz Bağlayıcı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ikdörtgen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ayt Numarası Yer Tutucusu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r>
              <a:rPr lang="en-US" dirty="0"/>
              <a:t>Turkish Sentiment Analysis on </a:t>
            </a:r>
            <a:r>
              <a:rPr lang="en-US" dirty="0" err="1"/>
              <a:t>Matlab</a:t>
            </a:r>
            <a:r>
              <a:rPr lang="en-US" dirty="0"/>
              <a:t> using Naive Bayes Classification Algorithm</a:t>
            </a:r>
            <a:endParaRPr lang="tr-TR" dirty="0"/>
          </a:p>
        </p:txBody>
      </p:sp>
      <p:sp>
        <p:nvSpPr>
          <p:cNvPr id="3" name="Alt Başlık 2"/>
          <p:cNvSpPr>
            <a:spLocks noGrp="1"/>
          </p:cNvSpPr>
          <p:nvPr>
            <p:ph type="subTitle" idx="1"/>
          </p:nvPr>
        </p:nvSpPr>
        <p:spPr/>
        <p:txBody>
          <a:bodyPr>
            <a:normAutofit fontScale="92500" lnSpcReduction="20000"/>
          </a:bodyPr>
          <a:lstStyle/>
          <a:p>
            <a:r>
              <a:rPr lang="tr-TR" sz="2000" dirty="0"/>
              <a:t>Oğuzhan </a:t>
            </a:r>
            <a:r>
              <a:rPr lang="tr-TR" sz="2000" dirty="0" err="1"/>
              <a:t>Özavcı</a:t>
            </a:r>
            <a:r>
              <a:rPr lang="tr-TR" sz="2000" dirty="0"/>
              <a:t>, Mustafa Ayyıldız </a:t>
            </a:r>
            <a:endParaRPr lang="tr-TR" sz="2000" dirty="0" smtClean="0"/>
          </a:p>
          <a:p>
            <a:r>
              <a:rPr lang="tr-TR" sz="2000" dirty="0" err="1" smtClean="0"/>
              <a:t>Department</a:t>
            </a:r>
            <a:r>
              <a:rPr lang="tr-TR" sz="2000" dirty="0" smtClean="0"/>
              <a:t> </a:t>
            </a:r>
            <a:r>
              <a:rPr lang="tr-TR" sz="2000" dirty="0"/>
              <a:t>of </a:t>
            </a:r>
            <a:r>
              <a:rPr lang="tr-TR" sz="2000" dirty="0" err="1"/>
              <a:t>Computer</a:t>
            </a:r>
            <a:r>
              <a:rPr lang="tr-TR" sz="2000" dirty="0"/>
              <a:t> </a:t>
            </a:r>
            <a:r>
              <a:rPr lang="tr-TR" sz="2000" dirty="0" err="1"/>
              <a:t>Engineering</a:t>
            </a:r>
            <a:r>
              <a:rPr lang="tr-TR" sz="2000" dirty="0"/>
              <a:t>, Anadolu </a:t>
            </a:r>
            <a:r>
              <a:rPr lang="tr-TR" sz="2000" dirty="0" err="1"/>
              <a:t>University</a:t>
            </a:r>
            <a:r>
              <a:rPr lang="tr-TR" sz="2000" dirty="0"/>
              <a:t>, Eskişehir oguzhanozavci@anadolu.edu.tr, mustafaayyildiz@anadolu.edu.tr</a:t>
            </a:r>
          </a:p>
          <a:p>
            <a:endParaRPr lang="tr-TR" dirty="0"/>
          </a:p>
        </p:txBody>
      </p:sp>
    </p:spTree>
    <p:extLst>
      <p:ext uri="{BB962C8B-B14F-4D97-AF65-F5344CB8AC3E}">
        <p14:creationId xmlns:p14="http://schemas.microsoft.com/office/powerpoint/2010/main" val="379901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D.   </a:t>
            </a:r>
            <a:r>
              <a:rPr lang="tr-TR" dirty="0" err="1" smtClean="0"/>
              <a:t>Classification</a:t>
            </a:r>
            <a:endParaRPr lang="tr-TR" dirty="0"/>
          </a:p>
        </p:txBody>
      </p:sp>
      <p:sp>
        <p:nvSpPr>
          <p:cNvPr id="3" name="İçerik Yer Tutucusu 2"/>
          <p:cNvSpPr>
            <a:spLocks noGrp="1"/>
          </p:cNvSpPr>
          <p:nvPr>
            <p:ph sz="quarter" idx="1"/>
          </p:nvPr>
        </p:nvSpPr>
        <p:spPr/>
        <p:txBody>
          <a:bodyPr>
            <a:normAutofit fontScale="92500" lnSpcReduction="20000"/>
          </a:bodyPr>
          <a:lstStyle/>
          <a:p>
            <a:r>
              <a:rPr lang="en-US" dirty="0"/>
              <a:t>In order to classification we wrote a “</a:t>
            </a:r>
            <a:r>
              <a:rPr lang="en-US" dirty="0" err="1"/>
              <a:t>classify.m</a:t>
            </a:r>
            <a:r>
              <a:rPr lang="en-US" dirty="0"/>
              <a:t>” function and to execute this function an </a:t>
            </a:r>
            <a:r>
              <a:rPr lang="en-US" dirty="0" err="1"/>
              <a:t>index.mat</a:t>
            </a:r>
            <a:r>
              <a:rPr lang="en-US" dirty="0"/>
              <a:t> file must be exist in directory. So if you did not you need to run indexer first. After indexer provided an index file </a:t>
            </a:r>
            <a:r>
              <a:rPr lang="en-US" dirty="0" err="1"/>
              <a:t>fulled</a:t>
            </a:r>
            <a:r>
              <a:rPr lang="en-US" dirty="0"/>
              <a:t> by </a:t>
            </a:r>
            <a:r>
              <a:rPr lang="en-US" dirty="0" err="1"/>
              <a:t>bayes</a:t>
            </a:r>
            <a:r>
              <a:rPr lang="en-US" dirty="0"/>
              <a:t> points of every term our classify program takes a comment (string type) as an argument applies the same preprocessing steps in indexer an gets terms of comments. Then gets the positive </a:t>
            </a:r>
            <a:r>
              <a:rPr lang="en-US" dirty="0" err="1"/>
              <a:t>bayes</a:t>
            </a:r>
            <a:r>
              <a:rPr lang="en-US" dirty="0"/>
              <a:t> probabilities and negative </a:t>
            </a:r>
            <a:r>
              <a:rPr lang="en-US" dirty="0" err="1"/>
              <a:t>bayes</a:t>
            </a:r>
            <a:r>
              <a:rPr lang="en-US" dirty="0"/>
              <a:t> probabilities of every term from index map and multiplies them in order to get a positive and negative probability of this comment. If a term does not exist in index map program gets its probability as 1, so this term does not effect the total probability. Classify function returns 1 if comment is estimated as positive and returns 2 if negative.</a:t>
            </a:r>
            <a:endParaRPr lang="tr-TR" dirty="0"/>
          </a:p>
        </p:txBody>
      </p:sp>
    </p:spTree>
    <p:extLst>
      <p:ext uri="{BB962C8B-B14F-4D97-AF65-F5344CB8AC3E}">
        <p14:creationId xmlns:p14="http://schemas.microsoft.com/office/powerpoint/2010/main" val="183632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E. </a:t>
            </a:r>
            <a:r>
              <a:rPr lang="tr-TR" dirty="0" err="1"/>
              <a:t>Testing</a:t>
            </a:r>
            <a:r>
              <a:rPr lang="tr-TR" dirty="0"/>
              <a:t> </a:t>
            </a:r>
          </a:p>
        </p:txBody>
      </p:sp>
      <p:sp>
        <p:nvSpPr>
          <p:cNvPr id="3" name="İçerik Yer Tutucusu 2"/>
          <p:cNvSpPr>
            <a:spLocks noGrp="1"/>
          </p:cNvSpPr>
          <p:nvPr>
            <p:ph sz="quarter" idx="1"/>
          </p:nvPr>
        </p:nvSpPr>
        <p:spPr/>
        <p:txBody>
          <a:bodyPr>
            <a:normAutofit/>
          </a:bodyPr>
          <a:lstStyle/>
          <a:p>
            <a:r>
              <a:rPr lang="en-US" dirty="0"/>
              <a:t>In order to test our program “positive_test.txt” and “negative_test.txt” files must be exist in the same directory with </a:t>
            </a:r>
            <a:r>
              <a:rPr lang="en-US" dirty="0" err="1"/>
              <a:t>test.m</a:t>
            </a:r>
            <a:r>
              <a:rPr lang="en-US" dirty="0"/>
              <a:t> function. Test function reads positive and negative labeled comments from test dataset files and tests the classify method using these test comments. After every test it compares the estimated value with known class label and calculates an accuracy value and displays it in console.</a:t>
            </a:r>
            <a:endParaRPr lang="tr-TR" dirty="0"/>
          </a:p>
        </p:txBody>
      </p:sp>
    </p:spTree>
    <p:extLst>
      <p:ext uri="{BB962C8B-B14F-4D97-AF65-F5344CB8AC3E}">
        <p14:creationId xmlns:p14="http://schemas.microsoft.com/office/powerpoint/2010/main" val="2817297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 INTRODUCTION </a:t>
            </a:r>
          </a:p>
        </p:txBody>
      </p:sp>
      <p:sp>
        <p:nvSpPr>
          <p:cNvPr id="3" name="İçerik Yer Tutucusu 2"/>
          <p:cNvSpPr>
            <a:spLocks noGrp="1"/>
          </p:cNvSpPr>
          <p:nvPr>
            <p:ph sz="quarter" idx="1"/>
          </p:nvPr>
        </p:nvSpPr>
        <p:spPr/>
        <p:txBody>
          <a:bodyPr>
            <a:normAutofit/>
          </a:bodyPr>
          <a:lstStyle/>
          <a:p>
            <a:r>
              <a:rPr lang="en-US" sz="2000" dirty="0"/>
              <a:t>Sentiment analysis is a one of the head topics of Machine Learning and Classification problems, and it is a good example of Text Classification problem. In this project we design a simple sentiment analysis system which learns from a dataset full of class-labeled positive and negative movie comments and indexes them. We used Naive Bayes classification algorithm to decide a comment is positive or negative. And our system uses the %30 of dataset in order to test itself. It classifies the test dataset and controls them according to their labels and calculates an accuracy value and displays it</a:t>
            </a:r>
            <a:endParaRPr lang="tr-TR" sz="2000" dirty="0"/>
          </a:p>
        </p:txBody>
      </p:sp>
    </p:spTree>
    <p:extLst>
      <p:ext uri="{BB962C8B-B14F-4D97-AF65-F5344CB8AC3E}">
        <p14:creationId xmlns:p14="http://schemas.microsoft.com/office/powerpoint/2010/main" val="3139784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II. SYSTEM AND DESIGN </a:t>
            </a:r>
          </a:p>
        </p:txBody>
      </p:sp>
      <p:sp>
        <p:nvSpPr>
          <p:cNvPr id="3" name="İçerik Yer Tutucusu 2"/>
          <p:cNvSpPr>
            <a:spLocks noGrp="1"/>
          </p:cNvSpPr>
          <p:nvPr>
            <p:ph sz="quarter" idx="1"/>
          </p:nvPr>
        </p:nvSpPr>
        <p:spPr/>
        <p:txBody>
          <a:bodyPr/>
          <a:lstStyle/>
          <a:p>
            <a:pPr marL="0" indent="0">
              <a:buNone/>
            </a:pPr>
            <a:endParaRPr lang="tr-TR" dirty="0"/>
          </a:p>
          <a:p>
            <a:r>
              <a:rPr lang="en-US" sz="2400" dirty="0" smtClean="0"/>
              <a:t>Systems </a:t>
            </a:r>
            <a:r>
              <a:rPr lang="en-US" sz="2400" dirty="0"/>
              <a:t>first aim is to creating an index file in order to operate on it. So we wrote a program named “</a:t>
            </a:r>
            <a:r>
              <a:rPr lang="en-US" sz="2400" dirty="0" err="1"/>
              <a:t>indexer.m</a:t>
            </a:r>
            <a:r>
              <a:rPr lang="en-US" sz="2400" dirty="0"/>
              <a:t>”. indexer needs 2 txt files in its directory named “positive.txt”, “negative.txt”</a:t>
            </a:r>
            <a:endParaRPr lang="tr-TR" sz="2400" dirty="0"/>
          </a:p>
        </p:txBody>
      </p:sp>
    </p:spTree>
    <p:extLst>
      <p:ext uri="{BB962C8B-B14F-4D97-AF65-F5344CB8AC3E}">
        <p14:creationId xmlns:p14="http://schemas.microsoft.com/office/powerpoint/2010/main" val="860756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A. </a:t>
            </a:r>
            <a:r>
              <a:rPr lang="tr-TR" dirty="0" err="1"/>
              <a:t>Preprocessing</a:t>
            </a:r>
            <a:r>
              <a:rPr lang="tr-TR" dirty="0"/>
              <a:t> </a:t>
            </a:r>
          </a:p>
        </p:txBody>
      </p:sp>
      <p:sp>
        <p:nvSpPr>
          <p:cNvPr id="3" name="İçerik Yer Tutucusu 2"/>
          <p:cNvSpPr>
            <a:spLocks noGrp="1"/>
          </p:cNvSpPr>
          <p:nvPr>
            <p:ph sz="quarter" idx="1"/>
          </p:nvPr>
        </p:nvSpPr>
        <p:spPr/>
        <p:txBody>
          <a:bodyPr/>
          <a:lstStyle/>
          <a:p>
            <a:r>
              <a:rPr lang="en-US" sz="2400" dirty="0">
                <a:latin typeface="Adobe Caslon Pro" pitchFamily="18" charset="-94"/>
              </a:rPr>
              <a:t>Program first reads every line on the this 2 file and removes all the non-characters and make the line lower-case. After that splits the line into term by spaces on the line. And stems all the terms by their first 5 character and after that preprocessing steps it puts every term to a Map object.(it ignores the duplications in terms.). And it provides an index cell which contains every single term in training dataset</a:t>
            </a:r>
            <a:r>
              <a:rPr lang="en-US" dirty="0">
                <a:latin typeface="Adobe Caslon Pro" pitchFamily="18" charset="-94"/>
              </a:rPr>
              <a:t>.</a:t>
            </a:r>
          </a:p>
          <a:p>
            <a:endParaRPr lang="tr-TR" dirty="0"/>
          </a:p>
        </p:txBody>
      </p:sp>
    </p:spTree>
    <p:extLst>
      <p:ext uri="{BB962C8B-B14F-4D97-AF65-F5344CB8AC3E}">
        <p14:creationId xmlns:p14="http://schemas.microsoft.com/office/powerpoint/2010/main" val="2880480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guz\Desktop\fir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68760"/>
            <a:ext cx="8450263"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635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 </a:t>
            </a:r>
            <a:r>
              <a:rPr lang="tr-TR" dirty="0"/>
              <a:t> </a:t>
            </a:r>
            <a:r>
              <a:rPr lang="tr-TR" dirty="0" err="1" smtClean="0"/>
              <a:t>Feature</a:t>
            </a:r>
            <a:r>
              <a:rPr lang="tr-TR" dirty="0" smtClean="0"/>
              <a:t> </a:t>
            </a:r>
            <a:r>
              <a:rPr lang="tr-TR" dirty="0" err="1" smtClean="0"/>
              <a:t>Selection</a:t>
            </a:r>
            <a:endParaRPr lang="tr-TR" dirty="0"/>
          </a:p>
        </p:txBody>
      </p:sp>
      <p:sp>
        <p:nvSpPr>
          <p:cNvPr id="3" name="İçerik Yer Tutucusu 2"/>
          <p:cNvSpPr>
            <a:spLocks noGrp="1"/>
          </p:cNvSpPr>
          <p:nvPr>
            <p:ph sz="quarter" idx="1"/>
          </p:nvPr>
        </p:nvSpPr>
        <p:spPr/>
        <p:txBody>
          <a:bodyPr>
            <a:normAutofit/>
          </a:bodyPr>
          <a:lstStyle/>
          <a:p>
            <a:r>
              <a:rPr lang="tr-TR" sz="2400" dirty="0" smtClean="0"/>
              <a:t> </a:t>
            </a:r>
            <a:r>
              <a:rPr lang="en-US" sz="2400" dirty="0" smtClean="0"/>
              <a:t>In </a:t>
            </a:r>
            <a:r>
              <a:rPr lang="en-US" sz="2400" dirty="0"/>
              <a:t>order to execute a feature selection system calculates the Information Gain points of every term and provides a sorted table ac according to these points. We aiming to reduce the size of index file so we will get first N terms from this sorted </a:t>
            </a:r>
            <a:r>
              <a:rPr lang="en-US" sz="2400" dirty="0" smtClean="0"/>
              <a:t>table</a:t>
            </a:r>
            <a:r>
              <a:rPr lang="tr-TR" sz="2400" dirty="0" smtClean="0"/>
              <a:t>.</a:t>
            </a:r>
            <a:endParaRPr lang="tr-TR" sz="2400" dirty="0"/>
          </a:p>
        </p:txBody>
      </p:sp>
    </p:spTree>
    <p:extLst>
      <p:ext uri="{BB962C8B-B14F-4D97-AF65-F5344CB8AC3E}">
        <p14:creationId xmlns:p14="http://schemas.microsoft.com/office/powerpoint/2010/main" val="1278201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guz\Desktop\fea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95400"/>
            <a:ext cx="815498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907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476672"/>
            <a:ext cx="8229600" cy="1143000"/>
          </a:xfrm>
        </p:spPr>
        <p:txBody>
          <a:bodyPr>
            <a:normAutofit/>
          </a:bodyPr>
          <a:lstStyle/>
          <a:p>
            <a:r>
              <a:rPr lang="tr-TR" dirty="0" smtClean="0"/>
              <a:t>C.  </a:t>
            </a:r>
            <a:r>
              <a:rPr lang="tr-TR" dirty="0" err="1" smtClean="0"/>
              <a:t>Creating</a:t>
            </a:r>
            <a:r>
              <a:rPr lang="tr-TR" dirty="0" smtClean="0"/>
              <a:t> of </a:t>
            </a:r>
            <a:r>
              <a:rPr lang="tr-TR" dirty="0" err="1" smtClean="0"/>
              <a:t>Naive</a:t>
            </a:r>
            <a:r>
              <a:rPr lang="tr-TR" dirty="0" smtClean="0"/>
              <a:t> </a:t>
            </a:r>
            <a:r>
              <a:rPr lang="tr-TR" dirty="0" err="1" smtClean="0"/>
              <a:t>Bayes</a:t>
            </a:r>
            <a:r>
              <a:rPr lang="tr-TR" dirty="0" smtClean="0"/>
              <a:t> Index </a:t>
            </a:r>
            <a:r>
              <a:rPr lang="tr-TR" dirty="0" err="1" smtClean="0"/>
              <a:t>table</a:t>
            </a:r>
            <a:endParaRPr lang="tr-TR" dirty="0"/>
          </a:p>
        </p:txBody>
      </p:sp>
      <p:sp>
        <p:nvSpPr>
          <p:cNvPr id="3" name="İçerik Yer Tutucusu 2"/>
          <p:cNvSpPr>
            <a:spLocks noGrp="1"/>
          </p:cNvSpPr>
          <p:nvPr>
            <p:ph sz="quarter" idx="1"/>
          </p:nvPr>
        </p:nvSpPr>
        <p:spPr>
          <a:xfrm>
            <a:off x="395536" y="1844824"/>
            <a:ext cx="8157592" cy="2016224"/>
          </a:xfrm>
        </p:spPr>
        <p:txBody>
          <a:bodyPr/>
          <a:lstStyle/>
          <a:p>
            <a:r>
              <a:rPr lang="tr-TR" dirty="0" smtClean="0"/>
              <a:t>       </a:t>
            </a:r>
            <a:r>
              <a:rPr lang="en-US" sz="2400" dirty="0" smtClean="0"/>
              <a:t>After </a:t>
            </a:r>
            <a:r>
              <a:rPr lang="en-US" sz="2400" dirty="0"/>
              <a:t>we get the Sorted Information Gain Table our program Calculates the Naive Bayes Probabilities by using the equation below</a:t>
            </a:r>
            <a:endParaRPr lang="tr-TR" sz="2400" dirty="0"/>
          </a:p>
        </p:txBody>
      </p:sp>
      <p:pic>
        <p:nvPicPr>
          <p:cNvPr id="3074" name="Picture 2" descr="C:\Users\oguz\Desktop\formu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01008"/>
            <a:ext cx="6145213"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87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395536" y="404664"/>
            <a:ext cx="8229600" cy="6336704"/>
          </a:xfrm>
        </p:spPr>
        <p:txBody>
          <a:bodyPr/>
          <a:lstStyle/>
          <a:p>
            <a:r>
              <a:rPr lang="tr-TR" dirty="0" smtClean="0"/>
              <a:t>     </a:t>
            </a:r>
            <a:r>
              <a:rPr lang="en-US" sz="2400" dirty="0" smtClean="0"/>
              <a:t>And </a:t>
            </a:r>
            <a:r>
              <a:rPr lang="en-US" sz="2400" dirty="0"/>
              <a:t>program adds a positive </a:t>
            </a:r>
            <a:r>
              <a:rPr lang="en-US" sz="2400" dirty="0" err="1"/>
              <a:t>bayes</a:t>
            </a:r>
            <a:r>
              <a:rPr lang="en-US" sz="2400" dirty="0"/>
              <a:t> value and a negative </a:t>
            </a:r>
            <a:r>
              <a:rPr lang="en-US" sz="2400" dirty="0" err="1"/>
              <a:t>bayes</a:t>
            </a:r>
            <a:r>
              <a:rPr lang="en-US" sz="2400" dirty="0"/>
              <a:t> value for every term and provides a Naive Bayes Index Table. </a:t>
            </a:r>
            <a:endParaRPr lang="tr-TR" sz="2400" dirty="0"/>
          </a:p>
        </p:txBody>
      </p:sp>
      <p:pic>
        <p:nvPicPr>
          <p:cNvPr id="4098" name="Picture 2" descr="C:\Users\oguz\Desktop\bay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586042"/>
            <a:ext cx="8431213"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25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169</TotalTime>
  <Words>593</Words>
  <Application>Microsoft Office PowerPoint</Application>
  <PresentationFormat>Ekran Gösterisi (4:3)</PresentationFormat>
  <Paragraphs>19</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Cumba</vt:lpstr>
      <vt:lpstr>Turkish Sentiment Analysis on Matlab using Naive Bayes Classification Algorithm</vt:lpstr>
      <vt:lpstr> INTRODUCTION </vt:lpstr>
      <vt:lpstr>II. SYSTEM AND DESIGN </vt:lpstr>
      <vt:lpstr>A. Preprocessing </vt:lpstr>
      <vt:lpstr>PowerPoint Sunusu</vt:lpstr>
      <vt:lpstr>B.  Feature Selection</vt:lpstr>
      <vt:lpstr>PowerPoint Sunusu</vt:lpstr>
      <vt:lpstr>C.  Creating of Naive Bayes Index table</vt:lpstr>
      <vt:lpstr>PowerPoint Sunusu</vt:lpstr>
      <vt:lpstr>D.   Classification</vt:lpstr>
      <vt:lpstr>E. Testing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Turkish Sentiment Analysis on Matlab using Naive Bayes Classification Algorithm</dc:title>
  <dc:creator>oguz</dc:creator>
  <cp:lastModifiedBy>oguz</cp:lastModifiedBy>
  <cp:revision>4</cp:revision>
  <dcterms:created xsi:type="dcterms:W3CDTF">2016-12-28T14:23:01Z</dcterms:created>
  <dcterms:modified xsi:type="dcterms:W3CDTF">2016-12-28T17:29:15Z</dcterms:modified>
</cp:coreProperties>
</file>