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83" r:id="rId2"/>
  </p:sldMasterIdLst>
  <p:notesMasterIdLst>
    <p:notesMasterId r:id="rId43"/>
  </p:notesMasterIdLst>
  <p:handoutMasterIdLst>
    <p:handoutMasterId r:id="rId44"/>
  </p:handoutMasterIdLst>
  <p:sldIdLst>
    <p:sldId id="2812" r:id="rId3"/>
    <p:sldId id="2883" r:id="rId4"/>
    <p:sldId id="2884" r:id="rId5"/>
    <p:sldId id="2885" r:id="rId6"/>
    <p:sldId id="2886" r:id="rId7"/>
    <p:sldId id="2887" r:id="rId8"/>
    <p:sldId id="2814" r:id="rId9"/>
    <p:sldId id="2888" r:id="rId10"/>
    <p:sldId id="2889" r:id="rId11"/>
    <p:sldId id="2890" r:id="rId12"/>
    <p:sldId id="2891" r:id="rId13"/>
    <p:sldId id="2866" r:id="rId14"/>
    <p:sldId id="2867" r:id="rId15"/>
    <p:sldId id="2868" r:id="rId16"/>
    <p:sldId id="2893" r:id="rId17"/>
    <p:sldId id="2894" r:id="rId18"/>
    <p:sldId id="2869" r:id="rId19"/>
    <p:sldId id="2895" r:id="rId20"/>
    <p:sldId id="2892" r:id="rId21"/>
    <p:sldId id="2897" r:id="rId22"/>
    <p:sldId id="2896" r:id="rId23"/>
    <p:sldId id="2898" r:id="rId24"/>
    <p:sldId id="2899" r:id="rId25"/>
    <p:sldId id="2900" r:id="rId26"/>
    <p:sldId id="2901" r:id="rId27"/>
    <p:sldId id="2902" r:id="rId28"/>
    <p:sldId id="2870" r:id="rId29"/>
    <p:sldId id="2871" r:id="rId30"/>
    <p:sldId id="2873" r:id="rId31"/>
    <p:sldId id="2874" r:id="rId32"/>
    <p:sldId id="2872" r:id="rId33"/>
    <p:sldId id="2875" r:id="rId34"/>
    <p:sldId id="2876" r:id="rId35"/>
    <p:sldId id="2877" r:id="rId36"/>
    <p:sldId id="2878" r:id="rId37"/>
    <p:sldId id="2879" r:id="rId38"/>
    <p:sldId id="2880" r:id="rId39"/>
    <p:sldId id="2881" r:id="rId40"/>
    <p:sldId id="2882" r:id="rId41"/>
    <p:sldId id="2813" r:id="rId42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33"/>
    <a:srgbClr val="CC3300"/>
    <a:srgbClr val="FFCCCC"/>
    <a:srgbClr val="777777"/>
    <a:srgbClr val="DDDDDD"/>
    <a:srgbClr val="C1DD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223" autoAdjust="0"/>
  </p:normalViewPr>
  <p:slideViewPr>
    <p:cSldViewPr>
      <p:cViewPr varScale="1">
        <p:scale>
          <a:sx n="109" d="100"/>
          <a:sy n="109" d="100"/>
        </p:scale>
        <p:origin x="9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150"/>
    </p:cViewPr>
  </p:sorterViewPr>
  <p:notesViewPr>
    <p:cSldViewPr>
      <p:cViewPr varScale="1">
        <p:scale>
          <a:sx n="102" d="100"/>
          <a:sy n="102" d="100"/>
        </p:scale>
        <p:origin x="-7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2275" y="9221788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110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0288" y="9215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508AC58C-1809-49B4-9966-A546F8E84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9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2163" y="292100"/>
            <a:ext cx="22844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09563"/>
            <a:ext cx="2435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2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581025"/>
            <a:ext cx="5614987" cy="4211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775" y="5438775"/>
            <a:ext cx="5516563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4488" y="9550400"/>
            <a:ext cx="25844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550400"/>
            <a:ext cx="27320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BCD7DA9C-A9D8-4D43-9EB5-C4DEC7BEE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32840" name="Group 13"/>
          <p:cNvGrpSpPr>
            <a:grpSpLocks/>
          </p:cNvGrpSpPr>
          <p:nvPr/>
        </p:nvGrpSpPr>
        <p:grpSpPr bwMode="auto">
          <a:xfrm>
            <a:off x="792163" y="4981575"/>
            <a:ext cx="5664200" cy="4406900"/>
            <a:chOff x="345" y="2653"/>
            <a:chExt cx="3720" cy="2676"/>
          </a:xfrm>
        </p:grpSpPr>
        <p:grpSp>
          <p:nvGrpSpPr>
            <p:cNvPr id="632842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783372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3373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2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632846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7371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543" tIns="47771" rIns="95543" bIns="47771">
              <a:spAutoFit/>
            </a:bodyPr>
            <a:lstStyle>
              <a:lvl1pPr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ko-KR" sz="2500" b="0" i="1" baseline="-25000" smtClean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783369" name="Rectangle 14"/>
          <p:cNvSpPr>
            <a:spLocks noChangeArrowheads="1"/>
          </p:cNvSpPr>
          <p:nvPr/>
        </p:nvSpPr>
        <p:spPr bwMode="auto">
          <a:xfrm>
            <a:off x="342900" y="9471025"/>
            <a:ext cx="6411913" cy="7937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lIns="94768" tIns="47384" rIns="94768" bIns="4738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3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7A8B4C7-2F5D-4EFC-9A52-83D7919B4CD6}" type="slidenum">
              <a:rPr lang="en-US" altLang="ko-KR" smtClean="0"/>
              <a:pPr defTabSz="989013"/>
              <a:t>1</a:t>
            </a:fld>
            <a:endParaRPr lang="en-US" altLang="ko-KR" smtClean="0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7128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0268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058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47211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2599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95690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6914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8625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27652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149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903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4785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45501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22199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7709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44756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85841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97537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45464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85126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2821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90803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82919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50891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1630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8272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41963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67234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66806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28947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72892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1940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0213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0519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8086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959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0325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305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31174" cy="1007691"/>
            <a:chOff x="0" y="4274566"/>
            <a:chExt cx="10461308" cy="100769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1124743"/>
            <a:ext cx="2178050" cy="5183982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124743"/>
            <a:ext cx="6381750" cy="51839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0"/>
            <a:ext cx="9144000" cy="612867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10" name="Picture 2" descr="D:\MDS업무\기획마케팅\한컴MDS\PPT템플릿\PPT다시배경_최종_블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40" y="2241671"/>
            <a:ext cx="4986473" cy="38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" y="6433166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46" y="6282772"/>
            <a:ext cx="840016" cy="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" y="-2001"/>
            <a:ext cx="9143999" cy="107781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FB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748A96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7" name="Picture 3" descr="D:\MDS업무\기획마케팅\한컴MDS\PPT템플릿\PPT다시배경_최종_화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5" y="2937449"/>
            <a:ext cx="5036339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4" y="300824"/>
            <a:ext cx="775741" cy="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" y="-1985"/>
            <a:ext cx="9143999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chemeClr val="bg1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7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rgbClr val="00ACD6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1)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79709" y="148245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rgbClr val="009999">
                      <a:alpha val="0"/>
                    </a:srgb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6913" y="575820"/>
            <a:ext cx="8708711" cy="0"/>
          </a:xfrm>
          <a:prstGeom prst="line">
            <a:avLst/>
          </a:prstGeom>
          <a:ln w="19050">
            <a:solidFill>
              <a:srgbClr val="00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6055" y="1"/>
            <a:ext cx="8709569" cy="58406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88503" y="141037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2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내용 개체 틀 7"/>
          <p:cNvSpPr>
            <a:spLocks noGrp="1"/>
          </p:cNvSpPr>
          <p:nvPr>
            <p:ph sz="quarter" idx="10"/>
          </p:nvPr>
        </p:nvSpPr>
        <p:spPr>
          <a:xfrm>
            <a:off x="1244259" y="2082201"/>
            <a:ext cx="6655483" cy="327894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6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1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3A474D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6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내용 개체 틀 7"/>
          <p:cNvSpPr>
            <a:spLocks noGrp="1"/>
          </p:cNvSpPr>
          <p:nvPr>
            <p:ph sz="quarter" idx="10"/>
          </p:nvPr>
        </p:nvSpPr>
        <p:spPr>
          <a:xfrm>
            <a:off x="1433204" y="2343696"/>
            <a:ext cx="6269971" cy="2107831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739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249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9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78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94321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9144000" cy="1007691"/>
            <a:chOff x="0" y="4274566"/>
            <a:chExt cx="10461308" cy="100769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16632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+mn-ea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fld id="{2B8A891F-A966-4848-92BC-B0E90543D7B5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맑은 고딕" panose="020B0503020000020004" pitchFamily="50" charset="-127"/>
              </a:rPr>
              <a:pPr defTabSz="718205" fontAlgn="auto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09" rtl="0" eaLnBrk="1" latinLnBrk="1" hangingPunct="1">
        <a:lnSpc>
          <a:spcPct val="90000"/>
        </a:lnSpc>
        <a:spcBef>
          <a:spcPct val="0"/>
        </a:spcBef>
        <a:buNone/>
        <a:defRPr sz="32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1pPr>
      <a:lvl2pPr marL="514282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2pPr>
      <a:lvl3pPr marL="857137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3pPr>
      <a:lvl4pPr marL="1199990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4pPr>
      <a:lvl5pPr marL="1542845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5pPr>
      <a:lvl6pPr marL="1885701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9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97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 descr="비트AND연산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08520" y="1556792"/>
            <a:ext cx="4536504" cy="324036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20072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|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 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비트OR연산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1587822"/>
            <a:ext cx="4211960" cy="32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97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not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20072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^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xor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 descr="비트NOT연산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6" y="1761084"/>
            <a:ext cx="4407287" cy="3036067"/>
          </a:xfrm>
          <a:prstGeom prst="rect">
            <a:avLst/>
          </a:prstGeom>
        </p:spPr>
      </p:pic>
      <p:pic>
        <p:nvPicPr>
          <p:cNvPr id="10" name="그림 9" descr="비트XOR연산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0032" y="1541853"/>
            <a:ext cx="4248472" cy="32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논리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4392960" cy="2880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smtClean="0"/>
              <a:t>a </a:t>
            </a:r>
            <a:r>
              <a:rPr lang="en-US" altLang="ko-KR" b="0" dirty="0"/>
              <a:t>= 10 and 20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20 and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and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and 111</a:t>
            </a:r>
          </a:p>
          <a:p>
            <a:pPr algn="l" defTabSz="717550"/>
            <a:r>
              <a:rPr lang="en-US" altLang="ko-KR" b="0" dirty="0"/>
              <a:t>print(a</a:t>
            </a:r>
            <a:r>
              <a:rPr lang="en-US" altLang="ko-KR" b="0" dirty="0" smtClean="0"/>
              <a:t>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sym typeface="Wingdings" panose="05000000000000000000" pitchFamily="2" charset="2"/>
              </a:rPr>
              <a:t>and </a:t>
            </a:r>
            <a:r>
              <a:rPr lang="ko-KR" altLang="en-US" b="0" dirty="0" smtClean="0">
                <a:sym typeface="Wingdings" panose="05000000000000000000" pitchFamily="2" charset="2"/>
              </a:rPr>
              <a:t>연산 </a:t>
            </a:r>
            <a:r>
              <a:rPr lang="en-US" altLang="ko-KR" b="0" dirty="0" smtClean="0">
                <a:sym typeface="Wingdings" panose="05000000000000000000" pitchFamily="2" charset="2"/>
              </a:rPr>
              <a:t>: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True </a:t>
            </a:r>
            <a:r>
              <a:rPr lang="ko-KR" altLang="en-US" b="0" dirty="0" smtClean="0">
                <a:sym typeface="Wingdings" panose="05000000000000000000" pitchFamily="2" charset="2"/>
              </a:rPr>
              <a:t>이면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우항</a:t>
            </a:r>
            <a:r>
              <a:rPr lang="ko-KR" altLang="en-US" b="0" dirty="0" smtClean="0">
                <a:sym typeface="Wingdings" panose="05000000000000000000" pitchFamily="2" charset="2"/>
              </a:rPr>
              <a:t> 값을 취함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                  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False </a:t>
            </a:r>
            <a:r>
              <a:rPr lang="ko-KR" altLang="en-US" b="0" dirty="0" smtClean="0">
                <a:sym typeface="Wingdings" panose="05000000000000000000" pitchFamily="2" charset="2"/>
              </a:rPr>
              <a:t>이면 무조건 </a:t>
            </a:r>
            <a:r>
              <a:rPr lang="en-US" altLang="ko-KR" b="0" dirty="0" smtClean="0">
                <a:sym typeface="Wingdings" panose="05000000000000000000" pitchFamily="2" charset="2"/>
              </a:rPr>
              <a:t>False(0)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51040" y="1050416"/>
            <a:ext cx="4392960" cy="2880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a = 10 or 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20 or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or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or 111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b="0" dirty="0">
                <a:sym typeface="Wingdings" panose="05000000000000000000" pitchFamily="2" charset="2"/>
              </a:rPr>
              <a:t>o</a:t>
            </a:r>
            <a:r>
              <a:rPr lang="en-US" altLang="ko-KR" b="0" dirty="0" smtClean="0">
                <a:sym typeface="Wingdings" panose="05000000000000000000" pitchFamily="2" charset="2"/>
              </a:rPr>
              <a:t>r </a:t>
            </a:r>
            <a:r>
              <a:rPr lang="ko-KR" altLang="en-US" b="0" dirty="0" smtClean="0">
                <a:sym typeface="Wingdings" panose="05000000000000000000" pitchFamily="2" charset="2"/>
              </a:rPr>
              <a:t>연산 </a:t>
            </a:r>
            <a:r>
              <a:rPr lang="en-US" altLang="ko-KR" b="0" dirty="0" smtClean="0">
                <a:sym typeface="Wingdings" panose="05000000000000000000" pitchFamily="2" charset="2"/>
              </a:rPr>
              <a:t>: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True </a:t>
            </a:r>
            <a:r>
              <a:rPr lang="ko-KR" altLang="en-US" b="0" dirty="0" smtClean="0">
                <a:sym typeface="Wingdings" panose="05000000000000000000" pitchFamily="2" charset="2"/>
              </a:rPr>
              <a:t>이면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</a:t>
            </a:r>
            <a:r>
              <a:rPr lang="ko-KR" altLang="en-US" b="0" dirty="0" smtClean="0">
                <a:sym typeface="Wingdings" panose="05000000000000000000" pitchFamily="2" charset="2"/>
              </a:rPr>
              <a:t> 값을 취함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                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False </a:t>
            </a:r>
            <a:r>
              <a:rPr lang="ko-KR" altLang="en-US" b="0" dirty="0" smtClean="0">
                <a:sym typeface="Wingdings" panose="05000000000000000000" pitchFamily="2" charset="2"/>
              </a:rPr>
              <a:t>이면</a:t>
            </a:r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우항</a:t>
            </a:r>
            <a:r>
              <a:rPr lang="ko-KR" altLang="en-US" b="0" dirty="0" smtClean="0">
                <a:sym typeface="Wingdings" panose="05000000000000000000" pitchFamily="2" charset="2"/>
              </a:rPr>
              <a:t> 값을 취함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4115" y="4653136"/>
            <a:ext cx="4392960" cy="824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for x in range(1, 10):</a:t>
            </a:r>
          </a:p>
          <a:p>
            <a:pPr algn="l" defTabSz="717550"/>
            <a:r>
              <a:rPr lang="en-US" altLang="ko-KR" b="0" dirty="0"/>
              <a:t>	res = x &gt; 5 and 10 or 20</a:t>
            </a:r>
          </a:p>
          <a:p>
            <a:pPr algn="l" defTabSz="717550"/>
            <a:r>
              <a:rPr lang="en-US" altLang="ko-KR" b="0" dirty="0"/>
              <a:t>	print(x, res)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484863" y="4653136"/>
            <a:ext cx="1296144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x : 1, res : 20</a:t>
            </a:r>
          </a:p>
          <a:p>
            <a:pPr algn="l" defTabSz="717550"/>
            <a:r>
              <a:rPr lang="en-US" altLang="ko-KR" sz="1000" b="0" dirty="0"/>
              <a:t>x : 2, res : 20</a:t>
            </a:r>
          </a:p>
          <a:p>
            <a:pPr algn="l" defTabSz="717550"/>
            <a:r>
              <a:rPr lang="en-US" altLang="ko-KR" sz="1000" b="0" dirty="0"/>
              <a:t>x : 3, res : 20</a:t>
            </a:r>
          </a:p>
          <a:p>
            <a:pPr algn="l" defTabSz="717550"/>
            <a:r>
              <a:rPr lang="en-US" altLang="ko-KR" sz="1000" b="0" dirty="0"/>
              <a:t>x : 4, res : 20</a:t>
            </a:r>
          </a:p>
          <a:p>
            <a:pPr algn="l" defTabSz="717550"/>
            <a:r>
              <a:rPr lang="en-US" altLang="ko-KR" sz="1000" b="0" dirty="0"/>
              <a:t>x : 5, res : 20</a:t>
            </a:r>
          </a:p>
          <a:p>
            <a:pPr algn="l" defTabSz="717550"/>
            <a:r>
              <a:rPr lang="en-US" altLang="ko-KR" sz="1000" b="0" dirty="0"/>
              <a:t>x : 6, res : 10</a:t>
            </a:r>
          </a:p>
          <a:p>
            <a:pPr algn="l" defTabSz="717550"/>
            <a:r>
              <a:rPr lang="en-US" altLang="ko-KR" sz="1000" b="0" dirty="0"/>
              <a:t>x : 7, res : 10</a:t>
            </a:r>
          </a:p>
          <a:p>
            <a:pPr algn="l" defTabSz="717550"/>
            <a:r>
              <a:rPr lang="en-US" altLang="ko-KR" sz="1000" b="0" dirty="0"/>
              <a:t>x : 8, res : 10</a:t>
            </a:r>
          </a:p>
          <a:p>
            <a:pPr algn="l" defTabSz="717550"/>
            <a:r>
              <a:rPr lang="en-US" altLang="ko-KR" sz="1000" b="0" dirty="0"/>
              <a:t>x : 9, res : 10</a:t>
            </a:r>
            <a:endParaRPr lang="en-US" altLang="ko-KR" sz="1000" b="0" dirty="0" smtClean="0">
              <a:sym typeface="Wingdings" panose="05000000000000000000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26968" y="4849214"/>
            <a:ext cx="3493504" cy="1255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algn="l" defTabSz="7175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연산자 우선순위</a:t>
            </a:r>
            <a:endParaRPr lang="en-US" altLang="ko-KR" b="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b="0" dirty="0" smtClean="0">
                <a:sym typeface="Wingdings" panose="05000000000000000000" pitchFamily="2" charset="2"/>
              </a:rPr>
              <a:t>기본 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</a:t>
            </a:r>
            <a:r>
              <a:rPr lang="ko-KR" altLang="en-US" b="0" dirty="0" smtClean="0">
                <a:sym typeface="Wingdings" panose="05000000000000000000" pitchFamily="2" charset="2"/>
              </a:rPr>
              <a:t>비트연산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</a:t>
            </a:r>
            <a:r>
              <a:rPr lang="ko-KR" altLang="en-US" b="0" dirty="0" smtClean="0">
                <a:sym typeface="Wingdings" panose="05000000000000000000" pitchFamily="2" charset="2"/>
              </a:rPr>
              <a:t>비교연산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  </a:t>
            </a:r>
            <a:r>
              <a:rPr lang="ko-KR" altLang="en-US" b="0" dirty="0" smtClean="0">
                <a:sym typeface="Wingdings" panose="05000000000000000000" pitchFamily="2" charset="2"/>
              </a:rPr>
              <a:t>논리 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</a:t>
            </a:r>
            <a:r>
              <a:rPr lang="ko-KR" altLang="en-US" b="0" dirty="0" smtClean="0">
                <a:sym typeface="Wingdings" panose="05000000000000000000" pitchFamily="2" charset="2"/>
              </a:rPr>
              <a:t>기타연산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sym typeface="Wingdings" panose="05000000000000000000" pitchFamily="2" charset="2"/>
              </a:rPr>
              <a:t>()</a:t>
            </a:r>
            <a:r>
              <a:rPr lang="ko-KR" altLang="en-US" b="0" dirty="0" smtClean="0">
                <a:sym typeface="Wingdings" panose="05000000000000000000" pitchFamily="2" charset="2"/>
              </a:rPr>
              <a:t>괄호 연산이 우선순위가 가장 높기 때문에 연산순위 변경 시 활용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3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정수 타입 </a:t>
            </a:r>
            <a:r>
              <a:rPr lang="en-US" altLang="ko-KR" dirty="0" smtClean="0"/>
              <a:t>id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482500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ym typeface="Wingdings" panose="05000000000000000000" pitchFamily="2" charset="2"/>
              </a:rPr>
              <a:t>수명이 겹치지 않는 정수 객체는 동일한 </a:t>
            </a:r>
            <a:r>
              <a:rPr lang="en-US" altLang="ko-KR" b="0" dirty="0" smtClean="0">
                <a:sym typeface="Wingdings" panose="05000000000000000000" pitchFamily="2" charset="2"/>
              </a:rPr>
              <a:t>id </a:t>
            </a:r>
            <a:r>
              <a:rPr lang="ko-KR" altLang="en-US" b="0" dirty="0" smtClean="0">
                <a:sym typeface="Wingdings" panose="05000000000000000000" pitchFamily="2" charset="2"/>
              </a:rPr>
              <a:t>값을 </a:t>
            </a:r>
            <a:r>
              <a:rPr lang="ko-KR" altLang="en-US" b="0" dirty="0" err="1" smtClean="0">
                <a:sym typeface="Wingdings" panose="05000000000000000000" pitchFamily="2" charset="2"/>
              </a:rPr>
              <a:t>갖음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67544" y="1628800"/>
            <a:ext cx="648072" cy="360040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rPr>
              <a:t>A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67544" y="2158734"/>
            <a:ext cx="648072" cy="360040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/>
              <a:t>B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544" y="2708920"/>
            <a:ext cx="648072" cy="360040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/>
              <a:t>C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051720" y="2060848"/>
            <a:ext cx="1008112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>
            <a:stCxn id="2" idx="3"/>
          </p:cNvCxnSpPr>
          <p:nvPr/>
        </p:nvCxnSpPr>
        <p:spPr bwMode="auto">
          <a:xfrm>
            <a:off x="1115616" y="1808820"/>
            <a:ext cx="864096" cy="34991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1115616" y="2257127"/>
            <a:ext cx="864096" cy="11149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11" idx="3"/>
          </p:cNvCxnSpPr>
          <p:nvPr/>
        </p:nvCxnSpPr>
        <p:spPr bwMode="auto">
          <a:xfrm flipV="1">
            <a:off x="1115616" y="2368625"/>
            <a:ext cx="864096" cy="52031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67744" y="209885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79712" y="18088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 객체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139303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39952" y="19168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-5 ~ 256 </a:t>
            </a:r>
            <a:r>
              <a:rPr lang="ko-KR" altLang="en-US" dirty="0" smtClean="0"/>
              <a:t>까지 정수 객체를 미리 생성해 놓고 변수에 대입할 때 객체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전달해 참조토록 한다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3717032"/>
            <a:ext cx="2952328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  func1</a:t>
            </a:r>
            <a:r>
              <a:rPr lang="en-US" altLang="ko-KR" dirty="0"/>
              <a:t>():</a:t>
            </a:r>
          </a:p>
          <a:p>
            <a:pPr algn="l"/>
            <a:r>
              <a:rPr lang="en-US" altLang="ko-KR" dirty="0"/>
              <a:t>	c = 257</a:t>
            </a:r>
          </a:p>
          <a:p>
            <a:pPr algn="l"/>
            <a:r>
              <a:rPr lang="en-US" altLang="ko-KR" dirty="0"/>
              <a:t>	print(id(c))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 = 257</a:t>
            </a:r>
          </a:p>
          <a:p>
            <a:pPr algn="l"/>
            <a:r>
              <a:rPr lang="en-US" altLang="ko-KR" dirty="0"/>
              <a:t>print(id(d))</a:t>
            </a:r>
          </a:p>
          <a:p>
            <a:pPr algn="l"/>
            <a:r>
              <a:rPr lang="en-US" altLang="ko-KR" dirty="0"/>
              <a:t>func1()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3491880" y="4437112"/>
            <a:ext cx="864096" cy="0"/>
          </a:xfrm>
          <a:prstGeom prst="straightConnector1">
            <a:avLst/>
          </a:prstGeom>
          <a:solidFill>
            <a:srgbClr val="E7EFF1"/>
          </a:solidFill>
          <a:ln w="603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572000" y="414908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-5 ~ 256 </a:t>
            </a:r>
            <a:r>
              <a:rPr lang="ko-KR" altLang="en-US" dirty="0" smtClean="0"/>
              <a:t>범위를 벗어난 정수 객체는 새로 생성되기 때문에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값은 달라짐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문자열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2376736" cy="26345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str1 = 'python'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print(str1)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str2= "I'm python"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print(str2)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str3 = '"Good python"'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print(str3)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str4 = """python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is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good </a:t>
            </a:r>
            <a:r>
              <a:rPr lang="en-US" altLang="ko-KR" b="0" dirty="0" err="1">
                <a:sym typeface="Wingdings" panose="05000000000000000000" pitchFamily="2" charset="2"/>
              </a:rPr>
              <a:t>programm</a:t>
            </a:r>
            <a:r>
              <a:rPr lang="en-US" altLang="ko-KR" b="0" dirty="0">
                <a:sym typeface="Wingdings" panose="05000000000000000000" pitchFamily="2" charset="2"/>
              </a:rPr>
              <a:t>"""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print(str4)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716016" y="1182002"/>
            <a:ext cx="3816896" cy="16004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I'm 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"Good python"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is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good </a:t>
            </a:r>
            <a:r>
              <a:rPr lang="en-US" altLang="ko-KR" b="0" dirty="0" err="1">
                <a:sym typeface="Wingdings" panose="05000000000000000000" pitchFamily="2" charset="2"/>
              </a:rPr>
              <a:t>programm</a:t>
            </a:r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3131840" y="1988840"/>
            <a:ext cx="792088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3233083"/>
            <a:ext cx="662473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문자열 안에 큰 따옴표가 들어갈 경우 작은 따옴표로 문자열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작은 따옴표가 있는 문자열은 큰 따옴표로 문자열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84381"/>
              </p:ext>
            </p:extLst>
          </p:nvPr>
        </p:nvGraphicFramePr>
        <p:xfrm>
          <a:off x="534806" y="4615544"/>
          <a:ext cx="7493578" cy="149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54"/>
                <a:gridCol w="56166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문자열에서 행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바꿈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커서의 위치를 맨 앞으로 이동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수평 탭 이동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429309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이스케이프 시퀀스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6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240832" cy="36686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str1 = "Good"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str2 = "python programming"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str3 = str1 + " " + str2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print(str3)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stm</a:t>
            </a:r>
            <a:r>
              <a:rPr lang="en-US" altLang="ko-KR" b="0" dirty="0">
                <a:sym typeface="Wingdings" panose="05000000000000000000" pitchFamily="2" charset="2"/>
              </a:rPr>
              <a:t> = "</a:t>
            </a:r>
            <a:r>
              <a:rPr lang="en-US" altLang="ko-KR" b="0" dirty="0" err="1">
                <a:sym typeface="Wingdings" panose="05000000000000000000" pitchFamily="2" charset="2"/>
              </a:rPr>
              <a:t>Python_string</a:t>
            </a:r>
            <a:r>
              <a:rPr lang="en-US" altLang="ko-KR" b="0" dirty="0">
                <a:sym typeface="Wingdings" panose="05000000000000000000" pitchFamily="2" charset="2"/>
              </a:rPr>
              <a:t> 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stm</a:t>
            </a:r>
            <a:r>
              <a:rPr lang="en-US" altLang="ko-KR" b="0" dirty="0">
                <a:sym typeface="Wingdings" panose="05000000000000000000" pitchFamily="2" charset="2"/>
              </a:rPr>
              <a:t> * 3)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 = "</a:t>
            </a:r>
            <a:r>
              <a:rPr lang="en-US" altLang="ko-KR" b="0" dirty="0" err="1">
                <a:sym typeface="Wingdings" panose="05000000000000000000" pitchFamily="2" charset="2"/>
              </a:rPr>
              <a:t>string_idx</a:t>
            </a:r>
            <a:r>
              <a:rPr lang="en-US" altLang="ko-KR" b="0" dirty="0">
                <a:sym typeface="Wingdings" panose="05000000000000000000" pitchFamily="2" charset="2"/>
              </a:rPr>
              <a:t>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[0], 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[1], 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</a:t>
            </a:r>
            <a:r>
              <a:rPr lang="en-US" altLang="ko-KR" b="0" dirty="0" err="1">
                <a:sym typeface="Wingdings" panose="05000000000000000000" pitchFamily="2" charset="2"/>
              </a:rPr>
              <a:t>len</a:t>
            </a:r>
            <a:r>
              <a:rPr lang="en-US" altLang="ko-KR" b="0" dirty="0">
                <a:sym typeface="Wingdings" panose="05000000000000000000" pitchFamily="2" charset="2"/>
              </a:rPr>
              <a:t>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)-1</a:t>
            </a:r>
            <a:r>
              <a:rPr lang="en-US" altLang="ko-KR" b="0" dirty="0" smtClean="0">
                <a:sym typeface="Wingdings" panose="05000000000000000000" pitchFamily="2" charset="2"/>
              </a:rPr>
              <a:t>])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[::-1])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[::1])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131840" y="1700808"/>
            <a:ext cx="122413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44008" y="1556792"/>
            <a:ext cx="211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059832" y="2708920"/>
            <a:ext cx="122413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4008" y="2555031"/>
            <a:ext cx="211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3203848" y="3501008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644008" y="3347119"/>
            <a:ext cx="211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색인 연산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2051720" y="3654896"/>
            <a:ext cx="792088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꺾인 연결선 18"/>
          <p:cNvCxnSpPr/>
          <p:nvPr/>
        </p:nvCxnSpPr>
        <p:spPr bwMode="auto">
          <a:xfrm>
            <a:off x="2483768" y="3654896"/>
            <a:ext cx="1080120" cy="494184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620412" y="3985318"/>
            <a:ext cx="21157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길이 계산 후 마지막 인덱스 문자 출력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2452" y="5949280"/>
            <a:ext cx="56871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시퀀스 타입 인덱스</a:t>
            </a:r>
            <a:r>
              <a:rPr lang="en-US" altLang="ko-KR" dirty="0" smtClean="0">
                <a:solidFill>
                  <a:srgbClr val="FF0000"/>
                </a:solidFill>
              </a:rPr>
              <a:t>(index) </a:t>
            </a:r>
            <a:r>
              <a:rPr lang="ko-KR" altLang="en-US" dirty="0" smtClean="0">
                <a:solidFill>
                  <a:srgbClr val="FF0000"/>
                </a:solidFill>
              </a:rPr>
              <a:t>색인은 항상 </a:t>
            </a:r>
            <a:r>
              <a:rPr lang="en-US" altLang="ko-KR" dirty="0" smtClean="0">
                <a:solidFill>
                  <a:srgbClr val="FF0000"/>
                </a:solidFill>
              </a:rPr>
              <a:t>0 </a:t>
            </a:r>
            <a:r>
              <a:rPr lang="ko-KR" altLang="en-US" dirty="0" smtClean="0">
                <a:solidFill>
                  <a:srgbClr val="FF0000"/>
                </a:solidFill>
              </a:rPr>
              <a:t>부터 시작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1547664" y="4365104"/>
            <a:ext cx="4032448" cy="51021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220072" y="4728856"/>
            <a:ext cx="2592288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xdi_gnirts</a:t>
            </a:r>
            <a:endParaRPr lang="en-US" altLang="ko-KR" dirty="0"/>
          </a:p>
          <a:p>
            <a:r>
              <a:rPr lang="en-US" altLang="ko-KR" dirty="0" err="1"/>
              <a:t>string_idx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 bwMode="auto">
          <a:xfrm>
            <a:off x="1547664" y="4581128"/>
            <a:ext cx="4104456" cy="57606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823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571190"/>
            <a:ext cx="3240832" cy="280692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 = "Hello python programming"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print('pro' in </a:t>
            </a:r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count = 0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for s in </a:t>
            </a:r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: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	if s == 'o':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		count += 1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print(" o char count : %d" %count)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24" y="1268760"/>
            <a:ext cx="1728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in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483768" y="2492896"/>
            <a:ext cx="158417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211960" y="1916832"/>
            <a:ext cx="3888432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시퀀스 타입에 적용 가능한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문자 또는 문자열이 있는지 확인 가능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bool </a:t>
            </a:r>
            <a:r>
              <a:rPr lang="ko-KR" altLang="en-US" dirty="0" smtClean="0"/>
              <a:t>타입 결과를 반환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83968" y="3717032"/>
            <a:ext cx="1728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문자열 비교 연산</a:t>
            </a:r>
            <a:endParaRPr lang="ko-KR" alt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283968" y="4033494"/>
            <a:ext cx="3240832" cy="82484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print('a' &lt; 'b')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print("python" &lt; "programming")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print("</a:t>
            </a:r>
            <a:r>
              <a:rPr lang="en-US" altLang="ko-KR" b="0" dirty="0" err="1">
                <a:sym typeface="Wingdings" panose="05000000000000000000" pitchFamily="2" charset="2"/>
              </a:rPr>
              <a:t>py</a:t>
            </a:r>
            <a:r>
              <a:rPr lang="en-US" altLang="ko-KR" b="0" dirty="0">
                <a:sym typeface="Wingdings" panose="05000000000000000000" pitchFamily="2" charset="2"/>
              </a:rPr>
              <a:t>" &lt; "python")</a:t>
            </a:r>
          </a:p>
        </p:txBody>
      </p:sp>
      <p:sp>
        <p:nvSpPr>
          <p:cNvPr id="6" name="오른쪽 화살표 5"/>
          <p:cNvSpPr/>
          <p:nvPr/>
        </p:nvSpPr>
        <p:spPr bwMode="auto">
          <a:xfrm>
            <a:off x="7668344" y="4293096"/>
            <a:ext cx="15777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8384" y="4024809"/>
            <a:ext cx="936104" cy="83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True</a:t>
            </a:r>
          </a:p>
          <a:p>
            <a:r>
              <a:rPr lang="en-US" altLang="ko-KR"/>
              <a:t>False</a:t>
            </a:r>
          </a:p>
          <a:p>
            <a:r>
              <a:rPr lang="en-US" altLang="ko-KR"/>
              <a:t>True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5229200"/>
            <a:ext cx="446449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문자의 크기는 공백문자 </a:t>
            </a:r>
            <a:r>
              <a:rPr lang="en-US" altLang="ko-KR" dirty="0" smtClean="0">
                <a:solidFill>
                  <a:srgbClr val="FF0000"/>
                </a:solidFill>
              </a:rPr>
              <a:t>&lt; </a:t>
            </a:r>
            <a:r>
              <a:rPr lang="ko-KR" altLang="en-US" dirty="0" smtClean="0">
                <a:solidFill>
                  <a:srgbClr val="FF0000"/>
                </a:solidFill>
              </a:rPr>
              <a:t>대문자 </a:t>
            </a:r>
            <a:r>
              <a:rPr lang="en-US" altLang="ko-KR" dirty="0" smtClean="0">
                <a:solidFill>
                  <a:srgbClr val="FF0000"/>
                </a:solidFill>
              </a:rPr>
              <a:t>&lt; </a:t>
            </a:r>
            <a:r>
              <a:rPr lang="ko-KR" altLang="en-US" dirty="0" smtClean="0">
                <a:solidFill>
                  <a:srgbClr val="FF0000"/>
                </a:solidFill>
              </a:rPr>
              <a:t>소문자 순서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알파벳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순서로 크기가 증가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2385461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format()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함수를 이용한 문자열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포맷팅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020" y="2702993"/>
            <a:ext cx="6483228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"</a:t>
            </a:r>
            <a:r>
              <a:rPr lang="ko-KR" altLang="en-US" dirty="0"/>
              <a:t>이름 </a:t>
            </a:r>
            <a:r>
              <a:rPr lang="en-US" altLang="ko-KR" dirty="0"/>
              <a:t>{} , </a:t>
            </a:r>
            <a:r>
              <a:rPr lang="ko-KR" altLang="en-US" dirty="0"/>
              <a:t>나이 </a:t>
            </a:r>
            <a:r>
              <a:rPr lang="en-US" altLang="ko-KR" dirty="0"/>
              <a:t>{}, </a:t>
            </a:r>
            <a:r>
              <a:rPr lang="ko-KR" altLang="en-US" dirty="0"/>
              <a:t>몸무게 </a:t>
            </a:r>
            <a:r>
              <a:rPr lang="en-US" altLang="ko-KR" dirty="0"/>
              <a:t>{}".format("</a:t>
            </a:r>
            <a:r>
              <a:rPr lang="ko-KR" altLang="en-US" dirty="0"/>
              <a:t>홍길동</a:t>
            </a:r>
            <a:r>
              <a:rPr lang="en-US" altLang="ko-KR" dirty="0"/>
              <a:t>", 30, 68.5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701350"/>
            <a:ext cx="864096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import time</a:t>
            </a:r>
          </a:p>
          <a:p>
            <a:pPr algn="l"/>
            <a:r>
              <a:rPr lang="en-US" altLang="ko-KR" dirty="0" err="1"/>
              <a:t>mynowtime</a:t>
            </a:r>
            <a:r>
              <a:rPr lang="en-US" altLang="ko-KR" dirty="0"/>
              <a:t> = </a:t>
            </a:r>
            <a:r>
              <a:rPr lang="en-US" altLang="ko-KR" dirty="0" err="1"/>
              <a:t>time.localtime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print("</a:t>
            </a:r>
            <a:r>
              <a:rPr lang="ko-KR" altLang="en-US" dirty="0"/>
              <a:t>현재 시각은 </a:t>
            </a:r>
            <a:r>
              <a:rPr lang="en-US" altLang="ko-KR" dirty="0"/>
              <a:t>{year}</a:t>
            </a:r>
            <a:r>
              <a:rPr lang="ko-KR" altLang="en-US" dirty="0"/>
              <a:t>년 </a:t>
            </a:r>
            <a:r>
              <a:rPr lang="en-US" altLang="ko-KR" dirty="0"/>
              <a:t>{mon}</a:t>
            </a:r>
            <a:r>
              <a:rPr lang="ko-KR" altLang="en-US" dirty="0"/>
              <a:t>월 </a:t>
            </a:r>
            <a:r>
              <a:rPr lang="en-US" altLang="ko-KR" dirty="0"/>
              <a:t>{</a:t>
            </a:r>
            <a:r>
              <a:rPr lang="en-US" altLang="ko-KR" dirty="0" err="1"/>
              <a:t>mday</a:t>
            </a:r>
            <a:r>
              <a:rPr lang="en-US" altLang="ko-KR" dirty="0"/>
              <a:t>}</a:t>
            </a:r>
            <a:r>
              <a:rPr lang="ko-KR" altLang="en-US" dirty="0"/>
              <a:t>일 </a:t>
            </a:r>
            <a:r>
              <a:rPr lang="en-US" altLang="ko-KR" dirty="0"/>
              <a:t>{hour}</a:t>
            </a:r>
            <a:r>
              <a:rPr lang="ko-KR" altLang="en-US" dirty="0"/>
              <a:t>시 입니다</a:t>
            </a:r>
            <a:r>
              <a:rPr lang="en-US" altLang="ko-KR" dirty="0"/>
              <a:t>.".format(year = </a:t>
            </a:r>
            <a:r>
              <a:rPr lang="en-US" altLang="ko-KR" dirty="0" err="1"/>
              <a:t>mynowtime.tm_year</a:t>
            </a:r>
            <a:r>
              <a:rPr lang="en-US" altLang="ko-KR" dirty="0"/>
              <a:t>, mon = </a:t>
            </a:r>
            <a:r>
              <a:rPr lang="en-US" altLang="ko-KR" dirty="0" err="1"/>
              <a:t>mynowtime.tm_mon</a:t>
            </a:r>
            <a:r>
              <a:rPr lang="en-US" altLang="ko-KR" dirty="0"/>
              <a:t>,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mday</a:t>
            </a:r>
            <a:r>
              <a:rPr lang="en-US" altLang="ko-KR" dirty="0"/>
              <a:t> = </a:t>
            </a:r>
            <a:r>
              <a:rPr lang="en-US" altLang="ko-KR" dirty="0" err="1"/>
              <a:t>mynowtime.tm_mday</a:t>
            </a:r>
            <a:r>
              <a:rPr lang="en-US" altLang="ko-KR" dirty="0"/>
              <a:t>, hour = </a:t>
            </a:r>
            <a:r>
              <a:rPr lang="en-US" altLang="ko-KR" dirty="0" err="1"/>
              <a:t>mynowtime.tm_hour</a:t>
            </a:r>
            <a:r>
              <a:rPr lang="en-US" altLang="ko-KR" dirty="0"/>
              <a:t>))</a:t>
            </a:r>
          </a:p>
          <a:p>
            <a:pPr algn="l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65039"/>
            <a:ext cx="5184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print("%s is %d age" %("Hong" , 50))</a:t>
            </a:r>
            <a:endParaRPr lang="ko-KR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서식 지정자 이용한 문자열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포맷팅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99" y="1877342"/>
            <a:ext cx="56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-  %d, %x, %c, %s </a:t>
            </a:r>
            <a:r>
              <a:rPr lang="ko-KR" altLang="en-US" dirty="0" smtClean="0"/>
              <a:t>등 다양한 서식 지정자가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40006" y="1196752"/>
            <a:ext cx="6419749" cy="1872208"/>
            <a:chOff x="4763248" y="4956877"/>
            <a:chExt cx="4029428" cy="1829672"/>
          </a:xfrm>
        </p:grpSpPr>
        <p:sp>
          <p:nvSpPr>
            <p:cNvPr id="12" name="TextBox 11"/>
            <p:cNvSpPr txBox="1"/>
            <p:nvPr/>
          </p:nvSpPr>
          <p:spPr>
            <a:xfrm>
              <a:off x="4796839" y="5229200"/>
              <a:ext cx="3995837" cy="1557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nn-NO" altLang="ko-KR" dirty="0"/>
                <a:t>fdata = 3.421356</a:t>
              </a:r>
            </a:p>
            <a:p>
              <a:pPr algn="l"/>
              <a:r>
                <a:rPr lang="nn-NO" altLang="ko-KR" dirty="0"/>
                <a:t>fdata2 = 5.345679</a:t>
              </a:r>
            </a:p>
            <a:p>
              <a:pPr algn="l"/>
              <a:r>
                <a:rPr lang="nn-NO" altLang="ko-KR" dirty="0"/>
                <a:t>print("{0:0}".format(fdata))</a:t>
              </a:r>
            </a:p>
            <a:p>
              <a:pPr algn="l"/>
              <a:r>
                <a:rPr lang="nn-NO" altLang="ko-KR" dirty="0"/>
                <a:t>print("{0:0.4f}".format(fdata))</a:t>
              </a:r>
            </a:p>
            <a:p>
              <a:pPr algn="l"/>
              <a:r>
                <a:rPr lang="nn-NO" altLang="ko-KR" dirty="0"/>
                <a:t>print("{0:10.4f} or {1:10.3f}".format(fdata, fdata2))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3248" y="4956877"/>
              <a:ext cx="2113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rgbClr val="FF0000"/>
                  </a:solidFill>
                </a:rPr>
                <a:t>고급 문자열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포맷팅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–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실수 표현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 bwMode="auto">
          <a:xfrm>
            <a:off x="1187624" y="2852936"/>
            <a:ext cx="21602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1547664" y="2852936"/>
            <a:ext cx="504056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1259632" y="2924944"/>
            <a:ext cx="144016" cy="100811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55576" y="3984920"/>
            <a:ext cx="27363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포맷팅할</a:t>
            </a:r>
            <a:r>
              <a:rPr lang="ko-KR" altLang="en-US" dirty="0" smtClean="0"/>
              <a:t> 데이터 지정 </a:t>
            </a:r>
            <a:r>
              <a:rPr lang="en-US" altLang="ko-KR" dirty="0" err="1" smtClean="0"/>
              <a:t>idx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1763688" y="2924944"/>
            <a:ext cx="2448272" cy="115212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27984" y="3861048"/>
            <a:ext cx="3456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지정한 실수 데이터를 </a:t>
            </a:r>
            <a:r>
              <a:rPr lang="ko-KR" altLang="en-US" dirty="0" err="1" smtClean="0"/>
              <a:t>자리수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지정하고 소수점 이하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자리까지만 출력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 bwMode="auto">
          <a:xfrm>
            <a:off x="899592" y="5301208"/>
            <a:ext cx="720080" cy="57606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7704" y="5157192"/>
            <a:ext cx="331236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3.421356</a:t>
            </a:r>
          </a:p>
          <a:p>
            <a:pPr algn="l"/>
            <a:r>
              <a:rPr lang="en-US" altLang="ko-KR" dirty="0"/>
              <a:t>3.4214</a:t>
            </a:r>
          </a:p>
          <a:p>
            <a:pPr algn="l"/>
            <a:r>
              <a:rPr lang="en-US" altLang="ko-KR" dirty="0"/>
              <a:t>    3.4214 or      5.346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0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51520" y="1432521"/>
            <a:ext cx="3816896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 = "python"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mystr.capitalize</a:t>
            </a:r>
            <a:r>
              <a:rPr lang="en-US" altLang="ko-KR" b="0" dirty="0">
                <a:sym typeface="Wingdings" panose="05000000000000000000" pitchFamily="2" charset="2"/>
              </a:rPr>
              <a:t>())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5024" y="1124744"/>
            <a:ext cx="49690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capitalize()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문자열의 첫 문자를 대문자로 변환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51992" y="2790683"/>
            <a:ext cx="3816896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menu_start</a:t>
            </a:r>
            <a:r>
              <a:rPr lang="en-US" altLang="ko-KR" b="0" dirty="0">
                <a:sym typeface="Wingdings" panose="05000000000000000000" pitchFamily="2" charset="2"/>
              </a:rPr>
              <a:t> = " menu </a:t>
            </a:r>
            <a:r>
              <a:rPr lang="en-US" altLang="ko-KR" b="0" dirty="0" err="1">
                <a:sym typeface="Wingdings" panose="05000000000000000000" pitchFamily="2" charset="2"/>
              </a:rPr>
              <a:t>titie</a:t>
            </a:r>
            <a:r>
              <a:rPr lang="en-US" altLang="ko-KR" b="0" dirty="0">
                <a:sym typeface="Wingdings" panose="05000000000000000000" pitchFamily="2" charset="2"/>
              </a:rPr>
              <a:t> 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menu_start.center</a:t>
            </a:r>
            <a:r>
              <a:rPr lang="en-US" altLang="ko-KR" b="0" dirty="0">
                <a:sym typeface="Wingdings" panose="05000000000000000000" pitchFamily="2" charset="2"/>
              </a:rPr>
              <a:t>(30,'#'))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496" y="2482906"/>
            <a:ext cx="49690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center()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문자열의 형식에 맞게 중앙 정렬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068416" y="2924944"/>
            <a:ext cx="468659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905199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######### menu </a:t>
            </a:r>
            <a:r>
              <a:rPr lang="en-US" altLang="ko-KR" dirty="0" err="1"/>
              <a:t>titie</a:t>
            </a:r>
            <a:r>
              <a:rPr lang="en-US" altLang="ko-KR" dirty="0"/>
              <a:t> #########</a:t>
            </a:r>
            <a:endParaRPr lang="ko-KR" altLang="en-US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5496" y="3910057"/>
            <a:ext cx="547260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count()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전달된 문자열 과 동일한 부분 문자의 개수 반환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51520" y="4217834"/>
            <a:ext cx="3816896" cy="1083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 = """Time is like Gold.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Time is like an arrow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study Time is import</a:t>
            </a:r>
            <a:r>
              <a:rPr lang="en-US" altLang="ko-KR" b="0" dirty="0" smtClean="0">
                <a:sym typeface="Wingdings" panose="05000000000000000000" pitchFamily="2" charset="2"/>
              </a:rPr>
              <a:t>."""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mystr.count</a:t>
            </a:r>
            <a:r>
              <a:rPr lang="en-US" altLang="ko-KR" b="0" dirty="0">
                <a:sym typeface="Wingdings" panose="05000000000000000000" pitchFamily="2" charset="2"/>
              </a:rPr>
              <a:t>("Time"))</a:t>
            </a: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4027745" y="4748139"/>
            <a:ext cx="468659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475952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7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시작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8281392" cy="4961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리터럴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상수</a:t>
            </a:r>
            <a:r>
              <a:rPr lang="en-US" altLang="ko-KR" dirty="0" smtClean="0">
                <a:sym typeface="Wingdings" panose="05000000000000000000" pitchFamily="2" charset="2"/>
              </a:rPr>
              <a:t>)   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5, “python” ,  3.14 </a:t>
            </a:r>
            <a:r>
              <a:rPr lang="ko-KR" altLang="en-US" dirty="0" smtClean="0">
                <a:sym typeface="Wingdings" panose="05000000000000000000" pitchFamily="2" charset="2"/>
              </a:rPr>
              <a:t>와 같은 고정된 데이터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,  </a:t>
            </a:r>
            <a:r>
              <a:rPr lang="ko-KR" altLang="en-US" dirty="0" smtClean="0">
                <a:sym typeface="Wingdings" panose="05000000000000000000" pitchFamily="2" charset="2"/>
              </a:rPr>
              <a:t>변수와 대비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표현식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a+b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값이 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라면  값을 의미하는 표현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값을 반환하는 표현이 됨에 때라 표현식이라고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표현식은</a:t>
            </a:r>
            <a:r>
              <a:rPr lang="ko-KR" altLang="en-US" dirty="0" smtClean="0">
                <a:sym typeface="Wingdings" panose="05000000000000000000" pitchFamily="2" charset="2"/>
              </a:rPr>
              <a:t> 결국 어떤 값을 의미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변수에 할당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구문 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값의 의미를 지니지 않으며  어떤 목적을 수행하는 코드를 의미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클래스 등을 식별하기 위한 이름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키워드 </a:t>
            </a:r>
            <a:r>
              <a:rPr lang="en-US" altLang="ko-KR" dirty="0" smtClean="0">
                <a:sym typeface="Wingdings" panose="05000000000000000000" pitchFamily="2" charset="2"/>
              </a:rPr>
              <a:t>:  if, for, True </a:t>
            </a:r>
            <a:r>
              <a:rPr lang="ko-KR" altLang="en-US" dirty="0" smtClean="0">
                <a:sym typeface="Wingdings" panose="05000000000000000000" pitchFamily="2" charset="2"/>
              </a:rPr>
              <a:t>등  특정 목적으로 사용되는 명령어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ko-KR" altLang="en-US" dirty="0" smtClean="0">
                <a:sym typeface="Wingdings" panose="05000000000000000000" pitchFamily="2" charset="2"/>
              </a:rPr>
              <a:t> 규칙 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일반적인 </a:t>
            </a:r>
            <a:r>
              <a:rPr lang="en-US" altLang="ko-KR" dirty="0" smtClean="0">
                <a:sym typeface="Wingdings" panose="05000000000000000000" pitchFamily="2" charset="2"/>
              </a:rPr>
              <a:t>C </a:t>
            </a:r>
            <a:r>
              <a:rPr lang="ko-KR" altLang="en-US" dirty="0" smtClean="0">
                <a:sym typeface="Wingdings" panose="05000000000000000000" pitchFamily="2" charset="2"/>
              </a:rPr>
              <a:t>프로그래밍 </a:t>
            </a:r>
            <a:r>
              <a:rPr lang="ko-KR" altLang="en-US" dirty="0" err="1" smtClean="0">
                <a:sym typeface="Wingdings" panose="05000000000000000000" pitchFamily="2" charset="2"/>
              </a:rPr>
              <a:t>변수명</a:t>
            </a:r>
            <a:r>
              <a:rPr lang="ko-KR" altLang="en-US" dirty="0" smtClean="0">
                <a:sym typeface="Wingdings" panose="05000000000000000000" pitchFamily="2" charset="2"/>
              </a:rPr>
              <a:t> 규칙과 유사하며  보통 </a:t>
            </a:r>
            <a:r>
              <a:rPr lang="ko-KR" altLang="en-US" dirty="0" err="1" smtClean="0">
                <a:sym typeface="Wingdings" panose="05000000000000000000" pitchFamily="2" charset="2"/>
              </a:rPr>
              <a:t>첫문자로</a:t>
            </a:r>
            <a:r>
              <a:rPr lang="ko-KR" altLang="en-US" dirty="0" smtClean="0">
                <a:sym typeface="Wingdings" panose="05000000000000000000" pitchFamily="2" charset="2"/>
              </a:rPr>
              <a:t> 숫자가 </a:t>
            </a:r>
            <a:r>
              <a:rPr lang="ko-KR" altLang="en-US" dirty="0" err="1" smtClean="0">
                <a:sym typeface="Wingdings" panose="05000000000000000000" pitchFamily="2" charset="2"/>
              </a:rPr>
              <a:t>올수</a:t>
            </a:r>
            <a:r>
              <a:rPr lang="ko-KR" altLang="en-US" dirty="0" smtClean="0">
                <a:sym typeface="Wingdings" panose="05000000000000000000" pitchFamily="2" charset="2"/>
              </a:rPr>
              <a:t> 없고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대소문자 구별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특수문자 포함 안됨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키워드 사용불가 등으로 규칙이 정해짐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주석 </a:t>
            </a:r>
            <a:r>
              <a:rPr lang="en-US" altLang="ko-KR" dirty="0" smtClean="0">
                <a:sym typeface="Wingdings" panose="05000000000000000000" pitchFamily="2" charset="2"/>
              </a:rPr>
              <a:t>: # (</a:t>
            </a:r>
            <a:r>
              <a:rPr lang="ko-KR" altLang="en-US" dirty="0" smtClean="0">
                <a:sym typeface="Wingdings" panose="05000000000000000000" pitchFamily="2" charset="2"/>
              </a:rPr>
              <a:t>한 라인 주석</a:t>
            </a:r>
            <a:r>
              <a:rPr lang="en-US" altLang="ko-KR" dirty="0" smtClean="0">
                <a:sym typeface="Wingdings" panose="05000000000000000000" pitchFamily="2" charset="2"/>
              </a:rPr>
              <a:t>) ,  “”” ~~~ “”” (</a:t>
            </a:r>
            <a:r>
              <a:rPr lang="ko-KR" altLang="en-US" dirty="0" smtClean="0">
                <a:sym typeface="Wingdings" panose="05000000000000000000" pitchFamily="2" charset="2"/>
              </a:rPr>
              <a:t>여러 라인 주석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들여쓰기 </a:t>
            </a:r>
            <a:r>
              <a:rPr lang="en-US" altLang="ko-KR" dirty="0" smtClean="0">
                <a:sym typeface="Wingdings" panose="05000000000000000000" pitchFamily="2" charset="2"/>
              </a:rPr>
              <a:t>: C </a:t>
            </a:r>
            <a:r>
              <a:rPr lang="ko-KR" altLang="en-US" dirty="0" smtClean="0">
                <a:sym typeface="Wingdings" panose="05000000000000000000" pitchFamily="2" charset="2"/>
              </a:rPr>
              <a:t>프로그래밍의  </a:t>
            </a:r>
            <a:r>
              <a:rPr lang="en-US" altLang="ko-KR" dirty="0" smtClean="0">
                <a:sym typeface="Wingdings" panose="05000000000000000000" pitchFamily="2" charset="2"/>
              </a:rPr>
              <a:t>{ }(</a:t>
            </a:r>
            <a:r>
              <a:rPr lang="ko-KR" altLang="en-US" dirty="0" smtClean="0">
                <a:sym typeface="Wingdings" panose="05000000000000000000" pitchFamily="2" charset="2"/>
              </a:rPr>
              <a:t>중괄호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처럼 코드의 블록을 의미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smtClean="0">
                <a:sym typeface="Wingdings" panose="05000000000000000000" pitchFamily="2" charset="2"/>
              </a:rPr>
              <a:t>	  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프로그래밍 </a:t>
            </a:r>
            <a:r>
              <a:rPr lang="ko-KR" altLang="en-US" dirty="0" err="1" smtClean="0">
                <a:sym typeface="Wingdings" panose="05000000000000000000" pitchFamily="2" charset="2"/>
              </a:rPr>
              <a:t>할때</a:t>
            </a:r>
            <a:r>
              <a:rPr lang="ko-KR" altLang="en-US" dirty="0" smtClean="0">
                <a:sym typeface="Wingdings" panose="05000000000000000000" pitchFamily="2" charset="2"/>
              </a:rPr>
              <a:t> 들여쓰기 중요함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8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51520" y="1432521"/>
            <a:ext cx="5040560" cy="824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mylist</a:t>
            </a:r>
            <a:r>
              <a:rPr lang="en-US" altLang="ko-KR" b="0" dirty="0">
                <a:sym typeface="Wingdings" panose="05000000000000000000" pitchFamily="2" charset="2"/>
              </a:rPr>
              <a:t> = ["</a:t>
            </a:r>
            <a:r>
              <a:rPr lang="en-US" altLang="ko-KR" b="0" dirty="0" err="1">
                <a:sym typeface="Wingdings" panose="05000000000000000000" pitchFamily="2" charset="2"/>
              </a:rPr>
              <a:t>Beautiful!","Explicit!","Simple!","Complex</a:t>
            </a:r>
            <a:r>
              <a:rPr lang="en-US" altLang="ko-KR" b="0" dirty="0">
                <a:sym typeface="Wingdings" panose="05000000000000000000" pitchFamily="2" charset="2"/>
              </a:rPr>
              <a:t>!"]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mystrjoin</a:t>
            </a:r>
            <a:r>
              <a:rPr lang="en-US" altLang="ko-KR" b="0" dirty="0">
                <a:sym typeface="Wingdings" panose="05000000000000000000" pitchFamily="2" charset="2"/>
              </a:rPr>
              <a:t> = '/'.join(</a:t>
            </a:r>
            <a:r>
              <a:rPr lang="en-US" altLang="ko-KR" b="0" dirty="0" err="1">
                <a:sym typeface="Wingdings" panose="05000000000000000000" pitchFamily="2" charset="2"/>
              </a:rPr>
              <a:t>mylist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mystrjoin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5024" y="1124744"/>
            <a:ext cx="684123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join()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인수로 전달된 시퀀스 객체의 각 항목 사이에 특정 문자를 </a:t>
            </a:r>
            <a:r>
              <a:rPr lang="ko-KR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삽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입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611560" y="2385119"/>
            <a:ext cx="36004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580" y="2411250"/>
            <a:ext cx="513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Beautiful!/Explicit!/Simple!/Complex!</a:t>
            </a:r>
            <a:endParaRPr lang="ko-KR" alt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51992" y="3412506"/>
            <a:ext cx="5040560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mysplitlist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mystrjoin.split</a:t>
            </a:r>
            <a:r>
              <a:rPr lang="en-US" altLang="ko-KR" b="0" dirty="0">
                <a:sym typeface="Wingdings" panose="05000000000000000000" pitchFamily="2" charset="2"/>
              </a:rPr>
              <a:t>('/')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mysplitlist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5496" y="3104729"/>
            <a:ext cx="871296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split()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인수로 전달된 문자로 문자열을 분할하여 리스트 형태로 반환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// join()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반대 개념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612032" y="4149080"/>
            <a:ext cx="36004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052" y="4175211"/>
            <a:ext cx="513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['Beautiful!', 'Explicit!', 'Simple!', 'Complex!']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941168"/>
            <a:ext cx="3816424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myjoinstr</a:t>
            </a:r>
            <a:r>
              <a:rPr lang="en-US" altLang="ko-KR" dirty="0"/>
              <a:t> = </a:t>
            </a:r>
            <a:r>
              <a:rPr lang="en-US" altLang="ko-KR" dirty="0" smtClean="0"/>
              <a:t>‘\</a:t>
            </a:r>
            <a:r>
              <a:rPr lang="en-US" altLang="ko-KR" dirty="0" err="1" smtClean="0"/>
              <a:t>n’.join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mysplitlist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myjoinstr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 bwMode="auto">
          <a:xfrm>
            <a:off x="4581336" y="5093842"/>
            <a:ext cx="36004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772591"/>
            <a:ext cx="237626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Beautiful!</a:t>
            </a:r>
          </a:p>
          <a:p>
            <a:r>
              <a:rPr lang="en-US" altLang="ko-KR" dirty="0"/>
              <a:t>Explicit!</a:t>
            </a:r>
          </a:p>
          <a:p>
            <a:r>
              <a:rPr lang="en-US" altLang="ko-KR" dirty="0"/>
              <a:t>Simple!</a:t>
            </a:r>
          </a:p>
          <a:p>
            <a:r>
              <a:rPr lang="en-US" altLang="ko-KR" dirty="0"/>
              <a:t>Complex!</a:t>
            </a:r>
            <a:endParaRPr lang="ko-KR" altLang="en-US" dirty="0"/>
          </a:p>
        </p:txBody>
      </p:sp>
      <p:sp>
        <p:nvSpPr>
          <p:cNvPr id="9" name="포인트가 6개인 별 8"/>
          <p:cNvSpPr/>
          <p:nvPr/>
        </p:nvSpPr>
        <p:spPr bwMode="auto">
          <a:xfrm>
            <a:off x="6381718" y="1044309"/>
            <a:ext cx="756084" cy="700335"/>
          </a:xfrm>
          <a:prstGeom prst="star6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포인트가 6개인 별 25"/>
          <p:cNvSpPr/>
          <p:nvPr/>
        </p:nvSpPr>
        <p:spPr bwMode="auto">
          <a:xfrm>
            <a:off x="6660232" y="2404394"/>
            <a:ext cx="756084" cy="700335"/>
          </a:xfrm>
          <a:prstGeom prst="star6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 = "time is gold"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msg.replace</a:t>
            </a:r>
            <a:r>
              <a:rPr lang="en-US" altLang="ko-KR" b="0" dirty="0">
                <a:sym typeface="Wingdings" panose="05000000000000000000" pitchFamily="2" charset="2"/>
              </a:rPr>
              <a:t>("gold", "arrow")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msg.replace</a:t>
            </a:r>
            <a:r>
              <a:rPr lang="en-US" altLang="ko-KR" b="0" dirty="0">
                <a:sym typeface="Wingdings" panose="05000000000000000000" pitchFamily="2" charset="2"/>
              </a:rPr>
              <a:t>('</a:t>
            </a:r>
            <a:r>
              <a:rPr lang="en-US" altLang="ko-KR" b="0" dirty="0" err="1">
                <a:sym typeface="Wingdings" panose="05000000000000000000" pitchFamily="2" charset="2"/>
              </a:rPr>
              <a:t>i</a:t>
            </a:r>
            <a:r>
              <a:rPr lang="en-US" altLang="ko-KR" b="0" dirty="0">
                <a:sym typeface="Wingdings" panose="05000000000000000000" pitchFamily="2" charset="2"/>
              </a:rPr>
              <a:t>', '%')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3649061" y="1700808"/>
            <a:ext cx="720080" cy="0"/>
          </a:xfrm>
          <a:prstGeom prst="straightConnector1">
            <a:avLst/>
          </a:prstGeom>
          <a:solidFill>
            <a:srgbClr val="E7EFF1"/>
          </a:solidFill>
          <a:ln w="603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716016" y="1182002"/>
            <a:ext cx="3816896" cy="1083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time is gold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time is arrow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t%me</a:t>
            </a:r>
            <a:r>
              <a:rPr lang="en-US" altLang="ko-KR" b="0" dirty="0">
                <a:sym typeface="Wingdings" panose="05000000000000000000" pitchFamily="2" charset="2"/>
              </a:rPr>
              <a:t> %s arrow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[Finished in 0.4s]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24" y="2687685"/>
            <a:ext cx="764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</a:rPr>
              <a:t>replace() </a:t>
            </a:r>
            <a:r>
              <a:rPr lang="ko-KR" altLang="en-US" dirty="0" smtClean="0">
                <a:solidFill>
                  <a:srgbClr val="FF3300"/>
                </a:solidFill>
              </a:rPr>
              <a:t>함수 </a:t>
            </a:r>
            <a:r>
              <a:rPr lang="en-US" altLang="ko-KR" dirty="0" smtClean="0">
                <a:solidFill>
                  <a:srgbClr val="FF3300"/>
                </a:solidFill>
              </a:rPr>
              <a:t>: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</a:rPr>
              <a:t>문자열에 있는 특정 문자 또는 문자열을 다른 문자 또는 문자열로 바꿈</a:t>
            </a:r>
            <a:r>
              <a:rPr lang="en-US" altLang="ko-KR" dirty="0" smtClean="0">
                <a:solidFill>
                  <a:srgbClr val="FF3300"/>
                </a:solidFill>
              </a:rPr>
              <a:t> 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92205" y="3629946"/>
            <a:ext cx="3816896" cy="13419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pin_number</a:t>
            </a:r>
            <a:r>
              <a:rPr lang="en-US" altLang="ko-KR" b="0" dirty="0">
                <a:sym typeface="Wingdings" panose="05000000000000000000" pitchFamily="2" charset="2"/>
              </a:rPr>
              <a:t> = "990415-1234112"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yymmdd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pin_number</a:t>
            </a:r>
            <a:r>
              <a:rPr lang="en-US" altLang="ko-KR" b="0" dirty="0">
                <a:sym typeface="Wingdings" panose="05000000000000000000" pitchFamily="2" charset="2"/>
              </a:rPr>
              <a:t>[:6]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yymmdd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number_id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pin_number</a:t>
            </a:r>
            <a:r>
              <a:rPr lang="en-US" altLang="ko-KR" b="0" dirty="0">
                <a:sym typeface="Wingdings" panose="05000000000000000000" pitchFamily="2" charset="2"/>
              </a:rPr>
              <a:t>[7:]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number_id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3816995" y="4221088"/>
            <a:ext cx="720080" cy="0"/>
          </a:xfrm>
          <a:prstGeom prst="straightConnector1">
            <a:avLst/>
          </a:prstGeom>
          <a:solidFill>
            <a:srgbClr val="E7EFF1"/>
          </a:solidFill>
          <a:ln w="603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075584" y="3550135"/>
            <a:ext cx="3816896" cy="824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ko-KR" altLang="en-US" b="0" dirty="0" err="1">
                <a:sym typeface="Wingdings" panose="05000000000000000000" pitchFamily="2" charset="2"/>
              </a:rPr>
              <a:t>년월일</a:t>
            </a:r>
            <a:r>
              <a:rPr lang="ko-KR" altLang="en-US" b="0" dirty="0">
                <a:sym typeface="Wingdings" panose="05000000000000000000" pitchFamily="2" charset="2"/>
              </a:rPr>
              <a:t> </a:t>
            </a:r>
            <a:r>
              <a:rPr lang="en-US" altLang="ko-KR" b="0" dirty="0">
                <a:sym typeface="Wingdings" panose="05000000000000000000" pitchFamily="2" charset="2"/>
              </a:rPr>
              <a:t>:  990415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Id :  1234112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[Finished in 1.3s]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5229200"/>
            <a:ext cx="3816424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if </a:t>
            </a:r>
            <a:r>
              <a:rPr lang="en-US" altLang="ko-KR" dirty="0" err="1"/>
              <a:t>pin_number</a:t>
            </a:r>
            <a:r>
              <a:rPr lang="en-US" altLang="ko-KR" dirty="0"/>
              <a:t>[7] == '1':</a:t>
            </a:r>
          </a:p>
          <a:p>
            <a:pPr algn="l"/>
            <a:r>
              <a:rPr lang="en-US" altLang="ko-KR" dirty="0"/>
              <a:t>	print("</a:t>
            </a:r>
            <a:r>
              <a:rPr lang="ko-KR" altLang="en-US" dirty="0"/>
              <a:t>남성</a:t>
            </a:r>
            <a:r>
              <a:rPr lang="en-US" altLang="ko-KR" dirty="0"/>
              <a:t>")</a:t>
            </a:r>
          </a:p>
          <a:p>
            <a:pPr algn="l"/>
            <a:r>
              <a:rPr lang="en-US" altLang="ko-KR" dirty="0"/>
              <a:t>else:</a:t>
            </a:r>
          </a:p>
          <a:p>
            <a:pPr algn="l"/>
            <a:r>
              <a:rPr lang="en-US" altLang="ko-KR" dirty="0"/>
              <a:t>	print("</a:t>
            </a:r>
            <a:r>
              <a:rPr lang="ko-KR" altLang="en-US" dirty="0"/>
              <a:t>여성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35024" y="1412776"/>
            <a:ext cx="875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시퀀스 타입이 갖는 공통된 특징으로 색인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연산등</a:t>
            </a:r>
            <a:r>
              <a:rPr lang="ko-KR" altLang="en-US" sz="1600" dirty="0" smtClean="0">
                <a:solidFill>
                  <a:srgbClr val="FF0000"/>
                </a:solidFill>
              </a:rPr>
              <a:t> 문자열에 사용된 연산이 같은 형태로 사용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기본 연산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772816"/>
            <a:ext cx="4824536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mystr</a:t>
            </a:r>
            <a:r>
              <a:rPr lang="en-US" altLang="ko-KR" sz="1200" dirty="0"/>
              <a:t> = "programming"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[1])</a:t>
            </a:r>
          </a:p>
          <a:p>
            <a:pPr algn="l"/>
            <a:r>
              <a:rPr lang="en-US" altLang="ko-KR" sz="1200" dirty="0" err="1"/>
              <a:t>mylist</a:t>
            </a:r>
            <a:r>
              <a:rPr lang="en-US" altLang="ko-KR" sz="1200" dirty="0"/>
              <a:t> = ['p','r','o','g','r','a','m','m','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</a:t>
            </a:r>
            <a:r>
              <a:rPr lang="en-US" altLang="ko-KR" sz="1200" dirty="0" err="1"/>
              <a:t>n','g</a:t>
            </a:r>
            <a:r>
              <a:rPr lang="en-US" altLang="ko-KR" sz="1200" dirty="0"/>
              <a:t>']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[1])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mystr+mystr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mylist+mylist</a:t>
            </a:r>
            <a:r>
              <a:rPr lang="en-US" altLang="ko-KR" sz="1200" dirty="0"/>
              <a:t>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*2)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*2)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[0:5])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[0:5])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[0::2])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[0::2])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[-1::-1])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[-1::-1</a:t>
            </a:r>
            <a:r>
              <a:rPr lang="en-US" altLang="ko-KR" sz="1200" dirty="0" smtClean="0"/>
              <a:t>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print(list(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))</a:t>
            </a:r>
          </a:p>
          <a:p>
            <a:pPr algn="l"/>
            <a:r>
              <a:rPr lang="en-US" altLang="ko-KR" sz="1200" dirty="0"/>
              <a:t>print("".join(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 bwMode="auto">
          <a:xfrm>
            <a:off x="4499992" y="2132856"/>
            <a:ext cx="864096" cy="50405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22309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색인 연산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499992" y="3068960"/>
            <a:ext cx="86409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2956" y="30689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 bwMode="auto">
          <a:xfrm>
            <a:off x="4529408" y="3666946"/>
            <a:ext cx="86409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9987" y="366792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075" y="4293096"/>
            <a:ext cx="827013" cy="28803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839" y="42668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분할 연산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 bwMode="auto">
          <a:xfrm>
            <a:off x="4542764" y="4857698"/>
            <a:ext cx="827013" cy="28803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26068" y="48182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확장 분할 연산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 bwMode="auto">
          <a:xfrm>
            <a:off x="4547949" y="5411840"/>
            <a:ext cx="827013" cy="28803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6068" y="540196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역순 접근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275856" y="6237312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626068" y="6021288"/>
            <a:ext cx="15080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3203848" y="6549444"/>
            <a:ext cx="216024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12879" y="6410154"/>
            <a:ext cx="15080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문자열로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5004048" y="1735976"/>
            <a:ext cx="3168352" cy="0"/>
          </a:xfrm>
          <a:prstGeom prst="line">
            <a:avLst/>
          </a:prstGeom>
          <a:solidFill>
            <a:srgbClr val="E7EFF1"/>
          </a:solidFill>
          <a:ln w="539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39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5024" y="1412776"/>
            <a:ext cx="875745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문자열과 달리 리스트에 내포되는 객체들의 타입에는 제약이 없으며 객체라면 어떤 타입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</a:rPr>
              <a:t>이든 리스트에 포함 가능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리스트만의 특징</a:t>
            </a:r>
            <a:endParaRPr lang="ko-KR" altLang="en-US" sz="2000" dirty="0"/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2699792" y="1728856"/>
            <a:ext cx="3960440" cy="0"/>
          </a:xfrm>
          <a:prstGeom prst="line">
            <a:avLst/>
          </a:prstGeom>
          <a:solidFill>
            <a:srgbClr val="E7EFF1"/>
          </a:solidFill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3528" y="2276872"/>
            <a:ext cx="7776864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mylist = [ 3.14, 5, "python", [100,200,300], ["Good", "programming"]]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print(mylist[0])</a:t>
            </a:r>
          </a:p>
          <a:p>
            <a:pPr algn="l"/>
            <a:r>
              <a:rPr lang="en-US" altLang="ko-KR"/>
              <a:t>print(mylist[1])</a:t>
            </a:r>
          </a:p>
          <a:p>
            <a:pPr algn="l"/>
            <a:r>
              <a:rPr lang="en-US" altLang="ko-KR"/>
              <a:t>print(mylist[2][0])</a:t>
            </a:r>
          </a:p>
          <a:p>
            <a:pPr algn="l"/>
            <a:r>
              <a:rPr lang="en-US" altLang="ko-KR"/>
              <a:t>print(mylist[3][1])</a:t>
            </a:r>
          </a:p>
          <a:p>
            <a:pPr algn="l"/>
            <a:r>
              <a:rPr lang="en-US" altLang="ko-KR"/>
              <a:t>print(mylist[4][1])</a:t>
            </a:r>
          </a:p>
          <a:p>
            <a:pPr algn="l"/>
            <a:r>
              <a:rPr lang="en-US" altLang="ko-KR"/>
              <a:t>print(mylist[4][0][3])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 bwMode="auto">
          <a:xfrm>
            <a:off x="4067944" y="3501008"/>
            <a:ext cx="432048" cy="50405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4088" y="2764666"/>
            <a:ext cx="2160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p</a:t>
            </a:r>
          </a:p>
          <a:p>
            <a:r>
              <a:rPr lang="en-US" altLang="ko-KR" dirty="0"/>
              <a:t>200</a:t>
            </a:r>
          </a:p>
          <a:p>
            <a:r>
              <a:rPr lang="en-US" altLang="ko-KR" dirty="0"/>
              <a:t>programming</a:t>
            </a:r>
          </a:p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33" name="꺾인 연결선 32"/>
          <p:cNvCxnSpPr/>
          <p:nvPr/>
        </p:nvCxnSpPr>
        <p:spPr bwMode="auto">
          <a:xfrm>
            <a:off x="1619672" y="4509120"/>
            <a:ext cx="1584176" cy="792088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491880" y="5078025"/>
            <a:ext cx="550810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등 다양한 객체를  항목으로 내포 가능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내포된 객체에 대한 색인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리스트만의 특징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14" y="1664510"/>
            <a:ext cx="3672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"python"</a:t>
            </a:r>
          </a:p>
          <a:p>
            <a:pPr algn="l"/>
            <a:r>
              <a:rPr lang="en-US" altLang="ko-KR" dirty="0"/>
              <a:t>#</a:t>
            </a:r>
            <a:r>
              <a:rPr lang="en-US" altLang="ko-KR" dirty="0" err="1"/>
              <a:t>mystr</a:t>
            </a:r>
            <a:r>
              <a:rPr lang="en-US" altLang="ko-KR" dirty="0"/>
              <a:t>[0] = 'p'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['</a:t>
            </a:r>
            <a:r>
              <a:rPr lang="en-US" altLang="ko-KR" dirty="0" err="1"/>
              <a:t>p','y','t','h','o','n</a:t>
            </a:r>
            <a:r>
              <a:rPr lang="en-US" altLang="ko-KR" dirty="0"/>
              <a:t>']</a:t>
            </a:r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[0] = 'P'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3042492" y="1988840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580112" y="1664510"/>
            <a:ext cx="23042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immutable(</a:t>
            </a:r>
            <a:r>
              <a:rPr lang="ko-KR" altLang="en-US" dirty="0" smtClean="0"/>
              <a:t>불변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객체로서 수정 불가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131840" y="2924944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581673" y="2663334"/>
            <a:ext cx="23042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mutable(</a:t>
            </a:r>
            <a:r>
              <a:rPr lang="ko-KR" altLang="en-US" dirty="0"/>
              <a:t>가</a:t>
            </a:r>
            <a:r>
              <a:rPr lang="ko-KR" altLang="en-US" dirty="0" smtClean="0"/>
              <a:t>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객체로서 수정 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214" y="3776764"/>
            <a:ext cx="415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 err="1"/>
              <a:t>mylistadd</a:t>
            </a:r>
            <a:r>
              <a:rPr lang="en-US" altLang="ko-KR" dirty="0"/>
              <a:t> = </a:t>
            </a:r>
            <a:r>
              <a:rPr lang="en-US" altLang="ko-KR" dirty="0" err="1"/>
              <a:t>mylistsrc</a:t>
            </a:r>
            <a:r>
              <a:rPr lang="en-US" altLang="ko-KR" dirty="0"/>
              <a:t> + [20]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mylistadd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 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 )</a:t>
            </a:r>
          </a:p>
          <a:p>
            <a:pPr algn="l"/>
            <a:r>
              <a:rPr lang="en-US" altLang="ko-KR" dirty="0"/>
              <a:t>print( "</a:t>
            </a:r>
            <a:r>
              <a:rPr lang="en-US" altLang="ko-KR" dirty="0" err="1"/>
              <a:t>mylistadd</a:t>
            </a:r>
            <a:r>
              <a:rPr lang="en-US" altLang="ko-KR" dirty="0"/>
              <a:t> id :", id(</a:t>
            </a:r>
            <a:r>
              <a:rPr lang="en-US" altLang="ko-KR" dirty="0" err="1"/>
              <a:t>mylistadd</a:t>
            </a:r>
            <a:r>
              <a:rPr lang="en-US" altLang="ko-KR" dirty="0"/>
              <a:t>) 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1535641" y="4310680"/>
            <a:ext cx="1596199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51520" y="3501008"/>
            <a:ext cx="8352928" cy="0"/>
          </a:xfrm>
          <a:prstGeom prst="line">
            <a:avLst/>
          </a:prstGeom>
          <a:solidFill>
            <a:srgbClr val="E7EFF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491880" y="4221088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96136" y="4058999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객체 생성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4784135"/>
            <a:ext cx="2736304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[3, 6, 9, 20]</a:t>
            </a:r>
          </a:p>
          <a:p>
            <a:pPr algn="l"/>
            <a:r>
              <a:rPr lang="en-US" altLang="ko-KR"/>
              <a:t>mylistsrc id : 78857680</a:t>
            </a:r>
          </a:p>
          <a:p>
            <a:pPr algn="l"/>
            <a:r>
              <a:rPr lang="en-US" altLang="ko-KR"/>
              <a:t>mylistadd id : 79218248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543" y="5024717"/>
            <a:ext cx="630732" cy="35605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5935192"/>
            <a:ext cx="648072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mutable </a:t>
            </a:r>
            <a:r>
              <a:rPr lang="ko-KR" altLang="en-US" dirty="0" smtClean="0"/>
              <a:t>객체로서 리스트 항목을 직접 수정하기 위해서는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+=(</a:t>
            </a:r>
            <a:r>
              <a:rPr lang="ko-KR" altLang="en-US" dirty="0" smtClean="0"/>
              <a:t>복합할당연산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apped</a:t>
            </a:r>
            <a:r>
              <a:rPr lang="en-US" altLang="ko-KR" dirty="0" smtClean="0"/>
              <a:t>(), extend(), insert()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21" name="포인트가 5개인 별 20"/>
          <p:cNvSpPr/>
          <p:nvPr/>
        </p:nvSpPr>
        <p:spPr bwMode="auto">
          <a:xfrm>
            <a:off x="173941" y="5608976"/>
            <a:ext cx="432048" cy="376433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5806" y="947643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 항목 추가 방법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5507" y="1391067"/>
            <a:ext cx="4335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+= [200,300]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214" y="3776764"/>
            <a:ext cx="415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mylistsrc.append</a:t>
            </a:r>
            <a:r>
              <a:rPr lang="en-US" altLang="ko-KR" dirty="0"/>
              <a:t>([300,200])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51520" y="3501008"/>
            <a:ext cx="8352928" cy="0"/>
          </a:xfrm>
          <a:prstGeom prst="line">
            <a:avLst/>
          </a:prstGeom>
          <a:solidFill>
            <a:srgbClr val="E7EFF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V="1">
            <a:off x="3563888" y="4260314"/>
            <a:ext cx="2160240" cy="46483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96136" y="4058999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append()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657908"/>
            <a:ext cx="273630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[3, 6, 9]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55264720</a:t>
            </a:r>
          </a:p>
          <a:p>
            <a:pPr algn="l"/>
            <a:r>
              <a:rPr lang="en-US" altLang="ko-KR" dirty="0"/>
              <a:t>[3, 6, 9, [300, 200]]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55264720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543" y="5024717"/>
            <a:ext cx="630732" cy="35605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5935192"/>
            <a:ext cx="64807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append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전달된 객체를 그대로 맨 마지막에 추가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8275" y="2683728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복합 할당 연산자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788024" y="1664510"/>
            <a:ext cx="504056" cy="25232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128" y="1336884"/>
            <a:ext cx="288032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[3, 6, 9]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53757392</a:t>
            </a:r>
          </a:p>
          <a:p>
            <a:pPr algn="l"/>
            <a:r>
              <a:rPr lang="en-US" altLang="ko-KR" dirty="0"/>
              <a:t>[3, 6, 9, 200, 300]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53757392</a:t>
            </a:r>
            <a:endParaRPr lang="ko-KR" altLang="en-US" dirty="0"/>
          </a:p>
        </p:txBody>
      </p:sp>
      <p:cxnSp>
        <p:nvCxnSpPr>
          <p:cNvPr id="10" name="꺾인 연결선 9"/>
          <p:cNvCxnSpPr>
            <a:endCxn id="22" idx="1"/>
          </p:cNvCxnSpPr>
          <p:nvPr/>
        </p:nvCxnSpPr>
        <p:spPr bwMode="auto">
          <a:xfrm>
            <a:off x="2915816" y="2328624"/>
            <a:ext cx="2252459" cy="508993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17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5806" y="947643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 항목 추가 방법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5507" y="1391067"/>
            <a:ext cx="4335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mylistsrc.extend</a:t>
            </a:r>
            <a:r>
              <a:rPr lang="en-US" altLang="ko-KR" dirty="0"/>
              <a:t>([200,300])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214" y="3916794"/>
            <a:ext cx="4657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mylistsrc = [ 3, 6, 9]</a:t>
            </a:r>
          </a:p>
          <a:p>
            <a:pPr algn="l"/>
            <a:r>
              <a:rPr lang="en-US" altLang="ko-KR"/>
              <a:t>print(mylistsrc)</a:t>
            </a:r>
          </a:p>
          <a:p>
            <a:pPr algn="l"/>
            <a:r>
              <a:rPr lang="en-US" altLang="ko-KR"/>
              <a:t>print("mylistsrc id :", id(mylistsrc))</a:t>
            </a:r>
          </a:p>
          <a:p>
            <a:pPr algn="l"/>
            <a:r>
              <a:rPr lang="en-US" altLang="ko-KR"/>
              <a:t>mylistsrc.insert(len(mylistsrc),[200,300])</a:t>
            </a:r>
          </a:p>
          <a:p>
            <a:pPr algn="l"/>
            <a:r>
              <a:rPr lang="en-US" altLang="ko-KR"/>
              <a:t>print(mylistsrc)</a:t>
            </a:r>
          </a:p>
          <a:p>
            <a:pPr algn="l"/>
            <a:r>
              <a:rPr lang="en-US" altLang="ko-KR"/>
              <a:t>print("mylistsrc id :", id(mylistsrc))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51520" y="3789040"/>
            <a:ext cx="8352928" cy="0"/>
          </a:xfrm>
          <a:prstGeom prst="line">
            <a:avLst/>
          </a:prstGeom>
          <a:solidFill>
            <a:srgbClr val="E7EFF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V="1">
            <a:off x="3959932" y="4343341"/>
            <a:ext cx="1764196" cy="34867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96136" y="4058999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insert()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657908"/>
            <a:ext cx="273630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[3, 6, 9]</a:t>
            </a:r>
          </a:p>
          <a:p>
            <a:pPr algn="l"/>
            <a:r>
              <a:rPr lang="en-US" altLang="ko-KR"/>
              <a:t>mylistsrc id : 3163600</a:t>
            </a:r>
          </a:p>
          <a:p>
            <a:pPr algn="l"/>
            <a:r>
              <a:rPr lang="en-US" altLang="ko-KR"/>
              <a:t>[3, 6, 9, [200, 300]]</a:t>
            </a:r>
          </a:p>
          <a:p>
            <a:pPr algn="l"/>
            <a:r>
              <a:rPr lang="en-US" altLang="ko-KR"/>
              <a:t>mylistsrc id : 3163600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543" y="5024717"/>
            <a:ext cx="630732" cy="35605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997" y="5943779"/>
            <a:ext cx="72930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insert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append()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와 동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동작이지만 </a:t>
            </a:r>
            <a:r>
              <a:rPr lang="ko-KR" altLang="en-US" dirty="0" smtClean="0">
                <a:solidFill>
                  <a:srgbClr val="FF0000"/>
                </a:solidFill>
              </a:rPr>
              <a:t>추가될 위치를 지정할 수 있음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8275" y="2683728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extend()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788024" y="1664510"/>
            <a:ext cx="504056" cy="25232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128" y="1336884"/>
            <a:ext cx="288032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[3, 6, 9]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60310992</a:t>
            </a:r>
          </a:p>
          <a:p>
            <a:pPr algn="l"/>
            <a:r>
              <a:rPr lang="en-US" altLang="ko-KR" dirty="0"/>
              <a:t>[3, 6, 9, 200, 300]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60310992</a:t>
            </a:r>
            <a:endParaRPr lang="ko-KR" altLang="en-US" dirty="0"/>
          </a:p>
        </p:txBody>
      </p:sp>
      <p:cxnSp>
        <p:nvCxnSpPr>
          <p:cNvPr id="10" name="꺾인 연결선 9"/>
          <p:cNvCxnSpPr>
            <a:endCxn id="22" idx="1"/>
          </p:cNvCxnSpPr>
          <p:nvPr/>
        </p:nvCxnSpPr>
        <p:spPr bwMode="auto">
          <a:xfrm>
            <a:off x="3471669" y="2335473"/>
            <a:ext cx="1696606" cy="502144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57418" y="3081322"/>
            <a:ext cx="813100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extend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전달된 객체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iterable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를 맨 마지막에 하나씩 풀어서 추가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전달된 객체는 </a:t>
            </a:r>
            <a:r>
              <a:rPr lang="en-US" altLang="ko-KR" dirty="0" err="1" smtClean="0">
                <a:solidFill>
                  <a:srgbClr val="FF0000"/>
                </a:solidFill>
              </a:rPr>
              <a:t>iterable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객체여야 하며 </a:t>
            </a:r>
            <a:r>
              <a:rPr lang="en-US" altLang="ko-KR" dirty="0" smtClean="0">
                <a:solidFill>
                  <a:srgbClr val="FF0000"/>
                </a:solidFill>
              </a:rPr>
              <a:t>+=(</a:t>
            </a:r>
            <a:r>
              <a:rPr lang="ko-KR" altLang="en-US" dirty="0" smtClean="0">
                <a:solidFill>
                  <a:srgbClr val="FF0000"/>
                </a:solidFill>
              </a:rPr>
              <a:t>복합 할당 연산자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동일한 동작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정렬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6483228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mylistdata = [4, 5, 8, 2, 9]</a:t>
            </a:r>
          </a:p>
          <a:p>
            <a:pPr algn="l"/>
            <a:r>
              <a:rPr lang="nn-NO" altLang="ko-KR" dirty="0"/>
              <a:t>mylistdata.sort</a:t>
            </a:r>
            <a:r>
              <a:rPr lang="nn-NO" altLang="ko-KR" dirty="0" smtClean="0"/>
              <a:t>()                 # </a:t>
            </a:r>
            <a:r>
              <a:rPr lang="ko-KR" altLang="en-US" dirty="0" smtClean="0"/>
              <a:t>항목의 오름차순 정렬 </a:t>
            </a:r>
            <a:r>
              <a:rPr lang="ko-KR" altLang="en-US" dirty="0" err="1" smtClean="0"/>
              <a:t>메소드</a:t>
            </a:r>
            <a:endParaRPr lang="nn-NO" altLang="ko-KR" dirty="0"/>
          </a:p>
          <a:p>
            <a:pPr algn="l"/>
            <a:r>
              <a:rPr lang="nn-NO" altLang="ko-KR" dirty="0"/>
              <a:t>p</a:t>
            </a:r>
            <a:r>
              <a:rPr lang="nn-NO" altLang="ko-KR" dirty="0" smtClean="0"/>
              <a:t>rint(mylistdata</a:t>
            </a:r>
            <a:r>
              <a:rPr lang="nn-NO" altLang="ko-KR" dirty="0"/>
              <a:t>)</a:t>
            </a:r>
          </a:p>
          <a:p>
            <a:pPr algn="l"/>
            <a:r>
              <a:rPr lang="nn-NO" altLang="ko-KR" dirty="0" smtClean="0"/>
              <a:t>mylistdata.reverse()            # </a:t>
            </a:r>
            <a:r>
              <a:rPr lang="ko-KR" altLang="en-US" dirty="0" smtClean="0"/>
              <a:t>정렬된 항목을 반대 저장</a:t>
            </a:r>
            <a:endParaRPr lang="nn-NO" altLang="ko-KR" dirty="0"/>
          </a:p>
          <a:p>
            <a:pPr algn="l"/>
            <a:r>
              <a:rPr lang="nn-NO" altLang="ko-KR" dirty="0"/>
              <a:t>print(mylistdata)</a:t>
            </a:r>
            <a:endParaRPr lang="ko-KR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1960" y="2950961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정렬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내장 함수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740" y="3383009"/>
            <a:ext cx="648322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mylistdata = [4, 5, 8, 2, 9]</a:t>
            </a:r>
          </a:p>
          <a:p>
            <a:pPr algn="l"/>
            <a:r>
              <a:rPr lang="nn-NO" altLang="ko-KR" dirty="0"/>
              <a:t>mylistdata2 = sorted(mylistdata</a:t>
            </a:r>
            <a:r>
              <a:rPr lang="nn-NO" altLang="ko-KR" dirty="0" smtClean="0"/>
              <a:t>)    # </a:t>
            </a:r>
            <a:r>
              <a:rPr lang="ko-KR" altLang="en-US" dirty="0" smtClean="0"/>
              <a:t>정렬된 리스트 반환</a:t>
            </a:r>
            <a:endParaRPr lang="nn-NO" altLang="ko-KR" dirty="0"/>
          </a:p>
          <a:p>
            <a:pPr algn="l"/>
            <a:r>
              <a:rPr lang="nn-NO" altLang="ko-KR" dirty="0" smtClean="0"/>
              <a:t>print(mylistdata)                               # </a:t>
            </a:r>
            <a:r>
              <a:rPr lang="ko-KR" altLang="en-US" dirty="0" smtClean="0"/>
              <a:t>기존 리스트 변화 없음</a:t>
            </a:r>
            <a:endParaRPr lang="nn-NO" altLang="ko-KR" dirty="0"/>
          </a:p>
          <a:p>
            <a:pPr algn="l"/>
            <a:r>
              <a:rPr lang="nn-NO" altLang="ko-KR" dirty="0"/>
              <a:t>print(mylistdata2)</a:t>
            </a:r>
            <a:endParaRPr lang="ko-KR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0924" y="4695297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Join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리스트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532" y="5006850"/>
            <a:ext cx="648322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mylistdata</a:t>
            </a:r>
            <a:r>
              <a:rPr lang="en-US" altLang="ko-KR" dirty="0"/>
              <a:t> = [ "Time ", "is ", "Gold" 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res = "".join(</a:t>
            </a:r>
            <a:r>
              <a:rPr lang="en-US" altLang="ko-KR" dirty="0" err="1"/>
              <a:t>mylistdata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print(res)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6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6483228" cy="496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myscorelist = [ ["math", 89] , ["english"]]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myscorelist[1].append(95)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myscorelist.append(["korean"])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myscorelist[2].append(79)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sum_data = 0</a:t>
            </a:r>
          </a:p>
          <a:p>
            <a:pPr algn="l"/>
            <a:r>
              <a:rPr lang="nn-NO" altLang="ko-KR" dirty="0"/>
              <a:t>for data in myscorelist:</a:t>
            </a:r>
          </a:p>
          <a:p>
            <a:pPr algn="l"/>
            <a:r>
              <a:rPr lang="nn-NO" altLang="ko-KR" dirty="0"/>
              <a:t>	sum_data += data[1]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print(sum_data)</a:t>
            </a:r>
          </a:p>
          <a:p>
            <a:pPr algn="l"/>
            <a:r>
              <a:rPr lang="nn-NO" altLang="ko-KR" dirty="0"/>
              <a:t>avg = sum_data / 3</a:t>
            </a:r>
          </a:p>
          <a:p>
            <a:pPr algn="l"/>
            <a:r>
              <a:rPr lang="nn-NO" altLang="ko-KR" dirty="0"/>
              <a:t>print("avg : {0:0.4f}".format(avg))</a:t>
            </a:r>
            <a:endParaRPr lang="ko-KR" altLang="en-US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652120" y="3481263"/>
            <a:ext cx="25202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type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변환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3789040"/>
            <a:ext cx="338437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"python"</a:t>
            </a:r>
          </a:p>
          <a:p>
            <a:pPr algn="l"/>
            <a:r>
              <a:rPr lang="en-US" altLang="ko-KR" dirty="0" err="1"/>
              <a:t>myconv_tuple</a:t>
            </a:r>
            <a:r>
              <a:rPr lang="en-US" altLang="ko-KR" dirty="0"/>
              <a:t> = tuple(</a:t>
            </a:r>
            <a:r>
              <a:rPr lang="en-US" altLang="ko-KR" dirty="0" err="1"/>
              <a:t>mystr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myconv_tuple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list(</a:t>
            </a:r>
            <a:r>
              <a:rPr lang="en-US" altLang="ko-KR" dirty="0" err="1"/>
              <a:t>myconv_tuple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myconv_str</a:t>
            </a:r>
            <a:r>
              <a:rPr lang="en-US" altLang="ko-KR" dirty="0"/>
              <a:t> = "".join(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myconv_str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1921" y="1206624"/>
            <a:ext cx="320384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[['math', 89], ['english']]</a:t>
            </a:r>
          </a:p>
          <a:p>
            <a:pPr algn="l"/>
            <a:r>
              <a:rPr lang="en-US" altLang="ko-KR"/>
              <a:t>[['math', 89], ['english', 95]]</a:t>
            </a:r>
          </a:p>
          <a:p>
            <a:pPr algn="l"/>
            <a:r>
              <a:rPr lang="en-US" altLang="ko-KR"/>
              <a:t>[['math', 89], ['english', 95], ['korean']]</a:t>
            </a:r>
          </a:p>
          <a:p>
            <a:pPr algn="l"/>
            <a:r>
              <a:rPr lang="en-US" altLang="ko-KR"/>
              <a:t>[['math', 89], ['english', 95], ['korean', 79]]</a:t>
            </a:r>
          </a:p>
          <a:p>
            <a:pPr algn="l"/>
            <a:r>
              <a:rPr lang="en-US" altLang="ko-KR"/>
              <a:t>263</a:t>
            </a:r>
          </a:p>
          <a:p>
            <a:pPr algn="l"/>
            <a:r>
              <a:rPr lang="en-US" altLang="ko-KR"/>
              <a:t>avg : 87.6667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auto">
          <a:xfrm>
            <a:off x="5292080" y="1700808"/>
            <a:ext cx="50405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7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4655508" cy="4961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myscorelist = [ ["math", 89] , ["english"]]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myscorelist[1].append(95)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myscorelist.append(["korean"])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myscorelist[2].append(79)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sum_data = 0</a:t>
            </a:r>
          </a:p>
          <a:p>
            <a:pPr algn="l"/>
            <a:r>
              <a:rPr lang="nn-NO" altLang="ko-KR" dirty="0"/>
              <a:t>for data in myscorelist:</a:t>
            </a:r>
          </a:p>
          <a:p>
            <a:pPr algn="l"/>
            <a:r>
              <a:rPr lang="nn-NO" altLang="ko-KR" dirty="0"/>
              <a:t>	sum_data += data[1]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print(sum_data)</a:t>
            </a:r>
          </a:p>
          <a:p>
            <a:pPr algn="l"/>
            <a:r>
              <a:rPr lang="nn-NO" altLang="ko-KR" dirty="0"/>
              <a:t>avg = sum_data / 3</a:t>
            </a:r>
          </a:p>
          <a:p>
            <a:pPr algn="l"/>
            <a:r>
              <a:rPr lang="nn-NO" altLang="ko-KR" dirty="0"/>
              <a:t>print("avg : {0:0.4f}".format(avg))</a:t>
            </a:r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05099" y="1177007"/>
            <a:ext cx="324036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join, split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1484784"/>
            <a:ext cx="3995936" cy="237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[ 3.24, 2.22, 0.12 ]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print(id(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'/'.join([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mylist</a:t>
            </a:r>
            <a:r>
              <a:rPr lang="en-US" altLang="ko-KR" dirty="0"/>
              <a:t>])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</a:t>
            </a:r>
            <a:r>
              <a:rPr lang="en-US" altLang="ko-KR" dirty="0" err="1"/>
              <a:t>mystr.split</a:t>
            </a:r>
            <a:r>
              <a:rPr lang="en-US" altLang="ko-KR" dirty="0"/>
              <a:t>('/')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print(id(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 bwMode="auto">
          <a:xfrm>
            <a:off x="3923928" y="2579023"/>
            <a:ext cx="2592288" cy="200210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변수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8281392" cy="2634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dirty="0" smtClean="0">
                <a:sym typeface="Wingdings" panose="05000000000000000000" pitchFamily="2" charset="2"/>
              </a:rPr>
              <a:t>-   </a:t>
            </a:r>
            <a:r>
              <a:rPr lang="ko-KR" altLang="en-US" dirty="0" smtClean="0">
                <a:sym typeface="Wingdings" panose="05000000000000000000" pitchFamily="2" charset="2"/>
              </a:rPr>
              <a:t>동적 타이핑 언어로서 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파이썬은</a:t>
            </a:r>
            <a:r>
              <a:rPr lang="ko-KR" altLang="en-US" dirty="0" smtClean="0">
                <a:sym typeface="Wingdings" panose="05000000000000000000" pitchFamily="2" charset="2"/>
              </a:rPr>
              <a:t>  실행시간에 변수의 데이터 타입이 결정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따라서 타 언어 와 달리 변수 선언이 필요 없음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변수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저장하는 변수 이며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이용해 객체를 참조하는 개념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sym typeface="Wingdings" panose="05000000000000000000" pitchFamily="2" charset="2"/>
              </a:rPr>
              <a:t>Num</a:t>
            </a:r>
            <a:r>
              <a:rPr lang="en-US" altLang="ko-KR" dirty="0" smtClean="0">
                <a:sym typeface="Wingdings" panose="05000000000000000000" pitchFamily="2" charset="2"/>
              </a:rPr>
              <a:t> = 10</a:t>
            </a: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67544" y="2889927"/>
            <a:ext cx="1512168" cy="467065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451122" y="2776762"/>
            <a:ext cx="1368152" cy="432048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2722" y="2851264"/>
            <a:ext cx="118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344" y="2271246"/>
            <a:ext cx="17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id: 1712536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104" y="265415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98119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1712536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979712" y="3177959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699792" y="2872343"/>
            <a:ext cx="792088" cy="30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40925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962820"/>
            <a:ext cx="65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/>
              <a:t>파이썬이</a:t>
            </a:r>
            <a:r>
              <a:rPr lang="ko-KR" altLang="en-US" dirty="0" smtClean="0"/>
              <a:t> 제공하는 특수한 객체의 내부에 저장되면서 데이터의 타입이 </a:t>
            </a:r>
            <a:r>
              <a:rPr lang="ko-KR" altLang="en-US" dirty="0" err="1" smtClean="0"/>
              <a:t>검사된후</a:t>
            </a:r>
            <a:r>
              <a:rPr lang="ko-KR" altLang="en-US" dirty="0" smtClean="0"/>
              <a:t> 타입에 대한 정보도 같이 저장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4451122" y="3406549"/>
            <a:ext cx="1368152" cy="432048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3481263"/>
            <a:ext cx="98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4427984" y="4005064"/>
            <a:ext cx="1728192" cy="432048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05732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참조카운트</a:t>
            </a:r>
            <a:r>
              <a:rPr lang="en-US" altLang="ko-KR" dirty="0" smtClean="0"/>
              <a:t>: 85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03648" y="5539415"/>
            <a:ext cx="18002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a = 3.14</a:t>
            </a:r>
          </a:p>
          <a:p>
            <a:pPr algn="l"/>
            <a:r>
              <a:rPr lang="en-US" altLang="ko-KR" sz="1000" dirty="0"/>
              <a:t>print(type(a))</a:t>
            </a:r>
          </a:p>
          <a:p>
            <a:pPr algn="l"/>
            <a:r>
              <a:rPr lang="en-US" altLang="ko-KR" sz="1000" dirty="0"/>
              <a:t>a = 8</a:t>
            </a:r>
          </a:p>
          <a:p>
            <a:pPr algn="l"/>
            <a:r>
              <a:rPr lang="en-US" altLang="ko-KR" sz="1000" dirty="0"/>
              <a:t>print(type(a))</a:t>
            </a:r>
          </a:p>
          <a:p>
            <a:pPr algn="l"/>
            <a:r>
              <a:rPr lang="en-US" altLang="ko-KR" sz="1000" dirty="0"/>
              <a:t>a = "python"</a:t>
            </a:r>
          </a:p>
          <a:p>
            <a:pPr algn="l"/>
            <a:r>
              <a:rPr lang="en-US" altLang="ko-KR" sz="1000" dirty="0"/>
              <a:t>print(type(a))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 bwMode="auto">
          <a:xfrm>
            <a:off x="3635896" y="6021288"/>
            <a:ext cx="792088" cy="14401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016" y="5765775"/>
            <a:ext cx="2232248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&lt;class 'float'&gt;</a:t>
            </a:r>
          </a:p>
          <a:p>
            <a:pPr algn="l"/>
            <a:r>
              <a:rPr lang="en-US" altLang="ko-KR" sz="1000" dirty="0"/>
              <a:t>&lt;class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pPr algn="l"/>
            <a:r>
              <a:rPr lang="en-US" altLang="ko-KR" sz="1000" dirty="0"/>
              <a:t>&lt;class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21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복사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5015548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import copy</a:t>
            </a:r>
          </a:p>
          <a:p>
            <a:pPr algn="l"/>
            <a:r>
              <a:rPr lang="nn-NO" altLang="ko-KR" dirty="0"/>
              <a:t>mylist_test1 = [ [1,2,3], 3, 5]</a:t>
            </a:r>
          </a:p>
          <a:p>
            <a:pPr algn="l"/>
            <a:r>
              <a:rPr lang="nn-NO" altLang="ko-KR" dirty="0"/>
              <a:t>#mylist_test2 = copy.deepcopy(mylist_test1)</a:t>
            </a:r>
          </a:p>
          <a:p>
            <a:pPr algn="l"/>
            <a:r>
              <a:rPr lang="nn-NO" altLang="ko-KR" dirty="0"/>
              <a:t>mylist_test2 = copy.copy(mylist_test1)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print(mylist_test1)</a:t>
            </a:r>
          </a:p>
          <a:p>
            <a:pPr algn="l"/>
            <a:r>
              <a:rPr lang="nn-NO" altLang="ko-KR" dirty="0"/>
              <a:t>print(id(mylist_test1[0]))</a:t>
            </a:r>
          </a:p>
          <a:p>
            <a:pPr algn="l"/>
            <a:r>
              <a:rPr lang="nn-NO" altLang="ko-KR" dirty="0"/>
              <a:t>mylist_test1[0].append(99)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print("mylist_test1 : ", mylist_test1)</a:t>
            </a:r>
          </a:p>
          <a:p>
            <a:pPr algn="l"/>
            <a:r>
              <a:rPr lang="nn-NO" altLang="ko-KR" dirty="0"/>
              <a:t>print("mylist_test2 : ", mylist_test2)</a:t>
            </a:r>
          </a:p>
          <a:p>
            <a:pPr algn="l"/>
            <a:r>
              <a:rPr lang="nn-NO" altLang="ko-KR" dirty="0"/>
              <a:t>print(id(mylist_test2[0]))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907704" y="2276872"/>
            <a:ext cx="3528392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5436096" y="2276872"/>
            <a:ext cx="864096" cy="2880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1907704" y="2564904"/>
            <a:ext cx="3528392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5436096" y="2564903"/>
            <a:ext cx="792088" cy="165618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00192" y="2276872"/>
            <a:ext cx="19442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깊은 복사 </a:t>
            </a:r>
            <a:r>
              <a:rPr lang="en-US" altLang="ko-KR" dirty="0" smtClean="0"/>
              <a:t>: mutable</a:t>
            </a:r>
            <a:r>
              <a:rPr lang="ko-KR" altLang="en-US" dirty="0" smtClean="0"/>
              <a:t>한 객체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의 복사본 생성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2151" y="3851756"/>
            <a:ext cx="194421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얕은 복사 </a:t>
            </a:r>
            <a:r>
              <a:rPr lang="en-US" altLang="ko-KR" dirty="0" smtClean="0"/>
              <a:t>: </a:t>
            </a:r>
          </a:p>
          <a:p>
            <a:pPr algn="l"/>
            <a:r>
              <a:rPr lang="ko-KR" altLang="en-US" dirty="0" smtClean="0"/>
              <a:t>참조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8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튜플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4655508" cy="341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def func1(mylist_arg):</a:t>
            </a:r>
          </a:p>
          <a:p>
            <a:pPr algn="l"/>
            <a:r>
              <a:rPr lang="nn-NO" altLang="ko-KR" dirty="0"/>
              <a:t>	sum_data = 0</a:t>
            </a:r>
          </a:p>
          <a:p>
            <a:pPr algn="l"/>
            <a:r>
              <a:rPr lang="nn-NO" altLang="ko-KR" dirty="0"/>
              <a:t>	for x in mylist_arg:</a:t>
            </a:r>
          </a:p>
          <a:p>
            <a:pPr algn="l"/>
            <a:r>
              <a:rPr lang="nn-NO" altLang="ko-KR" dirty="0"/>
              <a:t>		sum_data += x</a:t>
            </a:r>
          </a:p>
          <a:p>
            <a:pPr algn="l"/>
            <a:r>
              <a:rPr lang="nn-NO" altLang="ko-KR" dirty="0"/>
              <a:t>	avg = sum_data / len(mylist_arg)</a:t>
            </a:r>
          </a:p>
          <a:p>
            <a:pPr algn="l"/>
            <a:r>
              <a:rPr lang="nn-NO" altLang="ko-KR" dirty="0"/>
              <a:t>	return sum_data, avg</a:t>
            </a:r>
          </a:p>
          <a:p>
            <a:pPr algn="l"/>
            <a:endParaRPr lang="nn-NO" altLang="ko-KR" dirty="0"/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mylist  = [90, 71, 83, 63, 85, 63, 89]</a:t>
            </a:r>
          </a:p>
          <a:p>
            <a:pPr algn="l"/>
            <a:r>
              <a:rPr lang="nn-NO" altLang="ko-KR" dirty="0"/>
              <a:t>total_avg = func1(mylist)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print(type(total_avg))</a:t>
            </a:r>
          </a:p>
          <a:p>
            <a:pPr algn="l"/>
            <a:r>
              <a:rPr lang="nn-NO" altLang="ko-KR" dirty="0"/>
              <a:t>print(total_avg)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3294510"/>
            <a:ext cx="388843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mytupledata = (1, 2, 3)</a:t>
            </a:r>
          </a:p>
          <a:p>
            <a:pPr algn="l"/>
            <a:r>
              <a:rPr lang="nn-NO" altLang="ko-KR" dirty="0"/>
              <a:t>print(mytupledata)</a:t>
            </a:r>
          </a:p>
          <a:p>
            <a:pPr algn="l"/>
            <a:r>
              <a:rPr lang="nn-NO" altLang="ko-KR" dirty="0"/>
              <a:t>print(id(mytupledata))</a:t>
            </a:r>
          </a:p>
          <a:p>
            <a:pPr algn="l"/>
            <a:r>
              <a:rPr lang="nn-NO" altLang="ko-KR" dirty="0"/>
              <a:t>mytupledata = mytupledata + (5,)</a:t>
            </a:r>
          </a:p>
          <a:p>
            <a:pPr algn="l"/>
            <a:r>
              <a:rPr lang="nn-NO" altLang="ko-KR" dirty="0"/>
              <a:t>print(mytupledata)</a:t>
            </a:r>
          </a:p>
          <a:p>
            <a:pPr algn="l"/>
            <a:r>
              <a:rPr lang="nn-NO" altLang="ko-KR" dirty="0"/>
              <a:t>print(id(mytupledata))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5220072" y="4339226"/>
            <a:ext cx="345638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6084168" y="4339226"/>
            <a:ext cx="864096" cy="1033990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83968" y="5343663"/>
            <a:ext cx="457250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리스트와 달리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특징으로</a:t>
            </a:r>
            <a:r>
              <a:rPr lang="en-US" altLang="ko-KR" dirty="0" smtClean="0"/>
              <a:t>append, extend, insert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덧셈 연산으로 새로운 객체 생성</a:t>
            </a:r>
            <a:endParaRPr lang="ko-KR" altLang="en-US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27104" y="1205550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format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3344" y="1513327"/>
            <a:ext cx="3744416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 smtClean="0"/>
              <a:t>mylist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[123, 567, 89]</a:t>
            </a:r>
          </a:p>
          <a:p>
            <a:pPr algn="l"/>
            <a:r>
              <a:rPr lang="en-US" altLang="ko-KR" sz="1200" dirty="0" err="1"/>
              <a:t>mytuple</a:t>
            </a:r>
            <a:r>
              <a:rPr lang="en-US" altLang="ko-KR" sz="1200" dirty="0"/>
              <a:t> = ("127.0.0.1", 66578)</a:t>
            </a:r>
          </a:p>
          <a:p>
            <a:pPr algn="l"/>
            <a:r>
              <a:rPr lang="en-US" altLang="ko-KR" sz="1200" dirty="0"/>
              <a:t>print("client{} </a:t>
            </a:r>
            <a:r>
              <a:rPr lang="ko-KR" altLang="en-US" sz="1200" dirty="0"/>
              <a:t>가  접속</a:t>
            </a:r>
            <a:r>
              <a:rPr lang="en-US" altLang="ko-KR" sz="1200" dirty="0"/>
              <a:t>".format(</a:t>
            </a:r>
            <a:r>
              <a:rPr lang="en-US" altLang="ko-KR" sz="1200" dirty="0" err="1"/>
              <a:t>mytuple</a:t>
            </a:r>
            <a:r>
              <a:rPr lang="en-US" altLang="ko-KR" sz="1200" dirty="0"/>
              <a:t>))</a:t>
            </a:r>
          </a:p>
          <a:p>
            <a:pPr algn="l"/>
            <a:r>
              <a:rPr lang="en-US" altLang="ko-KR" sz="1200" dirty="0"/>
              <a:t>print("{} </a:t>
            </a:r>
            <a:r>
              <a:rPr lang="ko-KR" altLang="en-US" sz="1200" dirty="0"/>
              <a:t>전송 데이터</a:t>
            </a:r>
            <a:r>
              <a:rPr lang="en-US" altLang="ko-KR" sz="1200" dirty="0"/>
              <a:t>".format(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305308" y="2974593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덧셈 연산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23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사전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12776"/>
            <a:ext cx="2448272" cy="259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 = {}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["A"] = 0</a:t>
            </a:r>
          </a:p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["B"] = 1</a:t>
            </a:r>
          </a:p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["C"] = 2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mydict_test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Key </a:t>
            </a:r>
            <a:r>
              <a:rPr lang="ko-KR" altLang="en-US" dirty="0" smtClean="0">
                <a:solidFill>
                  <a:srgbClr val="FF0000"/>
                </a:solidFill>
              </a:rPr>
              <a:t>값과 </a:t>
            </a:r>
            <a:r>
              <a:rPr lang="en-US" altLang="ko-KR" dirty="0" smtClean="0">
                <a:solidFill>
                  <a:srgbClr val="FF0000"/>
                </a:solidFill>
              </a:rPr>
              <a:t>value</a:t>
            </a:r>
            <a:r>
              <a:rPr lang="ko-KR" altLang="en-US" dirty="0" smtClean="0">
                <a:solidFill>
                  <a:srgbClr val="FF0000"/>
                </a:solidFill>
              </a:rPr>
              <a:t>를 이용해 사전 내용 추가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22327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내용 추가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부등호 5"/>
          <p:cNvSpPr/>
          <p:nvPr/>
        </p:nvSpPr>
        <p:spPr bwMode="auto">
          <a:xfrm>
            <a:off x="2635982" y="1963564"/>
            <a:ext cx="936104" cy="432048"/>
          </a:xfrm>
          <a:prstGeom prst="mathNotEqual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807246" y="1104999"/>
            <a:ext cx="22327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내용 추가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7246" y="1425716"/>
            <a:ext cx="24482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i-FI" altLang="ko-KR" dirty="0"/>
              <a:t>mylist = []</a:t>
            </a:r>
          </a:p>
          <a:p>
            <a:pPr algn="l"/>
            <a:r>
              <a:rPr lang="fi-FI" altLang="ko-KR" dirty="0"/>
              <a:t>mylist[0] = 5</a:t>
            </a:r>
          </a:p>
          <a:p>
            <a:pPr algn="l"/>
            <a:r>
              <a:rPr lang="fi-FI" altLang="ko-KR" dirty="0"/>
              <a:t>mylist[1] = 7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>
                <a:solidFill>
                  <a:srgbClr val="FF0000"/>
                </a:solidFill>
              </a:rPr>
              <a:t>IndexError</a:t>
            </a:r>
            <a:r>
              <a:rPr lang="en-US" altLang="ko-KR" dirty="0">
                <a:solidFill>
                  <a:srgbClr val="FF0000"/>
                </a:solidFill>
              </a:rPr>
              <a:t>: list assignment index out of range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6039966" y="2276872"/>
            <a:ext cx="548258" cy="16450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5728" y="1379950"/>
            <a:ext cx="24482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i-FI" altLang="ko-KR" dirty="0"/>
              <a:t>mylist = []</a:t>
            </a:r>
          </a:p>
          <a:p>
            <a:pPr algn="l"/>
            <a:r>
              <a:rPr lang="fi-FI" altLang="ko-KR" dirty="0"/>
              <a:t>mylist.append(1)</a:t>
            </a:r>
          </a:p>
          <a:p>
            <a:pPr algn="l"/>
            <a:r>
              <a:rPr lang="fi-FI" altLang="ko-KR" dirty="0"/>
              <a:t>mylist.append(2)</a:t>
            </a:r>
          </a:p>
          <a:p>
            <a:pPr algn="l"/>
            <a:r>
              <a:rPr lang="fi-FI" altLang="ko-KR" dirty="0"/>
              <a:t>print(mylist</a:t>
            </a:r>
            <a:r>
              <a:rPr lang="fi-FI" altLang="ko-KR" dirty="0" smtClean="0"/>
              <a:t>)</a:t>
            </a:r>
          </a:p>
          <a:p>
            <a:pPr algn="l"/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append, expend, 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활용해 내용 추가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35024" y="4581067"/>
            <a:ext cx="326816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a = 77</a:t>
            </a:r>
          </a:p>
          <a:p>
            <a:pPr algn="l"/>
            <a:r>
              <a:rPr lang="en-US" altLang="ko-KR" dirty="0"/>
              <a:t>b = [1,2,3]</a:t>
            </a:r>
          </a:p>
          <a:p>
            <a:pPr algn="l"/>
            <a:r>
              <a:rPr lang="en-US" altLang="ko-KR" dirty="0"/>
              <a:t>c = "python"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dict</a:t>
            </a:r>
            <a:r>
              <a:rPr lang="en-US" altLang="ko-KR" dirty="0"/>
              <a:t> = { a:b, tuple(b):c, c:a }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3203848" y="5733256"/>
            <a:ext cx="1440160" cy="14401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5517232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사전의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값은 변경 불가능한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객체여야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9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사전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12776"/>
            <a:ext cx="370790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dict_data</a:t>
            </a:r>
            <a:r>
              <a:rPr lang="en-US" altLang="ko-KR" dirty="0"/>
              <a:t> = { 'A':90, 'B':80, 'C':90 }</a:t>
            </a:r>
          </a:p>
          <a:p>
            <a:pPr algn="l"/>
            <a:r>
              <a:rPr lang="en-US" altLang="ko-KR" dirty="0"/>
              <a:t>res = </a:t>
            </a:r>
            <a:r>
              <a:rPr lang="en-US" altLang="ko-KR" dirty="0" err="1"/>
              <a:t>dict_data.pop</a:t>
            </a:r>
            <a:r>
              <a:rPr lang="en-US" altLang="ko-KR" dirty="0"/>
              <a:t>('B')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dict_data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print(res)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22327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내용 삭제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1412776"/>
            <a:ext cx="3707904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dict_data</a:t>
            </a:r>
            <a:r>
              <a:rPr lang="en-US" altLang="ko-KR" dirty="0"/>
              <a:t> = { 'A':90, 'B':80, 'C':90 }</a:t>
            </a:r>
          </a:p>
          <a:p>
            <a:pPr algn="l"/>
            <a:r>
              <a:rPr lang="en-US" altLang="ko-KR" dirty="0" smtClean="0"/>
              <a:t>del </a:t>
            </a:r>
            <a:r>
              <a:rPr lang="en-US" altLang="ko-KR" dirty="0" err="1"/>
              <a:t>dict_data</a:t>
            </a:r>
            <a:r>
              <a:rPr lang="en-US" altLang="ko-KR" dirty="0"/>
              <a:t>['B']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dict_data</a:t>
            </a:r>
            <a:r>
              <a:rPr lang="en-US" altLang="ko-KR" dirty="0"/>
              <a:t>)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7720" y="2636912"/>
            <a:ext cx="26520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내용 추가 및 변경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04" y="2944689"/>
            <a:ext cx="68974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people_dict</a:t>
            </a:r>
            <a:r>
              <a:rPr lang="en-US" altLang="ko-KR" dirty="0"/>
              <a:t> = { 'china':13567, 'india':123456, 'america':98345 }</a:t>
            </a:r>
          </a:p>
          <a:p>
            <a:pPr algn="l"/>
            <a:r>
              <a:rPr lang="en-US" altLang="ko-KR" dirty="0" smtClean="0"/>
              <a:t>print(</a:t>
            </a:r>
            <a:r>
              <a:rPr lang="en-US" altLang="ko-KR" dirty="0" err="1" smtClean="0"/>
              <a:t>people_dict</a:t>
            </a:r>
            <a:r>
              <a:rPr lang="en-US" altLang="ko-KR" dirty="0"/>
              <a:t>['china'])</a:t>
            </a:r>
          </a:p>
          <a:p>
            <a:pPr algn="l"/>
            <a:r>
              <a:rPr lang="en-US" altLang="ko-KR" dirty="0" err="1"/>
              <a:t>people_dict</a:t>
            </a:r>
            <a:r>
              <a:rPr lang="en-US" altLang="ko-KR" dirty="0"/>
              <a:t>['china'] = 56728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people_dict</a:t>
            </a:r>
            <a:r>
              <a:rPr lang="en-US" altLang="ko-KR" dirty="0"/>
              <a:t>['china'])</a:t>
            </a:r>
          </a:p>
          <a:p>
            <a:pPr algn="l"/>
            <a:r>
              <a:rPr lang="en-US" altLang="ko-KR" dirty="0" err="1"/>
              <a:t>people_dict</a:t>
            </a:r>
            <a:r>
              <a:rPr lang="en-US" altLang="ko-KR" dirty="0"/>
              <a:t>['</a:t>
            </a:r>
            <a:r>
              <a:rPr lang="en-US" altLang="ko-KR" dirty="0" err="1"/>
              <a:t>korea</a:t>
            </a:r>
            <a:r>
              <a:rPr lang="en-US" altLang="ko-KR" dirty="0"/>
              <a:t>'] = 3267892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people_dict</a:t>
            </a:r>
            <a:r>
              <a:rPr lang="en-US" altLang="ko-KR" dirty="0"/>
              <a:t>)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6662" y="4634478"/>
            <a:ext cx="83717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update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//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동일한 키가 존재하면 항목 수정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동일한 키가 없다면 항목 추가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46" y="4942255"/>
            <a:ext cx="829667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dict_test</a:t>
            </a:r>
            <a:r>
              <a:rPr lang="en-US" altLang="ko-KR" dirty="0"/>
              <a:t> = { 'first':7, 'second':77, 'third':777 }</a:t>
            </a:r>
          </a:p>
          <a:p>
            <a:pPr algn="l"/>
            <a:r>
              <a:rPr lang="en-US" altLang="ko-KR" dirty="0" err="1"/>
              <a:t>modify_dict</a:t>
            </a:r>
            <a:r>
              <a:rPr lang="en-US" altLang="ko-KR" dirty="0"/>
              <a:t> = { 'first':0, 'end':100 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algn="l"/>
            <a:r>
              <a:rPr lang="en-US" altLang="ko-KR" dirty="0"/>
              <a:t>for </a:t>
            </a:r>
            <a:r>
              <a:rPr lang="en-US" altLang="ko-KR" dirty="0" err="1"/>
              <a:t>my_key</a:t>
            </a:r>
            <a:r>
              <a:rPr lang="en-US" altLang="ko-KR" dirty="0"/>
              <a:t> in </a:t>
            </a:r>
            <a:r>
              <a:rPr lang="en-US" altLang="ko-KR" dirty="0" err="1"/>
              <a:t>modify_dict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	if </a:t>
            </a:r>
            <a:r>
              <a:rPr lang="en-US" altLang="ko-KR" dirty="0" err="1"/>
              <a:t>my_key</a:t>
            </a:r>
            <a:r>
              <a:rPr lang="en-US" altLang="ko-KR" dirty="0"/>
              <a:t> not in </a:t>
            </a:r>
            <a:r>
              <a:rPr lang="en-US" altLang="ko-KR" dirty="0" err="1"/>
              <a:t>dict_test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		</a:t>
            </a:r>
            <a:r>
              <a:rPr lang="en-US" altLang="ko-KR" dirty="0" err="1"/>
              <a:t>dict_test.update</a:t>
            </a:r>
            <a:r>
              <a:rPr lang="en-US" altLang="ko-KR" dirty="0"/>
              <a:t>( { </a:t>
            </a:r>
            <a:r>
              <a:rPr lang="en-US" altLang="ko-KR" dirty="0" err="1"/>
              <a:t>my_key:modify_dict</a:t>
            </a:r>
            <a:r>
              <a:rPr lang="en-US" altLang="ko-KR" dirty="0"/>
              <a:t>[</a:t>
            </a:r>
            <a:r>
              <a:rPr lang="en-US" altLang="ko-KR" dirty="0" err="1"/>
              <a:t>my_key</a:t>
            </a:r>
            <a:r>
              <a:rPr lang="en-US" altLang="ko-KR" dirty="0"/>
              <a:t>] }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dict_test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5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set(</a:t>
            </a:r>
            <a:r>
              <a:rPr lang="ko-KR" altLang="en-US" dirty="0" smtClean="0"/>
              <a:t>셋</a:t>
            </a:r>
            <a:r>
              <a:rPr lang="en-US" altLang="ko-KR" dirty="0" smtClean="0"/>
              <a:t>)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196752"/>
            <a:ext cx="5508104" cy="237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mylist</a:t>
            </a:r>
            <a:r>
              <a:rPr lang="en-US" altLang="ko-KR" dirty="0"/>
              <a:t> = [9,5,3,7,2,1,55, 32, 21, 99,3,9,6,7,6,7,4,1]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myset</a:t>
            </a:r>
            <a:r>
              <a:rPr lang="en-US" altLang="ko-KR" dirty="0"/>
              <a:t> = set(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mylist_mod</a:t>
            </a:r>
            <a:r>
              <a:rPr lang="en-US" altLang="ko-KR" dirty="0"/>
              <a:t> = list(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mylist_mod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mylist_sort</a:t>
            </a:r>
            <a:r>
              <a:rPr lang="en-US" altLang="ko-KR" dirty="0"/>
              <a:t> = sorted(</a:t>
            </a:r>
            <a:r>
              <a:rPr lang="en-US" altLang="ko-KR" dirty="0" err="1"/>
              <a:t>mylist_mod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mylist_sort</a:t>
            </a:r>
            <a:r>
              <a:rPr lang="en-US" altLang="ko-KR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94168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3300"/>
                </a:solidFill>
                <a:sym typeface="Wingdings" panose="05000000000000000000" pitchFamily="2" charset="2"/>
              </a:rPr>
              <a:t>세 문자열에서 공통된 문자만 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173409"/>
            <a:ext cx="5508104" cy="26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mystr1 = "python is simple"</a:t>
            </a:r>
          </a:p>
          <a:p>
            <a:pPr algn="l"/>
            <a:r>
              <a:rPr lang="en-US" altLang="ko-KR" dirty="0"/>
              <a:t>mystr2 = "apple is delicious"</a:t>
            </a:r>
          </a:p>
          <a:p>
            <a:pPr algn="l"/>
            <a:r>
              <a:rPr lang="en-US" altLang="ko-KR" dirty="0"/>
              <a:t>mystr3 = "programming"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myset1 = set(mystr1)</a:t>
            </a:r>
          </a:p>
          <a:p>
            <a:pPr algn="l"/>
            <a:r>
              <a:rPr lang="en-US" altLang="ko-KR" dirty="0"/>
              <a:t>myset2 = set(mystr2)</a:t>
            </a:r>
          </a:p>
          <a:p>
            <a:pPr algn="l"/>
            <a:r>
              <a:rPr lang="en-US" altLang="ko-KR" dirty="0"/>
              <a:t>myset3 = set(mystr3)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myset_res</a:t>
            </a:r>
            <a:r>
              <a:rPr lang="en-US" altLang="ko-KR" dirty="0"/>
              <a:t> = myset1 &amp; myset2 &amp; myset3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myset_res</a:t>
            </a:r>
            <a:r>
              <a:rPr lang="en-US" altLang="ko-KR" dirty="0"/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347864" y="1844824"/>
            <a:ext cx="28083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444208" y="170080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리스트를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으로 중복제거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3347864" y="2564904"/>
            <a:ext cx="28083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444208" y="23696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을 리스트로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4139952" y="3140968"/>
            <a:ext cx="2232248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88224" y="293802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항목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6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조건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196752"/>
            <a:ext cx="3419872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a = 50; b=70</a:t>
            </a:r>
          </a:p>
          <a:p>
            <a:pPr algn="l"/>
            <a:r>
              <a:rPr lang="en-US" altLang="ko-KR" dirty="0" err="1"/>
              <a:t>Max_val</a:t>
            </a:r>
            <a:r>
              <a:rPr lang="en-US" altLang="ko-KR" dirty="0"/>
              <a:t> =  a if a&gt;b else b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343557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내포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61675"/>
            <a:ext cx="421196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mylisttest</a:t>
            </a:r>
            <a:r>
              <a:rPr lang="en-US" altLang="ko-KR" dirty="0"/>
              <a:t> = [ x </a:t>
            </a:r>
            <a:r>
              <a:rPr lang="en-US" altLang="ko-KR" dirty="0" smtClean="0"/>
              <a:t> for </a:t>
            </a:r>
            <a:r>
              <a:rPr lang="en-US" altLang="ko-KR" dirty="0"/>
              <a:t>x in range(1, 10</a:t>
            </a:r>
            <a:r>
              <a:rPr lang="en-US" altLang="ko-KR" dirty="0" smtClean="0"/>
              <a:t>) ]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mylisttest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059832" y="1628800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83968" y="1196752"/>
            <a:ext cx="3096344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if else </a:t>
            </a:r>
            <a:r>
              <a:rPr lang="ko-KR" altLang="en-US" dirty="0" smtClean="0"/>
              <a:t>문을 한 줄로 간결히 표현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A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if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 B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조건식이 참이면 </a:t>
            </a:r>
            <a:r>
              <a:rPr lang="en-US" altLang="ko-KR" dirty="0" smtClean="0"/>
              <a:t>A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조건식이 거짓이면 </a:t>
            </a:r>
            <a:r>
              <a:rPr lang="en-US" altLang="ko-KR" dirty="0" smtClean="0"/>
              <a:t>B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수행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4067944" y="2924944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183560" y="2511563"/>
            <a:ext cx="309634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[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 </a:t>
            </a:r>
            <a:r>
              <a:rPr lang="en-US" altLang="ko-KR" dirty="0" smtClean="0"/>
              <a:t>for x in </a:t>
            </a:r>
            <a:r>
              <a:rPr lang="ko-KR" altLang="en-US" dirty="0" smtClean="0"/>
              <a:t>반복가능객체 </a:t>
            </a:r>
            <a:r>
              <a:rPr lang="en-US" altLang="ko-KR" dirty="0" smtClean="0"/>
              <a:t>]</a:t>
            </a:r>
          </a:p>
          <a:p>
            <a:pPr algn="l"/>
            <a:r>
              <a:rPr lang="ko-KR" altLang="en-US" dirty="0" err="1" smtClean="0"/>
              <a:t>표현식을</a:t>
            </a:r>
            <a:r>
              <a:rPr lang="ko-KR" altLang="en-US" dirty="0" smtClean="0"/>
              <a:t> 리스트 항목으로 해서 리스트 생성</a:t>
            </a:r>
            <a:endParaRPr lang="ko-KR" altLang="en-US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3486280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조건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표현식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활용한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 확장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3841900"/>
            <a:ext cx="615617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[ "</a:t>
            </a:r>
            <a:r>
              <a:rPr lang="ko-KR" altLang="en-US" dirty="0"/>
              <a:t>짝</a:t>
            </a:r>
            <a:r>
              <a:rPr lang="en-US" altLang="ko-KR" dirty="0"/>
              <a:t>" if x%2 == 0 else "</a:t>
            </a:r>
            <a:r>
              <a:rPr lang="ko-KR" altLang="en-US" dirty="0"/>
              <a:t>홀</a:t>
            </a:r>
            <a:r>
              <a:rPr lang="en-US" altLang="ko-KR" dirty="0"/>
              <a:t>" for x in range(1,10) 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231994" y="4213108"/>
            <a:ext cx="1835950" cy="9440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739769" y="4712582"/>
            <a:ext cx="309634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내포의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조건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반복객체의  항목이 홀수이면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</a:p>
          <a:p>
            <a:pPr algn="l"/>
            <a:r>
              <a:rPr lang="ko-KR" altLang="en-US" dirty="0" smtClean="0"/>
              <a:t>반복객체의 항목이 짝수이면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92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조건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 확장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mylist3 = [ 3, 6, 5, 9, 8, 2 , 1]</a:t>
            </a:r>
          </a:p>
          <a:p>
            <a:pPr algn="l"/>
            <a:r>
              <a:rPr lang="en-US" altLang="ko-KR" dirty="0"/>
              <a:t>mylist4 = [ "</a:t>
            </a:r>
            <a:r>
              <a:rPr lang="ko-KR" altLang="en-US" dirty="0"/>
              <a:t>짝</a:t>
            </a:r>
            <a:r>
              <a:rPr lang="en-US" altLang="ko-KR" dirty="0"/>
              <a:t>" if x%2 == 0 else "</a:t>
            </a:r>
            <a:r>
              <a:rPr lang="ko-KR" altLang="en-US" dirty="0"/>
              <a:t>홀</a:t>
            </a:r>
            <a:r>
              <a:rPr lang="en-US" altLang="ko-KR" dirty="0"/>
              <a:t>" for x in mylist3 ]</a:t>
            </a:r>
          </a:p>
          <a:p>
            <a:pPr algn="l"/>
            <a:r>
              <a:rPr lang="en-US" altLang="ko-KR" dirty="0"/>
              <a:t>print(mylist4)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267744" y="2060848"/>
            <a:ext cx="1835950" cy="9440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29122" y="2429735"/>
            <a:ext cx="389926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내포의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조건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반복객체의  항목이 홀수이면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</a:p>
          <a:p>
            <a:pPr algn="l"/>
            <a:r>
              <a:rPr lang="ko-KR" altLang="en-US" dirty="0" smtClean="0"/>
              <a:t>반복객체의 항목이 짝수이면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6004" y="3525090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여과기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880710"/>
            <a:ext cx="615617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mylist2 = [ x for x in range(1,10) if x%2 == 0 ]</a:t>
            </a:r>
          </a:p>
          <a:p>
            <a:pPr algn="l"/>
            <a:r>
              <a:rPr lang="en-US" altLang="ko-KR" dirty="0"/>
              <a:t>print(mylist2)</a:t>
            </a:r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2160113" y="4214161"/>
            <a:ext cx="1835950" cy="9440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129122" y="4935847"/>
            <a:ext cx="389926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내포에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추가하여 여과기 기능 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반복객체 중 짝수인 값만 리스트 항목 추가</a:t>
            </a:r>
            <a:endParaRPr lang="en-US" altLang="ko-KR" dirty="0" smtClean="0"/>
          </a:p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else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syntax </a:t>
            </a:r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1~10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 홀수의 합 계산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total = 0</a:t>
            </a:r>
          </a:p>
          <a:p>
            <a:pPr algn="l"/>
            <a:r>
              <a:rPr lang="en-US" altLang="ko-KR" sz="1200" dirty="0"/>
              <a:t>for x in range(1,10):</a:t>
            </a:r>
          </a:p>
          <a:p>
            <a:pPr algn="l"/>
            <a:r>
              <a:rPr lang="en-US" altLang="ko-KR" sz="1200" dirty="0"/>
              <a:t>	if x%2 == 0:</a:t>
            </a:r>
          </a:p>
          <a:p>
            <a:pPr algn="l"/>
            <a:r>
              <a:rPr lang="en-US" altLang="ko-KR" sz="1200" dirty="0"/>
              <a:t>		continue</a:t>
            </a:r>
          </a:p>
          <a:p>
            <a:pPr algn="l"/>
            <a:r>
              <a:rPr lang="en-US" altLang="ko-KR" sz="1200" dirty="0"/>
              <a:t>	total += x</a:t>
            </a:r>
          </a:p>
          <a:p>
            <a:pPr algn="l"/>
            <a:r>
              <a:rPr lang="en-US" altLang="ko-KR" sz="1200" dirty="0"/>
              <a:t>print("1~1000 </a:t>
            </a:r>
            <a:r>
              <a:rPr lang="ko-KR" altLang="en-US" sz="1200" dirty="0"/>
              <a:t>까지 홀수 합 </a:t>
            </a:r>
            <a:r>
              <a:rPr lang="en-US" altLang="ko-KR" sz="1200" dirty="0"/>
              <a:t>: ", total)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6004" y="2924944"/>
            <a:ext cx="77043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“python”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문자열을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for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문을 활용해 대문자로 변환 하되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‘y’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문자만 소문자 그대로 표현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280564"/>
            <a:ext cx="6156176" cy="116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for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in "python":</a:t>
            </a:r>
          </a:p>
          <a:p>
            <a:pPr algn="l"/>
            <a:r>
              <a:rPr lang="en-US" altLang="ko-KR" sz="1200" dirty="0"/>
              <a:t>	if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== 'y':</a:t>
            </a:r>
          </a:p>
          <a:p>
            <a:pPr algn="l"/>
            <a:r>
              <a:rPr lang="en-US" altLang="ko-KR" sz="1200" dirty="0"/>
              <a:t>		print("{}".format(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))</a:t>
            </a:r>
          </a:p>
          <a:p>
            <a:pPr algn="l"/>
            <a:r>
              <a:rPr lang="en-US" altLang="ko-KR" sz="1200" dirty="0"/>
              <a:t>	else:</a:t>
            </a:r>
          </a:p>
          <a:p>
            <a:pPr algn="l"/>
            <a:r>
              <a:rPr lang="en-US" altLang="ko-KR" sz="1200" dirty="0"/>
              <a:t>		print("{}".format( </a:t>
            </a:r>
            <a:r>
              <a:rPr lang="en-US" altLang="ko-KR" sz="1200" dirty="0" err="1"/>
              <a:t>chr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ord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)-32) ) 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6004" y="4790305"/>
            <a:ext cx="77043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{ }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내용을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key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value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구분 하여 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145925"/>
            <a:ext cx="6156176" cy="941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mydic</a:t>
            </a:r>
            <a:r>
              <a:rPr lang="en-US" altLang="ko-KR" sz="1200" dirty="0"/>
              <a:t> = { "a":1, "b":2, "c":3, "d":4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for dickey in </a:t>
            </a:r>
            <a:r>
              <a:rPr lang="en-US" altLang="ko-KR" sz="1200" dirty="0" err="1"/>
              <a:t>mydic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	print("{", "{} : {}".format(dickey, </a:t>
            </a:r>
            <a:r>
              <a:rPr lang="en-US" altLang="ko-KR" sz="1200" dirty="0" err="1"/>
              <a:t>mydic</a:t>
            </a:r>
            <a:r>
              <a:rPr lang="en-US" altLang="ko-KR" sz="1200" dirty="0"/>
              <a:t>[dickey]), "}")</a:t>
            </a:r>
          </a:p>
        </p:txBody>
      </p:sp>
    </p:spTree>
    <p:extLst>
      <p:ext uri="{BB962C8B-B14F-4D97-AF65-F5344CB8AC3E}">
        <p14:creationId xmlns:p14="http://schemas.microsoft.com/office/powerpoint/2010/main" val="1082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662422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반지름을 입력 받아 원의 넓이 및 둘레를 계산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“end”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입력시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프로그램 종료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while </a:t>
            </a:r>
            <a:r>
              <a:rPr lang="en-US" altLang="ko-KR" sz="1200" dirty="0"/>
              <a:t>True: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minput</a:t>
            </a:r>
            <a:r>
              <a:rPr lang="en-US" altLang="ko-KR" sz="1200" dirty="0"/>
              <a:t> = input("</a:t>
            </a:r>
            <a:r>
              <a:rPr lang="ko-KR" altLang="en-US" sz="1200" dirty="0"/>
              <a:t>반지름 입력 </a:t>
            </a:r>
            <a:r>
              <a:rPr lang="en-US" altLang="ko-KR" sz="1200" dirty="0"/>
              <a:t>: ")</a:t>
            </a:r>
          </a:p>
          <a:p>
            <a:pPr algn="l"/>
            <a:r>
              <a:rPr lang="en-US" altLang="ko-KR" sz="1200" dirty="0"/>
              <a:t>	if </a:t>
            </a:r>
            <a:r>
              <a:rPr lang="en-US" altLang="ko-KR" sz="1200" dirty="0" err="1"/>
              <a:t>minput</a:t>
            </a:r>
            <a:r>
              <a:rPr lang="en-US" altLang="ko-KR" sz="1200" dirty="0"/>
              <a:t> == "end":</a:t>
            </a:r>
          </a:p>
          <a:p>
            <a:pPr algn="l"/>
            <a:r>
              <a:rPr lang="en-US" altLang="ko-KR" sz="1200" dirty="0"/>
              <a:t>		break</a:t>
            </a:r>
          </a:p>
          <a:p>
            <a:pPr algn="l"/>
            <a:r>
              <a:rPr lang="en-US" altLang="ko-KR" sz="1200" dirty="0"/>
              <a:t>	else: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= float(</a:t>
            </a:r>
            <a:r>
              <a:rPr lang="en-US" altLang="ko-KR" sz="1200" dirty="0" err="1"/>
              <a:t>minput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print("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: ",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circle_area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* 3.14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circle_len</a:t>
            </a:r>
            <a:r>
              <a:rPr lang="en-US" altLang="ko-KR" sz="1200" dirty="0"/>
              <a:t> = 2 * 3.14 *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 </a:t>
            </a:r>
          </a:p>
          <a:p>
            <a:pPr algn="l"/>
            <a:r>
              <a:rPr lang="en-US" altLang="ko-KR" sz="1200" dirty="0"/>
              <a:t>	print("area : ", </a:t>
            </a:r>
            <a:r>
              <a:rPr lang="en-US" altLang="ko-KR" sz="1200" dirty="0" err="1"/>
              <a:t>circle_area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print("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: ", </a:t>
            </a:r>
            <a:r>
              <a:rPr lang="en-US" altLang="ko-KR" sz="1200" dirty="0" err="1"/>
              <a:t>circle_len</a:t>
            </a:r>
            <a:r>
              <a:rPr lang="en-US" altLang="ko-KR" sz="1200" dirty="0"/>
              <a:t>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6004" y="4149080"/>
            <a:ext cx="81363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내포를 활용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1~100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숫자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공배수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배가가 아닌 수의 리스트 생성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04700"/>
            <a:ext cx="7956376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[x for x in range(1,101) if ((x%2==0 and x%3==0) and (x%4 != 0)) 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3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662422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 데이터 중 숫자문자 나 특수 문자 제거한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영문대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소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문자만 추출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mystrdata</a:t>
            </a:r>
            <a:r>
              <a:rPr lang="en-US" altLang="ko-KR" sz="1200" dirty="0"/>
              <a:t> = "#s45cD!K2ab@"</a:t>
            </a:r>
          </a:p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[]</a:t>
            </a:r>
          </a:p>
          <a:p>
            <a:pPr algn="l"/>
            <a:r>
              <a:rPr lang="en-US" altLang="ko-KR" sz="1200" dirty="0"/>
              <a:t>for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mystrdata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	if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&gt;= 'a' and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&lt;= 'z':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mylistdata.append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elif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&gt;='A' and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&lt;= 'Z':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mylistdata.append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 err="1"/>
              <a:t>mystr_cov</a:t>
            </a:r>
            <a:r>
              <a:rPr lang="en-US" altLang="ko-KR" sz="1200" dirty="0"/>
              <a:t> = "".join(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mystr_cov</a:t>
            </a:r>
            <a:r>
              <a:rPr lang="en-US" altLang="ko-KR" sz="1200" dirty="0"/>
              <a:t>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6004" y="4005064"/>
            <a:ext cx="81363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내포를 활용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1~100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숫자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공배수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배가가 아닌 수의 리스트 생성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360684"/>
            <a:ext cx="7956376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[x for x in range(1,101) if ((x%2==0 and x%3==0) and (x%4 != 0)) 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004" y="5095062"/>
            <a:ext cx="8136396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내포를 활용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range(1,20)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을 순회하여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으로 나누었을 때 나머지가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‘A‘</a:t>
            </a:r>
          </a:p>
          <a:p>
            <a:pPr algn="l" defTabSz="717550"/>
            <a:r>
              <a:rPr lang="en-US" altLang="ko-KR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나머지가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‘B‘, 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나머지가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‘C’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로 리스트 생성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675677"/>
            <a:ext cx="7956376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 'A' if x%3 == 1 else 'B' if x%3 == 2 else 'C' for x in range(1,20) 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73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객체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7"/>
            <a:ext cx="7561312" cy="5995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dirty="0" err="1">
                <a:sym typeface="Wingdings" panose="05000000000000000000" pitchFamily="2" charset="2"/>
              </a:rPr>
              <a:t>string_object</a:t>
            </a:r>
            <a:r>
              <a:rPr lang="en-US" altLang="ko-KR" dirty="0">
                <a:sym typeface="Wingdings" panose="05000000000000000000" pitchFamily="2" charset="2"/>
              </a:rPr>
              <a:t> = "python programming"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total = [ ]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for x in </a:t>
            </a:r>
            <a:r>
              <a:rPr lang="en-US" altLang="ko-KR" dirty="0" err="1">
                <a:sym typeface="Wingdings" panose="05000000000000000000" pitchFamily="2" charset="2"/>
              </a:rPr>
              <a:t>string_object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if x == " ":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sym typeface="Wingdings" panose="05000000000000000000" pitchFamily="2" charset="2"/>
              </a:rPr>
              <a:t>total.append</a:t>
            </a:r>
            <a:r>
              <a:rPr lang="en-US" altLang="ko-KR" dirty="0">
                <a:sym typeface="Wingdings" panose="05000000000000000000" pitchFamily="2" charset="2"/>
              </a:rPr>
              <a:t>(" ")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else: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sym typeface="Wingdings" panose="05000000000000000000" pitchFamily="2" charset="2"/>
              </a:rPr>
              <a:t>total.append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chr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ord</a:t>
            </a:r>
            <a:r>
              <a:rPr lang="en-US" altLang="ko-KR" dirty="0">
                <a:sym typeface="Wingdings" panose="05000000000000000000" pitchFamily="2" charset="2"/>
              </a:rPr>
              <a:t>(x)-32))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err="1">
                <a:sym typeface="Wingdings" panose="05000000000000000000" pitchFamily="2" charset="2"/>
              </a:rPr>
              <a:t>string_big</a:t>
            </a:r>
            <a:r>
              <a:rPr lang="en-US" altLang="ko-KR" dirty="0">
                <a:sym typeface="Wingdings" panose="05000000000000000000" pitchFamily="2" charset="2"/>
              </a:rPr>
              <a:t> = "".join(total)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print("for statement used :")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</a:t>
            </a:r>
            <a:r>
              <a:rPr lang="en-US" altLang="ko-KR" dirty="0" err="1">
                <a:sym typeface="Wingdings" panose="05000000000000000000" pitchFamily="2" charset="2"/>
              </a:rPr>
              <a:t>string_big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print("===================")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print("upper method used :")</a:t>
            </a:r>
          </a:p>
          <a:p>
            <a:pPr algn="l" defTabSz="717550"/>
            <a:r>
              <a:rPr lang="en-US" altLang="ko-KR" dirty="0" err="1">
                <a:sym typeface="Wingdings" panose="05000000000000000000" pitchFamily="2" charset="2"/>
              </a:rPr>
              <a:t>string_up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sym typeface="Wingdings" panose="05000000000000000000" pitchFamily="2" charset="2"/>
              </a:rPr>
              <a:t>string_object.upper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</a:t>
            </a:r>
            <a:r>
              <a:rPr lang="en-US" altLang="ko-KR" dirty="0" err="1">
                <a:sym typeface="Wingdings" panose="05000000000000000000" pitchFamily="2" charset="2"/>
              </a:rPr>
              <a:t>string_up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V="1">
            <a:off x="4211960" y="2348880"/>
            <a:ext cx="1152128" cy="72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679640" y="2185119"/>
            <a:ext cx="2160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 bwMode="auto">
          <a:xfrm flipV="1">
            <a:off x="3961011" y="5517232"/>
            <a:ext cx="1152128" cy="72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364088" y="5322053"/>
            <a:ext cx="2160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66605" y="3895532"/>
            <a:ext cx="29337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객체의 내장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활용 시 손쉽게 코드 구현 가능 </a:t>
            </a:r>
            <a:endParaRPr lang="ko-KR" altLang="en-US" dirty="0"/>
          </a:p>
        </p:txBody>
      </p:sp>
      <p:sp>
        <p:nvSpPr>
          <p:cNvPr id="31" name="왼쪽으로 구부러진 화살표 30"/>
          <p:cNvSpPr/>
          <p:nvPr/>
        </p:nvSpPr>
        <p:spPr bwMode="auto">
          <a:xfrm>
            <a:off x="4499992" y="3429000"/>
            <a:ext cx="613147" cy="1512168"/>
          </a:xfrm>
          <a:prstGeom prst="curvedLef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84168" y="5893396"/>
            <a:ext cx="2483768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for statement used :</a:t>
            </a:r>
          </a:p>
          <a:p>
            <a:pPr algn="l"/>
            <a:r>
              <a:rPr lang="en-US" altLang="ko-KR" sz="1000" dirty="0"/>
              <a:t>PYTHON PROGRAMMING</a:t>
            </a:r>
          </a:p>
          <a:p>
            <a:pPr algn="l"/>
            <a:r>
              <a:rPr lang="en-US" altLang="ko-KR" sz="1000" dirty="0"/>
              <a:t>===================</a:t>
            </a:r>
          </a:p>
          <a:p>
            <a:pPr algn="l"/>
            <a:r>
              <a:rPr lang="en-US" altLang="ko-KR" sz="1000" dirty="0"/>
              <a:t>upper method used :</a:t>
            </a:r>
          </a:p>
          <a:p>
            <a:pPr algn="l"/>
            <a:r>
              <a:rPr lang="en-US" altLang="ko-KR" sz="1000" dirty="0"/>
              <a:t>PYTHON PROGRAMMING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53624" y="5887736"/>
            <a:ext cx="7200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601703"/>
            <a:ext cx="4835834" cy="101565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8630" y="2601703"/>
            <a:ext cx="4031602" cy="1015657"/>
          </a:xfrm>
          <a:prstGeom prst="rect">
            <a:avLst/>
          </a:prstGeom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600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kumimoji="0" lang="ko-KR" altLang="en-US" sz="6000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999885"/>
            <a:ext cx="5976664" cy="45345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본사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13493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대왕판교로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644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49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한컴타워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3,4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031-627-3000</a:t>
            </a:r>
          </a:p>
          <a:p>
            <a:pPr algn="l">
              <a:lnSpc>
                <a:spcPts val="13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연구소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13487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판교로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228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17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판교세븐벤처밸리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단지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동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9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031-600-5000 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73" y="5681584"/>
            <a:ext cx="4181003" cy="26769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㈜</a:t>
            </a:r>
            <a:r>
              <a:rPr lang="ko-KR" altLang="en-US" sz="1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</a:t>
            </a:r>
            <a:r>
              <a:rPr lang="en-US" altLang="ko-KR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MDS 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www.hancommds.com</a:t>
            </a:r>
            <a:endParaRPr lang="ko-KR" altLang="en-US" sz="1800" b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09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내장 데이터 </a:t>
            </a:r>
            <a:r>
              <a:rPr lang="en-US" altLang="ko-KR" dirty="0" smtClean="0"/>
              <a:t>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76023"/>
              </p:ext>
            </p:extLst>
          </p:nvPr>
        </p:nvGraphicFramePr>
        <p:xfrm>
          <a:off x="323528" y="1340768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내장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복소수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Complex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5+2j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501008"/>
            <a:ext cx="2808312" cy="2117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a = 520</a:t>
            </a:r>
          </a:p>
          <a:p>
            <a:pPr algn="l"/>
            <a:r>
              <a:rPr lang="en-US" altLang="ko-KR"/>
              <a:t>print(type(a))</a:t>
            </a:r>
          </a:p>
          <a:p>
            <a:pPr algn="l"/>
            <a:r>
              <a:rPr lang="en-US" altLang="ko-KR"/>
              <a:t>a = 3.14</a:t>
            </a:r>
          </a:p>
          <a:p>
            <a:pPr algn="l"/>
            <a:r>
              <a:rPr lang="en-US" altLang="ko-KR"/>
              <a:t>print(type(a))</a:t>
            </a:r>
          </a:p>
          <a:p>
            <a:pPr algn="l"/>
            <a:r>
              <a:rPr lang="en-US" altLang="ko-KR"/>
              <a:t>a = 5+2j</a:t>
            </a:r>
          </a:p>
          <a:p>
            <a:pPr algn="l"/>
            <a:r>
              <a:rPr lang="en-US" altLang="ko-KR"/>
              <a:t>print(type(a))</a:t>
            </a:r>
          </a:p>
          <a:p>
            <a:pPr algn="l"/>
            <a:r>
              <a:rPr lang="en-US" altLang="ko-KR"/>
              <a:t>a = True</a:t>
            </a:r>
          </a:p>
          <a:p>
            <a:pPr algn="l"/>
            <a:r>
              <a:rPr lang="en-US" altLang="ko-KR"/>
              <a:t>print(type(a))</a:t>
            </a:r>
            <a:endParaRPr lang="en-US" altLang="ko-KR" dirty="0"/>
          </a:p>
        </p:txBody>
      </p:sp>
      <p:sp>
        <p:nvSpPr>
          <p:cNvPr id="4" name="오른쪽 화살표 3"/>
          <p:cNvSpPr/>
          <p:nvPr/>
        </p:nvSpPr>
        <p:spPr bwMode="auto">
          <a:xfrm>
            <a:off x="3635896" y="4365104"/>
            <a:ext cx="72008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4003437"/>
            <a:ext cx="2808312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pPr algn="l"/>
            <a:r>
              <a:rPr lang="en-US" altLang="ko-KR" dirty="0"/>
              <a:t>&lt;class 'float'&gt;</a:t>
            </a:r>
          </a:p>
          <a:p>
            <a:pPr algn="l"/>
            <a:r>
              <a:rPr lang="en-US" altLang="ko-KR" dirty="0"/>
              <a:t>&lt;class 'complex'&gt;</a:t>
            </a:r>
          </a:p>
          <a:p>
            <a:pPr algn="l"/>
            <a:r>
              <a:rPr lang="en-US" altLang="ko-KR" dirty="0"/>
              <a:t>&lt;class 'bool'&gt;</a:t>
            </a:r>
          </a:p>
        </p:txBody>
      </p:sp>
    </p:spTree>
    <p:extLst>
      <p:ext uri="{BB962C8B-B14F-4D97-AF65-F5344CB8AC3E}">
        <p14:creationId xmlns:p14="http://schemas.microsoft.com/office/powerpoint/2010/main" val="41863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내장 데이터 </a:t>
            </a:r>
            <a:r>
              <a:rPr lang="en-US" altLang="ko-KR" dirty="0" smtClean="0"/>
              <a:t>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56789"/>
              </p:ext>
            </p:extLst>
          </p:nvPr>
        </p:nvGraphicFramePr>
        <p:xfrm>
          <a:off x="323528" y="1340768"/>
          <a:ext cx="7632848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/>
                <a:gridCol w="1476164"/>
                <a:gridCol w="1296144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내장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시퀀스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“programming”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[1,2,3,4]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튜플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(5,6,7)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셋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{2,4,6,8}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매핑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딕셔너리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{“a”:1, “b”:2, “c”:3}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3903785"/>
            <a:ext cx="2808312" cy="26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a = "programming"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a= [1,2,3,4]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 = (5,6,7)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 = {2,4,6,8}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 = {"a":1, "b":2, "c":3 }</a:t>
            </a:r>
          </a:p>
          <a:p>
            <a:pPr algn="l"/>
            <a:r>
              <a:rPr lang="en-US" altLang="ko-KR" dirty="0"/>
              <a:t>print(type(a))</a:t>
            </a:r>
          </a:p>
        </p:txBody>
      </p:sp>
      <p:sp>
        <p:nvSpPr>
          <p:cNvPr id="4" name="오른쪽 화살표 3"/>
          <p:cNvSpPr/>
          <p:nvPr/>
        </p:nvSpPr>
        <p:spPr bwMode="auto">
          <a:xfrm>
            <a:off x="3491880" y="4767881"/>
            <a:ext cx="72008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4406214"/>
            <a:ext cx="2808312" cy="134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</a:p>
          <a:p>
            <a:pPr algn="l"/>
            <a:r>
              <a:rPr lang="en-US" altLang="ko-KR" dirty="0"/>
              <a:t>&lt;class 'list'&gt;</a:t>
            </a:r>
          </a:p>
          <a:p>
            <a:pPr algn="l"/>
            <a:r>
              <a:rPr lang="en-US" altLang="ko-KR" dirty="0"/>
              <a:t>&lt;class 'tuple'&gt;</a:t>
            </a:r>
          </a:p>
          <a:p>
            <a:pPr algn="l"/>
            <a:r>
              <a:rPr lang="en-US" altLang="ko-KR" dirty="0"/>
              <a:t>&lt;class 'set'&gt;</a:t>
            </a:r>
          </a:p>
          <a:p>
            <a:pPr algn="l"/>
            <a:r>
              <a:rPr lang="en-US" altLang="ko-KR" dirty="0"/>
              <a:t>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480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기본 숫자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6553200" cy="39272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fr-FR" altLang="ko-KR" b="0" dirty="0"/>
              <a:t>print(100/9</a:t>
            </a:r>
            <a:r>
              <a:rPr lang="fr-FR" altLang="ko-KR" b="0" dirty="0" smtClean="0"/>
              <a:t>)  </a:t>
            </a:r>
            <a:r>
              <a:rPr lang="fr-FR" altLang="ko-KR" b="0" dirty="0" smtClean="0">
                <a:sym typeface="Wingdings" panose="05000000000000000000" pitchFamily="2" charset="2"/>
              </a:rPr>
              <a:t>  </a:t>
            </a:r>
            <a:r>
              <a:rPr lang="ko-KR" altLang="en-US" b="0" dirty="0" smtClean="0">
                <a:sym typeface="Wingdings" panose="05000000000000000000" pitchFamily="2" charset="2"/>
              </a:rPr>
              <a:t>나눗셈 연산하되 결과는 실수 타입</a:t>
            </a:r>
            <a:endParaRPr lang="fr-FR" altLang="ko-KR" b="0" dirty="0"/>
          </a:p>
          <a:p>
            <a:pPr algn="l" defTabSz="717550"/>
            <a:r>
              <a:rPr lang="fr-FR" altLang="ko-KR" b="0" dirty="0"/>
              <a:t>print(100//9</a:t>
            </a:r>
            <a:r>
              <a:rPr lang="fr-FR" altLang="ko-KR" b="0" dirty="0" smtClean="0"/>
              <a:t>)  </a:t>
            </a:r>
            <a:r>
              <a:rPr lang="fr-FR" altLang="ko-KR" b="0" dirty="0" smtClean="0">
                <a:sym typeface="Wingdings" panose="05000000000000000000" pitchFamily="2" charset="2"/>
              </a:rPr>
              <a:t> </a:t>
            </a:r>
            <a:r>
              <a:rPr lang="ko-KR" altLang="en-US" b="0" dirty="0" smtClean="0">
                <a:sym typeface="Wingdings" panose="05000000000000000000" pitchFamily="2" charset="2"/>
              </a:rPr>
              <a:t>나눗셈 연산하되 소수점 이하는 버리고 결과는 정수 타입</a:t>
            </a:r>
            <a:endParaRPr lang="fr-FR" altLang="ko-KR" b="0" dirty="0"/>
          </a:p>
          <a:p>
            <a:pPr algn="l" defTabSz="717550"/>
            <a:r>
              <a:rPr lang="fr-FR" altLang="ko-KR" b="0" dirty="0" smtClean="0"/>
              <a:t>Print(100%9)  </a:t>
            </a:r>
            <a:r>
              <a:rPr lang="fr-FR" altLang="ko-KR" b="0" dirty="0" smtClean="0">
                <a:sym typeface="Wingdings" panose="05000000000000000000" pitchFamily="2" charset="2"/>
              </a:rPr>
              <a:t>  </a:t>
            </a:r>
            <a:r>
              <a:rPr lang="ko-KR" altLang="en-US" b="0" dirty="0" smtClean="0">
                <a:sym typeface="Wingdings" panose="05000000000000000000" pitchFamily="2" charset="2"/>
              </a:rPr>
              <a:t>나머지 값 반환</a:t>
            </a:r>
            <a:r>
              <a:rPr lang="fr-FR" altLang="ko-KR" b="0" dirty="0" smtClean="0">
                <a:sym typeface="Wingdings" panose="05000000000000000000" pitchFamily="2" charset="2"/>
              </a:rPr>
              <a:t> </a:t>
            </a:r>
            <a:endParaRPr lang="fr-FR" altLang="ko-KR" b="0" dirty="0"/>
          </a:p>
          <a:p>
            <a:pPr algn="l" defTabSz="717550"/>
            <a:r>
              <a:rPr lang="fr-FR" altLang="ko-KR" b="0" dirty="0"/>
              <a:t>print(divmod(100,9</a:t>
            </a:r>
            <a:r>
              <a:rPr lang="fr-FR" altLang="ko-KR" b="0" dirty="0" smtClean="0"/>
              <a:t>))  </a:t>
            </a:r>
            <a:r>
              <a:rPr lang="fr-FR" altLang="ko-KR" b="0" dirty="0" smtClean="0">
                <a:sym typeface="Wingdings" panose="05000000000000000000" pitchFamily="2" charset="2"/>
              </a:rPr>
              <a:t> </a:t>
            </a:r>
            <a:r>
              <a:rPr lang="ko-KR" altLang="en-US" b="0" dirty="0" smtClean="0">
                <a:sym typeface="Wingdings" panose="05000000000000000000" pitchFamily="2" charset="2"/>
              </a:rPr>
              <a:t>몫 과 나머지를 </a:t>
            </a:r>
            <a:r>
              <a:rPr lang="ko-KR" altLang="en-US" b="0" dirty="0" err="1" smtClean="0">
                <a:sym typeface="Wingdings" panose="05000000000000000000" pitchFamily="2" charset="2"/>
              </a:rPr>
              <a:t>튜플</a:t>
            </a:r>
            <a:r>
              <a:rPr lang="ko-KR" altLang="en-US" b="0" dirty="0" smtClean="0">
                <a:sym typeface="Wingdings" panose="05000000000000000000" pitchFamily="2" charset="2"/>
              </a:rPr>
              <a:t> 형태로 반환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a = 1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b = 2.0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c = a + b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print(c</a:t>
            </a:r>
            <a:r>
              <a:rPr lang="en-US" altLang="ko-KR" b="0" dirty="0" smtClean="0">
                <a:sym typeface="Wingdings" panose="05000000000000000000" pitchFamily="2" charset="2"/>
              </a:rPr>
              <a:t>)     </a:t>
            </a:r>
            <a:r>
              <a:rPr lang="ko-KR" altLang="en-US" b="0" dirty="0" smtClean="0">
                <a:sym typeface="Wingdings" panose="05000000000000000000" pitchFamily="2" charset="2"/>
              </a:rPr>
              <a:t>서로 다른 수치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연산시</a:t>
            </a:r>
            <a:r>
              <a:rPr lang="ko-KR" altLang="en-US" b="0" dirty="0" smtClean="0">
                <a:sym typeface="Wingdings" panose="05000000000000000000" pitchFamily="2" charset="2"/>
              </a:rPr>
              <a:t> 상위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자료형을</a:t>
            </a:r>
            <a:r>
              <a:rPr lang="ko-KR" altLang="en-US" b="0" dirty="0" smtClean="0">
                <a:sym typeface="Wingdings" panose="05000000000000000000" pitchFamily="2" charset="2"/>
              </a:rPr>
              <a:t> 따름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print(2**3</a:t>
            </a:r>
            <a:r>
              <a:rPr lang="en-US" altLang="ko-KR" b="0" dirty="0" smtClean="0">
                <a:sym typeface="Wingdings" panose="05000000000000000000" pitchFamily="2" charset="2"/>
              </a:rPr>
              <a:t>)    2</a:t>
            </a:r>
            <a:r>
              <a:rPr lang="ko-KR" altLang="en-US" b="0" dirty="0" smtClean="0">
                <a:sym typeface="Wingdings" panose="05000000000000000000" pitchFamily="2" charset="2"/>
              </a:rPr>
              <a:t>의 </a:t>
            </a:r>
            <a:r>
              <a:rPr lang="en-US" altLang="ko-KR" b="0" dirty="0" smtClean="0">
                <a:sym typeface="Wingdings" panose="05000000000000000000" pitchFamily="2" charset="2"/>
              </a:rPr>
              <a:t>3</a:t>
            </a:r>
            <a:r>
              <a:rPr lang="ko-KR" altLang="en-US" b="0" dirty="0" smtClean="0">
                <a:sym typeface="Wingdings" panose="05000000000000000000" pitchFamily="2" charset="2"/>
              </a:rPr>
              <a:t>승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x = 77.0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x //= </a:t>
            </a:r>
            <a:r>
              <a:rPr lang="en-US" altLang="ko-KR" b="0" dirty="0" smtClean="0">
                <a:sym typeface="Wingdings" panose="05000000000000000000" pitchFamily="2" charset="2"/>
              </a:rPr>
              <a:t>7      x = x // 7 </a:t>
            </a:r>
            <a:r>
              <a:rPr lang="ko-KR" altLang="en-US" b="0" dirty="0" smtClean="0">
                <a:sym typeface="Wingdings" panose="05000000000000000000" pitchFamily="2" charset="2"/>
              </a:rPr>
              <a:t>과 동일 연산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print(x)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7552"/>
              </p:ext>
            </p:extLst>
          </p:nvPr>
        </p:nvGraphicFramePr>
        <p:xfrm>
          <a:off x="2267744" y="5211219"/>
          <a:ext cx="6096000" cy="1042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4727848"/>
              </a:tblGrid>
              <a:tr h="517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 smtClean="0"/>
                        <a:t>파이썬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2.x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정수와 정수 나눗셈 결과는 무조건 정수</a:t>
                      </a:r>
                      <a:endParaRPr lang="ko-KR" altLang="en-US" dirty="0"/>
                    </a:p>
                  </a:txBody>
                  <a:tcPr/>
                </a:tc>
              </a:tr>
              <a:tr h="524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파이썬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3.x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정수와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정수 나눗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셈 결과는 항상 실수 타입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비교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3568" y="1844824"/>
          <a:ext cx="6552728" cy="3854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130"/>
                <a:gridCol w="5083598"/>
              </a:tblGrid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연산 기호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결과값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867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&gt;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크면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 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74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&gt;=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크거나 같으면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1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&lt;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작으면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99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&lt;= B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작거나 같으면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3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==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항과 같으면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596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!=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항과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 다르면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500719"/>
            <a:ext cx="1656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3568" y="1844824"/>
          <a:ext cx="6552728" cy="3854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130"/>
                <a:gridCol w="5083598"/>
              </a:tblGrid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연산 기호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8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논리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AND(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곱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874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|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논리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OR(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합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801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논리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NOT(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부정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499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^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배타적 논리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OR(XOR)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6103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&lt;&lt; 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왼쪽 이동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(Shift)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759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&gt;&gt; 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오른쪽 이동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(Shift)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500719"/>
            <a:ext cx="1656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한컴MDS 국문 CI">
  <a:themeElements>
    <a:clrScheme name="MDS강조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BC"/>
      </a:accent1>
      <a:accent2>
        <a:srgbClr val="FF8A00"/>
      </a:accent2>
      <a:accent3>
        <a:srgbClr val="00AEEF"/>
      </a:accent3>
      <a:accent4>
        <a:srgbClr val="8CC600"/>
      </a:accent4>
      <a:accent5>
        <a:srgbClr val="FF0000"/>
      </a:accent5>
      <a:accent6>
        <a:srgbClr val="FFBE00"/>
      </a:accent6>
      <a:hlink>
        <a:srgbClr val="0000A6"/>
      </a:hlink>
      <a:folHlink>
        <a:srgbClr val="9100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CD6"/>
        </a:solidFill>
        <a:ln>
          <a:noFill/>
        </a:ln>
      </a:spPr>
      <a:bodyPr rtlCol="0" anchor="ctr"/>
      <a:lstStyle>
        <a:defPPr algn="ctr">
          <a:defRPr sz="11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solidFill>
            <a:schemeClr val="bg1">
              <a:alpha val="0"/>
            </a:schemeClr>
          </a:solidFill>
        </a:ln>
      </a:spPr>
      <a:bodyPr vert="horz" wrap="none" lIns="91440" tIns="45720" rIns="91440" bIns="45720" rtlCol="0">
        <a:noAutofit/>
      </a:bodyPr>
      <a:lstStyle>
        <a:defPPr>
          <a:lnSpc>
            <a:spcPct val="110000"/>
          </a:lnSpc>
          <a:buClr>
            <a:schemeClr val="accent2"/>
          </a:buClr>
          <a:defRPr sz="1400" b="1" spc="-50" dirty="0" smtClean="0">
            <a:solidFill>
              <a:srgbClr val="3A47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50431</TotalTime>
  <Words>3954</Words>
  <Application>Microsoft Office PowerPoint</Application>
  <PresentationFormat>화면 슬라이드 쇼(4:3)</PresentationFormat>
  <Paragraphs>951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4" baseType="lpstr">
      <vt:lpstr>-2002</vt:lpstr>
      <vt:lpstr>HY견고딕</vt:lpstr>
      <vt:lpstr>HY동녘B</vt:lpstr>
      <vt:lpstr>굴림</vt:lpstr>
      <vt:lpstr>맑은 고딕</vt:lpstr>
      <vt:lpstr>Arial</vt:lpstr>
      <vt:lpstr>Calibri</vt:lpstr>
      <vt:lpstr>Calibri Light</vt:lpstr>
      <vt:lpstr>Lucida Handwriting</vt:lpstr>
      <vt:lpstr>Times New Roman</vt:lpstr>
      <vt:lpstr>Verdana</vt:lpstr>
      <vt:lpstr>Wingdings</vt:lpstr>
      <vt:lpstr>강의용</vt:lpstr>
      <vt:lpstr>한컴MDS 국문 CI</vt:lpstr>
      <vt:lpstr>파이썬 기초 프로그래밍</vt:lpstr>
      <vt:lpstr>파이썬 시작</vt:lpstr>
      <vt:lpstr>파이썬 변수</vt:lpstr>
      <vt:lpstr>파이썬 객체 메소드</vt:lpstr>
      <vt:lpstr>파이썬 내장 데이터 type</vt:lpstr>
      <vt:lpstr>파이썬 내장 데이터 type</vt:lpstr>
      <vt:lpstr>기본 숫자 연산</vt:lpstr>
      <vt:lpstr>비교 연산</vt:lpstr>
      <vt:lpstr>비트 연산</vt:lpstr>
      <vt:lpstr>비트 연산</vt:lpstr>
      <vt:lpstr>비트 연산</vt:lpstr>
      <vt:lpstr>논리 연산</vt:lpstr>
      <vt:lpstr>정수 타입 id</vt:lpstr>
      <vt:lpstr>시퀀스 타입 - 문자열</vt:lpstr>
      <vt:lpstr>문자열 – 기본 연산</vt:lpstr>
      <vt:lpstr>문자열 – 기본 연산</vt:lpstr>
      <vt:lpstr>문자열-포맷팅</vt:lpstr>
      <vt:lpstr>문자열-포맷팅</vt:lpstr>
      <vt:lpstr>문자열-메소드</vt:lpstr>
      <vt:lpstr>문자열-메소드</vt:lpstr>
      <vt:lpstr>문자열-메소드</vt:lpstr>
      <vt:lpstr>시퀀스 타입 - 리스트</vt:lpstr>
      <vt:lpstr>시퀀스 타입 - 리스트</vt:lpstr>
      <vt:lpstr>시퀀스 타입 - 리스트</vt:lpstr>
      <vt:lpstr>시퀀스 타입 - 리스트</vt:lpstr>
      <vt:lpstr>시퀀스 타입 - 리스트</vt:lpstr>
      <vt:lpstr>리스트</vt:lpstr>
      <vt:lpstr>리스트</vt:lpstr>
      <vt:lpstr>리스트</vt:lpstr>
      <vt:lpstr>리스트</vt:lpstr>
      <vt:lpstr>튜플</vt:lpstr>
      <vt:lpstr>사전</vt:lpstr>
      <vt:lpstr>사전</vt:lpstr>
      <vt:lpstr>set(셋)</vt:lpstr>
      <vt:lpstr>조건 표현식</vt:lpstr>
      <vt:lpstr>조건 표현식</vt:lpstr>
      <vt:lpstr>반복문</vt:lpstr>
      <vt:lpstr>반복문</vt:lpstr>
      <vt:lpstr>반복문</vt:lpstr>
      <vt:lpstr>PowerPoint 프레젠테이션</vt:lpstr>
    </vt:vector>
  </TitlesOfParts>
  <Company>MDS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임베디드리눅스 분석및 구축</dc:title>
  <dc:subject>교육용 슬라이드</dc:subject>
  <dc:creator>황영덕</dc:creator>
  <cp:lastModifiedBy>SeungCheol.Shin</cp:lastModifiedBy>
  <cp:revision>2549</cp:revision>
  <dcterms:created xsi:type="dcterms:W3CDTF">2007-01-10T02:18:44Z</dcterms:created>
  <dcterms:modified xsi:type="dcterms:W3CDTF">2019-05-16T08:29:23Z</dcterms:modified>
</cp:coreProperties>
</file>