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25"/>
  </p:notesMasterIdLst>
  <p:handoutMasterIdLst>
    <p:handoutMasterId r:id="rId26"/>
  </p:handoutMasterIdLst>
  <p:sldIdLst>
    <p:sldId id="2812" r:id="rId3"/>
    <p:sldId id="2814" r:id="rId4"/>
    <p:sldId id="2902" r:id="rId5"/>
    <p:sldId id="2883" r:id="rId6"/>
    <p:sldId id="2884" r:id="rId7"/>
    <p:sldId id="2885" r:id="rId8"/>
    <p:sldId id="2886" r:id="rId9"/>
    <p:sldId id="2888" r:id="rId10"/>
    <p:sldId id="2889" r:id="rId11"/>
    <p:sldId id="2890" r:id="rId12"/>
    <p:sldId id="2891" r:id="rId13"/>
    <p:sldId id="2892" r:id="rId14"/>
    <p:sldId id="2893" r:id="rId15"/>
    <p:sldId id="2901" r:id="rId16"/>
    <p:sldId id="2894" r:id="rId17"/>
    <p:sldId id="2895" r:id="rId18"/>
    <p:sldId id="2896" r:id="rId19"/>
    <p:sldId id="2897" r:id="rId20"/>
    <p:sldId id="2898" r:id="rId21"/>
    <p:sldId id="2899" r:id="rId22"/>
    <p:sldId id="2900" r:id="rId23"/>
    <p:sldId id="2813" r:id="rId24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33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223" autoAdjust="0"/>
  </p:normalViewPr>
  <p:slideViewPr>
    <p:cSldViewPr>
      <p:cViewPr>
        <p:scale>
          <a:sx n="77" d="100"/>
          <a:sy n="77" d="100"/>
        </p:scale>
        <p:origin x="-147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5640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7414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7944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3057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6756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404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7830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326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5163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6992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959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8668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9307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451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6828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2682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9701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905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7288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2154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생성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myclassTest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= 78  </a:t>
            </a:r>
            <a:r>
              <a:rPr lang="en-US" altLang="ko-KR" sz="1300" dirty="0" smtClean="0"/>
              <a:t>                                                 # </a:t>
            </a:r>
            <a:r>
              <a:rPr lang="ko-KR" altLang="en-US" sz="1300" dirty="0"/>
              <a:t>모든 </a:t>
            </a:r>
            <a:r>
              <a:rPr lang="ko-KR" altLang="en-US" sz="1300" dirty="0" err="1"/>
              <a:t>인스턴스가</a:t>
            </a:r>
            <a:r>
              <a:rPr lang="ko-KR" altLang="en-US" sz="1300" dirty="0"/>
              <a:t> 공유하는 클래스 속성 변수</a:t>
            </a:r>
          </a:p>
          <a:p>
            <a:pPr algn="l"/>
            <a:r>
              <a:rPr lang="ko-KR" altLang="en-US" sz="1300" dirty="0"/>
              <a:t>	</a:t>
            </a:r>
            <a:r>
              <a:rPr lang="en-US" altLang="ko-KR" sz="1300" dirty="0" err="1" smtClean="0"/>
              <a:t>def</a:t>
            </a:r>
            <a:r>
              <a:rPr lang="en-US" altLang="ko-KR" sz="1300" dirty="0" smtClean="0"/>
              <a:t>  </a:t>
            </a:r>
            <a:r>
              <a:rPr lang="en-US" altLang="ko-KR" sz="1300" dirty="0"/>
              <a:t>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data): 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= 20             </a:t>
            </a:r>
            <a:r>
              <a:rPr lang="en-US" altLang="ko-KR" sz="1300" dirty="0" smtClean="0"/>
              <a:t>                                     # </a:t>
            </a:r>
            <a:r>
              <a:rPr lang="en-US" altLang="ko-KR" sz="1300" dirty="0"/>
              <a:t>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 </a:t>
            </a:r>
            <a:r>
              <a:rPr lang="ko-KR" altLang="en-US" sz="1300" dirty="0" err="1"/>
              <a:t>메서드</a:t>
            </a:r>
            <a:r>
              <a:rPr lang="ko-KR" altLang="en-US" sz="1300" dirty="0"/>
              <a:t> 내부 지역변수</a:t>
            </a:r>
          </a:p>
          <a:p>
            <a:pPr algn="l"/>
            <a:r>
              <a:rPr lang="ko-KR" altLang="en-US" sz="1300" dirty="0"/>
              <a:t>		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= data   </a:t>
            </a:r>
            <a:r>
              <a:rPr lang="en-US" altLang="ko-KR" sz="1300" dirty="0" smtClean="0"/>
              <a:t>                                     # </a:t>
            </a:r>
            <a:r>
              <a:rPr lang="ko-KR" altLang="en-US" sz="1300" dirty="0" err="1"/>
              <a:t>인스턴스</a:t>
            </a:r>
            <a:r>
              <a:rPr lang="ko-KR" altLang="en-US" sz="1300" dirty="0"/>
              <a:t> 속성 변수</a:t>
            </a:r>
          </a:p>
          <a:p>
            <a:pPr algn="l"/>
            <a:endParaRPr lang="ko-KR" altLang="en-US" sz="1300" dirty="0"/>
          </a:p>
          <a:p>
            <a:pPr algn="l"/>
            <a:r>
              <a:rPr lang="en-US" altLang="ko-KR" sz="1300" dirty="0"/>
              <a:t>myinstance1 = </a:t>
            </a:r>
            <a:r>
              <a:rPr lang="en-US" altLang="ko-KR" sz="1300" dirty="0" err="1"/>
              <a:t>myclassTest</a:t>
            </a:r>
            <a:r>
              <a:rPr lang="en-US" altLang="ko-KR" sz="1300" dirty="0"/>
              <a:t>(30)</a:t>
            </a:r>
          </a:p>
          <a:p>
            <a:pPr algn="l"/>
            <a:r>
              <a:rPr lang="en-US" altLang="ko-KR" sz="1300" dirty="0"/>
              <a:t>print("instant1 : ", myinstance1.var)</a:t>
            </a:r>
          </a:p>
          <a:p>
            <a:pPr algn="l"/>
            <a:r>
              <a:rPr lang="en-US" altLang="ko-KR" sz="1300" dirty="0"/>
              <a:t>print(</a:t>
            </a:r>
            <a:r>
              <a:rPr lang="en-US" altLang="ko-KR" sz="1300" dirty="0" err="1"/>
              <a:t>myclassTest.var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myinstance2 = </a:t>
            </a:r>
            <a:r>
              <a:rPr lang="en-US" altLang="ko-KR" sz="1300" dirty="0" err="1"/>
              <a:t>myclassTest</a:t>
            </a:r>
            <a:r>
              <a:rPr lang="en-US" altLang="ko-KR" sz="1300" dirty="0"/>
              <a:t>(50)</a:t>
            </a:r>
          </a:p>
          <a:p>
            <a:pPr algn="l"/>
            <a:r>
              <a:rPr lang="en-US" altLang="ko-KR" sz="1300" dirty="0"/>
              <a:t>print("instant2 : ", myinstance2.var)</a:t>
            </a:r>
          </a:p>
          <a:p>
            <a:pPr algn="l"/>
            <a:r>
              <a:rPr lang="en-US" altLang="ko-KR" sz="1300" dirty="0"/>
              <a:t>print(</a:t>
            </a:r>
            <a:r>
              <a:rPr lang="en-US" altLang="ko-KR" sz="1300" dirty="0" err="1"/>
              <a:t>myclassTest.var</a:t>
            </a:r>
            <a:r>
              <a:rPr lang="en-US" altLang="ko-KR" sz="1300" dirty="0"/>
              <a:t>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059832" y="2132856"/>
            <a:ext cx="2232248" cy="158417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220072" y="3745681"/>
            <a:ext cx="3168352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생성된 직후 자동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으로</a:t>
            </a:r>
            <a:r>
              <a:rPr lang="ko-KR" altLang="en-US" dirty="0" smtClean="0"/>
              <a:t>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(</a:t>
            </a:r>
            <a:r>
              <a:rPr lang="ko-KR" altLang="en-US" dirty="0" smtClean="0"/>
              <a:t>객체 속성 변수 초기화 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907704" y="4221088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11560" y="4489909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987824" y="4221088"/>
            <a:ext cx="1584176" cy="115212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44008" y="5157192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이름공간 내의 객체 속성 변수 접근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1349896" y="4465622"/>
            <a:ext cx="197768" cy="40049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9411" y="4874283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이름공간 내의 클래스속성 변수 접근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722" y="5733256"/>
            <a:ext cx="42689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instant1 :  30</a:t>
            </a:r>
          </a:p>
          <a:p>
            <a:pPr algn="l"/>
            <a:r>
              <a:rPr lang="en-US" altLang="ko-KR" sz="1000" dirty="0"/>
              <a:t>78</a:t>
            </a:r>
          </a:p>
          <a:p>
            <a:pPr algn="l"/>
            <a:r>
              <a:rPr lang="en-US" altLang="ko-KR" sz="1000" dirty="0"/>
              <a:t>instant2 :  50</a:t>
            </a:r>
          </a:p>
          <a:p>
            <a:pPr algn="l"/>
            <a:r>
              <a:rPr lang="en-US" altLang="ko-KR" sz="1000" dirty="0"/>
              <a:t>78</a:t>
            </a:r>
          </a:p>
          <a:p>
            <a:pPr algn="l"/>
            <a:r>
              <a:rPr lang="en-US" altLang="ko-KR" sz="1000" dirty="0"/>
              <a:t>[Finished in 0.2s]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88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장식자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5796136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Test2():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= 78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data):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= data</a:t>
            </a:r>
          </a:p>
          <a:p>
            <a:pPr algn="l"/>
            <a:r>
              <a:rPr lang="en-US" altLang="ko-KR" sz="1300" dirty="0"/>
              <a:t>		print("_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:",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method1(self):</a:t>
            </a:r>
          </a:p>
          <a:p>
            <a:pPr algn="l"/>
            <a:r>
              <a:rPr lang="en-US" altLang="ko-KR" sz="1300" dirty="0"/>
              <a:t>		print("method1 Test2.var : ", Test2.var)</a:t>
            </a:r>
          </a:p>
          <a:p>
            <a:pPr algn="l"/>
            <a:r>
              <a:rPr lang="en-US" altLang="ko-KR" sz="1300" dirty="0"/>
              <a:t>		print("method1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: ",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@</a:t>
            </a:r>
            <a:r>
              <a:rPr lang="en-US" altLang="ko-KR" sz="1300" dirty="0" err="1"/>
              <a:t>classmethod</a:t>
            </a:r>
            <a:endParaRPr lang="en-US" altLang="ko-KR" sz="1300" dirty="0"/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chage_data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cls,de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cls.var</a:t>
            </a:r>
            <a:r>
              <a:rPr lang="en-US" altLang="ko-KR" sz="1300" dirty="0"/>
              <a:t> = 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7656" y="1351237"/>
            <a:ext cx="3096344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inst</a:t>
            </a:r>
            <a:r>
              <a:rPr lang="en-US" altLang="ko-KR" sz="1300" dirty="0"/>
              <a:t> = Test2(50)</a:t>
            </a:r>
          </a:p>
          <a:p>
            <a:pPr algn="l"/>
            <a:r>
              <a:rPr lang="en-US" altLang="ko-KR" sz="1300" dirty="0"/>
              <a:t>print("</a:t>
            </a:r>
            <a:r>
              <a:rPr lang="en-US" altLang="ko-KR" sz="1300" dirty="0" err="1"/>
              <a:t>inst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: ",</a:t>
            </a:r>
            <a:r>
              <a:rPr lang="en-US" altLang="ko-KR" sz="1300" dirty="0" err="1"/>
              <a:t>inst.var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inst3 = Test2(60)</a:t>
            </a:r>
          </a:p>
          <a:p>
            <a:pPr algn="l"/>
            <a:r>
              <a:rPr lang="en-US" altLang="ko-KR" sz="1300" dirty="0"/>
              <a:t>print("inst3 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: ",inst3.var)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inst.method1()</a:t>
            </a:r>
          </a:p>
          <a:p>
            <a:pPr algn="l"/>
            <a:r>
              <a:rPr lang="en-US" altLang="ko-KR" sz="1300" dirty="0"/>
              <a:t>inst3.method1()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Test2.chage_data(217)</a:t>
            </a:r>
          </a:p>
          <a:p>
            <a:pPr algn="l"/>
            <a:r>
              <a:rPr lang="en-US" altLang="ko-KR" sz="1300" dirty="0"/>
              <a:t>print("Test2.var : ",Test2.var)</a:t>
            </a:r>
          </a:p>
          <a:p>
            <a:pPr algn="l"/>
            <a:r>
              <a:rPr lang="en-US" altLang="ko-KR" sz="1300" dirty="0"/>
              <a:t>Test2.var = 33</a:t>
            </a:r>
          </a:p>
          <a:p>
            <a:pPr algn="l"/>
            <a:r>
              <a:rPr lang="en-US" altLang="ko-KR" sz="1300" dirty="0"/>
              <a:t>print("Test2.var : ", Test2.var)</a:t>
            </a: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1043608" y="4005064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화살표 연결선 3"/>
          <p:cNvCxnSpPr/>
          <p:nvPr/>
        </p:nvCxnSpPr>
        <p:spPr bwMode="auto">
          <a:xfrm flipH="1">
            <a:off x="1259632" y="4005064"/>
            <a:ext cx="396552" cy="7392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15044" y="4766257"/>
            <a:ext cx="23958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장식자</a:t>
            </a:r>
            <a:r>
              <a:rPr lang="ko-KR" altLang="en-US" dirty="0" smtClean="0"/>
              <a:t> 활용 클래스 속성변수 접근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1907704" y="1360513"/>
            <a:ext cx="739697" cy="34029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843808" y="1206624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 속성 변수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 bwMode="auto">
          <a:xfrm flipV="1">
            <a:off x="3491880" y="1988840"/>
            <a:ext cx="360040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1700808"/>
            <a:ext cx="12961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변수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275856" y="4869160"/>
            <a:ext cx="1512168" cy="1440160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5414748" y="5027867"/>
            <a:ext cx="1893555" cy="1353461"/>
          </a:xfrm>
          <a:prstGeom prst="ellips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7957" y="461713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Test2 Class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05509" y="474639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inst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8051" y="4903664"/>
            <a:ext cx="628963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var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458703" y="5213966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__</a:t>
            </a:r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__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54376" y="5528858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method1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437124" y="5903694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Chage_data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824648" y="5213966"/>
            <a:ext cx="62896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var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564320" y="5549863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__</a:t>
            </a:r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__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70959" y="5903694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method1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34" idx="3"/>
          </p:cNvCxnSpPr>
          <p:nvPr/>
        </p:nvCxnSpPr>
        <p:spPr bwMode="auto">
          <a:xfrm>
            <a:off x="6453611" y="5344771"/>
            <a:ext cx="998709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595827" y="5165274"/>
            <a:ext cx="129734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self</a:t>
            </a:r>
            <a:r>
              <a:rPr lang="ko-KR" altLang="en-US" dirty="0" smtClean="0"/>
              <a:t>를 통해 생성된 개별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변수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 bwMode="auto">
          <a:xfrm flipH="1">
            <a:off x="2718824" y="4982274"/>
            <a:ext cx="939228" cy="92142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07874" y="5903694"/>
            <a:ext cx="19986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인스턴스들이</a:t>
            </a:r>
            <a:r>
              <a:rPr lang="ko-KR" altLang="en-US" dirty="0" smtClean="0"/>
              <a:t> 공유하는 클래스 속성 변수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31840" y="652534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클래스 속성 변수와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속성 변수 이름 일치 시 </a:t>
            </a:r>
            <a:r>
              <a:rPr lang="ko-KR" altLang="en-US" dirty="0" err="1" smtClean="0">
                <a:solidFill>
                  <a:srgbClr val="FF0000"/>
                </a:solidFill>
              </a:rPr>
              <a:t>가독성</a:t>
            </a:r>
            <a:r>
              <a:rPr lang="ko-KR" altLang="en-US" dirty="0" smtClean="0">
                <a:solidFill>
                  <a:srgbClr val="FF0000"/>
                </a:solidFill>
              </a:rPr>
              <a:t> 떨어짐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내부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스코핑룰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HouseClass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Company = "python Academy"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year, address, price):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self.year</a:t>
            </a:r>
            <a:r>
              <a:rPr lang="en-US" altLang="ko-KR" sz="1300" dirty="0"/>
              <a:t> = year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self.address</a:t>
            </a:r>
            <a:r>
              <a:rPr lang="en-US" altLang="ko-KR" sz="1300" dirty="0"/>
              <a:t> = address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self.price</a:t>
            </a:r>
            <a:r>
              <a:rPr lang="en-US" altLang="ko-KR" sz="1300" dirty="0"/>
              <a:t> = price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show_company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</a:t>
            </a:r>
            <a:r>
              <a:rPr lang="en-US" altLang="ko-KR" sz="1300" dirty="0" err="1"/>
              <a:t>self.Company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Change_company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self,name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self.Company</a:t>
            </a:r>
            <a:r>
              <a:rPr lang="en-US" altLang="ko-KR" sz="1300" dirty="0"/>
              <a:t>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show_info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print("""This house was built by {} in {}, address : {}, price : {} """</a:t>
            </a:r>
          </a:p>
          <a:p>
            <a:pPr algn="l"/>
            <a:r>
              <a:rPr lang="en-US" altLang="ko-KR" sz="1300" dirty="0"/>
              <a:t>			.format(</a:t>
            </a:r>
            <a:r>
              <a:rPr lang="en-US" altLang="ko-KR" sz="1300" dirty="0" err="1"/>
              <a:t>self.Company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self.year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self.address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self.price</a:t>
            </a:r>
            <a:r>
              <a:rPr lang="en-US" altLang="ko-KR" sz="1300" dirty="0"/>
              <a:t>))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houseA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HouseClass</a:t>
            </a:r>
            <a:r>
              <a:rPr lang="en-US" altLang="ko-KR" sz="1300" dirty="0"/>
              <a:t>(2019, "</a:t>
            </a:r>
            <a:r>
              <a:rPr lang="en-US" altLang="ko-KR" sz="1300" dirty="0" err="1"/>
              <a:t>Guro</a:t>
            </a:r>
            <a:r>
              <a:rPr lang="en-US" altLang="ko-KR" sz="1300" dirty="0"/>
              <a:t>", 34.56)</a:t>
            </a:r>
          </a:p>
          <a:p>
            <a:pPr algn="l"/>
            <a:r>
              <a:rPr lang="en-US" altLang="ko-KR" sz="1300" dirty="0" err="1"/>
              <a:t>houseA.show_company</a:t>
            </a:r>
            <a:r>
              <a:rPr lang="en-US" altLang="ko-KR" sz="1300" dirty="0" smtClean="0"/>
              <a:t>()</a:t>
            </a:r>
            <a:endParaRPr lang="en-US" altLang="ko-KR" sz="1300" dirty="0"/>
          </a:p>
          <a:p>
            <a:pPr algn="l"/>
            <a:r>
              <a:rPr lang="en-US" altLang="ko-KR" sz="1300" dirty="0" err="1"/>
              <a:t>houseA.Change_company</a:t>
            </a:r>
            <a:r>
              <a:rPr lang="en-US" altLang="ko-KR" sz="1300" dirty="0"/>
              <a:t>("MDS Academy")</a:t>
            </a:r>
          </a:p>
          <a:p>
            <a:pPr algn="l"/>
            <a:r>
              <a:rPr lang="en-US" altLang="ko-KR" sz="1300" dirty="0" err="1"/>
              <a:t>houseA.show_company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houseA.show_info</a:t>
            </a:r>
            <a:r>
              <a:rPr lang="en-US" altLang="ko-KR" sz="1300" dirty="0" smtClean="0"/>
              <a:t>()</a:t>
            </a:r>
            <a:endParaRPr lang="en-US" altLang="ko-KR" sz="1300" dirty="0"/>
          </a:p>
          <a:p>
            <a:pPr algn="l"/>
            <a:r>
              <a:rPr lang="en-US" altLang="ko-KR" sz="1300" dirty="0" err="1"/>
              <a:t>houseB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HouseClass</a:t>
            </a:r>
            <a:r>
              <a:rPr lang="en-US" altLang="ko-KR" sz="1300" dirty="0"/>
              <a:t>(2020, "</a:t>
            </a:r>
            <a:r>
              <a:rPr lang="en-US" altLang="ko-KR" sz="1300" dirty="0" err="1"/>
              <a:t>pangyo</a:t>
            </a:r>
            <a:r>
              <a:rPr lang="en-US" altLang="ko-KR" sz="1300" dirty="0"/>
              <a:t>", 999.99)</a:t>
            </a:r>
          </a:p>
          <a:p>
            <a:pPr algn="l"/>
            <a:r>
              <a:rPr lang="en-US" altLang="ko-KR" sz="1300" dirty="0" err="1"/>
              <a:t>houseB.show_info</a:t>
            </a:r>
            <a:r>
              <a:rPr lang="en-US" altLang="ko-KR" sz="1300" dirty="0"/>
              <a:t>()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851920" y="2708920"/>
            <a:ext cx="720080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574458" y="2483604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변수가 없다면 </a:t>
            </a:r>
            <a:r>
              <a:rPr lang="ko-KR" altLang="en-US" dirty="0" err="1" smtClean="0"/>
              <a:t>스코핑룰에</a:t>
            </a:r>
            <a:r>
              <a:rPr lang="ko-KR" altLang="en-US" dirty="0" smtClean="0"/>
              <a:t> 따라 클래스 속성 변수를 찾음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4139952" y="3429000"/>
            <a:ext cx="792088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32040" y="3326891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속성변수를 생성해서 전달인자 값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6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속성 변수 공유해서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/>
              <a:t>class </a:t>
            </a:r>
            <a:r>
              <a:rPr lang="en-US" altLang="ko-KR" sz="1050" dirty="0" err="1"/>
              <a:t>HouseClass</a:t>
            </a:r>
            <a:r>
              <a:rPr lang="en-US" altLang="ko-KR" sz="1050" dirty="0"/>
              <a:t>():</a:t>
            </a:r>
          </a:p>
          <a:p>
            <a:pPr algn="l"/>
            <a:r>
              <a:rPr lang="en-US" altLang="ko-KR" sz="1050" dirty="0"/>
              <a:t>	Company = "python Factory"</a:t>
            </a:r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__</a:t>
            </a:r>
            <a:r>
              <a:rPr lang="en-US" altLang="ko-KR" sz="1050" dirty="0" err="1"/>
              <a:t>init</a:t>
            </a:r>
            <a:r>
              <a:rPr lang="en-US" altLang="ko-KR" sz="1050" dirty="0"/>
              <a:t>__(self, year, address, price):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self.year</a:t>
            </a:r>
            <a:r>
              <a:rPr lang="en-US" altLang="ko-KR" sz="1050" dirty="0"/>
              <a:t> = year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self.address</a:t>
            </a:r>
            <a:r>
              <a:rPr lang="en-US" altLang="ko-KR" sz="1050" dirty="0"/>
              <a:t> = address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self.price</a:t>
            </a:r>
            <a:r>
              <a:rPr lang="en-US" altLang="ko-KR" sz="1050" dirty="0"/>
              <a:t> = price</a:t>
            </a:r>
          </a:p>
          <a:p>
            <a:pPr algn="l"/>
            <a:r>
              <a:rPr lang="en-US" altLang="ko-KR" sz="1050" dirty="0"/>
              <a:t>	@</a:t>
            </a:r>
            <a:r>
              <a:rPr lang="en-US" altLang="ko-KR" sz="1050" dirty="0" err="1"/>
              <a:t>classmethod</a:t>
            </a:r>
            <a:endParaRPr lang="en-US" altLang="ko-KR" sz="1050" dirty="0"/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show_company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cls</a:t>
            </a:r>
            <a:r>
              <a:rPr lang="en-US" altLang="ko-KR" sz="1050" dirty="0"/>
              <a:t>):</a:t>
            </a:r>
          </a:p>
          <a:p>
            <a:pPr algn="l"/>
            <a:r>
              <a:rPr lang="en-US" altLang="ko-KR" sz="1050" dirty="0"/>
              <a:t>		print(</a:t>
            </a:r>
            <a:r>
              <a:rPr lang="en-US" altLang="ko-KR" sz="1050" dirty="0" err="1"/>
              <a:t>cls.Company</a:t>
            </a:r>
            <a:r>
              <a:rPr lang="en-US" altLang="ko-KR" sz="1050" dirty="0"/>
              <a:t>)</a:t>
            </a:r>
          </a:p>
          <a:p>
            <a:pPr algn="l"/>
            <a:r>
              <a:rPr lang="en-US" altLang="ko-KR" sz="1050" dirty="0"/>
              <a:t>	@</a:t>
            </a:r>
            <a:r>
              <a:rPr lang="en-US" altLang="ko-KR" sz="1050" dirty="0" err="1"/>
              <a:t>classmethod</a:t>
            </a:r>
            <a:endParaRPr lang="en-US" altLang="ko-KR" sz="1050" dirty="0"/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Change_company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cls,name</a:t>
            </a:r>
            <a:r>
              <a:rPr lang="en-US" altLang="ko-KR" sz="1050" dirty="0"/>
              <a:t>):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cls.Company</a:t>
            </a:r>
            <a:r>
              <a:rPr lang="en-US" altLang="ko-KR" sz="1050" dirty="0"/>
              <a:t> = name</a:t>
            </a:r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show_info</a:t>
            </a:r>
            <a:r>
              <a:rPr lang="en-US" altLang="ko-KR" sz="1050" dirty="0"/>
              <a:t>(self):</a:t>
            </a:r>
          </a:p>
          <a:p>
            <a:pPr algn="l"/>
            <a:r>
              <a:rPr lang="en-US" altLang="ko-KR" sz="1050" dirty="0"/>
              <a:t>		print("""This house was built by {} in {}, address : {}, price : {} """</a:t>
            </a:r>
          </a:p>
          <a:p>
            <a:pPr algn="l"/>
            <a:r>
              <a:rPr lang="en-US" altLang="ko-KR" sz="1050" dirty="0"/>
              <a:t>			.format(</a:t>
            </a:r>
            <a:r>
              <a:rPr lang="en-US" altLang="ko-KR" sz="1050" dirty="0" err="1"/>
              <a:t>HouseClass.Company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self.year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self.address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self.price</a:t>
            </a:r>
            <a:r>
              <a:rPr lang="en-US" altLang="ko-KR" sz="1050" dirty="0"/>
              <a:t>))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 err="1"/>
              <a:t>houseA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HouseClass</a:t>
            </a:r>
            <a:r>
              <a:rPr lang="en-US" altLang="ko-KR" sz="1050" dirty="0"/>
              <a:t>(2019, "</a:t>
            </a:r>
            <a:r>
              <a:rPr lang="en-US" altLang="ko-KR" sz="1050" dirty="0" err="1"/>
              <a:t>Guro</a:t>
            </a:r>
            <a:r>
              <a:rPr lang="en-US" altLang="ko-KR" sz="1050" dirty="0"/>
              <a:t>", 34.56)</a:t>
            </a:r>
          </a:p>
          <a:p>
            <a:pPr algn="l"/>
            <a:r>
              <a:rPr lang="en-US" altLang="ko-KR" sz="1050" dirty="0" err="1"/>
              <a:t>houseA.show_company</a:t>
            </a:r>
            <a:r>
              <a:rPr lang="en-US" altLang="ko-KR" sz="1050" dirty="0" smtClean="0"/>
              <a:t>()</a:t>
            </a:r>
            <a:endParaRPr lang="en-US" altLang="ko-KR" sz="1050" dirty="0"/>
          </a:p>
          <a:p>
            <a:pPr algn="l"/>
            <a:r>
              <a:rPr lang="en-US" altLang="ko-KR" sz="1050" dirty="0" err="1"/>
              <a:t>houseA.Change_company</a:t>
            </a:r>
            <a:r>
              <a:rPr lang="en-US" altLang="ko-KR" sz="1050" dirty="0"/>
              <a:t>("MDS Academy")</a:t>
            </a:r>
          </a:p>
          <a:p>
            <a:pPr algn="l"/>
            <a:r>
              <a:rPr lang="en-US" altLang="ko-KR" sz="1050" dirty="0" err="1"/>
              <a:t>houseA.show_company</a:t>
            </a:r>
            <a:r>
              <a:rPr lang="en-US" altLang="ko-KR" sz="1050" dirty="0"/>
              <a:t>()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 err="1"/>
              <a:t>houseA.show_info</a:t>
            </a:r>
            <a:r>
              <a:rPr lang="en-US" altLang="ko-KR" sz="1050" dirty="0"/>
              <a:t>()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 err="1"/>
              <a:t>houseB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HouseClass</a:t>
            </a:r>
            <a:r>
              <a:rPr lang="en-US" altLang="ko-KR" sz="1050" dirty="0"/>
              <a:t>(2020, "</a:t>
            </a:r>
            <a:r>
              <a:rPr lang="en-US" altLang="ko-KR" sz="1050" dirty="0" err="1"/>
              <a:t>pangyo</a:t>
            </a:r>
            <a:r>
              <a:rPr lang="en-US" altLang="ko-KR" sz="1050" dirty="0"/>
              <a:t>", 999.99)</a:t>
            </a:r>
          </a:p>
          <a:p>
            <a:pPr algn="l"/>
            <a:r>
              <a:rPr lang="en-US" altLang="ko-KR" sz="1050" dirty="0" err="1"/>
              <a:t>HouseClass.Company</a:t>
            </a:r>
            <a:r>
              <a:rPr lang="en-US" altLang="ko-KR" sz="1050" dirty="0"/>
              <a:t> = "</a:t>
            </a:r>
            <a:r>
              <a:rPr lang="en-US" altLang="ko-KR" sz="1050" dirty="0" err="1"/>
              <a:t>Hancommds</a:t>
            </a:r>
            <a:r>
              <a:rPr lang="en-US" altLang="ko-KR" sz="1050" dirty="0"/>
              <a:t>"</a:t>
            </a:r>
          </a:p>
          <a:p>
            <a:pPr algn="l"/>
            <a:r>
              <a:rPr lang="en-US" altLang="ko-KR" sz="1050" dirty="0" err="1"/>
              <a:t>houseB.show_info</a:t>
            </a:r>
            <a:r>
              <a:rPr lang="en-US" altLang="ko-KR" sz="1050" dirty="0"/>
              <a:t>()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347864" y="2204864"/>
            <a:ext cx="1584176" cy="50405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932040" y="2005229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속성 변수 접근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3671900" y="3124358"/>
            <a:ext cx="1188132" cy="2431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32040" y="2959228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속성 변수 수정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3491880" y="4293096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4499992" y="4365104"/>
            <a:ext cx="360040" cy="57606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71204" y="4941168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클래스 속성 변수 </a:t>
            </a:r>
            <a:r>
              <a:rPr lang="en-US" altLang="ko-KR" dirty="0" smtClean="0"/>
              <a:t>Company </a:t>
            </a:r>
            <a:r>
              <a:rPr lang="ko-KR" altLang="en-US" dirty="0" smtClean="0"/>
              <a:t>공유해서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2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구현 예제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Calculator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class Calculator():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self.mylist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mylistdata</a:t>
            </a:r>
            <a:endParaRPr lang="en-US" altLang="ko-KR" sz="1200" dirty="0"/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sum(self):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self.total</a:t>
            </a:r>
            <a:r>
              <a:rPr lang="en-US" altLang="ko-KR" sz="1200" dirty="0"/>
              <a:t> = 0</a:t>
            </a:r>
          </a:p>
          <a:p>
            <a:pPr algn="l"/>
            <a:r>
              <a:rPr lang="en-US" altLang="ko-KR" sz="1200" dirty="0"/>
              <a:t>		for x in </a:t>
            </a:r>
            <a:r>
              <a:rPr lang="en-US" altLang="ko-KR" sz="1200" dirty="0" err="1"/>
              <a:t>self.mylist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			</a:t>
            </a:r>
            <a:r>
              <a:rPr lang="en-US" altLang="ko-KR" sz="1200" dirty="0" err="1"/>
              <a:t>self.total</a:t>
            </a:r>
            <a:r>
              <a:rPr lang="en-US" altLang="ko-KR" sz="1200" dirty="0"/>
              <a:t> += x</a:t>
            </a:r>
          </a:p>
          <a:p>
            <a:pPr algn="l"/>
            <a:r>
              <a:rPr lang="en-US" altLang="ko-KR" sz="1200" dirty="0"/>
              <a:t>		return </a:t>
            </a:r>
            <a:r>
              <a:rPr lang="en-US" altLang="ko-KR" sz="1200" dirty="0" err="1"/>
              <a:t>self.total</a:t>
            </a:r>
            <a:endParaRPr lang="en-US" altLang="ko-KR" sz="1200" dirty="0"/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avg</a:t>
            </a:r>
            <a:r>
              <a:rPr lang="en-US" altLang="ko-KR" sz="1200" dirty="0"/>
              <a:t>(self):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list_len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self.mylist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self.avg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self.total</a:t>
            </a:r>
            <a:r>
              <a:rPr lang="en-US" altLang="ko-KR" sz="1200" dirty="0"/>
              <a:t> / </a:t>
            </a:r>
            <a:r>
              <a:rPr lang="en-US" altLang="ko-KR" sz="1200" dirty="0" err="1"/>
              <a:t>list_len</a:t>
            </a:r>
            <a:endParaRPr lang="en-US" altLang="ko-KR" sz="1200" dirty="0"/>
          </a:p>
          <a:p>
            <a:pPr algn="l"/>
            <a:r>
              <a:rPr lang="en-US" altLang="ko-KR" sz="1200" dirty="0"/>
              <a:t>		return </a:t>
            </a:r>
            <a:r>
              <a:rPr lang="en-US" altLang="ko-KR" sz="1200" dirty="0" err="1"/>
              <a:t>self.avg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cal1 = Calculator([1,2,3,4,5])</a:t>
            </a:r>
          </a:p>
          <a:p>
            <a:pPr algn="l"/>
            <a:r>
              <a:rPr lang="en-US" altLang="ko-KR" sz="1200" dirty="0"/>
              <a:t>print(cal1.sum())</a:t>
            </a:r>
          </a:p>
          <a:p>
            <a:pPr algn="l"/>
            <a:r>
              <a:rPr lang="en-US" altLang="ko-KR" sz="1200" dirty="0"/>
              <a:t>print(cal1.avg())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cal2 = Calculator([6,7,8,9,10])</a:t>
            </a:r>
          </a:p>
          <a:p>
            <a:pPr algn="l"/>
            <a:r>
              <a:rPr lang="en-US" altLang="ko-KR" sz="1200" dirty="0"/>
              <a:t>print(cal2.sum())</a:t>
            </a:r>
          </a:p>
          <a:p>
            <a:pPr algn="l"/>
            <a:r>
              <a:rPr lang="en-US" altLang="ko-KR" sz="1200" dirty="0"/>
              <a:t>print(cal2.avg())</a:t>
            </a:r>
          </a:p>
        </p:txBody>
      </p:sp>
    </p:spTree>
    <p:extLst>
      <p:ext uri="{BB962C8B-B14F-4D97-AF65-F5344CB8AC3E}">
        <p14:creationId xmlns:p14="http://schemas.microsoft.com/office/powerpoint/2010/main" val="717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221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Accout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2051720" y="3564150"/>
            <a:ext cx="360040" cy="9449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0" y="4581128"/>
            <a:ext cx="44999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class </a:t>
            </a:r>
            <a:r>
              <a:rPr lang="en-US" altLang="ko-KR" sz="1200" dirty="0" err="1"/>
              <a:t>fixed_Account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Accout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+= money*1.07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withdraw(self,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-= money + 10</a:t>
            </a:r>
          </a:p>
          <a:p>
            <a:pPr algn="l"/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6539" y="4581128"/>
            <a:ext cx="4572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class </a:t>
            </a:r>
            <a:r>
              <a:rPr lang="en-US" altLang="ko-KR" sz="1200" dirty="0" err="1"/>
              <a:t>fund_Account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Accout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+= money*2.17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withdraw(self,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-= money + 150</a:t>
            </a:r>
          </a:p>
          <a:p>
            <a:pPr algn="l"/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5580112" y="3564150"/>
            <a:ext cx="360040" cy="9449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267744" y="39330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0132" y="386265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상속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4499992" cy="4373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myact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Accout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myact.deposit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myact.withdraw</a:t>
            </a:r>
            <a:r>
              <a:rPr lang="en-US" altLang="ko-KR" sz="1300" dirty="0"/>
              <a:t>(150)</a:t>
            </a:r>
          </a:p>
          <a:p>
            <a:pPr algn="l"/>
            <a:r>
              <a:rPr lang="en-US" altLang="ko-KR" sz="1300" dirty="0" err="1"/>
              <a:t>myact.show_Accout</a:t>
            </a:r>
            <a:r>
              <a:rPr lang="en-US" altLang="ko-KR" sz="1300" dirty="0"/>
              <a:t>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myyellowact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fixed_Account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myyellowact.deposit</a:t>
            </a:r>
            <a:r>
              <a:rPr lang="en-US" altLang="ko-KR" sz="1300" dirty="0"/>
              <a:t>(200)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myyellowact.withdraw</a:t>
            </a:r>
            <a:r>
              <a:rPr lang="en-US" altLang="ko-KR" sz="1300" dirty="0"/>
              <a:t>(150)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myyellowact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fund_Account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myyellowact.deposit</a:t>
            </a:r>
            <a:r>
              <a:rPr lang="en-US" altLang="ko-KR" sz="1300" dirty="0"/>
              <a:t>(200)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myyellowact.withdraw</a:t>
            </a:r>
            <a:r>
              <a:rPr lang="en-US" altLang="ko-KR" sz="1300" dirty="0"/>
              <a:t>(150)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203848" y="1484784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36096" y="1351237"/>
            <a:ext cx="20162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부모클래스 객체 생성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203848" y="1742602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36096" y="1609055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3203848" y="2030634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36096" y="1897087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3563888" y="3182762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96136" y="3049215"/>
            <a:ext cx="2376264" cy="78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자식클래스 객체 생성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부모 클래스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balance </a:t>
            </a:r>
            <a:r>
              <a:rPr lang="ko-KR" altLang="en-US" dirty="0" smtClean="0"/>
              <a:t>변수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987824" y="3429000"/>
            <a:ext cx="2592288" cy="72008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96136" y="4005064"/>
            <a:ext cx="2664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자식클래스에서 </a:t>
            </a:r>
            <a:r>
              <a:rPr lang="en-US" altLang="ko-KR" dirty="0" smtClean="0">
                <a:solidFill>
                  <a:srgbClr val="FF0000"/>
                </a:solidFill>
              </a:rPr>
              <a:t>deposit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재정의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오버라이딩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2987824" y="3974261"/>
            <a:ext cx="2592288" cy="72008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796136" y="4675318"/>
            <a:ext cx="2664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자식클래스에서 </a:t>
            </a:r>
            <a:r>
              <a:rPr lang="en-US" altLang="ko-KR" dirty="0" smtClean="0">
                <a:solidFill>
                  <a:srgbClr val="FF0000"/>
                </a:solidFill>
              </a:rPr>
              <a:t>withdraw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재정의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오버라이딩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오버라이딩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–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새로운 속성 추가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4499992" cy="24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Account():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722" y="3861048"/>
            <a:ext cx="72390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stock_accout</a:t>
            </a:r>
            <a:r>
              <a:rPr lang="en-US" altLang="ko-KR" sz="1300" dirty="0"/>
              <a:t>(Account):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</a:t>
            </a:r>
            <a:r>
              <a:rPr lang="en-US" altLang="ko-KR" sz="1300" dirty="0" err="1"/>
              <a:t>self,name</a:t>
            </a:r>
            <a:r>
              <a:rPr lang="en-US" altLang="ko-KR" sz="1300" dirty="0"/>
              <a:t>, money):</a:t>
            </a:r>
          </a:p>
          <a:p>
            <a:pPr algn="l"/>
            <a:r>
              <a:rPr lang="en-US" altLang="ko-KR" sz="1300" dirty="0"/>
              <a:t>		Account.__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 * 1.37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 + 50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print("Account owner : {}".format(self.name))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Account.show_Account</a:t>
            </a:r>
            <a:r>
              <a:rPr lang="en-US" altLang="ko-KR" sz="1300" dirty="0"/>
              <a:t>(self)     # 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 </a:t>
            </a:r>
            <a:r>
              <a:rPr lang="ko-KR" altLang="en-US" sz="1300" dirty="0"/>
              <a:t>와 동일</a:t>
            </a:r>
            <a:endParaRPr lang="en-US" altLang="ko-KR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0960" y="1250808"/>
            <a:ext cx="3600400" cy="772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myact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stock_accout</a:t>
            </a:r>
            <a:r>
              <a:rPr lang="en-US" altLang="ko-KR" sz="1300" dirty="0"/>
              <a:t>("MDS", 500)</a:t>
            </a:r>
          </a:p>
          <a:p>
            <a:pPr algn="l"/>
            <a:r>
              <a:rPr lang="en-US" altLang="ko-KR" sz="1300" dirty="0" err="1"/>
              <a:t>myact.deposit</a:t>
            </a:r>
            <a:r>
              <a:rPr lang="en-US" altLang="ko-KR" sz="1300" dirty="0"/>
              <a:t>(200)</a:t>
            </a:r>
          </a:p>
          <a:p>
            <a:pPr algn="l"/>
            <a:r>
              <a:rPr lang="en-US" altLang="ko-KR" sz="1300" dirty="0" err="1"/>
              <a:t>myact.show_Account</a:t>
            </a:r>
            <a:r>
              <a:rPr lang="en-US" altLang="ko-KR" sz="1300" dirty="0"/>
              <a:t>()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4932040" y="3501008"/>
            <a:ext cx="864096" cy="86409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14392" y="2858519"/>
            <a:ext cx="33296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부</a:t>
            </a:r>
            <a:r>
              <a:rPr lang="ko-KR" altLang="en-US" dirty="0" smtClean="0"/>
              <a:t>모로 부터 물려받은 </a:t>
            </a:r>
            <a:r>
              <a:rPr lang="en-US" altLang="ko-KR" dirty="0" smtClean="0"/>
              <a:t>balance </a:t>
            </a:r>
            <a:r>
              <a:rPr lang="ko-KR" altLang="en-US" dirty="0" smtClean="0"/>
              <a:t>변수 초기화하기 위해 부모 클래스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4392" y="3693711"/>
            <a:ext cx="33296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만약 자식클래스에서 </a:t>
            </a:r>
            <a:r>
              <a:rPr lang="en-US" altLang="ko-KR" dirty="0" smtClean="0">
                <a:solidFill>
                  <a:srgbClr val="FF0000"/>
                </a:solidFill>
              </a:rPr>
              <a:t>balance</a:t>
            </a:r>
            <a:r>
              <a:rPr lang="ko-KR" altLang="en-US" dirty="0" smtClean="0">
                <a:solidFill>
                  <a:srgbClr val="FF0000"/>
                </a:solidFill>
              </a:rPr>
              <a:t>변수 생성하면 자식클래스 이름공간의 </a:t>
            </a:r>
            <a:r>
              <a:rPr lang="en-US" altLang="ko-KR" dirty="0" smtClean="0">
                <a:solidFill>
                  <a:srgbClr val="FF0000"/>
                </a:solidFill>
              </a:rPr>
              <a:t>balance</a:t>
            </a:r>
            <a:r>
              <a:rPr lang="ko-KR" altLang="en-US" dirty="0" smtClean="0">
                <a:solidFill>
                  <a:srgbClr val="FF0000"/>
                </a:solidFill>
              </a:rPr>
              <a:t>변수가 되어 버림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139952" y="4797152"/>
            <a:ext cx="1656184" cy="36004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40152" y="4869160"/>
            <a:ext cx="24482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오버라이딩된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__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__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메소드에서</a:t>
            </a:r>
            <a:r>
              <a:rPr lang="ko-KR" altLang="en-US" dirty="0" smtClean="0">
                <a:solidFill>
                  <a:srgbClr val="FF0000"/>
                </a:solidFill>
              </a:rPr>
              <a:t> 새로운 속성 추가 기능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super()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함수가 반환하는 객체를 통해서 부모클래스 속성 접근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4499992" cy="24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Account():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722" y="3861048"/>
            <a:ext cx="72390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stock_accout</a:t>
            </a:r>
            <a:r>
              <a:rPr lang="en-US" altLang="ko-KR" sz="1300" dirty="0"/>
              <a:t>(Account):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</a:t>
            </a:r>
            <a:r>
              <a:rPr lang="en-US" altLang="ko-KR" sz="1300" dirty="0" err="1"/>
              <a:t>self,name</a:t>
            </a:r>
            <a:r>
              <a:rPr lang="en-US" altLang="ko-KR" sz="1300" dirty="0"/>
              <a:t>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smtClean="0"/>
              <a:t>super</a:t>
            </a:r>
            <a:r>
              <a:rPr lang="en-US" altLang="ko-KR" sz="1300" dirty="0"/>
              <a:t>().__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__(money)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 * 1.37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 + 50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print("Account owner : {}".format(self.name))</a:t>
            </a:r>
          </a:p>
          <a:p>
            <a:pPr algn="l"/>
            <a:r>
              <a:rPr lang="en-US" altLang="ko-KR" sz="1300" dirty="0"/>
              <a:t>		super().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()     # 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 </a:t>
            </a:r>
            <a:r>
              <a:rPr lang="ko-KR" altLang="en-US" sz="1300" dirty="0"/>
              <a:t>와 동일</a:t>
            </a:r>
            <a:endParaRPr lang="en-US" altLang="ko-KR" sz="1300" dirty="0"/>
          </a:p>
        </p:txBody>
      </p:sp>
      <p:sp>
        <p:nvSpPr>
          <p:cNvPr id="2" name="타원 1"/>
          <p:cNvSpPr/>
          <p:nvPr/>
        </p:nvSpPr>
        <p:spPr bwMode="auto">
          <a:xfrm>
            <a:off x="1763688" y="4293096"/>
            <a:ext cx="2592288" cy="360040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63688" y="6231100"/>
            <a:ext cx="2592288" cy="360040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연산자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오버로딩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내장된 연산자만 가능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7236296" cy="245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data):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self.mylistdata</a:t>
            </a:r>
            <a:r>
              <a:rPr lang="en-US" altLang="ko-KR" sz="1300" dirty="0"/>
              <a:t> = data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show_list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</a:t>
            </a:r>
            <a:r>
              <a:rPr lang="en-US" altLang="ko-KR" sz="1300" dirty="0" err="1"/>
              <a:t>self.mylistdata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__sub__(self, other):</a:t>
            </a:r>
          </a:p>
          <a:p>
            <a:pPr algn="l"/>
            <a:r>
              <a:rPr lang="en-US" altLang="ko-KR" sz="1300" dirty="0"/>
              <a:t>		myset1 = set(</a:t>
            </a:r>
            <a:r>
              <a:rPr lang="en-US" altLang="ko-KR" sz="1300" dirty="0" err="1"/>
              <a:t>self.mylistdata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	myset2 = set(</a:t>
            </a:r>
            <a:r>
              <a:rPr lang="en-US" altLang="ko-KR" sz="1300" dirty="0" err="1"/>
              <a:t>other.mylistdata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 = myset1 - myset2</a:t>
            </a:r>
          </a:p>
          <a:p>
            <a:pPr algn="l"/>
            <a:r>
              <a:rPr lang="en-US" altLang="ko-KR" sz="1300" dirty="0"/>
              <a:t>		return list(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8519" y="4018187"/>
            <a:ext cx="4302487" cy="221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mydata1 = [ 1, 2, 3, 4, 5]</a:t>
            </a:r>
          </a:p>
          <a:p>
            <a:pPr algn="l"/>
            <a:r>
              <a:rPr lang="en-US" altLang="ko-KR" sz="1300" dirty="0"/>
              <a:t>mydata2 = [ 7, 9, 4, 2, 1]</a:t>
            </a:r>
          </a:p>
          <a:p>
            <a:pPr algn="l"/>
            <a:r>
              <a:rPr lang="en-US" altLang="ko-KR" sz="1300" dirty="0"/>
              <a:t>myinst1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(mydata1)</a:t>
            </a:r>
          </a:p>
          <a:p>
            <a:pPr algn="l"/>
            <a:r>
              <a:rPr lang="en-US" altLang="ko-KR" sz="1300" dirty="0"/>
              <a:t>myinst2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(mydata2)</a:t>
            </a:r>
          </a:p>
          <a:p>
            <a:pPr algn="l"/>
            <a:r>
              <a:rPr lang="en-US" altLang="ko-KR" sz="1300" dirty="0"/>
              <a:t>myinst1.show_list()</a:t>
            </a:r>
          </a:p>
          <a:p>
            <a:pPr algn="l"/>
            <a:r>
              <a:rPr lang="en-US" altLang="ko-KR" sz="1300" dirty="0"/>
              <a:t>myinst2.show_list()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result = myinst1 - myinst2</a:t>
            </a:r>
          </a:p>
          <a:p>
            <a:pPr algn="l"/>
            <a:r>
              <a:rPr lang="en-US" altLang="ko-KR" sz="1300" dirty="0"/>
              <a:t>print("myinst1 - myinst2 :", result)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4537075" y="2348880"/>
            <a:ext cx="1331069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2132856"/>
            <a:ext cx="2016224" cy="305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기능 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6536" y="5162847"/>
            <a:ext cx="2952328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[1, 2, 3, 4, 5]</a:t>
            </a:r>
          </a:p>
          <a:p>
            <a:pPr algn="l"/>
            <a:r>
              <a:rPr lang="en-US" altLang="ko-KR" dirty="0"/>
              <a:t>[7, 9, 4, 2, 1]</a:t>
            </a:r>
          </a:p>
          <a:p>
            <a:pPr algn="l"/>
            <a:r>
              <a:rPr lang="en-US" altLang="ko-KR" dirty="0"/>
              <a:t>myinst1 - myinst2 : [3, 5]</a:t>
            </a:r>
          </a:p>
          <a:p>
            <a:pPr algn="l"/>
            <a:r>
              <a:rPr lang="en-US" altLang="ko-KR" dirty="0"/>
              <a:t>[Finished in 0.2s]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3923928" cy="2117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evenprint</a:t>
            </a:r>
            <a:r>
              <a:rPr lang="en-US" altLang="ko-KR" b="0" dirty="0"/>
              <a:t>(n, step = 1):</a:t>
            </a:r>
          </a:p>
          <a:p>
            <a:pPr algn="l" defTabSz="717550"/>
            <a:r>
              <a:rPr lang="en-US" altLang="ko-KR" b="0" dirty="0"/>
              <a:t>	x = 1</a:t>
            </a:r>
          </a:p>
          <a:p>
            <a:pPr algn="l" defTabSz="717550"/>
            <a:r>
              <a:rPr lang="en-US" altLang="ko-KR" b="0" dirty="0"/>
              <a:t>	while x &lt;= n:</a:t>
            </a:r>
          </a:p>
          <a:p>
            <a:pPr algn="l" defTabSz="717550"/>
            <a:r>
              <a:rPr lang="en-US" altLang="ko-KR" b="0" dirty="0"/>
              <a:t>		if x%2 == 0:</a:t>
            </a:r>
          </a:p>
          <a:p>
            <a:pPr algn="l" defTabSz="717550"/>
            <a:r>
              <a:rPr lang="en-US" altLang="ko-KR" b="0" dirty="0"/>
              <a:t>			print(x)</a:t>
            </a:r>
          </a:p>
          <a:p>
            <a:pPr algn="l" defTabSz="717550"/>
            <a:r>
              <a:rPr lang="en-US" altLang="ko-KR" b="0" dirty="0"/>
              <a:t>		x += step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evenprint</a:t>
            </a:r>
            <a:r>
              <a:rPr lang="en-US" altLang="ko-KR" b="0" dirty="0"/>
              <a:t>(10)</a:t>
            </a:r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부터 실 인수 까지 중 짝수 만 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44008" y="1177007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가변 인수 활용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</a:t>
            </a:r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11960" y="1484783"/>
            <a:ext cx="4932040" cy="4961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argsfunct</a:t>
            </a:r>
            <a:r>
              <a:rPr lang="en-US" altLang="ko-KR" b="0" dirty="0"/>
              <a:t>(*</a:t>
            </a:r>
            <a:r>
              <a:rPr lang="en-US" altLang="ko-KR" b="0" dirty="0" err="1"/>
              <a:t>args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/>
              <a:t>	for x in </a:t>
            </a:r>
            <a:r>
              <a:rPr lang="en-US" altLang="ko-KR" b="0" dirty="0" err="1"/>
              <a:t>args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i</a:t>
            </a:r>
            <a:r>
              <a:rPr lang="en-US" altLang="ko-KR" b="0" dirty="0"/>
              <a:t> += 1</a:t>
            </a:r>
          </a:p>
          <a:p>
            <a:pPr algn="l" defTabSz="717550"/>
            <a:r>
              <a:rPr lang="en-US" altLang="ko-KR" b="0" dirty="0"/>
              <a:t>	print("</a:t>
            </a:r>
            <a:r>
              <a:rPr lang="en-US" altLang="ko-KR" b="0" dirty="0" err="1"/>
              <a:t>args</a:t>
            </a:r>
            <a:r>
              <a:rPr lang="en-US" altLang="ko-KR" b="0" dirty="0"/>
              <a:t> </a:t>
            </a:r>
            <a:r>
              <a:rPr lang="ko-KR" altLang="en-US" b="0" dirty="0"/>
              <a:t>인수의 개수 </a:t>
            </a:r>
            <a:r>
              <a:rPr lang="en-US" altLang="ko-KR" b="0" dirty="0"/>
              <a:t>: %d" %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[0])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[1])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[2])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dictsfunct</a:t>
            </a:r>
            <a:r>
              <a:rPr lang="en-US" altLang="ko-KR" b="0" dirty="0"/>
              <a:t>(**</a:t>
            </a:r>
            <a:r>
              <a:rPr lang="en-US" altLang="ko-KR" b="0" dirty="0" err="1"/>
              <a:t>dicts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/>
              <a:t>	for x in </a:t>
            </a:r>
            <a:r>
              <a:rPr lang="en-US" altLang="ko-KR" b="0" dirty="0" err="1"/>
              <a:t>dicts.keys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i</a:t>
            </a:r>
            <a:r>
              <a:rPr lang="en-US" altLang="ko-KR" b="0" dirty="0"/>
              <a:t> += 1</a:t>
            </a:r>
          </a:p>
          <a:p>
            <a:pPr algn="l" defTabSz="717550"/>
            <a:r>
              <a:rPr lang="en-US" altLang="ko-KR" b="0" dirty="0"/>
              <a:t>	print("</a:t>
            </a:r>
            <a:r>
              <a:rPr lang="en-US" altLang="ko-KR" b="0" dirty="0" err="1"/>
              <a:t>dicts</a:t>
            </a:r>
            <a:r>
              <a:rPr lang="en-US" altLang="ko-KR" b="0" dirty="0"/>
              <a:t> </a:t>
            </a:r>
            <a:r>
              <a:rPr lang="ko-KR" altLang="en-US" b="0" dirty="0"/>
              <a:t>인수의 개수 </a:t>
            </a:r>
            <a:r>
              <a:rPr lang="en-US" altLang="ko-KR" b="0" dirty="0"/>
              <a:t>: %d" %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dicts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argsfunct</a:t>
            </a:r>
            <a:r>
              <a:rPr lang="en-US" altLang="ko-KR" b="0" dirty="0"/>
              <a:t>(1,[2,4],{'a':1,'b':4,'c':5})</a:t>
            </a:r>
          </a:p>
          <a:p>
            <a:pPr algn="l" defTabSz="717550"/>
            <a:r>
              <a:rPr lang="en-US" altLang="ko-KR" b="0" dirty="0" err="1"/>
              <a:t>dictsfunct</a:t>
            </a:r>
            <a:r>
              <a:rPr lang="en-US" altLang="ko-KR" b="0" dirty="0"/>
              <a:t>(a=1,b=2,c=3)</a:t>
            </a:r>
            <a:endParaRPr lang="en-US" altLang="ko-KR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 및 연산자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오버로딩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7236296" cy="19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(list):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name):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__add__(self, other):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mysumlist</a:t>
            </a:r>
            <a:r>
              <a:rPr lang="en-US" altLang="ko-KR" sz="1300" dirty="0"/>
              <a:t> = []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mysumlist.extend</a:t>
            </a:r>
            <a:r>
              <a:rPr lang="en-US" altLang="ko-KR" sz="1300" dirty="0"/>
              <a:t>(self)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mysumlist.extend</a:t>
            </a:r>
            <a:r>
              <a:rPr lang="en-US" altLang="ko-KR" sz="1300" dirty="0"/>
              <a:t>(other)</a:t>
            </a:r>
          </a:p>
          <a:p>
            <a:pPr algn="l"/>
            <a:r>
              <a:rPr lang="en-US" altLang="ko-KR" sz="1300" dirty="0"/>
              <a:t>		return </a:t>
            </a:r>
            <a:r>
              <a:rPr lang="en-US" altLang="ko-KR" sz="1300" dirty="0" err="1"/>
              <a:t>mysumlist</a:t>
            </a:r>
            <a:endParaRPr lang="en-US" altLang="ko-K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-20889" y="3429000"/>
            <a:ext cx="4952929" cy="293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myinst1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("myinst1 data :")</a:t>
            </a:r>
          </a:p>
          <a:p>
            <a:pPr algn="l"/>
            <a:r>
              <a:rPr lang="en-US" altLang="ko-KR" sz="1300" dirty="0"/>
              <a:t>for x in range(1,5):</a:t>
            </a:r>
          </a:p>
          <a:p>
            <a:pPr algn="l"/>
            <a:r>
              <a:rPr lang="en-US" altLang="ko-KR" sz="1300" dirty="0"/>
              <a:t>	myinst1.append(x)</a:t>
            </a:r>
          </a:p>
          <a:p>
            <a:pPr algn="l"/>
            <a:r>
              <a:rPr lang="en-US" altLang="ko-KR" sz="1300" dirty="0"/>
              <a:t>print(myinst1.name, myinst1)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myinst2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("myinst2 data :")</a:t>
            </a:r>
          </a:p>
          <a:p>
            <a:pPr algn="l"/>
            <a:r>
              <a:rPr lang="en-US" altLang="ko-KR" sz="1300" dirty="0"/>
              <a:t>for x in range(5, 10):</a:t>
            </a:r>
          </a:p>
          <a:p>
            <a:pPr algn="l"/>
            <a:r>
              <a:rPr lang="en-US" altLang="ko-KR" sz="1300" dirty="0"/>
              <a:t>	myinst2.append(x)</a:t>
            </a:r>
          </a:p>
          <a:p>
            <a:pPr algn="l"/>
            <a:r>
              <a:rPr lang="en-US" altLang="ko-KR" sz="1300" dirty="0"/>
              <a:t>print(myinst2.name, myinst2)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result = myinst1 + myinst2</a:t>
            </a:r>
          </a:p>
          <a:p>
            <a:pPr algn="l"/>
            <a:r>
              <a:rPr lang="en-US" altLang="ko-KR" sz="1300" dirty="0"/>
              <a:t>print("result :", result)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923928" y="2219104"/>
            <a:ext cx="1926496" cy="6078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2132856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기능 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78737"/>
            <a:ext cx="341760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myinst1 data : [1, 2, 3, 4]</a:t>
            </a:r>
          </a:p>
          <a:p>
            <a:pPr algn="l"/>
            <a:r>
              <a:rPr lang="en-US" altLang="ko-KR" dirty="0"/>
              <a:t>myinst2 data : [5, 6, 7, 8, 9]</a:t>
            </a:r>
          </a:p>
          <a:p>
            <a:pPr algn="l"/>
            <a:r>
              <a:rPr lang="en-US" altLang="ko-KR" dirty="0"/>
              <a:t>result : [1, 2, 3, 4, 5, 6, 7, 8, 9]</a:t>
            </a:r>
          </a:p>
          <a:p>
            <a:pPr algn="l"/>
            <a:r>
              <a:rPr lang="en-US" altLang="ko-KR" dirty="0"/>
              <a:t>[Finished in 0.2s]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5496" y="1611548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2933259" y="3815786"/>
            <a:ext cx="2358821" cy="18927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4088" y="3622586"/>
            <a:ext cx="31683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myinst1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상속 객체 임으로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85339" y="2340275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32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 및 연산자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오버로딩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7236296" cy="19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(list):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name):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__sub__(self, other):</a:t>
            </a:r>
          </a:p>
          <a:p>
            <a:pPr algn="l"/>
            <a:r>
              <a:rPr lang="en-US" altLang="ko-KR" sz="1300" dirty="0"/>
              <a:t>		myset1 = set(self)</a:t>
            </a:r>
          </a:p>
          <a:p>
            <a:pPr algn="l"/>
            <a:r>
              <a:rPr lang="en-US" altLang="ko-KR" sz="1300" dirty="0"/>
              <a:t>		myset2 = set(other)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 = myset1 - myset2</a:t>
            </a:r>
          </a:p>
          <a:p>
            <a:pPr algn="l"/>
            <a:r>
              <a:rPr lang="en-US" altLang="ko-KR" sz="1300" dirty="0"/>
              <a:t>		return list(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722" y="3501008"/>
            <a:ext cx="4952929" cy="293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smtClean="0"/>
              <a:t>myinst1 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("myinst1 data :")</a:t>
            </a:r>
          </a:p>
          <a:p>
            <a:pPr algn="l"/>
            <a:r>
              <a:rPr lang="en-US" altLang="ko-KR" sz="1300" dirty="0"/>
              <a:t>for x in range(1,8):</a:t>
            </a:r>
          </a:p>
          <a:p>
            <a:pPr algn="l"/>
            <a:r>
              <a:rPr lang="en-US" altLang="ko-KR" sz="1300" dirty="0"/>
              <a:t>	myinst1.append(x)</a:t>
            </a:r>
          </a:p>
          <a:p>
            <a:pPr algn="l"/>
            <a:r>
              <a:rPr lang="en-US" altLang="ko-KR" sz="1300" dirty="0"/>
              <a:t>print(myinst1.name, myinst1)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myinst2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("myinst2 data :")</a:t>
            </a:r>
          </a:p>
          <a:p>
            <a:pPr algn="l"/>
            <a:r>
              <a:rPr lang="en-US" altLang="ko-KR" sz="1300" dirty="0"/>
              <a:t>for x in range(3, 10):</a:t>
            </a:r>
          </a:p>
          <a:p>
            <a:pPr algn="l"/>
            <a:r>
              <a:rPr lang="en-US" altLang="ko-KR" sz="1300" dirty="0"/>
              <a:t>	myinst2.append(x)</a:t>
            </a:r>
          </a:p>
          <a:p>
            <a:pPr algn="l"/>
            <a:r>
              <a:rPr lang="en-US" altLang="ko-KR" sz="1300" dirty="0"/>
              <a:t>print(myinst2.name, myinst2)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result = myinst1 - myinst2</a:t>
            </a:r>
          </a:p>
          <a:p>
            <a:pPr algn="l"/>
            <a:r>
              <a:rPr lang="en-US" altLang="ko-KR" sz="1300" dirty="0"/>
              <a:t>print("myinst1 - myinst2 :", result)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923928" y="2219104"/>
            <a:ext cx="1926496" cy="6078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2132856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기능 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78737"/>
            <a:ext cx="341760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myinst1 data : [1, 2, 3, 4, 5, 6, 7]</a:t>
            </a:r>
          </a:p>
          <a:p>
            <a:pPr algn="l"/>
            <a:r>
              <a:rPr lang="en-US" altLang="ko-KR" dirty="0"/>
              <a:t>myinst2 data : [3, 4, 5, 6, 7, 8, 9]</a:t>
            </a:r>
          </a:p>
          <a:p>
            <a:pPr algn="l"/>
            <a:r>
              <a:rPr lang="en-US" altLang="ko-KR" dirty="0"/>
              <a:t>myinst1 - myinst2 : [1, 2]</a:t>
            </a:r>
          </a:p>
          <a:p>
            <a:pPr algn="l"/>
            <a:r>
              <a:rPr lang="en-US" altLang="ko-KR" dirty="0"/>
              <a:t>[Finished in 0.2s]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5496" y="1611548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2980203" y="3884196"/>
            <a:ext cx="2358821" cy="18927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4088" y="3622586"/>
            <a:ext cx="31683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myinst1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상속 객체 임으로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885339" y="2340275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22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330972"/>
            <a:ext cx="5652120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 err="1" smtClean="0"/>
              <a:t>def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func3(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):</a:t>
            </a:r>
          </a:p>
          <a:p>
            <a:pPr algn="l" defTabSz="717550"/>
            <a:r>
              <a:rPr lang="en-US" altLang="ko-KR" sz="1200" b="0" dirty="0"/>
              <a:t>	for 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 , value in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	print(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, value)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func2(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):</a:t>
            </a:r>
          </a:p>
          <a:p>
            <a:pPr algn="l" defTabSz="717550"/>
            <a:r>
              <a:rPr lang="en-US" altLang="ko-KR" sz="1200" b="0" dirty="0"/>
              <a:t>	for 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  in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	print(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[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])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func1(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):</a:t>
            </a:r>
          </a:p>
          <a:p>
            <a:pPr algn="l" defTabSz="717550"/>
            <a:r>
              <a:rPr lang="en-US" altLang="ko-KR" sz="1200" b="0" dirty="0"/>
              <a:t>	for 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  in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	print(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mydata</a:t>
            </a:r>
            <a:r>
              <a:rPr lang="en-US" altLang="ko-KR" sz="1200" b="0" dirty="0"/>
              <a:t> = (1,2,3,4,5)</a:t>
            </a:r>
          </a:p>
          <a:p>
            <a:pPr algn="l" defTabSz="717550"/>
            <a:r>
              <a:rPr lang="en-US" altLang="ko-KR" sz="1200" b="0" dirty="0"/>
              <a:t>mydata2 = { 'A':1, 'B':2, 'C': 3}</a:t>
            </a:r>
          </a:p>
          <a:p>
            <a:pPr algn="l" defTabSz="717550"/>
            <a:r>
              <a:rPr lang="en-US" altLang="ko-KR" sz="1200" b="0" dirty="0"/>
              <a:t>mydata3 = [ (1,2), (6,8), (9, 3)]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func1(</a:t>
            </a:r>
            <a:r>
              <a:rPr lang="en-US" altLang="ko-KR" sz="1200" b="0" dirty="0" err="1"/>
              <a:t>mydata</a:t>
            </a:r>
            <a:r>
              <a:rPr lang="en-US" altLang="ko-KR" sz="1200" b="0" dirty="0"/>
              <a:t>)</a:t>
            </a:r>
          </a:p>
          <a:p>
            <a:pPr algn="l" defTabSz="717550"/>
            <a:r>
              <a:rPr lang="en-US" altLang="ko-KR" sz="1200" b="0" dirty="0"/>
              <a:t>func2(mydata2)</a:t>
            </a:r>
          </a:p>
          <a:p>
            <a:pPr algn="l" defTabSz="717550"/>
            <a:r>
              <a:rPr lang="en-US" altLang="ko-KR" sz="1200" b="0" dirty="0"/>
              <a:t>func3(mydata3)</a:t>
            </a:r>
            <a:endParaRPr lang="en-US" altLang="ko-KR" sz="1200" b="0" dirty="0">
              <a:sym typeface="Wingdings" panose="05000000000000000000" pitchFamily="2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처리 함수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71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177006"/>
            <a:ext cx="5292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가변 인수로 받은 데이터에 실 인수 값의 곱한 내용을 출력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84783"/>
            <a:ext cx="7020272" cy="2117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mysum_func</a:t>
            </a:r>
            <a:r>
              <a:rPr lang="en-US" altLang="ko-KR" b="0" dirty="0"/>
              <a:t>(</a:t>
            </a:r>
            <a:r>
              <a:rPr lang="en-US" altLang="ko-KR" b="0" dirty="0" err="1"/>
              <a:t>mul</a:t>
            </a:r>
            <a:r>
              <a:rPr lang="en-US" altLang="ko-KR" b="0" dirty="0"/>
              <a:t>, *</a:t>
            </a:r>
            <a:r>
              <a:rPr lang="en-US" altLang="ko-KR" b="0" dirty="0" err="1"/>
              <a:t>args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cnt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tuple_len</a:t>
            </a:r>
            <a:r>
              <a:rPr lang="en-US" altLang="ko-KR" b="0" dirty="0"/>
              <a:t> = </a:t>
            </a:r>
            <a:r>
              <a:rPr lang="en-US" altLang="ko-KR" b="0" dirty="0" err="1"/>
              <a:t>len</a:t>
            </a:r>
            <a:r>
              <a:rPr lang="en-US" altLang="ko-KR" b="0" dirty="0"/>
              <a:t>(</a:t>
            </a:r>
            <a:r>
              <a:rPr lang="en-US" altLang="ko-KR" b="0" dirty="0" err="1"/>
              <a:t>args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while </a:t>
            </a:r>
            <a:r>
              <a:rPr lang="en-US" altLang="ko-KR" b="0" dirty="0" err="1"/>
              <a:t>cnt</a:t>
            </a:r>
            <a:r>
              <a:rPr lang="en-US" altLang="ko-KR" b="0" dirty="0"/>
              <a:t> &lt; </a:t>
            </a:r>
            <a:r>
              <a:rPr lang="en-US" altLang="ko-KR" b="0" dirty="0" err="1"/>
              <a:t>tuple_len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	print("{}".format(</a:t>
            </a:r>
            <a:r>
              <a:rPr lang="en-US" altLang="ko-KR" b="0" dirty="0" err="1"/>
              <a:t>mul</a:t>
            </a:r>
            <a:r>
              <a:rPr lang="en-US" altLang="ko-KR" b="0" dirty="0"/>
              <a:t> * </a:t>
            </a:r>
            <a:r>
              <a:rPr lang="en-US" altLang="ko-KR" b="0" dirty="0" err="1"/>
              <a:t>args</a:t>
            </a:r>
            <a:r>
              <a:rPr lang="en-US" altLang="ko-KR" b="0" dirty="0"/>
              <a:t>[</a:t>
            </a:r>
            <a:r>
              <a:rPr lang="en-US" altLang="ko-KR" b="0" dirty="0" err="1"/>
              <a:t>cnt</a:t>
            </a:r>
            <a:r>
              <a:rPr lang="en-US" altLang="ko-KR" b="0" dirty="0"/>
              <a:t>]))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cnt</a:t>
            </a:r>
            <a:r>
              <a:rPr lang="en-US" altLang="ko-KR" b="0" dirty="0"/>
              <a:t> += 1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res = </a:t>
            </a:r>
            <a:r>
              <a:rPr lang="en-US" altLang="ko-KR" b="0" dirty="0" err="1"/>
              <a:t>mysum_func</a:t>
            </a:r>
            <a:r>
              <a:rPr lang="en-US" altLang="ko-KR" b="0" dirty="0"/>
              <a:t>(5, 1,2,3,4,5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3812032"/>
            <a:ext cx="70922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알파벳 문자열을 실 인수로 </a:t>
            </a:r>
            <a:r>
              <a:rPr lang="ko-KR" altLang="en-US" smtClean="0">
                <a:solidFill>
                  <a:srgbClr val="FF3300"/>
                </a:solidFill>
                <a:sym typeface="Wingdings" panose="05000000000000000000" pitchFamily="2" charset="2"/>
              </a:rPr>
              <a:t>전달하여 문자열을 모두 대문자로 변환하는 함수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4119809"/>
            <a:ext cx="7020272" cy="13419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conv_string_upper</a:t>
            </a:r>
            <a:r>
              <a:rPr lang="en-US" altLang="ko-KR" b="0" dirty="0"/>
              <a:t>(</a:t>
            </a:r>
            <a:r>
              <a:rPr lang="en-US" altLang="ko-KR" b="0" dirty="0" err="1"/>
              <a:t>mystr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convstr</a:t>
            </a:r>
            <a:r>
              <a:rPr lang="en-US" altLang="ko-KR" b="0" dirty="0"/>
              <a:t> = </a:t>
            </a:r>
            <a:r>
              <a:rPr lang="en-US" altLang="ko-KR" b="0" dirty="0" err="1"/>
              <a:t>mystr.</a:t>
            </a:r>
            <a:r>
              <a:rPr lang="en-US" altLang="ko-KR" b="0" dirty="0" err="1">
                <a:solidFill>
                  <a:srgbClr val="FF0000"/>
                </a:solidFill>
              </a:rPr>
              <a:t>upper</a:t>
            </a:r>
            <a:r>
              <a:rPr lang="en-US" altLang="ko-KR" b="0" dirty="0" smtClean="0">
                <a:solidFill>
                  <a:srgbClr val="FF0000"/>
                </a:solidFill>
              </a:rPr>
              <a:t>()     // </a:t>
            </a:r>
            <a:r>
              <a:rPr lang="ko-KR" altLang="en-US" b="0" dirty="0" smtClean="0">
                <a:solidFill>
                  <a:srgbClr val="FF0000"/>
                </a:solidFill>
              </a:rPr>
              <a:t>대문자 변환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메소드</a:t>
            </a:r>
            <a:endParaRPr lang="en-US" altLang="ko-KR" b="0" dirty="0">
              <a:solidFill>
                <a:srgbClr val="FF0000"/>
              </a:solidFill>
            </a:endParaRP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convstr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conv_string_upper</a:t>
            </a:r>
            <a:r>
              <a:rPr lang="en-US" altLang="ko-KR" b="0" dirty="0"/>
              <a:t>("python")</a:t>
            </a:r>
          </a:p>
        </p:txBody>
      </p:sp>
    </p:spTree>
    <p:extLst>
      <p:ext uri="{BB962C8B-B14F-4D97-AF65-F5344CB8AC3E}">
        <p14:creationId xmlns:p14="http://schemas.microsoft.com/office/powerpoint/2010/main" val="31899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177006"/>
            <a:ext cx="44728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인수 전달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(id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복사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 //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전역변수 값 수정 불가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84783"/>
            <a:ext cx="2339752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pt-BR" altLang="ko-KR" b="0" dirty="0"/>
              <a:t>outdata = 77</a:t>
            </a:r>
          </a:p>
          <a:p>
            <a:pPr algn="l" defTabSz="717550"/>
            <a:r>
              <a:rPr lang="pt-BR" altLang="ko-KR" b="0" dirty="0"/>
              <a:t>def func(param):</a:t>
            </a:r>
          </a:p>
          <a:p>
            <a:pPr algn="l" defTabSz="717550"/>
            <a:r>
              <a:rPr lang="pt-BR" altLang="ko-KR" b="0" dirty="0"/>
              <a:t>	param = 33</a:t>
            </a:r>
          </a:p>
          <a:p>
            <a:pPr algn="l" defTabSz="717550"/>
            <a:r>
              <a:rPr lang="pt-BR" altLang="ko-KR" b="0" dirty="0"/>
              <a:t>	print(param)</a:t>
            </a:r>
          </a:p>
          <a:p>
            <a:pPr algn="l" defTabSz="717550"/>
            <a:r>
              <a:rPr lang="pt-BR" altLang="ko-KR" b="0" dirty="0"/>
              <a:t>	print(locals())</a:t>
            </a:r>
          </a:p>
          <a:p>
            <a:pPr algn="l" defTabSz="717550"/>
            <a:endParaRPr lang="pt-BR" altLang="ko-KR" b="0" dirty="0"/>
          </a:p>
          <a:p>
            <a:pPr algn="l" defTabSz="717550"/>
            <a:r>
              <a:rPr lang="pt-BR" altLang="ko-KR" b="0" dirty="0"/>
              <a:t>func(outdata)</a:t>
            </a:r>
          </a:p>
          <a:p>
            <a:pPr algn="l" defTabSz="717550"/>
            <a:r>
              <a:rPr lang="pt-BR" altLang="ko-KR" b="0" dirty="0"/>
              <a:t>print(outdata)</a:t>
            </a:r>
          </a:p>
          <a:p>
            <a:pPr algn="l" defTabSz="717550"/>
            <a:r>
              <a:rPr lang="pt-BR" altLang="ko-KR" b="0" dirty="0"/>
              <a:t>print(locals())</a:t>
            </a:r>
            <a:endParaRPr lang="en-US" altLang="ko-KR" b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4011565"/>
            <a:ext cx="38519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 변수 값 수정하기 위한 리턴 값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4319342"/>
            <a:ext cx="3923928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outdata</a:t>
            </a:r>
            <a:r>
              <a:rPr lang="en-US" altLang="ko-KR" b="0" dirty="0"/>
              <a:t> = 77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param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param</a:t>
            </a:r>
            <a:r>
              <a:rPr lang="en-US" altLang="ko-KR" b="0" dirty="0"/>
              <a:t> = 33</a:t>
            </a:r>
          </a:p>
          <a:p>
            <a:pPr algn="l" defTabSz="717550"/>
            <a:r>
              <a:rPr lang="en-US" altLang="ko-KR" b="0" dirty="0"/>
              <a:t>	print("local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param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>
                <a:solidFill>
                  <a:srgbClr val="FF0000"/>
                </a:solidFill>
              </a:rPr>
              <a:t>return </a:t>
            </a:r>
            <a:r>
              <a:rPr lang="en-US" altLang="ko-KR" b="0" dirty="0" err="1">
                <a:solidFill>
                  <a:srgbClr val="FF0000"/>
                </a:solidFill>
              </a:rPr>
              <a:t>param</a:t>
            </a:r>
            <a:endParaRPr lang="en-US" altLang="ko-KR" b="0" dirty="0">
              <a:solidFill>
                <a:srgbClr val="FF0000"/>
              </a:solidFill>
            </a:endParaRP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print("global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outdata</a:t>
            </a:r>
            <a:r>
              <a:rPr lang="en-US" altLang="ko-KR" b="0" dirty="0"/>
              <a:t> = </a:t>
            </a:r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print("return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4799919" y="1655158"/>
            <a:ext cx="576064" cy="288032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0088" y="166291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3864" y="1645285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outdata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</p:cNvCxnSpPr>
          <p:nvPr/>
        </p:nvCxnSpPr>
        <p:spPr bwMode="auto">
          <a:xfrm flipV="1">
            <a:off x="4079839" y="1799173"/>
            <a:ext cx="65824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876040" y="2162349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4162015" y="1943190"/>
            <a:ext cx="576065" cy="21915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오른쪽 화살표 14"/>
          <p:cNvSpPr/>
          <p:nvPr/>
        </p:nvSpPr>
        <p:spPr bwMode="auto">
          <a:xfrm>
            <a:off x="5835541" y="1699656"/>
            <a:ext cx="387560" cy="77047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484222" y="1574907"/>
            <a:ext cx="576064" cy="288032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4391" y="15826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8167" y="1565034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outdata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3"/>
          </p:cNvCxnSpPr>
          <p:nvPr/>
        </p:nvCxnSpPr>
        <p:spPr bwMode="auto">
          <a:xfrm flipV="1">
            <a:off x="7764142" y="1718922"/>
            <a:ext cx="65824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60343" y="2082098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8522271" y="2105350"/>
            <a:ext cx="576064" cy="288032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2440" y="211311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 flipV="1">
            <a:off x="7764142" y="2268259"/>
            <a:ext cx="65824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608511" y="4005064"/>
            <a:ext cx="448982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 변수 값 수정하기 위한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global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키워드 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608512" y="4312841"/>
            <a:ext cx="3923928" cy="2117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outdata</a:t>
            </a:r>
            <a:r>
              <a:rPr lang="en-US" altLang="ko-KR" b="0" dirty="0"/>
              <a:t> = 77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>
                <a:solidFill>
                  <a:srgbClr val="FF0000"/>
                </a:solidFill>
              </a:rPr>
              <a:t>global</a:t>
            </a:r>
            <a:r>
              <a:rPr lang="en-US" altLang="ko-KR" b="0" dirty="0"/>
              <a:t> </a:t>
            </a:r>
            <a:r>
              <a:rPr lang="en-US" altLang="ko-KR" b="0" dirty="0" err="1"/>
              <a:t>outdata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outdata</a:t>
            </a:r>
            <a:r>
              <a:rPr lang="en-US" altLang="ko-KR" b="0" dirty="0"/>
              <a:t> = 50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print("global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func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print("modify global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1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574140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1" y="1052736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 변수 값 수정하기 위한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-2721" y="1360513"/>
            <a:ext cx="3923928" cy="1858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outdatalist</a:t>
            </a:r>
            <a:r>
              <a:rPr lang="en-US" altLang="ko-KR" b="0" dirty="0"/>
              <a:t> = [30]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param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param</a:t>
            </a:r>
            <a:r>
              <a:rPr lang="en-US" altLang="ko-KR" b="0" dirty="0"/>
              <a:t>[0] = </a:t>
            </a:r>
            <a:r>
              <a:rPr lang="en-US" altLang="ko-KR" b="0" dirty="0" err="1"/>
              <a:t>param</a:t>
            </a:r>
            <a:r>
              <a:rPr lang="en-US" altLang="ko-KR" b="0" dirty="0"/>
              <a:t>[0] + 50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outdatalist</a:t>
            </a:r>
            <a:r>
              <a:rPr lang="en-US" altLang="ko-KR" b="0" dirty="0"/>
              <a:t>[0])</a:t>
            </a:r>
          </a:p>
          <a:p>
            <a:pPr algn="l" defTabSz="717550"/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outdatalist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outdatalist</a:t>
            </a:r>
            <a:r>
              <a:rPr lang="en-US" altLang="ko-KR" b="0" dirty="0"/>
              <a:t>[0])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-2721" y="3967204"/>
            <a:ext cx="8422478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클로저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활용해 함수간 공유되는 전역변수 문제 해결  </a:t>
            </a:r>
            <a:endParaRPr lang="en-US" altLang="ko-KR" dirty="0" smtClean="0">
              <a:solidFill>
                <a:srgbClr val="FF3300"/>
              </a:solidFill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   //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함수에서 사용되는 변수와 함수 정의를 내포하는 함수를 구현하여 이름 공간을 구별해 사용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4546880" y="1052735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람다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표현식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1384188"/>
            <a:ext cx="31545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이름 없는 함수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lambda </a:t>
            </a:r>
            <a:r>
              <a:rPr lang="ko-KR" altLang="en-US" dirty="0" smtClean="0"/>
              <a:t>인수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x = 2 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ko-KR" altLang="en-US" dirty="0" smtClean="0"/>
              <a:t>같은 구문이 </a:t>
            </a:r>
            <a:r>
              <a:rPr lang="ko-KR" altLang="en-US" dirty="0" err="1" smtClean="0"/>
              <a:t>올수</a:t>
            </a:r>
            <a:r>
              <a:rPr lang="ko-KR" altLang="en-US" dirty="0" smtClean="0"/>
              <a:t> 없고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취하는 표현식이 와야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851856" y="2649859"/>
            <a:ext cx="4292143" cy="108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my_list</a:t>
            </a:r>
            <a:r>
              <a:rPr lang="en-US" altLang="ko-KR" b="0" dirty="0"/>
              <a:t> = [lambda x : x**2, lambda x : x+5 </a:t>
            </a:r>
            <a:r>
              <a:rPr lang="en-US" altLang="ko-KR" b="0" dirty="0" smtClean="0"/>
              <a:t>]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my_list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res = </a:t>
            </a:r>
            <a:r>
              <a:rPr lang="en-US" altLang="ko-KR" b="0" dirty="0" err="1"/>
              <a:t>my_list</a:t>
            </a:r>
            <a:r>
              <a:rPr lang="en-US" altLang="ko-KR" b="0" dirty="0"/>
              <a:t>[1](5)</a:t>
            </a:r>
          </a:p>
          <a:p>
            <a:pPr algn="l" defTabSz="717550"/>
            <a:r>
              <a:rPr lang="en-US" altLang="ko-KR" b="0" dirty="0"/>
              <a:t>print(res)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72009" y="4540739"/>
            <a:ext cx="3275855" cy="211750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val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outlinefunc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val</a:t>
            </a:r>
            <a:r>
              <a:rPr lang="en-US" altLang="ko-KR" b="0" dirty="0"/>
              <a:t> = 77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innerlinefunc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	nonlocal </a:t>
            </a:r>
            <a:r>
              <a:rPr lang="en-US" altLang="ko-KR" b="0" dirty="0" err="1"/>
              <a:t>val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val</a:t>
            </a:r>
            <a:r>
              <a:rPr lang="en-US" altLang="ko-KR" b="0" dirty="0"/>
              <a:t> += 1</a:t>
            </a:r>
          </a:p>
          <a:p>
            <a:pPr algn="l" defTabSz="717550"/>
            <a:r>
              <a:rPr lang="en-US" altLang="ko-KR" b="0" dirty="0"/>
              <a:t>		print(</a:t>
            </a:r>
            <a:r>
              <a:rPr lang="en-US" altLang="ko-KR" b="0" dirty="0" err="1"/>
              <a:t>val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return </a:t>
            </a:r>
            <a:r>
              <a:rPr lang="en-US" altLang="ko-KR" b="0" dirty="0" err="1"/>
              <a:t>innerlinefunc</a:t>
            </a:r>
            <a:endParaRPr lang="en-US" altLang="ko-KR" b="0" dirty="0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635896" y="4468293"/>
            <a:ext cx="2736304" cy="211750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myclosure1 = </a:t>
            </a:r>
            <a:r>
              <a:rPr lang="en-US" altLang="ko-KR" b="0" dirty="0" err="1"/>
              <a:t>outlinefunc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myclosure2 = </a:t>
            </a:r>
            <a:r>
              <a:rPr lang="en-US" altLang="ko-KR" b="0" dirty="0" err="1"/>
              <a:t>outlinefunc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myclosure1()</a:t>
            </a:r>
          </a:p>
          <a:p>
            <a:pPr algn="l" defTabSz="717550"/>
            <a:r>
              <a:rPr lang="en-US" altLang="ko-KR" b="0" dirty="0"/>
              <a:t>myclosure1()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myclosure2()</a:t>
            </a:r>
          </a:p>
          <a:p>
            <a:pPr algn="l" defTabSz="717550"/>
            <a:r>
              <a:rPr lang="en-US" altLang="ko-KR" b="0" dirty="0"/>
              <a:t>myclosure2()</a:t>
            </a:r>
          </a:p>
        </p:txBody>
      </p:sp>
      <p:cxnSp>
        <p:nvCxnSpPr>
          <p:cNvPr id="35" name="직선 화살표 연결선 34"/>
          <p:cNvCxnSpPr/>
          <p:nvPr/>
        </p:nvCxnSpPr>
        <p:spPr bwMode="auto">
          <a:xfrm>
            <a:off x="6372200" y="4568017"/>
            <a:ext cx="720080" cy="15712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6372200" y="4861087"/>
            <a:ext cx="720080" cy="15712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380312" y="47251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각각의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5436096" y="5517232"/>
            <a:ext cx="129614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647520" y="544155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클로저로</a:t>
            </a:r>
            <a:r>
              <a:rPr lang="ko-KR" altLang="en-US" dirty="0" smtClean="0"/>
              <a:t> 묶여서 반환된 지역변수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은 함수 </a:t>
            </a:r>
            <a:r>
              <a:rPr lang="ko-KR" altLang="en-US" dirty="0" err="1" smtClean="0"/>
              <a:t>종료후에</a:t>
            </a:r>
            <a:r>
              <a:rPr lang="ko-KR" altLang="en-US" dirty="0" err="1"/>
              <a:t>도</a:t>
            </a:r>
            <a:r>
              <a:rPr lang="ko-KR" altLang="en-US" dirty="0" smtClean="0"/>
              <a:t> 사라지지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0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1" y="1052736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전달인자에 따른 여러 형태의 함수 함수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51237"/>
            <a:ext cx="49320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tuple_args_func</a:t>
            </a:r>
            <a:r>
              <a:rPr lang="en-US" altLang="ko-KR" sz="1300" dirty="0"/>
              <a:t>(</a:t>
            </a:r>
            <a:r>
              <a:rPr lang="en-US" altLang="ko-KR" sz="1300" dirty="0" err="1"/>
              <a:t>num</a:t>
            </a:r>
            <a:r>
              <a:rPr lang="en-US" altLang="ko-KR" sz="1300" dirty="0"/>
              <a:t>, *</a:t>
            </a:r>
            <a:r>
              <a:rPr lang="en-US" altLang="ko-KR" sz="1300" dirty="0" err="1"/>
              <a:t>args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total = 0</a:t>
            </a:r>
          </a:p>
          <a:p>
            <a:pPr algn="l"/>
            <a:r>
              <a:rPr lang="en-US" altLang="ko-KR" sz="1300" dirty="0"/>
              <a:t>	for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args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print("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: %d" %</a:t>
            </a:r>
            <a:r>
              <a:rPr lang="en-US" altLang="ko-KR" sz="1300" dirty="0" err="1"/>
              <a:t>i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	total +=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*</a:t>
            </a:r>
            <a:r>
              <a:rPr lang="en-US" altLang="ko-KR" sz="1300" dirty="0" err="1"/>
              <a:t>num</a:t>
            </a:r>
            <a:endParaRPr lang="en-US" altLang="ko-KR" sz="1300" dirty="0"/>
          </a:p>
          <a:p>
            <a:pPr algn="l"/>
            <a:r>
              <a:rPr lang="en-US" altLang="ko-KR" sz="1300" dirty="0"/>
              <a:t>	print(total)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convstring</a:t>
            </a:r>
            <a:r>
              <a:rPr lang="en-US" altLang="ko-KR" sz="1300" dirty="0"/>
              <a:t>(string):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up_str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string.upper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/>
              <a:t>	print(</a:t>
            </a:r>
            <a:r>
              <a:rPr lang="en-US" altLang="ko-KR" sz="1300" dirty="0" err="1"/>
              <a:t>up_str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default_arg_func</a:t>
            </a:r>
            <a:r>
              <a:rPr lang="en-US" altLang="ko-KR" sz="1300" dirty="0"/>
              <a:t>(num1, num2 = 10):</a:t>
            </a:r>
          </a:p>
          <a:p>
            <a:pPr algn="l"/>
            <a:r>
              <a:rPr lang="en-US" altLang="ko-KR" sz="1300" dirty="0"/>
              <a:t>	res = num1 * num2</a:t>
            </a:r>
          </a:p>
          <a:p>
            <a:pPr algn="l"/>
            <a:r>
              <a:rPr lang="en-US" altLang="ko-KR" sz="1300" dirty="0"/>
              <a:t>	return res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tuple_args_func</a:t>
            </a:r>
            <a:r>
              <a:rPr lang="en-US" altLang="ko-KR" sz="1300" dirty="0"/>
              <a:t>(3, 1,2,3,4,5)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convstring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mdsacademy</a:t>
            </a:r>
            <a:r>
              <a:rPr lang="en-US" altLang="ko-KR" sz="1300" dirty="0"/>
              <a:t>")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value = </a:t>
            </a:r>
            <a:r>
              <a:rPr lang="en-US" altLang="ko-KR" sz="1300" dirty="0" err="1"/>
              <a:t>default_arg_func</a:t>
            </a:r>
            <a:r>
              <a:rPr lang="en-US" altLang="ko-KR" sz="1300" dirty="0"/>
              <a:t>(3)</a:t>
            </a:r>
          </a:p>
          <a:p>
            <a:pPr algn="l"/>
            <a:r>
              <a:rPr lang="en-US" altLang="ko-KR" sz="1300" dirty="0"/>
              <a:t>print(value)</a:t>
            </a:r>
            <a:endParaRPr lang="ko-KR" altLang="en-US" sz="1300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4499992" y="4149080"/>
            <a:ext cx="1512168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228184" y="399519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초기값을 갖는 매개변수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851920" y="1484784"/>
            <a:ext cx="172819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868144" y="136051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가변 인수를 받는 형식 인수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3491880" y="3140968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587472" y="298707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문자열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1" y="1052736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전역변수 값을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swap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하는 함수 구현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51237"/>
            <a:ext cx="4932040" cy="2212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a = 10</a:t>
            </a:r>
          </a:p>
          <a:p>
            <a:pPr algn="l"/>
            <a:r>
              <a:rPr lang="en-US" altLang="ko-KR" sz="1300" dirty="0"/>
              <a:t>b = 20</a:t>
            </a:r>
          </a:p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swap_func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global a, b</a:t>
            </a:r>
          </a:p>
          <a:p>
            <a:pPr algn="l"/>
            <a:r>
              <a:rPr lang="en-US" altLang="ko-KR" sz="1300" dirty="0"/>
              <a:t>	a, b = b , a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print("a : %d, b : %d" %(</a:t>
            </a:r>
            <a:r>
              <a:rPr lang="en-US" altLang="ko-KR" sz="1300" dirty="0" err="1"/>
              <a:t>a,b</a:t>
            </a:r>
            <a:r>
              <a:rPr lang="en-US" altLang="ko-KR" sz="1300" dirty="0"/>
              <a:t>))</a:t>
            </a:r>
          </a:p>
          <a:p>
            <a:pPr algn="l"/>
            <a:r>
              <a:rPr lang="en-US" altLang="ko-KR" sz="1300" dirty="0" err="1"/>
              <a:t>swap_func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/>
              <a:t>print("a : %d, b : %d" %(</a:t>
            </a:r>
            <a:r>
              <a:rPr lang="en-US" altLang="ko-KR" sz="1300" dirty="0" err="1"/>
              <a:t>a,b</a:t>
            </a:r>
            <a:r>
              <a:rPr lang="en-US" altLang="ko-KR" sz="1300" dirty="0"/>
              <a:t>))</a:t>
            </a:r>
            <a:endParaRPr lang="ko-KR" altLang="en-US" sz="13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2722" y="3706563"/>
            <a:ext cx="49347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 데이터 임의의 문자열로 변환해 암호화 구현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005064"/>
            <a:ext cx="6444208" cy="245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encrypt(</a:t>
            </a:r>
            <a:r>
              <a:rPr lang="en-US" altLang="ko-KR" sz="1300" dirty="0" err="1"/>
              <a:t>msg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for 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msg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if 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encbook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	</a:t>
            </a:r>
            <a:r>
              <a:rPr lang="en-US" altLang="ko-KR" sz="1300" dirty="0" err="1"/>
              <a:t>msg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msg.replace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encbook</a:t>
            </a:r>
            <a:r>
              <a:rPr lang="en-US" altLang="ko-KR" sz="1300" dirty="0"/>
              <a:t>[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])</a:t>
            </a:r>
          </a:p>
          <a:p>
            <a:pPr algn="l"/>
            <a:r>
              <a:rPr lang="en-US" altLang="ko-KR" sz="1300" dirty="0"/>
              <a:t>	return </a:t>
            </a:r>
            <a:r>
              <a:rPr lang="en-US" altLang="ko-KR" sz="1300" dirty="0" err="1"/>
              <a:t>msg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encbook</a:t>
            </a:r>
            <a:r>
              <a:rPr lang="en-US" altLang="ko-KR" sz="1300" dirty="0"/>
              <a:t> = { 'p':'%', 'y':'(', 't':'#', 'h':'=', 'o':'@', 'n':'!' }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res_msg</a:t>
            </a:r>
            <a:r>
              <a:rPr lang="en-US" altLang="ko-KR" sz="1300" dirty="0"/>
              <a:t> = encrypt("I love python programming")</a:t>
            </a:r>
          </a:p>
          <a:p>
            <a:pPr algn="l"/>
            <a:r>
              <a:rPr lang="en-US" altLang="ko-KR" sz="1300" dirty="0"/>
              <a:t>print(</a:t>
            </a:r>
            <a:r>
              <a:rPr lang="en-US" altLang="ko-KR" sz="1300" dirty="0" err="1"/>
              <a:t>res_msg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3" y="5949280"/>
            <a:ext cx="392392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 </a:t>
            </a:r>
            <a:r>
              <a:rPr lang="en-US" altLang="ko-KR" dirty="0" err="1"/>
              <a:t>l@ve</a:t>
            </a:r>
            <a:r>
              <a:rPr lang="en-US" altLang="ko-KR" dirty="0"/>
              <a:t> %(#=@! %</a:t>
            </a:r>
            <a:r>
              <a:rPr lang="en-US" altLang="ko-KR" dirty="0" err="1"/>
              <a:t>r@grammi!g</a:t>
            </a:r>
            <a:endParaRPr lang="en-US" altLang="ko-KR" dirty="0"/>
          </a:p>
          <a:p>
            <a:r>
              <a:rPr lang="en-US" altLang="ko-KR" dirty="0"/>
              <a:t>[Finished in 0.3s]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4355976" y="3356992"/>
            <a:ext cx="1656184" cy="122413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228184" y="2852936"/>
            <a:ext cx="23042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사전에 있는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와 일치하는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값으로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539552" y="2132856"/>
            <a:ext cx="4104456" cy="1080120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알파벳 대문자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(A~Z)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까지를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(0~25)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매칭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시킨 후 특정 문자에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대한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매칭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값 반환 함수 구현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51237"/>
            <a:ext cx="67322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MakeAlphaValue</a:t>
            </a:r>
            <a:r>
              <a:rPr lang="en-US" altLang="ko-KR" sz="1300" dirty="0"/>
              <a:t>(key):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mylist</a:t>
            </a:r>
            <a:r>
              <a:rPr lang="en-US" altLang="ko-KR" sz="1300" dirty="0"/>
              <a:t> = [ (</a:t>
            </a:r>
            <a:r>
              <a:rPr lang="en-US" altLang="ko-KR" sz="1300" dirty="0" err="1"/>
              <a:t>chr</a:t>
            </a:r>
            <a:r>
              <a:rPr lang="en-US" altLang="ko-KR" sz="1300" dirty="0"/>
              <a:t>(x+65), x) for x in range(26) ]</a:t>
            </a:r>
          </a:p>
          <a:p>
            <a:pPr algn="l"/>
            <a:r>
              <a:rPr lang="en-US" altLang="ko-KR" sz="1300" dirty="0"/>
              <a:t>	</a:t>
            </a:r>
            <a:endParaRPr lang="en-US" altLang="ko-KR" sz="1300" dirty="0" smtClean="0"/>
          </a:p>
          <a:p>
            <a:pPr algn="l"/>
            <a:r>
              <a:rPr lang="en-US" altLang="ko-KR" sz="1300" dirty="0" smtClean="0"/>
              <a:t>	</a:t>
            </a:r>
            <a:r>
              <a:rPr lang="en-US" altLang="ko-KR" sz="1300" dirty="0" err="1" smtClean="0"/>
              <a:t>mydic</a:t>
            </a:r>
            <a:r>
              <a:rPr lang="en-US" altLang="ko-KR" sz="1300" dirty="0" smtClean="0"/>
              <a:t> =  {}</a:t>
            </a:r>
          </a:p>
          <a:p>
            <a:pPr algn="l"/>
            <a:r>
              <a:rPr lang="en-US" altLang="ko-KR" sz="1300" dirty="0"/>
              <a:t>	for </a:t>
            </a:r>
            <a:r>
              <a:rPr lang="en-US" altLang="ko-KR" sz="1300" dirty="0" err="1"/>
              <a:t>dt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mylist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alpha, index = </a:t>
            </a:r>
            <a:r>
              <a:rPr lang="en-US" altLang="ko-KR" sz="1300" dirty="0" err="1"/>
              <a:t>dt</a:t>
            </a:r>
            <a:r>
              <a:rPr lang="en-US" altLang="ko-KR" sz="1300" dirty="0"/>
              <a:t>[0], </a:t>
            </a:r>
            <a:r>
              <a:rPr lang="en-US" altLang="ko-KR" sz="1300" dirty="0" err="1"/>
              <a:t>dt</a:t>
            </a:r>
            <a:r>
              <a:rPr lang="en-US" altLang="ko-KR" sz="1300" dirty="0"/>
              <a:t>[1]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[alpha] = index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print(</a:t>
            </a:r>
            <a:r>
              <a:rPr lang="en-US" altLang="ko-KR" sz="1300" dirty="0" err="1"/>
              <a:t>mylist</a:t>
            </a:r>
            <a:r>
              <a:rPr lang="en-US" altLang="ko-KR" sz="1300" dirty="0"/>
              <a:t>,"\n")</a:t>
            </a:r>
          </a:p>
          <a:p>
            <a:pPr algn="l"/>
            <a:r>
              <a:rPr lang="en-US" altLang="ko-KR" sz="1300" dirty="0"/>
              <a:t>	print(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, "\n")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if key in 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k = 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[key]</a:t>
            </a:r>
          </a:p>
          <a:p>
            <a:pPr algn="l"/>
            <a:r>
              <a:rPr lang="en-US" altLang="ko-KR" sz="1300" dirty="0"/>
              <a:t>	else:</a:t>
            </a:r>
          </a:p>
          <a:p>
            <a:pPr algn="l"/>
            <a:r>
              <a:rPr lang="en-US" altLang="ko-KR" sz="1300" dirty="0"/>
              <a:t>		return None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return k</a:t>
            </a:r>
          </a:p>
          <a:p>
            <a:pPr algn="l"/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key_data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MakeAlphaValue</a:t>
            </a:r>
            <a:r>
              <a:rPr lang="en-US" altLang="ko-KR" sz="1300" dirty="0"/>
              <a:t>('L')</a:t>
            </a:r>
          </a:p>
          <a:p>
            <a:pPr algn="l"/>
            <a:r>
              <a:rPr lang="en-US" altLang="ko-KR" sz="1300" dirty="0"/>
              <a:t>print("</a:t>
            </a:r>
            <a:r>
              <a:rPr lang="en-US" altLang="ko-KR" sz="1300" dirty="0" err="1"/>
              <a:t>key_data</a:t>
            </a:r>
            <a:r>
              <a:rPr lang="en-US" altLang="ko-KR" sz="1300" dirty="0"/>
              <a:t> :", </a:t>
            </a:r>
            <a:r>
              <a:rPr lang="en-US" altLang="ko-KR" sz="1300" dirty="0" err="1"/>
              <a:t>key_data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5" name="오른쪽 화살표 4"/>
          <p:cNvSpPr/>
          <p:nvPr/>
        </p:nvSpPr>
        <p:spPr bwMode="auto">
          <a:xfrm>
            <a:off x="4932040" y="2636912"/>
            <a:ext cx="648072" cy="21602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492896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mydic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8211" y="4216288"/>
            <a:ext cx="38884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[('A', 0), ('B', 1), ('C', 2), ('D', 3), ('E', 4), ('F', 5), ('G', 6), ('H', 7), ('I', 8), ('J', 9), ('K', 10), ('L', 11), ('M', 12), ('N', 13), ('O', 14), ('P', 15), ('Q', 16), ('R', 17), ('S', 18), ('T', 19), ('U', 20), ('V', 21), ('W', 22), ('X', 23), ('Y', 24), ('Z', 25)] </a:t>
            </a:r>
            <a:r>
              <a:rPr lang="en-US" altLang="ko-KR" sz="1000" dirty="0" smtClean="0"/>
              <a:t># </a:t>
            </a:r>
            <a:r>
              <a:rPr lang="ko-KR" altLang="en-US" sz="1000" dirty="0" smtClean="0"/>
              <a:t>리스트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{'A': 0, 'B': 1, 'C': 2, 'D': 3, 'E': 4, 'F': 5, 'G': 6, 'H': 7, 'I': 8, 'J': 9, 'K': 10, 'L': 11, 'M': 12, 'N': 13, 'O': 14, 'P': 15, 'Q': 16, 'R': 17, 'S': 18, 'T': 19, 'U': 20, 'V': 21, 'W': 22, 'X': 23, 'Y': 24, 'Z': 25</a:t>
            </a:r>
            <a:r>
              <a:rPr lang="en-US" altLang="ko-KR" sz="1000"/>
              <a:t>} </a:t>
            </a:r>
            <a:r>
              <a:rPr lang="en-US" altLang="ko-KR" sz="1000" smtClean="0"/>
              <a:t># </a:t>
            </a:r>
            <a:r>
              <a:rPr lang="ko-KR" altLang="en-US" sz="1000" smtClean="0"/>
              <a:t>사전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key_data</a:t>
            </a:r>
            <a:r>
              <a:rPr lang="en-US" altLang="ko-KR" sz="1000" dirty="0"/>
              <a:t> : 11</a:t>
            </a:r>
          </a:p>
          <a:p>
            <a:pPr algn="l"/>
            <a:r>
              <a:rPr lang="en-US" altLang="ko-KR" sz="1000" dirty="0"/>
              <a:t>[Finished in 0.2s]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2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50748</TotalTime>
  <Words>1445</Words>
  <Application>Microsoft Office PowerPoint</Application>
  <PresentationFormat>화면 슬라이드 쇼(4:3)</PresentationFormat>
  <Paragraphs>605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강의용</vt:lpstr>
      <vt:lpstr>한컴MDS 국문 CI</vt:lpstr>
      <vt:lpstr>파이썬 기초 프로그래밍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PowerPoint 프레젠테이션</vt:lpstr>
    </vt:vector>
  </TitlesOfParts>
  <Company>MDS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9020master</cp:lastModifiedBy>
  <cp:revision>2550</cp:revision>
  <dcterms:created xsi:type="dcterms:W3CDTF">2007-01-10T02:18:44Z</dcterms:created>
  <dcterms:modified xsi:type="dcterms:W3CDTF">2019-06-05T05:41:53Z</dcterms:modified>
</cp:coreProperties>
</file>