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5" r:id="rId6"/>
    <p:sldId id="411" r:id="rId7"/>
    <p:sldId id="416" r:id="rId8"/>
    <p:sldId id="414" r:id="rId9"/>
    <p:sldId id="4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6F6F6"/>
    <a:srgbClr val="ECECEC"/>
    <a:srgbClr val="D9D9D9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2.xml"/><Relationship Id="rId4" Type="http://schemas.openxmlformats.org/officeDocument/2006/relationships/image" Target="../media/image1.jpe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6.xml"/><Relationship Id="rId4" Type="http://schemas.openxmlformats.org/officeDocument/2006/relationships/image" Target="../media/image1.jpe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0.xml"/><Relationship Id="rId4" Type="http://schemas.openxmlformats.org/officeDocument/2006/relationships/image" Target="../media/image1.jpe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FF0000"/>
                </a:solidFill>
              </a:rPr>
              <a:t>概率与秩序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作者：</a:t>
            </a:r>
            <a:r>
              <a:rPr lang="en-US" altLang="zh-CN"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Kenneth Martin</a:t>
            </a:r>
            <a:endParaRPr lang="en-US" altLang="zh-CN"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</a:endParaRPr>
          </a:p>
          <a:p>
            <a:r>
              <a:rPr lang="zh-CN" altLang="en-US"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现收藏于伦敦黑沃德画廊</a:t>
            </a:r>
            <a:endParaRPr lang="zh-CN" altLang="en-US"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</a:endParaRPr>
          </a:p>
          <a:p>
            <a:r>
              <a:rPr lang="zh-CN" altLang="en-US"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演讲者：李铭扬</a:t>
            </a:r>
            <a:endParaRPr lang="en-US" altLang="zh-CN"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05910" y="1635125"/>
            <a:ext cx="7111365" cy="1022350"/>
            <a:chOff x="6466" y="2575"/>
            <a:chExt cx="11199" cy="1610"/>
          </a:xfrm>
        </p:grpSpPr>
        <p:sp>
          <p:nvSpPr>
            <p:cNvPr id="17" name="文本框 16"/>
            <p:cNvSpPr txBox="1"/>
            <p:nvPr>
              <p:custDataLst>
                <p:tags r:id="rId1"/>
              </p:custDataLst>
            </p:nvPr>
          </p:nvSpPr>
          <p:spPr>
            <a:xfrm>
              <a:off x="6466" y="2575"/>
              <a:ext cx="2005" cy="160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01.</a:t>
              </a:r>
              <a:endPara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2"/>
              </p:custDataLst>
            </p:nvPr>
          </p:nvSpPr>
          <p:spPr>
            <a:xfrm>
              <a:off x="8787" y="2575"/>
              <a:ext cx="8878" cy="1611"/>
            </a:xfrm>
            <a:prstGeom prst="rect">
              <a:avLst/>
            </a:prstGeom>
            <a:noFill/>
          </p:spPr>
          <p:txBody>
            <a:bodyPr wrap="square" bIns="46990" rtlCol="0" anchor="ctr" anchorCtr="0">
              <a:norm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这幅画是什么？？？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直接连接符 37"/>
          <p:cNvCxnSpPr/>
          <p:nvPr>
            <p:custDataLst>
              <p:tags r:id="rId3"/>
            </p:custDataLst>
          </p:nvPr>
        </p:nvCxnSpPr>
        <p:spPr>
          <a:xfrm>
            <a:off x="4105910" y="1393190"/>
            <a:ext cx="74942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Questions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05910" y="2979420"/>
            <a:ext cx="7111365" cy="1022350"/>
            <a:chOff x="6466" y="4692"/>
            <a:chExt cx="11199" cy="1610"/>
          </a:xfrm>
        </p:grpSpPr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6466" y="4692"/>
              <a:ext cx="2005" cy="160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02.</a:t>
              </a:r>
              <a:endPara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8"/>
              </p:custDataLst>
            </p:nvPr>
          </p:nvSpPr>
          <p:spPr>
            <a:xfrm>
              <a:off x="8787" y="4692"/>
              <a:ext cx="8878" cy="1611"/>
            </a:xfrm>
            <a:prstGeom prst="rect">
              <a:avLst/>
            </a:prstGeom>
            <a:noFill/>
          </p:spPr>
          <p:txBody>
            <a:bodyPr wrap="square" bIns="46990" rtlCol="0" anchor="ctr" anchorCtr="0">
              <a:norm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Kenneth Martin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又是谁？？？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05910" y="4323080"/>
            <a:ext cx="7837805" cy="1022350"/>
            <a:chOff x="6466" y="6808"/>
            <a:chExt cx="12343" cy="1610"/>
          </a:xfrm>
        </p:grpSpPr>
        <p:sp>
          <p:nvSpPr>
            <p:cNvPr id="29" name="文本框 28"/>
            <p:cNvSpPr txBox="1"/>
            <p:nvPr>
              <p:custDataLst>
                <p:tags r:id="rId9"/>
              </p:custDataLst>
            </p:nvPr>
          </p:nvSpPr>
          <p:spPr>
            <a:xfrm>
              <a:off x="6466" y="6808"/>
              <a:ext cx="2005" cy="160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4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03.</a:t>
              </a:r>
              <a:endPara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0"/>
              </p:custDataLst>
            </p:nvPr>
          </p:nvSpPr>
          <p:spPr>
            <a:xfrm>
              <a:off x="8787" y="6808"/>
              <a:ext cx="10023" cy="1611"/>
            </a:xfrm>
            <a:prstGeom prst="rect">
              <a:avLst/>
            </a:prstGeom>
            <a:noFill/>
          </p:spPr>
          <p:txBody>
            <a:bodyPr wrap="square" bIns="46990" rtlCol="0" anchor="ctr" anchorCtr="0">
              <a:normAutofit lnSpcReduction="10000"/>
            </a:bodyPr>
            <a:lstStyle/>
            <a:p>
              <a:pPr fontAlgn="auto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伦敦黑沃德画廊又是个啥东西？？？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05910" y="5666740"/>
            <a:ext cx="7111365" cy="1022350"/>
            <a:chOff x="6466" y="8924"/>
            <a:chExt cx="11199" cy="1610"/>
          </a:xfrm>
        </p:grpSpPr>
        <p:sp>
          <p:nvSpPr>
            <p:cNvPr id="32" name="文本框 31"/>
            <p:cNvSpPr txBox="1"/>
            <p:nvPr>
              <p:custDataLst>
                <p:tags r:id="rId11"/>
              </p:custDataLst>
            </p:nvPr>
          </p:nvSpPr>
          <p:spPr>
            <a:xfrm>
              <a:off x="6466" y="8924"/>
              <a:ext cx="2005" cy="160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4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04.</a:t>
              </a:r>
              <a:endPara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2"/>
              </p:custDataLst>
            </p:nvPr>
          </p:nvSpPr>
          <p:spPr>
            <a:xfrm>
              <a:off x="8787" y="8924"/>
              <a:ext cx="8878" cy="1611"/>
            </a:xfrm>
            <a:prstGeom prst="rect">
              <a:avLst/>
            </a:prstGeom>
            <a:noFill/>
          </p:spPr>
          <p:txBody>
            <a:bodyPr wrap="square" bIns="46990" rtlCol="0" anchor="ctr" anchorCtr="0">
              <a:norm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为什么要讲这个？？？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0697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5822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70495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5822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89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80292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5822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284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110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284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69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0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90091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2841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284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1304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284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89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0495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284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9009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278130" y="2586990"/>
            <a:ext cx="5652770" cy="3666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布面油画，创作于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1970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年，大小为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122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122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（厘米）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1970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年前后，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Kenneth Martin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开始创作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概率与秩序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系列，顾名思义，概率与秩序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便是这个系列里的第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幅画作。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既是一个创作过程的阐述，也是一个有秩序的结构与秩序的。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Arial" panose="020B0604020202020204" pitchFamily="34" charset="0"/>
              </a:rPr>
              <a:t>色彩与线条之间，既是和谐的，也是对立的。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85265" y="777240"/>
            <a:ext cx="3131820" cy="15024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概率与秩序</a:t>
            </a:r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AD8229BC1FC0161C2E3DA18030511BBF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92165" y="279400"/>
            <a:ext cx="6300000" cy="6300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肯尼斯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·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马丁（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1905-1984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），英国人，自然主义画家，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1950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年前开始抽象绘画。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汉仪细行楷W" panose="00020600040101010101" charset="-122"/>
              <a:ea typeface="汉仪细行楷W" panose="00020600040101010101" charset="-122"/>
              <a:cs typeface="汉仪细行楷W" panose="00020600040101010101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用序列、单色调和变化韵律的形式创造力量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细行楷W" panose="00020600040101010101" charset="-122"/>
                <a:ea typeface="汉仪细行楷W" panose="00020600040101010101" charset="-122"/>
                <a:cs typeface="汉仪细行楷W" panose="00020600040101010101" charset="-122"/>
                <a:sym typeface="Arial" panose="020B0604020202020204" pitchFamily="34" charset="0"/>
              </a:rPr>
              <a:t>”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汉仪细行楷W" panose="00020600040101010101" charset="-122"/>
              <a:ea typeface="汉仪细行楷W" panose="00020600040101010101" charset="-122"/>
              <a:cs typeface="汉仪细行楷W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963930" y="777240"/>
            <a:ext cx="4175125" cy="15024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dirty="0">
                <a:solidFill>
                  <a:schemeClr val="tx1"/>
                </a:solidFill>
                <a:latin typeface="Segoe Script" panose="030B0504020000000003" charset="0"/>
                <a:ea typeface="微软雅黑" panose="020B0503020204020204" pitchFamily="34" charset="-122"/>
                <a:cs typeface="Segoe Script" panose="030B0504020000000003" charset="0"/>
                <a:sym typeface="Arial" panose="020B0604020202020204" pitchFamily="34" charset="0"/>
              </a:rPr>
              <a:t>Kenneth Martin</a:t>
            </a:r>
            <a:endParaRPr lang="en-US" altLang="zh-CN" sz="3600" b="1" spc="200" dirty="0">
              <a:solidFill>
                <a:schemeClr val="tx1"/>
              </a:solidFill>
              <a:uFillTx/>
              <a:latin typeface="Segoe Script" panose="030B0504020000000003" charset="0"/>
              <a:ea typeface="微软雅黑" panose="020B0503020204020204" pitchFamily="34" charset="-122"/>
              <a:cs typeface="Segoe Script" panose="030B0504020000000003" charset="0"/>
              <a:sym typeface="Arial" panose="020B0604020202020204" pitchFamily="34" charset="0"/>
            </a:endParaRPr>
          </a:p>
        </p:txBody>
      </p:sp>
      <p:pic>
        <p:nvPicPr>
          <p:cNvPr id="3" name="图片 2" descr="AD8229BC1FC0161C2E3DA18030511BBF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92165" y="279400"/>
            <a:ext cx="6300000" cy="6300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5490210" cy="36664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李国兴行楷简" panose="00020600040101010101" charset="-122"/>
                <a:ea typeface="汉仪李国兴行楷简" panose="00020600040101010101" charset="-122"/>
                <a:cs typeface="汉仪李国兴行楷简" panose="00020600040101010101" charset="-122"/>
                <a:sym typeface="Arial" panose="020B0604020202020204" pitchFamily="34" charset="0"/>
              </a:rPr>
              <a:t>收藏画作大多为</a:t>
            </a:r>
            <a:r>
              <a:rPr lang="en-US" altLang="zh-CN" sz="3200" dirty="0">
                <a:solidFill>
                  <a:srgbClr val="FF0000"/>
                </a:solidFill>
                <a:uFillTx/>
                <a:latin typeface="汉仪李国兴行楷简" panose="00020600040101010101" charset="-122"/>
                <a:ea typeface="汉仪李国兴行楷简" panose="00020600040101010101" charset="-122"/>
                <a:cs typeface="汉仪李国兴行楷简" panose="00020600040101010101" charset="-122"/>
                <a:sym typeface="Arial" panose="020B0604020202020204" pitchFamily="34" charset="0"/>
              </a:rPr>
              <a:t>1960-2000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李国兴行楷简" panose="00020600040101010101" charset="-122"/>
                <a:ea typeface="汉仪李国兴行楷简" panose="00020600040101010101" charset="-122"/>
                <a:cs typeface="汉仪李国兴行楷简" panose="00020600040101010101" charset="-122"/>
                <a:sym typeface="Arial" panose="020B0604020202020204" pitchFamily="34" charset="0"/>
              </a:rPr>
              <a:t>年的</a:t>
            </a:r>
            <a:r>
              <a:rPr lang="zh-CN" altLang="en-US" sz="3200" dirty="0">
                <a:solidFill>
                  <a:srgbClr val="FF0000"/>
                </a:solidFill>
                <a:uFillTx/>
                <a:latin typeface="汉仪李国兴行楷简" panose="00020600040101010101" charset="-122"/>
                <a:ea typeface="汉仪李国兴行楷简" panose="00020600040101010101" charset="-122"/>
                <a:cs typeface="汉仪李国兴行楷简" panose="00020600040101010101" charset="-122"/>
                <a:sym typeface="Arial" panose="020B0604020202020204" pitchFamily="34" charset="0"/>
              </a:rPr>
              <a:t>抽象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李国兴行楷简" panose="00020600040101010101" charset="-122"/>
                <a:ea typeface="汉仪李国兴行楷简" panose="00020600040101010101" charset="-122"/>
                <a:cs typeface="汉仪李国兴行楷简" panose="00020600040101010101" charset="-122"/>
                <a:sym typeface="Arial" panose="020B0604020202020204" pitchFamily="34" charset="0"/>
              </a:rPr>
              <a:t>画作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汉仪李国兴行楷简" panose="00020600040101010101" charset="-122"/>
              <a:ea typeface="汉仪李国兴行楷简" panose="00020600040101010101" charset="-122"/>
              <a:cs typeface="汉仪李国兴行楷简" panose="00020600040101010101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李国兴行楷简" panose="00020600040101010101" charset="-122"/>
                <a:ea typeface="汉仪李国兴行楷简" panose="00020600040101010101" charset="-122"/>
                <a:cs typeface="汉仪李国兴行楷简" panose="00020600040101010101" charset="-122"/>
                <a:sym typeface="Arial" panose="020B0604020202020204" pitchFamily="34" charset="0"/>
              </a:rPr>
              <a:t>我们所讲的《概率与秩序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李国兴行楷简" panose="00020600040101010101" charset="-122"/>
                <a:ea typeface="汉仪李国兴行楷简" panose="00020600040101010101" charset="-122"/>
                <a:cs typeface="汉仪李国兴行楷简" panose="00020600040101010101" charset="-122"/>
                <a:sym typeface="Arial" panose="020B0604020202020204" pitchFamily="34" charset="0"/>
              </a:rPr>
              <a:t>5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汉仪李国兴行楷简" panose="00020600040101010101" charset="-122"/>
                <a:ea typeface="汉仪李国兴行楷简" panose="00020600040101010101" charset="-122"/>
                <a:cs typeface="汉仪李国兴行楷简" panose="00020600040101010101" charset="-122"/>
                <a:sym typeface="Arial" panose="020B0604020202020204" pitchFamily="34" charset="0"/>
              </a:rPr>
              <a:t>》属于其中的</a:t>
            </a:r>
            <a:r>
              <a:rPr lang="zh-CN" altLang="en-US" sz="3200" dirty="0">
                <a:solidFill>
                  <a:srgbClr val="FF0000"/>
                </a:solidFill>
                <a:uFillTx/>
                <a:latin typeface="汉仪李国兴行楷简" panose="00020600040101010101" charset="-122"/>
                <a:ea typeface="汉仪李国兴行楷简" panose="00020600040101010101" charset="-122"/>
                <a:cs typeface="汉仪李国兴行楷简" panose="00020600040101010101" charset="-122"/>
                <a:sym typeface="Arial" panose="020B0604020202020204" pitchFamily="34" charset="0"/>
              </a:rPr>
              <a:t>艺术委员会收藏馆</a:t>
            </a:r>
            <a:endParaRPr lang="zh-CN" altLang="en-US" sz="3200" dirty="0">
              <a:solidFill>
                <a:srgbClr val="FF0000"/>
              </a:solidFill>
              <a:uFillTx/>
              <a:latin typeface="汉仪李国兴行楷简" panose="00020600040101010101" charset="-122"/>
              <a:ea typeface="汉仪李国兴行楷简" panose="00020600040101010101" charset="-122"/>
              <a:cs typeface="汉仪李国兴行楷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530985" y="108458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伦敦黑沃德画廊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AD8229BC1FC0161C2E3DA18030511BBF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92165" y="279400"/>
            <a:ext cx="6300000" cy="6300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3300" y="1167130"/>
            <a:ext cx="101854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latin typeface="汉仪新蒂维摩诘经" panose="02000500000000000000" charset="-122"/>
                <a:ea typeface="汉仪新蒂维摩诘经" panose="02000500000000000000" charset="-122"/>
                <a:cs typeface="汉仪新蒂维摩诘经" panose="02000500000000000000" charset="-122"/>
              </a:rPr>
              <a:t>那么多画作，</a:t>
            </a:r>
            <a:endParaRPr lang="zh-CN" altLang="en-US" sz="7200">
              <a:latin typeface="汉仪新蒂维摩诘经" panose="02000500000000000000" charset="-122"/>
              <a:ea typeface="汉仪新蒂维摩诘经" panose="02000500000000000000" charset="-122"/>
              <a:cs typeface="汉仪新蒂维摩诘经" panose="02000500000000000000" charset="-122"/>
            </a:endParaRPr>
          </a:p>
          <a:p>
            <a:r>
              <a:rPr lang="zh-CN" altLang="en-US" sz="7200">
                <a:latin typeface="汉仪新蒂维摩诘经" panose="02000500000000000000" charset="-122"/>
                <a:ea typeface="汉仪新蒂维摩诘经" panose="02000500000000000000" charset="-122"/>
                <a:cs typeface="汉仪新蒂维摩诘经" panose="02000500000000000000" charset="-122"/>
              </a:rPr>
              <a:t>我们了解的算多吗？</a:t>
            </a:r>
            <a:endParaRPr lang="zh-CN" altLang="en-US" sz="7200">
              <a:latin typeface="汉仪新蒂维摩诘经" panose="02000500000000000000" charset="-122"/>
              <a:ea typeface="汉仪新蒂维摩诘经" panose="02000500000000000000" charset="-122"/>
              <a:cs typeface="汉仪新蒂维摩诘经" panose="02000500000000000000" charset="-122"/>
            </a:endParaRPr>
          </a:p>
          <a:p>
            <a:r>
              <a:rPr lang="zh-CN" altLang="en-US" sz="7200">
                <a:latin typeface="汉仪新蒂维摩诘经" panose="02000500000000000000" charset="-122"/>
                <a:ea typeface="汉仪新蒂维摩诘经" panose="02000500000000000000" charset="-122"/>
                <a:cs typeface="汉仪新蒂维摩诘经" panose="02000500000000000000" charset="-122"/>
              </a:rPr>
              <a:t>我们不了解的又有多少？</a:t>
            </a:r>
            <a:endParaRPr lang="zh-CN" altLang="en-US" sz="7200">
              <a:latin typeface="汉仪新蒂维摩诘经" panose="02000500000000000000" charset="-122"/>
              <a:ea typeface="汉仪新蒂维摩诘经" panose="02000500000000000000" charset="-122"/>
              <a:cs typeface="汉仪新蒂维摩诘经" panose="02000500000000000000" charset="-122"/>
            </a:endParaRPr>
          </a:p>
          <a:p>
            <a:r>
              <a:rPr lang="zh-CN" altLang="en-US" sz="7200">
                <a:latin typeface="汉仪新蒂维摩诘经" panose="02000500000000000000" charset="-122"/>
                <a:ea typeface="汉仪新蒂维摩诘经" panose="02000500000000000000" charset="-122"/>
                <a:cs typeface="汉仪新蒂维摩诘经" panose="02000500000000000000" charset="-122"/>
              </a:rPr>
              <a:t>请看下面的统计数据</a:t>
            </a:r>
            <a:r>
              <a:rPr lang="en-US" altLang="zh-CN" sz="7200">
                <a:latin typeface="汉仪新蒂维摩诘经" panose="02000500000000000000" charset="-122"/>
                <a:ea typeface="汉仪新蒂维摩诘经" panose="02000500000000000000" charset="-122"/>
                <a:cs typeface="汉仪新蒂维摩诘经" panose="02000500000000000000" charset="-122"/>
              </a:rPr>
              <a:t>~</a:t>
            </a:r>
            <a:endParaRPr lang="en-US" altLang="zh-CN" sz="7200">
              <a:latin typeface="汉仪新蒂维摩诘经" panose="02000500000000000000" charset="-122"/>
              <a:ea typeface="汉仪新蒂维摩诘经" panose="02000500000000000000" charset="-122"/>
              <a:cs typeface="汉仪新蒂维摩诘经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769360" y="1173480"/>
            <a:ext cx="4652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/>
              <a:t>99.93%</a:t>
            </a:r>
            <a:endParaRPr lang="en-US" altLang="zh-CN" sz="9600"/>
          </a:p>
        </p:txBody>
      </p:sp>
      <p:sp>
        <p:nvSpPr>
          <p:cNvPr id="6" name="矩形 5"/>
          <p:cNvSpPr/>
          <p:nvPr/>
        </p:nvSpPr>
        <p:spPr>
          <a:xfrm>
            <a:off x="335915" y="2741930"/>
            <a:ext cx="115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1173460" y="2741930"/>
            <a:ext cx="115092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741930"/>
            <a:ext cx="335280" cy="720090"/>
          </a:xfrm>
          <a:prstGeom prst="rect">
            <a:avLst/>
          </a:prstGeom>
          <a:solidFill>
            <a:srgbClr val="F5F5F5"/>
          </a:solidFill>
          <a:ln>
            <a:solidFill>
              <a:srgbClr val="F6F6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37820" y="2743200"/>
            <a:ext cx="0" cy="71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64560" y="3462020"/>
            <a:ext cx="5263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蓝色部分：我们不了解的</a:t>
            </a:r>
            <a:endParaRPr lang="zh-CN" altLang="en-US" sz="3600"/>
          </a:p>
          <a:p>
            <a:r>
              <a:rPr lang="zh-CN" altLang="en-US" sz="3600"/>
              <a:t>空白部分：我们了解的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6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6000" fill="hold"/>
                                              <p:tgtEl>
                                                <p:spTgt spid="5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8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943021 0.000000 " pathEditMode="relative" rAng="0" ptsTypes="">
                                      <p:cBhvr>
                                        <p:cTn id="9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1" animBg="1"/>
      <p:bldP spid="7" grpId="2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3600"/>
              <a:t>每一个哪怕是不起眼的艺术，都值得被欣赏</a:t>
            </a:r>
            <a:br>
              <a:rPr lang="zh-CN" altLang="en-US" sz="3600"/>
            </a:br>
            <a:r>
              <a:rPr lang="zh-CN" altLang="en-US" sz="8800"/>
              <a:t>谢谢大家♪</a:t>
            </a:r>
            <a:r>
              <a:rPr lang="en-US" altLang="zh-CN" sz="8800"/>
              <a:t>(</a:t>
            </a:r>
            <a:r>
              <a:rPr lang="zh-CN" altLang="en-US" sz="8800"/>
              <a:t>･</a:t>
            </a:r>
            <a:r>
              <a:rPr lang="en-US" altLang="zh-CN" sz="8800"/>
              <a:t>ω</a:t>
            </a:r>
            <a:r>
              <a:rPr lang="zh-CN" altLang="en-US" sz="8800"/>
              <a:t>･</a:t>
            </a:r>
            <a:r>
              <a:rPr lang="en-US" altLang="zh-CN" sz="8800"/>
              <a:t>)</a:t>
            </a:r>
            <a:r>
              <a:rPr lang="zh-CN" altLang="en-US" sz="8800"/>
              <a:t>ﾉ</a:t>
            </a:r>
            <a:endParaRPr lang="zh-CN" altLang="en-US" sz="8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↑</a:t>
            </a:r>
            <a:r>
              <a:rPr lang="zh-CN" altLang="en-US"/>
              <a:t>楼上也是个艺术（逃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1.xml><?xml version="1.0" encoding="utf-8"?>
<p:tagLst xmlns:p="http://schemas.openxmlformats.org/presentationml/2006/main">
  <p:tag name="REFSHAPE" val="1301073548"/>
  <p:tag name="KSO_WM_UNIT_PLACING_PICTURE_USER_VIEWPORT" val="{&quot;height&quot;:15840,&quot;width&quot;:15654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5.xml><?xml version="1.0" encoding="utf-8"?>
<p:tagLst xmlns:p="http://schemas.openxmlformats.org/presentationml/2006/main">
  <p:tag name="REFSHAPE" val="1301073548"/>
  <p:tag name="KSO_WM_UNIT_PLACING_PICTURE_USER_VIEWPORT" val="{&quot;height&quot;:15840,&quot;width&quot;:15654}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9.xml><?xml version="1.0" encoding="utf-8"?>
<p:tagLst xmlns:p="http://schemas.openxmlformats.org/presentationml/2006/main">
  <p:tag name="REFSHAPE" val="1301073548"/>
  <p:tag name="KSO_WM_UNIT_PLACING_PICTURE_USER_VIEWPORT" val="{&quot;height&quot;:15840,&quot;width&quot;:15654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INDEX" val="1590274689322_1_1"/>
  <p:tag name="KSO_WM_UNIT_DYNMNUM_TYPE" val="1"/>
  <p:tag name="KSO_WM_UNIT_DYNMNUM_DGM_ANIMTYPE" val="5"/>
  <p:tag name="KSO_WM_DYNAMICNUM_SPEED" val="3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宽屏</PresentationFormat>
  <Paragraphs>57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汉仪青云简</vt:lpstr>
      <vt:lpstr>Arial Unicode MS</vt:lpstr>
      <vt:lpstr>Calibri</vt:lpstr>
      <vt:lpstr>Segoe Script</vt:lpstr>
      <vt:lpstr>汉仪新蒂簪花小楷</vt:lpstr>
      <vt:lpstr>汉仪李国兴行楷简</vt:lpstr>
      <vt:lpstr>汉仪细行楷W</vt:lpstr>
      <vt:lpstr>汉仪春然手书简</vt:lpstr>
      <vt:lpstr>汉仪春然手书繁</vt:lpstr>
      <vt:lpstr>汉仪苏泽立行楷精修版W</vt:lpstr>
      <vt:lpstr>汉仪铁山隶书繁</vt:lpstr>
      <vt:lpstr>華康中黑體</vt:lpstr>
      <vt:lpstr>汉仪新蒂维摩诘经</vt:lpstr>
      <vt:lpstr>汉仪新蒂青松小楷</vt:lpstr>
      <vt:lpstr>Office 主题​​</vt:lpstr>
      <vt:lpstr>概率与秩序5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李铭扬</cp:lastModifiedBy>
  <cp:revision>174</cp:revision>
  <dcterms:created xsi:type="dcterms:W3CDTF">2019-06-19T02:08:00Z</dcterms:created>
  <dcterms:modified xsi:type="dcterms:W3CDTF">2020-05-23T23:48:32Z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