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82" r:id="rId4"/>
    <p:sldId id="283" r:id="rId5"/>
    <p:sldId id="284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90" r:id="rId16"/>
    <p:sldId id="287" r:id="rId17"/>
    <p:sldId id="288" r:id="rId18"/>
    <p:sldId id="289" r:id="rId19"/>
    <p:sldId id="269" r:id="rId20"/>
    <p:sldId id="267" r:id="rId21"/>
    <p:sldId id="268" r:id="rId22"/>
    <p:sldId id="270" r:id="rId23"/>
    <p:sldId id="278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0" r:id="rId32"/>
    <p:sldId id="279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5073"/>
  </p:normalViewPr>
  <p:slideViewPr>
    <p:cSldViewPr snapToGrid="0" snapToObjects="1">
      <p:cViewPr varScale="1">
        <p:scale>
          <a:sx n="111" d="100"/>
          <a:sy n="111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F97-034B-874D-8303-F78DE0F6FC76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41D6-D371-D64A-9F8F-AFF9715B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ambiguity</a:t>
            </a:r>
          </a:p>
          <a:p>
            <a:r>
              <a:rPr lang="en-US" dirty="0"/>
              <a:t>Problem 2: comma after last argument</a:t>
            </a:r>
          </a:p>
          <a:p>
            <a:r>
              <a:rPr lang="en-US" dirty="0"/>
              <a:t>Suggestion: </a:t>
            </a:r>
            <a:r>
              <a:rPr lang="en-US"/>
              <a:t>show resulting 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number should be a separate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0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C76-1BCD-3E4D-B9CF-284BE496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Beginners’ PLCC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FB68-F2F8-C747-876D-CC860699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using the tool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2056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775-3297-2D47-834C-929223A9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BNF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AC9E-E42C-AD4C-9F52-5AC04A2A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8378"/>
            <a:ext cx="9613861" cy="41709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Bachus</a:t>
            </a:r>
            <a:r>
              <a:rPr lang="en-US" dirty="0"/>
              <a:t> – </a:t>
            </a:r>
            <a:r>
              <a:rPr lang="en-US" dirty="0" err="1"/>
              <a:t>Naur</a:t>
            </a:r>
            <a:r>
              <a:rPr lang="en-US" dirty="0"/>
              <a:t> Form</a:t>
            </a:r>
          </a:p>
          <a:p>
            <a:pPr lvl="1"/>
            <a:r>
              <a:rPr lang="en-US" i="1" dirty="0"/>
              <a:t>Variable</a:t>
            </a:r>
            <a:r>
              <a:rPr lang="en-US" dirty="0"/>
              <a:t> ::= </a:t>
            </a:r>
            <a:r>
              <a:rPr lang="en-US" i="1" dirty="0">
                <a:latin typeface="Bradley Hand" pitchFamily="2" charset="77"/>
              </a:rPr>
              <a:t>TERM</a:t>
            </a:r>
            <a:r>
              <a:rPr lang="en-US" i="1" dirty="0"/>
              <a:t> </a:t>
            </a:r>
            <a:r>
              <a:rPr lang="en-US" i="1" dirty="0">
                <a:latin typeface="Bradley Hand" pitchFamily="2" charset="77"/>
              </a:rPr>
              <a:t>TERM</a:t>
            </a:r>
            <a:r>
              <a:rPr lang="en-US" i="1" dirty="0"/>
              <a:t> </a:t>
            </a:r>
            <a:r>
              <a:rPr lang="en-US" i="1" dirty="0">
                <a:latin typeface="Bradley Hand" pitchFamily="2" charset="77"/>
              </a:rPr>
              <a:t>TERM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Where </a:t>
            </a:r>
            <a:r>
              <a:rPr lang="en-US" i="1" dirty="0">
                <a:latin typeface="Bradley Hand" pitchFamily="2" charset="77"/>
              </a:rPr>
              <a:t>TERM</a:t>
            </a:r>
            <a:r>
              <a:rPr lang="en-US" dirty="0"/>
              <a:t> can be a token type or another </a:t>
            </a:r>
            <a:r>
              <a:rPr lang="en-US" i="1" dirty="0"/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Example 1: Binary Operations</a:t>
            </a:r>
          </a:p>
          <a:p>
            <a:pPr lvl="1"/>
            <a:r>
              <a:rPr lang="en-US" dirty="0"/>
              <a:t>Term ::= LITERAL</a:t>
            </a:r>
          </a:p>
          <a:p>
            <a:pPr lvl="1"/>
            <a:r>
              <a:rPr lang="en-US" dirty="0"/>
              <a:t>Term ::= IDENTIFIER</a:t>
            </a:r>
          </a:p>
          <a:p>
            <a:pPr lvl="1"/>
            <a:r>
              <a:rPr lang="en-US" dirty="0"/>
              <a:t>Expression ::= Term</a:t>
            </a:r>
          </a:p>
          <a:p>
            <a:pPr lvl="1"/>
            <a:r>
              <a:rPr lang="en-US" dirty="0"/>
              <a:t>Expression ::= Expression OPERATOR Expression # What's wrong with this?</a:t>
            </a:r>
          </a:p>
          <a:p>
            <a:r>
              <a:rPr lang="en-US" dirty="0"/>
              <a:t>Example 2: Function Calls</a:t>
            </a:r>
          </a:p>
          <a:p>
            <a:pPr lvl="1"/>
            <a:r>
              <a:rPr lang="en-US" dirty="0"/>
              <a:t>Call ::= Expression LPAREN </a:t>
            </a:r>
            <a:r>
              <a:rPr lang="en-US" dirty="0" err="1"/>
              <a:t>Args</a:t>
            </a:r>
            <a:r>
              <a:rPr lang="en-US" dirty="0"/>
              <a:t> RPAREN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Expression COMMA </a:t>
            </a:r>
            <a:r>
              <a:rPr lang="en-US" dirty="0" err="1"/>
              <a:t>Args</a:t>
            </a:r>
            <a:r>
              <a:rPr lang="en-US" dirty="0"/>
              <a:t>     # What's wrong with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FE6E-1AA9-554C-9E58-A3B6875C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1C6A-7700-9441-8644-6126D27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07AF-72A7-3F4E-9B64-F410D1BD3C46}"/>
              </a:ext>
            </a:extLst>
          </p:cNvPr>
          <p:cNvSpPr txBox="1"/>
          <p:nvPr/>
        </p:nvSpPr>
        <p:spPr>
          <a:xfrm>
            <a:off x="9988952" y="2453833"/>
            <a:ext cx="1116011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not</a:t>
            </a:r>
            <a:r>
              <a:rPr lang="en-US" dirty="0"/>
              <a:t> PLCC</a:t>
            </a:r>
          </a:p>
          <a:p>
            <a:r>
              <a:rPr lang="en-US" dirty="0"/>
              <a:t>syntax!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A2D5D9E-B6BB-E448-9B4C-70C1E8839D2B}"/>
              </a:ext>
            </a:extLst>
          </p:cNvPr>
          <p:cNvCxnSpPr>
            <a:stCxn id="6" idx="1"/>
          </p:cNvCxnSpPr>
          <p:nvPr/>
        </p:nvCxnSpPr>
        <p:spPr>
          <a:xfrm rot="10800000">
            <a:off x="5497976" y="1261641"/>
            <a:ext cx="4490977" cy="1515358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The LISP family of languages is based largely on linked lists.</a:t>
            </a:r>
          </a:p>
          <a:p>
            <a:r>
              <a:rPr lang="en-US" dirty="0">
                <a:latin typeface="Andale Mono" panose="020B0509000000000004" pitchFamily="49" charset="0"/>
              </a:rPr>
              <a:t>The most basic data structure is a </a:t>
            </a:r>
            <a:r>
              <a:rPr lang="en-US" i="1" dirty="0">
                <a:latin typeface="Andale Mono" panose="020B0509000000000004" pitchFamily="49" charset="0"/>
              </a:rPr>
              <a:t>cons cell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B 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( B . ( C . nil ) ) )</a:t>
            </a:r>
          </a:p>
          <a:p>
            <a:r>
              <a:rPr lang="en-US" dirty="0">
                <a:latin typeface="Andale Mono" panose="020B0509000000000004" pitchFamily="49" charset="0"/>
              </a:rPr>
              <a:t>The above is atypical. Lists are usually expressed as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B C )</a:t>
            </a:r>
          </a:p>
          <a:p>
            <a:r>
              <a:rPr lang="en-US" dirty="0">
                <a:latin typeface="Andale Mono" panose="020B0509000000000004" pitchFamily="49" charset="0"/>
              </a:rPr>
              <a:t>(As an expression, "(A B C)" is interpreted as "A(B,C)" in a more common language, but that is not important right now.)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4DB11-C6D7-FD48-9EAD-07C15268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83" y="5742877"/>
            <a:ext cx="1833303" cy="11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Example: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58295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Examples: ()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(2)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(15 8 345 0)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</a:t>
            </a:r>
          </a:p>
          <a:p>
            <a:r>
              <a:rPr lang="en-US" dirty="0">
                <a:latin typeface="Andale Mono" panose="020B0509000000000004" pitchFamily="49" charset="0"/>
              </a:rPr>
              <a:t>M ::= n M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l = '(' ; r = ')'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n = '[0-9]+'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1BFE-FF71-B04F-8CB4-68547A9FA465}"/>
              </a:ext>
            </a:extLst>
          </p:cNvPr>
          <p:cNvSpPr txBox="1">
            <a:spLocks/>
          </p:cNvSpPr>
          <p:nvPr/>
        </p:nvSpPr>
        <p:spPr>
          <a:xfrm>
            <a:off x="4295418" y="3113970"/>
            <a:ext cx="3255563" cy="2045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#1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'' | n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53A10-5A4C-FE4E-B87D-A8C32E884896}"/>
              </a:ext>
            </a:extLst>
          </p:cNvPr>
          <p:cNvSpPr txBox="1"/>
          <p:nvPr/>
        </p:nvSpPr>
        <p:spPr>
          <a:xfrm>
            <a:off x="2541319" y="6301312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(ignoring issues of white space separation)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06784-CEA7-7241-9B00-CFD703606632}"/>
              </a:ext>
            </a:extLst>
          </p:cNvPr>
          <p:cNvSpPr txBox="1">
            <a:spLocks/>
          </p:cNvSpPr>
          <p:nvPr/>
        </p:nvSpPr>
        <p:spPr>
          <a:xfrm>
            <a:off x="8063345" y="3643158"/>
            <a:ext cx="3255563" cy="14265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#2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n*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2DD8-1967-ED45-BE32-E38795FD4648}"/>
              </a:ext>
            </a:extLst>
          </p:cNvPr>
          <p:cNvSpPr txBox="1"/>
          <p:nvPr/>
        </p:nvSpPr>
        <p:spPr>
          <a:xfrm>
            <a:off x="8380071" y="5224474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Kleene star is only in</a:t>
            </a:r>
          </a:p>
          <a:p>
            <a:r>
              <a:rPr lang="en-US" dirty="0"/>
              <a:t>extended BNF (EBNF).</a:t>
            </a:r>
          </a:p>
        </p:txBody>
      </p:sp>
    </p:spTree>
    <p:extLst>
      <p:ext uri="{BB962C8B-B14F-4D97-AF65-F5344CB8AC3E}">
        <p14:creationId xmlns:p14="http://schemas.microsoft.com/office/powerpoint/2010/main" val="17993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PLCC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endParaRPr lang="en-US" dirty="0"/>
          </a:p>
          <a:p>
            <a:r>
              <a:rPr lang="en-US" dirty="0"/>
              <a:t>Add white space.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30121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NUMBERS '(\d+\s*)*'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98707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2: the </a:t>
            </a:r>
            <a:r>
              <a:rPr lang="en-US" i="1" dirty="0"/>
              <a:t>Context-Free Grammar</a:t>
            </a:r>
            <a:br>
              <a:rPr lang="en-US" dirty="0"/>
            </a:br>
            <a:r>
              <a:rPr lang="en-US" sz="2800" dirty="0"/>
              <a:t>(2</a:t>
            </a:r>
            <a:r>
              <a:rPr lang="en-US" sz="2800" baseline="30000" dirty="0"/>
              <a:t>nd</a:t>
            </a:r>
            <a:r>
              <a:rPr lang="en-US" sz="2800" dirty="0"/>
              <a:t> section of grammar file)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099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BNF Grammar Rules</a:t>
            </a:r>
          </a:p>
          <a:p>
            <a:pPr lvl="1"/>
            <a:r>
              <a:rPr lang="en-US" dirty="0"/>
              <a:t>OP ::= '+' | '-'</a:t>
            </a:r>
          </a:p>
          <a:p>
            <a:pPr lvl="1"/>
            <a:r>
              <a:rPr lang="en-US" dirty="0"/>
              <a:t>COLON ::= ':'</a:t>
            </a:r>
          </a:p>
          <a:p>
            <a:pPr lvl="1"/>
            <a:r>
              <a:rPr lang="en-US" dirty="0"/>
              <a:t>Foo ::= . . .</a:t>
            </a:r>
          </a:p>
          <a:p>
            <a:pPr lvl="1"/>
            <a:r>
              <a:rPr lang="en-US" dirty="0"/>
              <a:t>Bar ::= Foo OP Foo COLON Bar</a:t>
            </a:r>
          </a:p>
          <a:p>
            <a:r>
              <a:rPr lang="en-US" dirty="0"/>
              <a:t>The first two lines represent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class instances.</a:t>
            </a:r>
          </a:p>
          <a:p>
            <a:r>
              <a:rPr lang="en-US" dirty="0"/>
              <a:t>The last two lines become user-defined classes. constructor?: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foo, Token op, Foo foo, Token colon,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FCDB59-2264-F344-BA16-6F7CBEA58B45}"/>
              </a:ext>
            </a:extLst>
          </p:cNvPr>
          <p:cNvSpPr/>
          <p:nvPr/>
        </p:nvSpPr>
        <p:spPr>
          <a:xfrm>
            <a:off x="3146961" y="2755075"/>
            <a:ext cx="285008" cy="641268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98BF-6C1B-EF46-A35A-24966287EE33}"/>
              </a:ext>
            </a:extLst>
          </p:cNvPr>
          <p:cNvSpPr txBox="1"/>
          <p:nvPr/>
        </p:nvSpPr>
        <p:spPr>
          <a:xfrm>
            <a:off x="3610014" y="2891043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These would be defined as tokens in PLCC.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E0E8C-561A-6646-BD95-F9F743FD67EF}"/>
              </a:ext>
            </a:extLst>
          </p:cNvPr>
          <p:cNvCxnSpPr>
            <a:cxnSpLocks/>
          </p:cNvCxnSpPr>
          <p:nvPr/>
        </p:nvCxnSpPr>
        <p:spPr>
          <a:xfrm>
            <a:off x="2759856" y="5391397"/>
            <a:ext cx="5826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6E10E-44AA-BF40-A5B6-300A113986E9}"/>
              </a:ext>
            </a:extLst>
          </p:cNvPr>
          <p:cNvCxnSpPr>
            <a:cxnSpLocks/>
          </p:cNvCxnSpPr>
          <p:nvPr/>
        </p:nvCxnSpPr>
        <p:spPr>
          <a:xfrm>
            <a:off x="5625623" y="5391397"/>
            <a:ext cx="56142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54723-0312-0A42-860B-FAFEBD5F3F55}"/>
              </a:ext>
            </a:extLst>
          </p:cNvPr>
          <p:cNvSpPr txBox="1"/>
          <p:nvPr/>
        </p:nvSpPr>
        <p:spPr>
          <a:xfrm>
            <a:off x="4107347" y="556685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oops!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B258E-4E3A-2044-9260-53DB261EC213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768BD-B062-9742-ACFB-32923831DD4E}"/>
              </a:ext>
            </a:extLst>
          </p:cNvPr>
          <p:cNvSpPr txBox="1"/>
          <p:nvPr/>
        </p:nvSpPr>
        <p:spPr>
          <a:xfrm>
            <a:off x="8928729" y="352430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don't care about the colon.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32321B-522D-C640-A425-E19CFD13270F}"/>
              </a:ext>
            </a:extLst>
          </p:cNvPr>
          <p:cNvCxnSpPr>
            <a:cxnSpLocks/>
          </p:cNvCxnSpPr>
          <p:nvPr/>
        </p:nvCxnSpPr>
        <p:spPr>
          <a:xfrm rot="5400000">
            <a:off x="8564186" y="3578991"/>
            <a:ext cx="1248382" cy="1906759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PLCC syntax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OP '[+\-]'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COLON ':'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&lt;foo&gt; ::= . . .</a:t>
            </a:r>
          </a:p>
          <a:p>
            <a:pPr marL="457200" lvl="1" indent="0">
              <a:buNone/>
            </a:pPr>
            <a:r>
              <a:rPr lang="en-US">
                <a:latin typeface="Andale Mono" panose="020B0509000000000004" pitchFamily="49" charset="0"/>
              </a:rPr>
              <a:t>&lt;bar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>
                <a:latin typeface="Andale Mono" panose="020B0509000000000004" pitchFamily="49" charset="0"/>
              </a:rPr>
              <a:t>::= &lt;foo</a:t>
            </a:r>
            <a:r>
              <a:rPr lang="en-US" dirty="0">
                <a:latin typeface="Andale Mono" panose="020B0509000000000004" pitchFamily="49" charset="0"/>
              </a:rPr>
              <a:t>&gt;prim &lt;OP</a:t>
            </a:r>
            <a:r>
              <a:rPr lang="en-US">
                <a:latin typeface="Andale Mono" panose="020B0509000000000004" pitchFamily="49" charset="0"/>
              </a:rPr>
              <a:t>&gt; &lt;foo</a:t>
            </a:r>
            <a:r>
              <a:rPr lang="en-US" dirty="0">
                <a:latin typeface="Andale Mono" panose="020B0509000000000004" pitchFamily="49" charset="0"/>
              </a:rPr>
              <a:t>&gt;sec </a:t>
            </a:r>
            <a:r>
              <a:rPr lang="en-US">
                <a:latin typeface="Andale Mono" panose="020B0509000000000004" pitchFamily="49" charset="0"/>
              </a:rPr>
              <a:t>COLON &lt;bar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Resulting constructor: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prim, Token op, Foo sec,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34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If you need to save some piece of information for semantic analysis,</a:t>
            </a:r>
            <a:br>
              <a:rPr lang="en-US" dirty="0"/>
            </a:br>
            <a:r>
              <a:rPr lang="en-US" dirty="0"/>
              <a:t>wrap that thing's grammar name in angle brackets!</a:t>
            </a:r>
          </a:p>
          <a:p>
            <a:r>
              <a:rPr lang="en-US" dirty="0"/>
              <a:t>Smaller but important rules for sections 1 &amp; 2</a:t>
            </a:r>
          </a:p>
          <a:p>
            <a:pPr lvl="1"/>
            <a:r>
              <a:rPr lang="en-US" dirty="0"/>
              <a:t>Token names are all upper-case.</a:t>
            </a:r>
          </a:p>
          <a:p>
            <a:pPr lvl="1"/>
            <a:r>
              <a:rPr lang="en-US" dirty="0"/>
              <a:t>Grammar rule names start with lower case. (except for rule choice names, TBD)</a:t>
            </a:r>
          </a:p>
          <a:p>
            <a:pPr lvl="2"/>
            <a:r>
              <a:rPr lang="en-US" dirty="0"/>
              <a:t>They turn into classes with the first letter capitalized.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classHeader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::= CLASS &lt;ID&gt; LBRACE 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classBody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/>
              <a:t>In the above rule, the </a:t>
            </a:r>
            <a:r>
              <a:rPr lang="en-US" dirty="0" err="1"/>
              <a:t>IDentifier</a:t>
            </a:r>
            <a:r>
              <a:rPr lang="en-US" dirty="0"/>
              <a:t>, an instance of class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, is kept as a </a:t>
            </a:r>
            <a:r>
              <a:rPr lang="en-US" dirty="0" err="1">
                <a:latin typeface="Andale Mono" panose="020B0509000000000004" pitchFamily="49" charset="0"/>
              </a:rPr>
              <a:t>ClassHeader</a:t>
            </a:r>
            <a:r>
              <a:rPr lang="en-US" dirty="0"/>
              <a:t> constructor parameter, but the other tokens are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4203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List, PLCC Style           (1   23 456 )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678F8-7614-F842-980F-C8696C0DF9E8}"/>
              </a:ext>
            </a:extLst>
          </p:cNvPr>
          <p:cNvSpPr txBox="1"/>
          <p:nvPr/>
        </p:nvSpPr>
        <p:spPr>
          <a:xfrm>
            <a:off x="10141528" y="376719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numlistv1.plcc</a:t>
            </a:r>
          </a:p>
        </p:txBody>
      </p:sp>
    </p:spTree>
    <p:extLst>
      <p:ext uri="{BB962C8B-B14F-4D97-AF65-F5344CB8AC3E}">
        <p14:creationId xmlns:p14="http://schemas.microsoft.com/office/powerpoint/2010/main" val="25410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28-D492-6742-80DD-2B1D719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File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2A3C-0B6C-B143-AF61-F1F85C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plcc.</a:t>
            </a:r>
            <a:r>
              <a:rPr lang="en-US" dirty="0" err="1"/>
              <a:t>py</a:t>
            </a:r>
            <a:r>
              <a:rPr lang="en-US" dirty="0"/>
              <a:t> (</a:t>
            </a:r>
            <a:r>
              <a:rPr lang="en-US" b="1" dirty="0" err="1"/>
              <a:t>plcc</a:t>
            </a:r>
            <a:r>
              <a:rPr lang="en-US" dirty="0"/>
              <a:t> and </a:t>
            </a:r>
            <a:r>
              <a:rPr lang="en-US" b="1" dirty="0" err="1"/>
              <a:t>plccmk</a:t>
            </a:r>
            <a:r>
              <a:rPr lang="en-US" dirty="0"/>
              <a:t>) is used to create </a:t>
            </a:r>
            <a:r>
              <a:rPr lang="en-US" i="1" dirty="0"/>
              <a:t>language processors.</a:t>
            </a:r>
          </a:p>
          <a:p>
            <a:r>
              <a:rPr lang="en-US" dirty="0"/>
              <a:t>It reads a file containing a specification of</a:t>
            </a:r>
          </a:p>
          <a:p>
            <a:pPr lvl="1"/>
            <a:r>
              <a:rPr lang="en-US" dirty="0"/>
              <a:t>The tokens of your language</a:t>
            </a:r>
          </a:p>
          <a:p>
            <a:pPr lvl="1"/>
            <a:r>
              <a:rPr lang="en-US" dirty="0"/>
              <a:t>The grammar of your language</a:t>
            </a:r>
          </a:p>
          <a:p>
            <a:pPr lvl="1"/>
            <a:r>
              <a:rPr lang="en-US" dirty="0"/>
              <a:t>Additional support code (Java) to help process the resulting </a:t>
            </a:r>
            <a:r>
              <a:rPr lang="en-US" i="1" dirty="0"/>
              <a:t>abstract syntax tree</a:t>
            </a:r>
            <a:r>
              <a:rPr lang="en-US" dirty="0"/>
              <a:t> -- We call this </a:t>
            </a:r>
            <a:r>
              <a:rPr lang="en-US" i="1" dirty="0"/>
              <a:t>semantic analysis</a:t>
            </a:r>
            <a:r>
              <a:rPr lang="en-US" dirty="0"/>
              <a:t>, and usually it's </a:t>
            </a:r>
            <a:r>
              <a:rPr lang="en-US" u="sng" dirty="0"/>
              <a:t>interpretation</a:t>
            </a:r>
            <a:r>
              <a:rPr lang="en-US" dirty="0"/>
              <a:t>.</a:t>
            </a:r>
          </a:p>
          <a:p>
            <a:r>
              <a:rPr lang="en-US" dirty="0"/>
              <a:t>By default </a:t>
            </a:r>
            <a:r>
              <a:rPr lang="en-US" b="1" dirty="0" err="1"/>
              <a:t>plcc</a:t>
            </a:r>
            <a:r>
              <a:rPr lang="en-US" dirty="0"/>
              <a:t> expects the specification file to be named </a:t>
            </a:r>
            <a:r>
              <a:rPr lang="en-US" b="1" dirty="0"/>
              <a:t>grammar</a:t>
            </a:r>
            <a:r>
              <a:rPr lang="en-US" dirty="0"/>
              <a:t>.</a:t>
            </a:r>
          </a:p>
          <a:p>
            <a:r>
              <a:rPr lang="en-US" u="sng" dirty="0"/>
              <a:t>Our</a:t>
            </a:r>
            <a:r>
              <a:rPr lang="en-US" dirty="0"/>
              <a:t> files will have distinct names, and they will end in "</a:t>
            </a:r>
            <a:r>
              <a:rPr lang="en-US" b="1" dirty="0"/>
              <a:t>.</a:t>
            </a:r>
            <a:r>
              <a:rPr lang="en-US" b="1" dirty="0" err="1"/>
              <a:t>plcc</a:t>
            </a:r>
            <a:r>
              <a:rPr lang="en-US" dirty="0"/>
              <a:t>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948-5D5D-D244-A520-A36AEF3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04BA-AE4E-2E45-AF4C-1926966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1487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Syntax, More 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BC3-0C40-5B41-9851-75592520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73922"/>
          </a:xfrm>
        </p:spPr>
        <p:txBody>
          <a:bodyPr>
            <a:normAutofit/>
          </a:bodyPr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An identifier defined in the token section (section 1)</a:t>
            </a:r>
          </a:p>
          <a:p>
            <a:pPr lvl="1"/>
            <a:r>
              <a:rPr lang="en-US" dirty="0"/>
              <a:t>possibly surrounded by "&lt;…&gt;" here in the grammar section</a:t>
            </a:r>
          </a:p>
          <a:p>
            <a:r>
              <a:rPr lang="en-US" dirty="0"/>
              <a:t>Non-terminal, right-hand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alt</a:t>
            </a:r>
            <a:r>
              <a:rPr lang="en-US" dirty="0"/>
              <a:t> – required if &lt;</a:t>
            </a:r>
            <a:r>
              <a:rPr lang="en-US" i="1" dirty="0"/>
              <a:t>id</a:t>
            </a:r>
            <a:r>
              <a:rPr lang="en-US" dirty="0"/>
              <a:t>&gt; appears multiple times on right-hand side</a:t>
            </a:r>
          </a:p>
          <a:p>
            <a:r>
              <a:rPr lang="en-US" dirty="0"/>
              <a:t>Non-terminal, left 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 as above, or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r>
              <a:rPr lang="en-US" dirty="0"/>
              <a:t> for multiple choices of rules for &lt;</a:t>
            </a:r>
            <a:r>
              <a:rPr lang="en-US" i="1" dirty="0"/>
              <a:t>id</a:t>
            </a:r>
            <a:r>
              <a:rPr lang="en-US" dirty="0"/>
              <a:t>&gt;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933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6546-10A1-EE47-8B0D-EFDA354F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</a:t>
            </a:r>
            <a:r>
              <a:rPr lang="en-US" i="1" dirty="0"/>
              <a:t>CFG</a:t>
            </a:r>
            <a:r>
              <a:rPr lang="en-US" dirty="0"/>
              <a:t>, continued: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80E-14F1-0C49-8906-227D75EB6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lhs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*</a:t>
            </a:r>
          </a:p>
          <a:p>
            <a:r>
              <a:rPr lang="en-US" i="1" dirty="0" err="1"/>
              <a:t>lhs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term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  <a:p>
            <a:pPr lvl="1"/>
            <a:r>
              <a:rPr lang="en-US" i="1" dirty="0"/>
              <a:t>token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E2A46-7941-E143-9676-72BC53AF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2587" y="2336872"/>
            <a:ext cx="7111594" cy="4313310"/>
          </a:xfrm>
        </p:spPr>
        <p:txBody>
          <a:bodyPr>
            <a:normAutofit fontScale="92500" lnSpcReduction="20000"/>
          </a:bodyPr>
          <a:lstStyle/>
          <a:p>
            <a:pPr>
              <a:buFont typeface="Zapf Dingbats"/>
              <a:buChar char="➛"/>
            </a:pPr>
            <a:r>
              <a:rPr lang="en-US" dirty="0"/>
              <a:t>The syntax of each rule</a:t>
            </a:r>
          </a:p>
          <a:p>
            <a:pPr>
              <a:buFont typeface="Zapf Dingbats"/>
              <a:buChar char="➛"/>
            </a:pPr>
            <a:r>
              <a:rPr lang="en-US" dirty="0"/>
              <a:t>Left-hand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name, which is defined by this rule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and a subclass name, the latter of which is defined by this rule</a:t>
            </a:r>
            <a:br>
              <a:rPr lang="en-US" dirty="0"/>
            </a:br>
            <a:endParaRPr lang="en-US" dirty="0"/>
          </a:p>
          <a:p>
            <a:pPr>
              <a:buFont typeface="Zapf Dingbats"/>
              <a:buChar char="➛"/>
            </a:pPr>
            <a:r>
              <a:rPr lang="en-US" dirty="0"/>
              <a:t>Each term in the sequence on the right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 whose instance has the name </a:t>
            </a:r>
            <a:r>
              <a:rPr lang="en-US" i="1" dirty="0"/>
              <a:t>id</a:t>
            </a:r>
            <a:endParaRPr lang="en-US" dirty="0"/>
          </a:p>
          <a:p>
            <a:pPr lvl="1">
              <a:buFont typeface="Zapf Dingbats"/>
              <a:buChar char="➛"/>
            </a:pPr>
            <a:r>
              <a:rPr lang="en-US" dirty="0"/>
              <a:t>a class name with </a:t>
            </a:r>
            <a:r>
              <a:rPr lang="en-US" i="1" dirty="0"/>
              <a:t>id2</a:t>
            </a:r>
            <a:r>
              <a:rPr lang="en-US" dirty="0"/>
              <a:t> as the name for the instance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not saved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and whose name is the token name, but in lower case</a:t>
            </a:r>
            <a:endParaRPr lang="en-US" dirty="0">
              <a:latin typeface="Andale Mono" panose="020B0509000000000004" pitchFamily="49" charset="0"/>
            </a:endParaRP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 but in a variable named </a:t>
            </a:r>
            <a:r>
              <a:rPr lang="en-US" i="1" dirty="0"/>
              <a:t>id2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425-AE3F-2F43-B981-C34AA8F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CBEC-3E51-3B48-98C4-55C4D03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88D-3FC7-5F4C-8AA6-3DB23D933EF1}"/>
              </a:ext>
            </a:extLst>
          </p:cNvPr>
          <p:cNvSpPr txBox="1"/>
          <p:nvPr/>
        </p:nvSpPr>
        <p:spPr>
          <a:xfrm>
            <a:off x="6923315" y="2232560"/>
            <a:ext cx="51657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 string begins with lower case in the grammar but its class's name begins with upper case.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2FBF7-ACAF-CD49-B141-AC99213C0750}"/>
              </a:ext>
            </a:extLst>
          </p:cNvPr>
          <p:cNvSpPr/>
          <p:nvPr/>
        </p:nvSpPr>
        <p:spPr>
          <a:xfrm>
            <a:off x="1759262" y="3218213"/>
            <a:ext cx="344384" cy="34438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Correspondence for the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E029F-28D7-F94A-9633-526BB3EA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FF6BB-8094-BD4E-8F8A-2428C2A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EB4B-00FA-2E40-8FEB-DEA07BB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65E7D-0A0B-1A4E-904A-10565D3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0" y="236306"/>
            <a:ext cx="6352863" cy="638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8D0AC-D80D-A448-A0B7-9A0DA919CC72}"/>
              </a:ext>
            </a:extLst>
          </p:cNvPr>
          <p:cNvSpPr txBox="1"/>
          <p:nvPr/>
        </p:nvSpPr>
        <p:spPr>
          <a:xfrm>
            <a:off x="502779" y="842481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result of parsing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( 1 2 3 )</a:t>
            </a:r>
          </a:p>
        </p:txBody>
      </p:sp>
    </p:spTree>
    <p:extLst>
      <p:ext uri="{BB962C8B-B14F-4D97-AF65-F5344CB8AC3E}">
        <p14:creationId xmlns:p14="http://schemas.microsoft.com/office/powerpoint/2010/main" val="14353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(not needed here)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&lt;numbers&gt;all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&lt;NUMBER&gt;item &lt;numbers&gt;rest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F34EB-6C23-3642-93B2-46AE095A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>
                <a:latin typeface="Andale Mono" panose="020B0509000000000004" pitchFamily="49" charset="0"/>
              </a:rPr>
              <a:t>**=</a:t>
            </a:r>
            <a:r>
              <a:rPr lang="en-US" dirty="0"/>
              <a:t>": Using Repetition (and Java Lists)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13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93FE1-B080-9942-BEF8-2A0B873B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71" y="3471332"/>
            <a:ext cx="6993604" cy="26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"run" the compiler?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64" y="3616594"/>
            <a:ext cx="4866203" cy="11344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numSeq</a:t>
            </a:r>
            <a:r>
              <a:rPr lang="en-US" sz="1800" dirty="0">
                <a:latin typeface="Andale Mono" panose="020B0509000000000004" pitchFamily="49" charset="0"/>
              </a:rPr>
              <a:t>&gt; ::= LPAREN 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FD3C-0730-214E-92B2-EA6CD33E4658}"/>
              </a:ext>
            </a:extLst>
          </p:cNvPr>
          <p:cNvSpPr txBox="1"/>
          <p:nvPr/>
        </p:nvSpPr>
        <p:spPr>
          <a:xfrm>
            <a:off x="5607849" y="1929674"/>
            <a:ext cx="5736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ndale Mono" panose="020B0509000000000004" pitchFamily="49" charset="0"/>
              </a:rPr>
              <a:t>$ /bin/</a:t>
            </a:r>
            <a:r>
              <a:rPr lang="en-US" sz="2200" dirty="0" err="1">
                <a:latin typeface="Andale Mono" panose="020B0509000000000004" pitchFamily="49" charset="0"/>
              </a:rPr>
              <a:t>rm</a:t>
            </a:r>
            <a:r>
              <a:rPr lang="en-US" sz="2200" dirty="0">
                <a:latin typeface="Andale Mono" panose="020B0509000000000004" pitchFamily="49" charset="0"/>
              </a:rPr>
              <a:t> -r Java # important!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</a:t>
            </a:r>
            <a:r>
              <a:rPr lang="en-US" sz="2200" dirty="0" err="1">
                <a:latin typeface="Andale Mono" panose="020B0509000000000004" pitchFamily="49" charset="0"/>
              </a:rPr>
              <a:t>plccmk</a:t>
            </a:r>
            <a:r>
              <a:rPr lang="en-US" sz="2200" dirty="0">
                <a:latin typeface="Andale Mono" panose="020B0509000000000004" pitchFamily="49" charset="0"/>
              </a:rPr>
              <a:t> numlistv2.plcc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: (Some info prints here.)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( 1 2   3)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NumSeq@24d46ca6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( 1 2 3 )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NumSeq@372f7a8d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NumSeq@2f92e0f4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(456)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NumSeq@28a418fc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^D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B87E2-518F-ED45-8977-3561DB8288DD}"/>
              </a:ext>
            </a:extLst>
          </p:cNvPr>
          <p:cNvSpPr txBox="1"/>
          <p:nvPr/>
        </p:nvSpPr>
        <p:spPr>
          <a:xfrm>
            <a:off x="10294181" y="2546431"/>
            <a:ext cx="16578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>
                <a:latin typeface="Andale Mono" panose="020B0509000000000004" pitchFamily="49" charset="0"/>
              </a:rPr>
              <a:t>-c</a:t>
            </a:r>
            <a:r>
              <a:rPr lang="en-US" dirty="0"/>
              <a:t>" option on</a:t>
            </a:r>
          </a:p>
          <a:p>
            <a:r>
              <a:rPr lang="en-US" b="1" dirty="0" err="1"/>
              <a:t>plccmk</a:t>
            </a:r>
            <a:r>
              <a:rPr lang="en-US" dirty="0"/>
              <a:t> also</a:t>
            </a:r>
          </a:p>
          <a:p>
            <a:r>
              <a:rPr lang="en-US" dirty="0"/>
              <a:t>takes care of</a:t>
            </a:r>
          </a:p>
          <a:p>
            <a:r>
              <a:rPr lang="en-US" dirty="0"/>
              <a:t>the Java dir.</a:t>
            </a:r>
          </a:p>
        </p:txBody>
      </p:sp>
    </p:spTree>
    <p:extLst>
      <p:ext uri="{BB962C8B-B14F-4D97-AF65-F5344CB8AC3E}">
        <p14:creationId xmlns:p14="http://schemas.microsoft.com/office/powerpoint/2010/main" val="13791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3: Defining Semantic Actions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670612" cy="3599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  **= &lt;NUM&gt;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   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   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@Override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String ret = "(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for (Token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nums.numList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ret +=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 + "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return ret + ")";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2859875-594B-3545-885C-80748931121C}"/>
              </a:ext>
            </a:extLst>
          </p:cNvPr>
          <p:cNvSpPr/>
          <p:nvPr/>
        </p:nvSpPr>
        <p:spPr>
          <a:xfrm>
            <a:off x="7890933" y="2336872"/>
            <a:ext cx="2895600" cy="880533"/>
          </a:xfrm>
          <a:prstGeom prst="wedgeRoundRectCallout">
            <a:avLst>
              <a:gd name="adj1" fmla="val -263912"/>
              <a:gd name="adj2" fmla="val 62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now add features to class 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912BCE1-60F2-9248-A900-911FE786C724}"/>
              </a:ext>
            </a:extLst>
          </p:cNvPr>
          <p:cNvSpPr/>
          <p:nvPr/>
        </p:nvSpPr>
        <p:spPr>
          <a:xfrm>
            <a:off x="5000263" y="3657600"/>
            <a:ext cx="757070" cy="1921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03971E7-1F0F-A14C-BA7F-36CF308650D8}"/>
              </a:ext>
            </a:extLst>
          </p:cNvPr>
          <p:cNvSpPr/>
          <p:nvPr/>
        </p:nvSpPr>
        <p:spPr>
          <a:xfrm>
            <a:off x="8788400" y="3742339"/>
            <a:ext cx="2895600" cy="575661"/>
          </a:xfrm>
          <a:prstGeom prst="wedgeRoundRectCallout">
            <a:avLst>
              <a:gd name="adj1" fmla="val -154703"/>
              <a:gd name="adj2" fmla="val 10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new method.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D2E3-1DF3-AD49-8436-96151F4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8E46-C0BA-A74B-9D0E-DC52F81C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8FEFC-90C4-AC45-A8E6-06586A32BF54}"/>
              </a:ext>
            </a:extLst>
          </p:cNvPr>
          <p:cNvSpPr txBox="1"/>
          <p:nvPr/>
        </p:nvSpPr>
        <p:spPr>
          <a:xfrm>
            <a:off x="2726267" y="237067"/>
            <a:ext cx="569899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numlistv3.plcc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Nonterminals</a:t>
            </a:r>
            <a:r>
              <a:rPr lang="en-US" dirty="0">
                <a:latin typeface="Andale Mono" panose="020B0509000000000004" pitchFamily="49" charset="0"/>
              </a:rPr>
              <a:t> (* indicates start symbol):</a:t>
            </a:r>
          </a:p>
          <a:p>
            <a:r>
              <a:rPr lang="en-US" dirty="0">
                <a:latin typeface="Andale Mono" panose="020B0509000000000004" pitchFamily="49" charset="0"/>
              </a:rPr>
              <a:t> *&lt;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 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Abstract classes: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Java source files created:</a:t>
            </a: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NumSeq.java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dirty="0">
                <a:latin typeface="Andale Mono" panose="020B0509000000000004" pitchFamily="49" charset="0"/>
              </a:rPr>
              <a:t>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(23         59           )</a:t>
            </a:r>
          </a:p>
          <a:p>
            <a:r>
              <a:rPr lang="en-US" dirty="0">
                <a:latin typeface="Andale Mono" panose="020B0509000000000004" pitchFamily="49" charset="0"/>
              </a:rPr>
              <a:t>( 23 59 )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(8)</a:t>
            </a:r>
          </a:p>
          <a:p>
            <a:r>
              <a:rPr lang="en-US" dirty="0">
                <a:latin typeface="Andale Mono" panose="020B0509000000000004" pitchFamily="49" charset="0"/>
              </a:rPr>
              <a:t>( 8 )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dirty="0">
                <a:latin typeface="Andale Mono" panose="020B0509000000000004" pitchFamily="49" charset="0"/>
              </a:rPr>
              <a:t>(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^D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60FB9-7D06-1842-9727-7C91E91E92F0}"/>
              </a:ext>
            </a:extLst>
          </p:cNvPr>
          <p:cNvSpPr txBox="1"/>
          <p:nvPr/>
        </p:nvSpPr>
        <p:spPr>
          <a:xfrm>
            <a:off x="8425263" y="3727048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</a:t>
            </a:r>
            <a:r>
              <a:rPr lang="en-US" dirty="0">
                <a:latin typeface="Andale Mono" panose="020B0509000000000004" pitchFamily="49" charset="0"/>
              </a:rPr>
              <a:t>rep-t</a:t>
            </a:r>
            <a:r>
              <a:rPr lang="en-US" dirty="0"/>
              <a:t> as well!</a:t>
            </a:r>
          </a:p>
        </p:txBody>
      </p:sp>
    </p:spTree>
    <p:extLst>
      <p:ext uri="{BB962C8B-B14F-4D97-AF65-F5344CB8AC3E}">
        <p14:creationId xmlns:p14="http://schemas.microsoft.com/office/powerpoint/2010/main" val="34686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974-4A35-6C46-BADE-2A6DDA99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33EE-3F69-6B49-8328-7C35496E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numlistv1.plcc – recursive grammar</a:t>
            </a:r>
          </a:p>
          <a:p>
            <a:r>
              <a:rPr lang="en-US" dirty="0"/>
              <a:t>numlistv2.plcc – iterative grammar</a:t>
            </a:r>
          </a:p>
          <a:p>
            <a:r>
              <a:rPr lang="en-US" dirty="0"/>
              <a:t>numlistv3.plcc – iterative grammar with redisplay semantics</a:t>
            </a:r>
          </a:p>
          <a:p>
            <a:r>
              <a:rPr lang="en-US" dirty="0"/>
              <a:t>numlistv4.plcc – as in v3 but with more info about tokens shown</a:t>
            </a:r>
          </a:p>
          <a:p>
            <a:r>
              <a:rPr lang="en-US" dirty="0"/>
              <a:t>numlistv5.plcc – ¡new feature! – iteration with separators</a:t>
            </a:r>
          </a:p>
          <a:p>
            <a:r>
              <a:rPr lang="en-US" dirty="0"/>
              <a:t>numlistv6.plcc – recursive grammar with min-finding semantics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87C3-6431-CC46-82ED-8EA38F8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184F-73A6-4342-9973-1C385765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9826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1.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2.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3.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cd Java # </a:t>
            </a:r>
            <a:r>
              <a:rPr lang="en-US" dirty="0">
                <a:latin typeface="Andale Mono" panose="020B0509000000000004" pitchFamily="49" charset="0"/>
                <a:sym typeface="Wingdings" pitchFamily="2" charset="2"/>
              </a:rPr>
              <a:t> where the Java files were put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javac</a:t>
            </a:r>
            <a:r>
              <a:rPr lang="en-US" dirty="0">
                <a:latin typeface="Andale Mono" panose="020B0509000000000004" pitchFamily="49" charset="0"/>
              </a:rPr>
              <a:t> *.java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class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Parser class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class repeatedly prompts you for new "programs".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5550A-4BAC-6342-ABE5-345B5A4C600B}"/>
              </a:ext>
            </a:extLst>
          </p:cNvPr>
          <p:cNvSpPr/>
          <p:nvPr/>
        </p:nvSpPr>
        <p:spPr>
          <a:xfrm>
            <a:off x="10961225" y="813784"/>
            <a:ext cx="959825" cy="959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856E5-D624-1F46-AE73-4D1667911545}"/>
              </a:ext>
            </a:extLst>
          </p:cNvPr>
          <p:cNvSpPr txBox="1"/>
          <p:nvPr/>
        </p:nvSpPr>
        <p:spPr>
          <a:xfrm>
            <a:off x="6456807" y="5868310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"-t" option: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960998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9F8-DE2A-5D40-A01F-ADE30C3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Know </a:t>
            </a:r>
            <a:r>
              <a:rPr lang="en-US" u="sng" dirty="0"/>
              <a:t>Everything</a:t>
            </a:r>
            <a:r>
              <a:rPr lang="en-US" dirty="0"/>
              <a:t> about Using PLCC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3F2A9-2FFC-7848-A9C9-41AD4A75C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306" y="2336872"/>
            <a:ext cx="4705874" cy="3350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88C63-8A0A-FF43-B929-62872CE5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(except for some "cool" stuff you can do in the Java section)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F2917-F648-7648-AF75-8EE72CC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92E1-C295-8749-AAF9-22EA63BA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793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{LPAREN,RPAREN,IF,ELSE,SEMI}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6C675-F64B-6744-964C-25588DB1DD70}"/>
              </a:ext>
            </a:extLst>
          </p:cNvPr>
          <p:cNvSpPr txBox="1"/>
          <p:nvPr/>
        </p:nvSpPr>
        <p:spPr>
          <a:xfrm>
            <a:off x="1335640" y="4623371"/>
            <a:ext cx="831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IfStmt</a:t>
            </a:r>
            <a:r>
              <a:rPr lang="en-US" dirty="0">
                <a:latin typeface="Andale Mono" panose="020B0509000000000004" pitchFamily="49" charset="0"/>
              </a:rPr>
              <a:t> ::= IF LPAREN &lt;expr&gt; RPAREN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RealElse</a:t>
            </a:r>
            <a:r>
              <a:rPr lang="en-US" dirty="0">
                <a:latin typeface="Andale Mono" panose="020B0509000000000004" pitchFamily="49" charset="0"/>
              </a:rPr>
              <a:t> ::= ELSE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NoElse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02067-E2EC-2244-B248-9775606528AF}"/>
              </a:ext>
            </a:extLst>
          </p:cNvPr>
          <p:cNvSpPr/>
          <p:nvPr/>
        </p:nvSpPr>
        <p:spPr>
          <a:xfrm>
            <a:off x="460121" y="4180424"/>
            <a:ext cx="10508721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72ED6-2B8F-9845-B00C-B3C4897C84C8}"/>
              </a:ext>
            </a:extLst>
          </p:cNvPr>
          <p:cNvCxnSpPr/>
          <p:nvPr/>
        </p:nvCxnSpPr>
        <p:spPr>
          <a:xfrm flipV="1">
            <a:off x="680321" y="4233884"/>
            <a:ext cx="9464576" cy="153884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{LPAREN,RPAREN,LBRACE,RBRACE,WHILE,SEMI}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4494695" y="4286389"/>
            <a:ext cx="61125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1449537" y="4900046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</p:spTree>
    <p:extLst>
      <p:ext uri="{BB962C8B-B14F-4D97-AF65-F5344CB8AC3E}">
        <p14:creationId xmlns:p14="http://schemas.microsoft.com/office/powerpoint/2010/main" val="29614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{LPAREN,RPAREN,LBRACE,RBRACE,WHILE,SEMI}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4494695" y="4286389"/>
            <a:ext cx="61125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1449537" y="4900046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E3DF5-060B-DF43-988C-A1B4BE84736D}"/>
              </a:ext>
            </a:extLst>
          </p:cNvPr>
          <p:cNvSpPr txBox="1"/>
          <p:nvPr/>
        </p:nvSpPr>
        <p:spPr>
          <a:xfrm>
            <a:off x="1292777" y="4289600"/>
            <a:ext cx="9145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&lt;prog&gt;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&gt;:Default ::= &lt;STMT&gt; SEMI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&gt;:While ::= WHILE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&gt;:None ::= 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&gt;:More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&lt;expr&gt; ::= &lt;EXPR&gt;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415A7-8778-934C-B841-3CA90FA6B469}"/>
              </a:ext>
            </a:extLst>
          </p:cNvPr>
          <p:cNvSpPr/>
          <p:nvPr/>
        </p:nvSpPr>
        <p:spPr>
          <a:xfrm>
            <a:off x="1191802" y="4181582"/>
            <a:ext cx="9709079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uiExpand="1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5E3DF5-060B-DF43-988C-A1B4BE84736D}"/>
              </a:ext>
            </a:extLst>
          </p:cNvPr>
          <p:cNvSpPr txBox="1"/>
          <p:nvPr/>
        </p:nvSpPr>
        <p:spPr>
          <a:xfrm>
            <a:off x="76465" y="5103674"/>
            <a:ext cx="12005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&gt;:Simple ::= &lt;</a:t>
            </a:r>
            <a:r>
              <a:rPr lang="en-US" dirty="0" err="1">
                <a:latin typeface="Andale Mono" panose="020B0509000000000004" pitchFamily="49" charset="0"/>
              </a:rPr>
              <a:t>simpleStmt</a:t>
            </a:r>
            <a:r>
              <a:rPr lang="en-US" dirty="0">
                <a:latin typeface="Andale Mono" panose="020B0509000000000004" pitchFamily="49" charset="0"/>
              </a:rPr>
              <a:t>&gt; SEMI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&gt;:While ::= WHILE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&gt;:If ::= IF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 ELSE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&gt;:None ::= 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&gt;:More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&lt;expr&gt; ::=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68" y="1992195"/>
            <a:ext cx="9613861" cy="521618"/>
          </a:xfrm>
        </p:spPr>
        <p:txBody>
          <a:bodyPr>
            <a:normAutofit/>
          </a:bodyPr>
          <a:lstStyle/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5865503" y="3322509"/>
            <a:ext cx="6112571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7187999" y="2628923"/>
            <a:ext cx="266611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214C-AAF0-4647-95FD-AABA22FB6EB7}"/>
              </a:ext>
            </a:extLst>
          </p:cNvPr>
          <p:cNvSpPr txBox="1"/>
          <p:nvPr/>
        </p:nvSpPr>
        <p:spPr>
          <a:xfrm>
            <a:off x="2232561" y="355072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function/method calls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B12FCE2-4297-764A-BAAF-79FEF1C10C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7801" y="4579502"/>
            <a:ext cx="602780" cy="3918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3123-34B3-7A4E-BB45-A9F67EAF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F2B8-38D2-7742-B780-0207A9A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754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1.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2.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3.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</a:t>
            </a:r>
            <a:r>
              <a:rPr lang="en-US" u="sng" dirty="0">
                <a:latin typeface="Andale Mono" panose="020B0509000000000004" pitchFamily="49" charset="0"/>
              </a:rPr>
              <a:t>4. compiles the code it put in the Java directory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The scripts below know to look in the </a:t>
            </a:r>
            <a:r>
              <a:rPr lang="en-US" b="1" dirty="0">
                <a:latin typeface="Andale Mono" panose="020B0509000000000004" pitchFamily="49" charset="0"/>
              </a:rPr>
              <a:t>Java</a:t>
            </a:r>
            <a:r>
              <a:rPr lang="en-US" dirty="0">
                <a:latin typeface="Andale Mono" panose="020B0509000000000004" pitchFamily="49" charset="0"/>
              </a:rPr>
              <a:t> directory.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script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 script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script repeatedly prompts you for new "programs".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</a:t>
            </a:r>
            <a:r>
              <a:rPr lang="en-US" b="1" dirty="0">
                <a:latin typeface="Andale Mono" panose="020B0509000000000004" pitchFamily="49" charset="0"/>
              </a:rPr>
              <a:t>rep-t</a:t>
            </a:r>
            <a:r>
              <a:rPr lang="en-US" dirty="0">
                <a:latin typeface="Andale Mono" panose="020B0509000000000004" pitchFamily="49" charset="0"/>
              </a:rPr>
              <a:t> script runs </a:t>
            </a:r>
            <a:r>
              <a:rPr lang="en-US" b="1" dirty="0">
                <a:latin typeface="Andale Mono" panose="020B0509000000000004" pitchFamily="49" charset="0"/>
              </a:rPr>
              <a:t>rep</a:t>
            </a:r>
            <a:r>
              <a:rPr lang="en-US" dirty="0">
                <a:latin typeface="Andale Mono" panose="020B0509000000000004" pitchFamily="49" charset="0"/>
              </a:rPr>
              <a:t> but also traces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B4EB-877E-2A4F-8A20-847273A02AF3}"/>
              </a:ext>
            </a:extLst>
          </p:cNvPr>
          <p:cNvSpPr txBox="1"/>
          <p:nvPr/>
        </p:nvSpPr>
        <p:spPr>
          <a:xfrm>
            <a:off x="6020790" y="654330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for some useful extras…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A64AD9-6721-124B-8117-472B8663E8B1}"/>
              </a:ext>
            </a:extLst>
          </p:cNvPr>
          <p:cNvSpPr/>
          <p:nvPr/>
        </p:nvSpPr>
        <p:spPr>
          <a:xfrm>
            <a:off x="10961225" y="813784"/>
            <a:ext cx="959825" cy="959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002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7AA7-148B-FF46-9CEB-D02DD4D2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Grammar File (</a:t>
            </a:r>
            <a:r>
              <a:rPr lang="en-US" b="1" dirty="0"/>
              <a:t>.</a:t>
            </a:r>
            <a:r>
              <a:rPr lang="en-US" b="1" dirty="0" err="1"/>
              <a:t>plcc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C06B-D751-3B4E-B0C7-89978B3C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token definitions, using regular expressions (Java syntax*)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grammar definition (to be explained later)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Java code for semantic behavior</a:t>
            </a:r>
          </a:p>
          <a:p>
            <a:r>
              <a:rPr lang="en-US" i="1" dirty="0"/>
              <a:t>can be included from other files (I like using the suffix </a:t>
            </a:r>
            <a:r>
              <a:rPr lang="en-US" b="1" dirty="0"/>
              <a:t>–</a:t>
            </a:r>
            <a:r>
              <a:rPr lang="en-US" b="1" dirty="0" err="1"/>
              <a:t>i.java</a:t>
            </a:r>
            <a:r>
              <a:rPr lang="en-US" i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27F7-F089-7E46-9401-3363F795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A6E9-4945-374F-B761-DCB7704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C814-48EB-814A-8133-825DC20741D3}"/>
              </a:ext>
            </a:extLst>
          </p:cNvPr>
          <p:cNvSpPr txBox="1"/>
          <p:nvPr/>
        </p:nvSpPr>
        <p:spPr>
          <a:xfrm>
            <a:off x="7707086" y="390569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Comment lines start with "</a:t>
            </a:r>
            <a:r>
              <a:rPr lang="en-US" sz="2400" dirty="0">
                <a:latin typeface="Andale Mono" panose="020B0509000000000004" pitchFamily="49" charset="0"/>
              </a:rPr>
              <a:t>#</a:t>
            </a:r>
            <a:r>
              <a:rPr lang="en-US" sz="2400" dirty="0"/>
              <a:t>".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DC3D-8BBE-3A48-B263-485B726CDD44}"/>
              </a:ext>
            </a:extLst>
          </p:cNvPr>
          <p:cNvSpPr txBox="1"/>
          <p:nvPr/>
        </p:nvSpPr>
        <p:spPr>
          <a:xfrm>
            <a:off x="4953965" y="6301312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plcc</a:t>
            </a:r>
            <a:r>
              <a:rPr lang="en-US" dirty="0"/>
              <a:t> automatically duplicates escape ('\') characters.</a:t>
            </a:r>
          </a:p>
        </p:txBody>
      </p:sp>
    </p:spTree>
    <p:extLst>
      <p:ext uri="{BB962C8B-B14F-4D97-AF65-F5344CB8AC3E}">
        <p14:creationId xmlns:p14="http://schemas.microsoft.com/office/powerpoint/2010/main" val="1516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1_nos+ids.plcc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recognizes decimal integers and identifiers … sort of.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E747-ECDE-5640-956F-F8894FB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8A0A-9999-3947-97BA-093887D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0917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2_nos+ids+nl.plcc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NEWLINE '\n'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9FE3-F468-FC48-A060-E7914CF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4188-D257-934A-A08A-3159D227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3803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3_nos+ids.plcc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Recognize number literals and identifiers as tokens.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Skip over whitespace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/>
              <a:t>…OK this can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E700-D0E0-4349-83DE-4B9A0C1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20DA-F955-5646-B1DE-EB1B3DA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7855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C0A0-0100-624B-A5F1-297F0DC4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Tease for What's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2200-3EC0-3246-9F73-928F2F33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TEST_PLCC example</a:t>
            </a:r>
          </a:p>
          <a:p>
            <a:r>
              <a:rPr lang="en-US" dirty="0"/>
              <a:t>Used to verify a successful installation of PLCC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0953-7269-224E-BF22-7B9BD9B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D89D-1EDC-FB4B-A4DB-E8DFBF4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108769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{B6D71C40-26E0-C145-82E7-F010B1F30A30}tf10001057</Template>
  <TotalTime>1307</TotalTime>
  <Words>2434</Words>
  <Application>Microsoft Macintosh PowerPoint</Application>
  <PresentationFormat>Widescreen</PresentationFormat>
  <Paragraphs>423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Zapf Dingbats</vt:lpstr>
      <vt:lpstr>Andale Mono</vt:lpstr>
      <vt:lpstr>Arial</vt:lpstr>
      <vt:lpstr>Bradley Hand</vt:lpstr>
      <vt:lpstr>Calibri</vt:lpstr>
      <vt:lpstr>Trebuchet MS</vt:lpstr>
      <vt:lpstr>Wingdings</vt:lpstr>
      <vt:lpstr>Berlin</vt:lpstr>
      <vt:lpstr>Beginners’ PLCC</vt:lpstr>
      <vt:lpstr>PLCC File Syntax</vt:lpstr>
      <vt:lpstr>PLCC Use Quick Start</vt:lpstr>
      <vt:lpstr>PLCC Use Quick Start 2</vt:lpstr>
      <vt:lpstr>Format of Grammar File (.plcc)</vt:lpstr>
      <vt:lpstr>Learning By Example: 1_nos+ids.plcc</vt:lpstr>
      <vt:lpstr>Learning By Example: 2_nos+ids+nl.plcc</vt:lpstr>
      <vt:lpstr>Learning By Example: 3_nos+ids.plcc</vt:lpstr>
      <vt:lpstr>A Tease for What's Ahead</vt:lpstr>
      <vt:lpstr>Classic BNF Grammar</vt:lpstr>
      <vt:lpstr>Example: LISP Lists</vt:lpstr>
      <vt:lpstr>Grammar Example: a list of numbers</vt:lpstr>
      <vt:lpstr>What Are Our PLCC Tokens?</vt:lpstr>
      <vt:lpstr>Why does this not work?</vt:lpstr>
      <vt:lpstr>PLCC Section 2: the Context-Free Grammar (2nd section of grammar file)</vt:lpstr>
      <vt:lpstr>Stepping Back: The Big Picture</vt:lpstr>
      <vt:lpstr>Stepping Back: The Big Picture</vt:lpstr>
      <vt:lpstr>Stepping Back: The Big Picture</vt:lpstr>
      <vt:lpstr>Number List, PLCC Style           (1   23 456 )</vt:lpstr>
      <vt:lpstr>PLCC Syntax, More Formally</vt:lpstr>
      <vt:lpstr>PLCC CFG, continued: Syntax</vt:lpstr>
      <vt:lpstr>Java Class Correspondence for the Example</vt:lpstr>
      <vt:lpstr>PowerPoint Presentation</vt:lpstr>
      <vt:lpstr>Renaming (not needed here)</vt:lpstr>
      <vt:lpstr>"**=": Using Repetition (and Java Lists)</vt:lpstr>
      <vt:lpstr>What happens when you "run" the compiler?</vt:lpstr>
      <vt:lpstr>PLCC Section 3: Defining Semantic Actions</vt:lpstr>
      <vt:lpstr>PowerPoint Presentation</vt:lpstr>
      <vt:lpstr>Files to Review</vt:lpstr>
      <vt:lpstr>Now You Know Everything about Using PLCC</vt:lpstr>
      <vt:lpstr>Discussion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PLCC</dc:title>
  <dc:creator>James Heliotis</dc:creator>
  <cp:lastModifiedBy>James Heliotis</cp:lastModifiedBy>
  <cp:revision>89</cp:revision>
  <cp:lastPrinted>2021-02-05T16:51:54Z</cp:lastPrinted>
  <dcterms:created xsi:type="dcterms:W3CDTF">2020-01-16T20:55:25Z</dcterms:created>
  <dcterms:modified xsi:type="dcterms:W3CDTF">2021-03-10T03:45:32Z</dcterms:modified>
</cp:coreProperties>
</file>