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9"/>
  </p:notesMasterIdLst>
  <p:sldIdLst>
    <p:sldId id="270" r:id="rId2"/>
    <p:sldId id="316" r:id="rId3"/>
    <p:sldId id="313" r:id="rId4"/>
    <p:sldId id="273" r:id="rId5"/>
    <p:sldId id="303" r:id="rId6"/>
    <p:sldId id="307" r:id="rId7"/>
    <p:sldId id="308" r:id="rId8"/>
    <p:sldId id="309" r:id="rId9"/>
    <p:sldId id="311" r:id="rId10"/>
    <p:sldId id="271" r:id="rId11"/>
    <p:sldId id="304" r:id="rId12"/>
    <p:sldId id="256" r:id="rId13"/>
    <p:sldId id="257" r:id="rId14"/>
    <p:sldId id="312" r:id="rId15"/>
    <p:sldId id="258" r:id="rId16"/>
    <p:sldId id="259" r:id="rId17"/>
    <p:sldId id="260" r:id="rId18"/>
    <p:sldId id="261" r:id="rId19"/>
    <p:sldId id="262" r:id="rId20"/>
    <p:sldId id="263" r:id="rId21"/>
    <p:sldId id="305" r:id="rId22"/>
    <p:sldId id="264" r:id="rId23"/>
    <p:sldId id="265" r:id="rId24"/>
    <p:sldId id="266" r:id="rId25"/>
    <p:sldId id="272" r:id="rId26"/>
    <p:sldId id="274" r:id="rId27"/>
    <p:sldId id="275" r:id="rId28"/>
    <p:sldId id="276" r:id="rId29"/>
    <p:sldId id="277" r:id="rId30"/>
    <p:sldId id="314" r:id="rId31"/>
    <p:sldId id="315" r:id="rId32"/>
    <p:sldId id="306" r:id="rId33"/>
    <p:sldId id="278" r:id="rId34"/>
    <p:sldId id="279" r:id="rId35"/>
    <p:sldId id="280" r:id="rId36"/>
    <p:sldId id="287" r:id="rId37"/>
    <p:sldId id="281" r:id="rId38"/>
    <p:sldId id="282" r:id="rId39"/>
    <p:sldId id="283" r:id="rId40"/>
    <p:sldId id="284" r:id="rId41"/>
    <p:sldId id="285" r:id="rId42"/>
    <p:sldId id="286" r:id="rId43"/>
    <p:sldId id="288" r:id="rId44"/>
    <p:sldId id="289" r:id="rId45"/>
    <p:sldId id="290" r:id="rId46"/>
    <p:sldId id="293" r:id="rId47"/>
    <p:sldId id="294" r:id="rId48"/>
    <p:sldId id="295" r:id="rId49"/>
    <p:sldId id="296" r:id="rId50"/>
    <p:sldId id="291" r:id="rId51"/>
    <p:sldId id="292" r:id="rId52"/>
    <p:sldId id="297" r:id="rId53"/>
    <p:sldId id="298" r:id="rId54"/>
    <p:sldId id="301" r:id="rId55"/>
    <p:sldId id="299" r:id="rId56"/>
    <p:sldId id="300" r:id="rId57"/>
    <p:sldId id="30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67"/>
    <p:restoredTop sz="93076"/>
  </p:normalViewPr>
  <p:slideViewPr>
    <p:cSldViewPr snapToGrid="0" snapToObjects="1">
      <p:cViewPr varScale="1">
        <p:scale>
          <a:sx n="103" d="100"/>
          <a:sy n="103" d="100"/>
        </p:scale>
        <p:origin x="20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44C2D-4D4C-C042-BD99-1EEDD0AD245E}" type="datetimeFigureOut">
              <a:rPr lang="en-US" smtClean="0"/>
              <a:t>3/17/21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79872-BFC1-4345-8CD5-347375917F2B}" type="slidenum">
              <a:rPr lang="en-US" smtClean="0"/>
              <a:t>‹#›</a:t>
            </a:fld>
            <a:endParaRPr lang="en-US"/>
          </a:p>
        </p:txBody>
      </p:sp>
    </p:spTree>
    <p:extLst>
      <p:ext uri="{BB962C8B-B14F-4D97-AF65-F5344CB8AC3E}">
        <p14:creationId xmlns:p14="http://schemas.microsoft.com/office/powerpoint/2010/main" val="3381781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jshell</a:t>
            </a:r>
            <a:r>
              <a:rPr lang="en-US" sz="1200" kern="1200" dirty="0">
                <a:solidFill>
                  <a:schemeClr val="tx1"/>
                </a:solidFill>
                <a:effectLst/>
                <a:latin typeface="+mn-lt"/>
                <a:ea typeface="+mn-ea"/>
                <a:cs typeface="+mn-cs"/>
              </a:rPr>
              <a:t>&gt;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lst</a:t>
            </a:r>
            <a:r>
              <a:rPr lang="en-US" sz="1200" kern="1200" dirty="0">
                <a:solidFill>
                  <a:schemeClr val="tx1"/>
                </a:solidFill>
                <a:effectLst/>
                <a:latin typeface="+mn-lt"/>
                <a:ea typeface="+mn-ea"/>
                <a:cs typeface="+mn-cs"/>
              </a:rPr>
              <a:t> = new LinkedList&lt;Integer&gt;();</a:t>
            </a:r>
          </a:p>
          <a:p>
            <a:r>
              <a:rPr lang="en-US" sz="1200" kern="1200" dirty="0" err="1">
                <a:solidFill>
                  <a:schemeClr val="tx1"/>
                </a:solidFill>
                <a:effectLst/>
                <a:latin typeface="+mn-lt"/>
                <a:ea typeface="+mn-ea"/>
                <a:cs typeface="+mn-cs"/>
              </a:rPr>
              <a:t>lst</a:t>
            </a:r>
            <a:r>
              <a:rPr lang="en-US" sz="1200" kern="1200" dirty="0">
                <a:solidFill>
                  <a:schemeClr val="tx1"/>
                </a:solidFill>
                <a:effectLst/>
                <a:latin typeface="+mn-lt"/>
                <a:ea typeface="+mn-ea"/>
                <a:cs typeface="+mn-cs"/>
              </a:rPr>
              <a:t> ==&gt;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jshell</a:t>
            </a:r>
            <a:r>
              <a:rPr lang="en-US" sz="1200" kern="1200" dirty="0">
                <a:solidFill>
                  <a:schemeClr val="tx1"/>
                </a:solidFill>
                <a:effectLst/>
                <a:latin typeface="+mn-lt"/>
                <a:ea typeface="+mn-ea"/>
                <a:cs typeface="+mn-cs"/>
              </a:rPr>
              <a:t>&gt; </a:t>
            </a:r>
            <a:r>
              <a:rPr lang="en-US" sz="1200" kern="1200" dirty="0" err="1">
                <a:solidFill>
                  <a:schemeClr val="tx1"/>
                </a:solidFill>
                <a:effectLst/>
                <a:latin typeface="+mn-lt"/>
                <a:ea typeface="+mn-ea"/>
                <a:cs typeface="+mn-cs"/>
              </a:rPr>
              <a:t>lst.getClass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$2 ==&gt; class </a:t>
            </a:r>
            <a:r>
              <a:rPr lang="en-US" sz="1200" kern="1200" dirty="0" err="1">
                <a:solidFill>
                  <a:schemeClr val="tx1"/>
                </a:solidFill>
                <a:effectLst/>
                <a:latin typeface="+mn-lt"/>
                <a:ea typeface="+mn-ea"/>
                <a:cs typeface="+mn-cs"/>
              </a:rPr>
              <a:t>java.util.LinkedList</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jshell</a:t>
            </a:r>
            <a:r>
              <a:rPr lang="en-US" sz="1200" kern="1200" dirty="0">
                <a:solidFill>
                  <a:schemeClr val="tx1"/>
                </a:solidFill>
                <a:effectLst/>
                <a:latin typeface="+mn-lt"/>
                <a:ea typeface="+mn-ea"/>
                <a:cs typeface="+mn-cs"/>
              </a:rPr>
              <a:t>&gt;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5;</a:t>
            </a:r>
          </a:p>
          <a:p>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==&gt; 5</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jshell</a:t>
            </a:r>
            <a:r>
              <a:rPr lang="en-US" sz="1200" kern="1200" dirty="0">
                <a:solidFill>
                  <a:schemeClr val="tx1"/>
                </a:solidFill>
                <a:effectLst/>
                <a:latin typeface="+mn-lt"/>
                <a:ea typeface="+mn-ea"/>
                <a:cs typeface="+mn-cs"/>
              </a:rPr>
              <a:t>&gt;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char = 'a';</a:t>
            </a:r>
          </a:p>
          <a:p>
            <a:r>
              <a:rPr lang="en-US" sz="1200" kern="1200" dirty="0">
                <a:solidFill>
                  <a:schemeClr val="tx1"/>
                </a:solidFill>
                <a:effectLst/>
                <a:latin typeface="+mn-lt"/>
                <a:ea typeface="+mn-ea"/>
                <a:cs typeface="+mn-cs"/>
              </a:rPr>
              <a:t>|  Error:</a:t>
            </a:r>
          </a:p>
          <a:p>
            <a:r>
              <a:rPr lang="en-US" sz="1200" kern="1200" dirty="0">
                <a:solidFill>
                  <a:schemeClr val="tx1"/>
                </a:solidFill>
                <a:effectLst/>
                <a:latin typeface="+mn-lt"/>
                <a:ea typeface="+mn-ea"/>
                <a:cs typeface="+mn-cs"/>
              </a:rPr>
              <a:t>|  ';' expected</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char = 'a';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Error:</a:t>
            </a:r>
          </a:p>
          <a:p>
            <a:r>
              <a:rPr lang="en-US" sz="1200" kern="1200" dirty="0">
                <a:solidFill>
                  <a:schemeClr val="tx1"/>
                </a:solidFill>
                <a:effectLst/>
                <a:latin typeface="+mn-lt"/>
                <a:ea typeface="+mn-ea"/>
                <a:cs typeface="+mn-cs"/>
              </a:rPr>
              <a:t>|  not a statement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char = 'a';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Error:</a:t>
            </a:r>
          </a:p>
          <a:p>
            <a:r>
              <a:rPr lang="en-US" sz="1200" kern="1200" dirty="0">
                <a:solidFill>
                  <a:schemeClr val="tx1"/>
                </a:solidFill>
                <a:effectLst/>
                <a:latin typeface="+mn-lt"/>
                <a:ea typeface="+mn-ea"/>
                <a:cs typeface="+mn-cs"/>
              </a:rPr>
              <a:t>|  ';' expected</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char = 'a';</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C9279872-BFC1-4345-8CD5-347375917F2B}" type="slidenum">
              <a:rPr lang="en-US" smtClean="0"/>
              <a:t>1</a:t>
            </a:fld>
            <a:endParaRPr lang="en-US"/>
          </a:p>
        </p:txBody>
      </p:sp>
    </p:spTree>
    <p:extLst>
      <p:ext uri="{BB962C8B-B14F-4D97-AF65-F5344CB8AC3E}">
        <p14:creationId xmlns:p14="http://schemas.microsoft.com/office/powerpoint/2010/main" val="337870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define modulo = proc( n, m )</a:t>
            </a:r>
          </a:p>
          <a:p>
            <a:r>
              <a:rPr lang="en-US" sz="1200" kern="1200" dirty="0">
                <a:solidFill>
                  <a:schemeClr val="tx1"/>
                </a:solidFill>
                <a:effectLst/>
                <a:latin typeface="+mn-lt"/>
                <a:ea typeface="+mn-ea"/>
                <a:cs typeface="+mn-cs"/>
              </a:rPr>
              <a:t>                    if .</a:t>
            </a:r>
            <a:r>
              <a:rPr lang="en-US" sz="1200" kern="1200" dirty="0" err="1">
                <a:solidFill>
                  <a:schemeClr val="tx1"/>
                </a:solidFill>
                <a:effectLst/>
                <a:latin typeface="+mn-lt"/>
                <a:ea typeface="+mn-ea"/>
                <a:cs typeface="+mn-cs"/>
              </a:rPr>
              <a:t>lessthan</a:t>
            </a:r>
            <a:r>
              <a:rPr lang="en-US" sz="1200" kern="1200" dirty="0">
                <a:solidFill>
                  <a:schemeClr val="tx1"/>
                </a:solidFill>
                <a:effectLst/>
                <a:latin typeface="+mn-lt"/>
                <a:ea typeface="+mn-ea"/>
                <a:cs typeface="+mn-cs"/>
              </a:rPr>
              <a:t>( n, m ) then n</a:t>
            </a:r>
          </a:p>
          <a:p>
            <a:r>
              <a:rPr lang="en-US" sz="1200" kern="1200" dirty="0">
                <a:solidFill>
                  <a:schemeClr val="tx1"/>
                </a:solidFill>
                <a:effectLst/>
                <a:latin typeface="+mn-lt"/>
                <a:ea typeface="+mn-ea"/>
                <a:cs typeface="+mn-cs"/>
              </a:rPr>
              <a:t>                    else .modulo( -( n, m ), m )</a:t>
            </a:r>
          </a:p>
        </p:txBody>
      </p:sp>
      <p:sp>
        <p:nvSpPr>
          <p:cNvPr id="4" name="Slide Number Placeholder 3"/>
          <p:cNvSpPr>
            <a:spLocks noGrp="1"/>
          </p:cNvSpPr>
          <p:nvPr>
            <p:ph type="sldNum" sz="quarter" idx="5"/>
          </p:nvPr>
        </p:nvSpPr>
        <p:spPr/>
        <p:txBody>
          <a:bodyPr/>
          <a:lstStyle/>
          <a:p>
            <a:fld id="{C9279872-BFC1-4345-8CD5-347375917F2B}" type="slidenum">
              <a:rPr lang="en-US" smtClean="0"/>
              <a:t>7</a:t>
            </a:fld>
            <a:endParaRPr lang="en-US"/>
          </a:p>
        </p:txBody>
      </p:sp>
    </p:spTree>
    <p:extLst>
      <p:ext uri="{BB962C8B-B14F-4D97-AF65-F5344CB8AC3E}">
        <p14:creationId xmlns:p14="http://schemas.microsoft.com/office/powerpoint/2010/main" val="386336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define </a:t>
            </a:r>
            <a:r>
              <a:rPr lang="en-US" sz="1200" kern="1200" dirty="0" err="1">
                <a:solidFill>
                  <a:schemeClr val="tx1"/>
                </a:solidFill>
                <a:effectLst/>
                <a:latin typeface="+mn-lt"/>
                <a:ea typeface="+mn-ea"/>
                <a:cs typeface="+mn-cs"/>
              </a:rPr>
              <a:t>lessthan</a:t>
            </a:r>
            <a:r>
              <a:rPr lang="en-US" sz="1200" kern="1200" dirty="0">
                <a:solidFill>
                  <a:schemeClr val="tx1"/>
                </a:solidFill>
                <a:effectLst/>
                <a:latin typeface="+mn-lt"/>
                <a:ea typeface="+mn-ea"/>
                <a:cs typeface="+mn-cs"/>
              </a:rPr>
              <a:t> = proc( a, b )</a:t>
            </a:r>
          </a:p>
          <a:p>
            <a:r>
              <a:rPr lang="en-US" sz="1200" kern="1200" dirty="0">
                <a:solidFill>
                  <a:schemeClr val="tx1"/>
                </a:solidFill>
                <a:effectLst/>
                <a:latin typeface="+mn-lt"/>
                <a:ea typeface="+mn-ea"/>
                <a:cs typeface="+mn-cs"/>
              </a:rPr>
              <a:t>                    if .equal( a, b )</a:t>
            </a:r>
          </a:p>
          <a:p>
            <a:r>
              <a:rPr lang="en-US" sz="1200" kern="1200" dirty="0">
                <a:solidFill>
                  <a:schemeClr val="tx1"/>
                </a:solidFill>
                <a:effectLst/>
                <a:latin typeface="+mn-lt"/>
                <a:ea typeface="+mn-ea"/>
                <a:cs typeface="+mn-cs"/>
              </a:rPr>
              <a:t>                        then 0</a:t>
            </a:r>
          </a:p>
          <a:p>
            <a:r>
              <a:rPr lang="en-US" sz="1200" kern="1200" dirty="0">
                <a:solidFill>
                  <a:schemeClr val="tx1"/>
                </a:solidFill>
                <a:effectLst/>
                <a:latin typeface="+mn-lt"/>
                <a:ea typeface="+mn-ea"/>
                <a:cs typeface="+mn-cs"/>
              </a:rPr>
              <a:t>                        else .</a:t>
            </a:r>
            <a:r>
              <a:rPr lang="en-US" sz="1200" kern="1200" dirty="0" err="1">
                <a:solidFill>
                  <a:schemeClr val="tx1"/>
                </a:solidFill>
                <a:effectLst/>
                <a:latin typeface="+mn-lt"/>
                <a:ea typeface="+mn-ea"/>
                <a:cs typeface="+mn-cs"/>
              </a:rPr>
              <a:t>lessthan_rec</a:t>
            </a:r>
            <a:r>
              <a:rPr lang="en-US" sz="1200" kern="1200" dirty="0">
                <a:solidFill>
                  <a:schemeClr val="tx1"/>
                </a:solidFill>
                <a:effectLst/>
                <a:latin typeface="+mn-lt"/>
                <a:ea typeface="+mn-ea"/>
                <a:cs typeface="+mn-cs"/>
              </a:rPr>
              <a:t>( b, add1(a), sub1(a)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define </a:t>
            </a:r>
            <a:r>
              <a:rPr lang="en-US" sz="1200" kern="1200" dirty="0" err="1">
                <a:solidFill>
                  <a:schemeClr val="tx1"/>
                </a:solidFill>
                <a:effectLst/>
                <a:latin typeface="+mn-lt"/>
                <a:ea typeface="+mn-ea"/>
                <a:cs typeface="+mn-cs"/>
              </a:rPr>
              <a:t>lessthan_rec</a:t>
            </a:r>
            <a:r>
              <a:rPr lang="en-US" sz="1200" kern="1200" dirty="0">
                <a:solidFill>
                  <a:schemeClr val="tx1"/>
                </a:solidFill>
                <a:effectLst/>
                <a:latin typeface="+mn-lt"/>
                <a:ea typeface="+mn-ea"/>
                <a:cs typeface="+mn-cs"/>
              </a:rPr>
              <a:t> = proc( b, </a:t>
            </a:r>
            <a:r>
              <a:rPr lang="en-US" sz="1200" kern="1200" dirty="0" err="1">
                <a:solidFill>
                  <a:schemeClr val="tx1"/>
                </a:solidFill>
                <a:effectLst/>
                <a:latin typeface="+mn-lt"/>
                <a:ea typeface="+mn-ea"/>
                <a:cs typeface="+mn-cs"/>
              </a:rPr>
              <a:t>up_a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down_a</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if .equal( b, </a:t>
            </a:r>
            <a:r>
              <a:rPr lang="en-US" sz="1200" kern="1200" dirty="0" err="1">
                <a:solidFill>
                  <a:schemeClr val="tx1"/>
                </a:solidFill>
                <a:effectLst/>
                <a:latin typeface="+mn-lt"/>
                <a:ea typeface="+mn-ea"/>
                <a:cs typeface="+mn-cs"/>
              </a:rPr>
              <a:t>up_a</a:t>
            </a:r>
            <a:r>
              <a:rPr lang="en-US" sz="1200" kern="1200" dirty="0">
                <a:solidFill>
                  <a:schemeClr val="tx1"/>
                </a:solidFill>
                <a:effectLst/>
                <a:latin typeface="+mn-lt"/>
                <a:ea typeface="+mn-ea"/>
                <a:cs typeface="+mn-cs"/>
              </a:rPr>
              <a:t> ) then 1</a:t>
            </a:r>
          </a:p>
          <a:p>
            <a:r>
              <a:rPr lang="en-US" sz="1200" kern="1200" dirty="0">
                <a:solidFill>
                  <a:schemeClr val="tx1"/>
                </a:solidFill>
                <a:effectLst/>
                <a:latin typeface="+mn-lt"/>
                <a:ea typeface="+mn-ea"/>
                <a:cs typeface="+mn-cs"/>
              </a:rPr>
              <a:t>                        else if .equal( b, </a:t>
            </a:r>
            <a:r>
              <a:rPr lang="en-US" sz="1200" kern="1200" dirty="0" err="1">
                <a:solidFill>
                  <a:schemeClr val="tx1"/>
                </a:solidFill>
                <a:effectLst/>
                <a:latin typeface="+mn-lt"/>
                <a:ea typeface="+mn-ea"/>
                <a:cs typeface="+mn-cs"/>
              </a:rPr>
              <a:t>down_a</a:t>
            </a:r>
            <a:r>
              <a:rPr lang="en-US" sz="1200" kern="1200" dirty="0">
                <a:solidFill>
                  <a:schemeClr val="tx1"/>
                </a:solidFill>
                <a:effectLst/>
                <a:latin typeface="+mn-lt"/>
                <a:ea typeface="+mn-ea"/>
                <a:cs typeface="+mn-cs"/>
              </a:rPr>
              <a:t> ) then 0</a:t>
            </a:r>
          </a:p>
          <a:p>
            <a:r>
              <a:rPr lang="en-US" sz="1200" kern="1200" dirty="0">
                <a:solidFill>
                  <a:schemeClr val="tx1"/>
                </a:solidFill>
                <a:effectLst/>
                <a:latin typeface="+mn-lt"/>
                <a:ea typeface="+mn-ea"/>
                <a:cs typeface="+mn-cs"/>
              </a:rPr>
              <a:t>                        else .</a:t>
            </a:r>
            <a:r>
              <a:rPr lang="en-US" sz="1200" kern="1200" dirty="0" err="1">
                <a:solidFill>
                  <a:schemeClr val="tx1"/>
                </a:solidFill>
                <a:effectLst/>
                <a:latin typeface="+mn-lt"/>
                <a:ea typeface="+mn-ea"/>
                <a:cs typeface="+mn-cs"/>
              </a:rPr>
              <a:t>lessthan_rec</a:t>
            </a:r>
            <a:r>
              <a:rPr lang="en-US" sz="1200" kern="1200" dirty="0">
                <a:solidFill>
                  <a:schemeClr val="tx1"/>
                </a:solidFill>
                <a:effectLst/>
                <a:latin typeface="+mn-lt"/>
                <a:ea typeface="+mn-ea"/>
                <a:cs typeface="+mn-cs"/>
              </a:rPr>
              <a:t>( b, add1( </a:t>
            </a:r>
            <a:r>
              <a:rPr lang="en-US" sz="1200" kern="1200" dirty="0" err="1">
                <a:solidFill>
                  <a:schemeClr val="tx1"/>
                </a:solidFill>
                <a:effectLst/>
                <a:latin typeface="+mn-lt"/>
                <a:ea typeface="+mn-ea"/>
                <a:cs typeface="+mn-cs"/>
              </a:rPr>
              <a:t>up_a</a:t>
            </a:r>
            <a:r>
              <a:rPr lang="en-US" sz="1200" kern="1200" dirty="0">
                <a:solidFill>
                  <a:schemeClr val="tx1"/>
                </a:solidFill>
                <a:effectLst/>
                <a:latin typeface="+mn-lt"/>
                <a:ea typeface="+mn-ea"/>
                <a:cs typeface="+mn-cs"/>
              </a:rPr>
              <a:t> ), sub1( </a:t>
            </a:r>
            <a:r>
              <a:rPr lang="en-US" sz="1200" kern="1200" dirty="0" err="1">
                <a:solidFill>
                  <a:schemeClr val="tx1"/>
                </a:solidFill>
                <a:effectLst/>
                <a:latin typeface="+mn-lt"/>
                <a:ea typeface="+mn-ea"/>
                <a:cs typeface="+mn-cs"/>
              </a:rPr>
              <a:t>down_a</a:t>
            </a:r>
            <a:r>
              <a:rPr lang="en-US" sz="1200" kern="1200" dirty="0">
                <a:solidFill>
                  <a:schemeClr val="tx1"/>
                </a:solidFill>
                <a:effectLst/>
                <a:latin typeface="+mn-lt"/>
                <a:ea typeface="+mn-ea"/>
                <a:cs typeface="+mn-cs"/>
              </a:rPr>
              <a:t> ) )</a:t>
            </a:r>
          </a:p>
        </p:txBody>
      </p:sp>
      <p:sp>
        <p:nvSpPr>
          <p:cNvPr id="4" name="Slide Number Placeholder 3"/>
          <p:cNvSpPr>
            <a:spLocks noGrp="1"/>
          </p:cNvSpPr>
          <p:nvPr>
            <p:ph type="sldNum" sz="quarter" idx="5"/>
          </p:nvPr>
        </p:nvSpPr>
        <p:spPr/>
        <p:txBody>
          <a:bodyPr/>
          <a:lstStyle/>
          <a:p>
            <a:fld id="{C9279872-BFC1-4345-8CD5-347375917F2B}" type="slidenum">
              <a:rPr lang="en-US" smtClean="0"/>
              <a:t>8</a:t>
            </a:fld>
            <a:endParaRPr lang="en-US"/>
          </a:p>
        </p:txBody>
      </p:sp>
    </p:spTree>
    <p:extLst>
      <p:ext uri="{BB962C8B-B14F-4D97-AF65-F5344CB8AC3E}">
        <p14:creationId xmlns:p14="http://schemas.microsoft.com/office/powerpoint/2010/main" val="3522647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toString</a:t>
            </a:r>
            <a:r>
              <a:rPr lang="en-US" dirty="0"/>
              <a:t>() is important now since a </a:t>
            </a:r>
            <a:r>
              <a:rPr lang="en-US" dirty="0" err="1"/>
              <a:t>ProcVal's</a:t>
            </a:r>
            <a:r>
              <a:rPr lang="en-US" dirty="0"/>
              <a:t> displayed value includes its expression's </a:t>
            </a:r>
            <a:r>
              <a:rPr lang="en-US" dirty="0" err="1"/>
              <a:t>toString</a:t>
            </a:r>
            <a:r>
              <a:rPr lang="en-US" dirty="0"/>
              <a:t>.</a:t>
            </a:r>
          </a:p>
        </p:txBody>
      </p:sp>
      <p:sp>
        <p:nvSpPr>
          <p:cNvPr id="4" name="Slide Number Placeholder 3"/>
          <p:cNvSpPr>
            <a:spLocks noGrp="1"/>
          </p:cNvSpPr>
          <p:nvPr>
            <p:ph type="sldNum" sz="quarter" idx="5"/>
          </p:nvPr>
        </p:nvSpPr>
        <p:spPr/>
        <p:txBody>
          <a:bodyPr/>
          <a:lstStyle/>
          <a:p>
            <a:fld id="{C9279872-BFC1-4345-8CD5-347375917F2B}" type="slidenum">
              <a:rPr lang="en-US" smtClean="0"/>
              <a:t>20</a:t>
            </a:fld>
            <a:endParaRPr lang="en-US"/>
          </a:p>
        </p:txBody>
      </p:sp>
    </p:spTree>
    <p:extLst>
      <p:ext uri="{BB962C8B-B14F-4D97-AF65-F5344CB8AC3E}">
        <p14:creationId xmlns:p14="http://schemas.microsoft.com/office/powerpoint/2010/main" val="1908236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in general, no. Because of side-effects in SET, evaluating both the then and the else parts are problematic.</a:t>
            </a:r>
          </a:p>
        </p:txBody>
      </p:sp>
      <p:sp>
        <p:nvSpPr>
          <p:cNvPr id="4" name="Slide Number Placeholder 3"/>
          <p:cNvSpPr>
            <a:spLocks noGrp="1"/>
          </p:cNvSpPr>
          <p:nvPr>
            <p:ph type="sldNum" sz="quarter" idx="5"/>
          </p:nvPr>
        </p:nvSpPr>
        <p:spPr/>
        <p:txBody>
          <a:bodyPr/>
          <a:lstStyle/>
          <a:p>
            <a:fld id="{C9279872-BFC1-4345-8CD5-347375917F2B}" type="slidenum">
              <a:rPr lang="en-US" smtClean="0"/>
              <a:t>29</a:t>
            </a:fld>
            <a:endParaRPr lang="en-US"/>
          </a:p>
        </p:txBody>
      </p:sp>
    </p:spTree>
    <p:extLst>
      <p:ext uri="{BB962C8B-B14F-4D97-AF65-F5344CB8AC3E}">
        <p14:creationId xmlns:p14="http://schemas.microsoft.com/office/powerpoint/2010/main" val="2726014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61BD3C-70BB-594A-B5F6-1F649A1CCCA1}" type="datetime1">
              <a:rPr lang="en-US" smtClean="0"/>
              <a:t>3/17/21</a:t>
            </a:fld>
            <a:endParaRPr lang="en-US"/>
          </a:p>
        </p:txBody>
      </p:sp>
      <p:sp>
        <p:nvSpPr>
          <p:cNvPr id="5" name="Footer Placeholder 4"/>
          <p:cNvSpPr>
            <a:spLocks noGrp="1"/>
          </p:cNvSpPr>
          <p:nvPr>
            <p:ph type="ftr" sz="quarter" idx="11"/>
          </p:nvPr>
        </p:nvSpPr>
        <p:spPr/>
        <p:txBody>
          <a:bodyPr/>
          <a:lstStyle/>
          <a:p>
            <a:r>
              <a:rPr lang="en-US"/>
              <a:t>PLC Spring 2021</a:t>
            </a:r>
          </a:p>
        </p:txBody>
      </p:sp>
      <p:sp>
        <p:nvSpPr>
          <p:cNvPr id="6" name="Slide Number Placeholder 5"/>
          <p:cNvSpPr>
            <a:spLocks noGrp="1"/>
          </p:cNvSpPr>
          <p:nvPr>
            <p:ph type="sldNum" sz="quarter" idx="12"/>
          </p:nvPr>
        </p:nvSpPr>
        <p:spPr>
          <a:xfrm>
            <a:off x="9255346" y="2750337"/>
            <a:ext cx="1171888" cy="1356442"/>
          </a:xfrm>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333083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AF6A2E-18E4-BD48-B396-17E8BA3A56F6}" type="datetime1">
              <a:rPr lang="en-US" smtClean="0"/>
              <a:t>3/17/21</a:t>
            </a:fld>
            <a:endParaRPr lang="en-US"/>
          </a:p>
        </p:txBody>
      </p:sp>
      <p:sp>
        <p:nvSpPr>
          <p:cNvPr id="6" name="Footer Placeholder 5"/>
          <p:cNvSpPr>
            <a:spLocks noGrp="1"/>
          </p:cNvSpPr>
          <p:nvPr>
            <p:ph type="ftr" sz="quarter" idx="11"/>
          </p:nvPr>
        </p:nvSpPr>
        <p:spPr/>
        <p:txBody>
          <a:bodyPr/>
          <a:lstStyle/>
          <a:p>
            <a:r>
              <a:rPr lang="en-US"/>
              <a:t>PLC Spring 2021</a:t>
            </a:r>
          </a:p>
        </p:txBody>
      </p:sp>
      <p:sp>
        <p:nvSpPr>
          <p:cNvPr id="7" name="Slide Number Placeholder 6"/>
          <p:cNvSpPr>
            <a:spLocks noGrp="1"/>
          </p:cNvSpPr>
          <p:nvPr>
            <p:ph type="sldNum" sz="quarter" idx="12"/>
          </p:nvPr>
        </p:nvSpPr>
        <p:spPr>
          <a:xfrm>
            <a:off x="10729455" y="4711309"/>
            <a:ext cx="1154151" cy="1090789"/>
          </a:xfrm>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117667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CB9598-5E21-264E-9499-397DBE5E8B00}" type="datetime1">
              <a:rPr lang="en-US" smtClean="0"/>
              <a:t>3/17/21</a:t>
            </a:fld>
            <a:endParaRPr lang="en-US"/>
          </a:p>
        </p:txBody>
      </p:sp>
      <p:sp>
        <p:nvSpPr>
          <p:cNvPr id="6" name="Footer Placeholder 5"/>
          <p:cNvSpPr>
            <a:spLocks noGrp="1"/>
          </p:cNvSpPr>
          <p:nvPr>
            <p:ph type="ftr" sz="quarter" idx="11"/>
          </p:nvPr>
        </p:nvSpPr>
        <p:spPr/>
        <p:txBody>
          <a:bodyPr/>
          <a:lstStyle/>
          <a:p>
            <a:r>
              <a:rPr lang="en-US"/>
              <a:t>PLC Spring 2021</a:t>
            </a:r>
          </a:p>
        </p:txBody>
      </p:sp>
      <p:sp>
        <p:nvSpPr>
          <p:cNvPr id="7" name="Slide Number Placeholder 6"/>
          <p:cNvSpPr>
            <a:spLocks noGrp="1"/>
          </p:cNvSpPr>
          <p:nvPr>
            <p:ph type="sldNum" sz="quarter" idx="12"/>
          </p:nvPr>
        </p:nvSpPr>
        <p:spPr>
          <a:xfrm>
            <a:off x="10729455" y="4711615"/>
            <a:ext cx="1154151" cy="1090789"/>
          </a:xfrm>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1915755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A0CA64-4C70-9443-B5FF-7F4562000922}" type="datetime1">
              <a:rPr lang="en-US" smtClean="0"/>
              <a:t>3/17/21</a:t>
            </a:fld>
            <a:endParaRPr lang="en-US"/>
          </a:p>
        </p:txBody>
      </p:sp>
      <p:sp>
        <p:nvSpPr>
          <p:cNvPr id="6" name="Footer Placeholder 5"/>
          <p:cNvSpPr>
            <a:spLocks noGrp="1"/>
          </p:cNvSpPr>
          <p:nvPr>
            <p:ph type="ftr" sz="quarter" idx="11"/>
          </p:nvPr>
        </p:nvSpPr>
        <p:spPr/>
        <p:txBody>
          <a:bodyPr/>
          <a:lstStyle/>
          <a:p>
            <a:r>
              <a:rPr lang="en-US"/>
              <a:t>PLC Spring 2021</a:t>
            </a:r>
          </a:p>
        </p:txBody>
      </p:sp>
      <p:sp>
        <p:nvSpPr>
          <p:cNvPr id="7" name="Slide Number Placeholder 6"/>
          <p:cNvSpPr>
            <a:spLocks noGrp="1"/>
          </p:cNvSpPr>
          <p:nvPr>
            <p:ph type="sldNum" sz="quarter" idx="12"/>
          </p:nvPr>
        </p:nvSpPr>
        <p:spPr>
          <a:xfrm>
            <a:off x="10729455" y="4709925"/>
            <a:ext cx="1154151" cy="1090789"/>
          </a:xfrm>
        </p:spPr>
        <p:txBody>
          <a:bodyPr/>
          <a:lstStyle/>
          <a:p>
            <a:fld id="{96BDC4DD-03EC-6948-A06B-20516E71545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7340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E3285-6965-7146-8C84-8F8330BAE204}" type="datetime1">
              <a:rPr lang="en-US" smtClean="0"/>
              <a:t>3/17/21</a:t>
            </a:fld>
            <a:endParaRPr lang="en-US"/>
          </a:p>
        </p:txBody>
      </p:sp>
      <p:sp>
        <p:nvSpPr>
          <p:cNvPr id="6" name="Footer Placeholder 5"/>
          <p:cNvSpPr>
            <a:spLocks noGrp="1"/>
          </p:cNvSpPr>
          <p:nvPr>
            <p:ph type="ftr" sz="quarter" idx="11"/>
          </p:nvPr>
        </p:nvSpPr>
        <p:spPr/>
        <p:txBody>
          <a:bodyPr/>
          <a:lstStyle/>
          <a:p>
            <a:r>
              <a:rPr lang="en-US"/>
              <a:t>PLC Spring 2021</a:t>
            </a:r>
          </a:p>
        </p:txBody>
      </p:sp>
      <p:sp>
        <p:nvSpPr>
          <p:cNvPr id="7" name="Slide Number Placeholder 6"/>
          <p:cNvSpPr>
            <a:spLocks noGrp="1"/>
          </p:cNvSpPr>
          <p:nvPr>
            <p:ph type="sldNum" sz="quarter" idx="12"/>
          </p:nvPr>
        </p:nvSpPr>
        <p:spPr>
          <a:xfrm>
            <a:off x="10729455" y="4709925"/>
            <a:ext cx="1154151" cy="1090789"/>
          </a:xfrm>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118508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9EFA18D-2723-EE4E-87D3-6DC511428FBC}" type="datetime1">
              <a:rPr lang="en-US" smtClean="0"/>
              <a:t>3/17/21</a:t>
            </a:fld>
            <a:endParaRPr lang="en-US"/>
          </a:p>
        </p:txBody>
      </p:sp>
      <p:sp>
        <p:nvSpPr>
          <p:cNvPr id="4" name="Footer Placeholder 3"/>
          <p:cNvSpPr>
            <a:spLocks noGrp="1"/>
          </p:cNvSpPr>
          <p:nvPr>
            <p:ph type="ftr" sz="quarter" idx="11"/>
          </p:nvPr>
        </p:nvSpPr>
        <p:spPr/>
        <p:txBody>
          <a:bodyPr/>
          <a:lstStyle/>
          <a:p>
            <a:r>
              <a:rPr lang="en-US"/>
              <a:t>PLC Spring 2021</a:t>
            </a:r>
          </a:p>
        </p:txBody>
      </p:sp>
      <p:sp>
        <p:nvSpPr>
          <p:cNvPr id="5" name="Slide Number Placeholder 4"/>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1588970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99B80D9-C7FC-804B-9EC6-4A50532EAF17}" type="datetime1">
              <a:rPr lang="en-US" smtClean="0"/>
              <a:t>3/17/21</a:t>
            </a:fld>
            <a:endParaRPr lang="en-US"/>
          </a:p>
        </p:txBody>
      </p:sp>
      <p:sp>
        <p:nvSpPr>
          <p:cNvPr id="4" name="Footer Placeholder 3"/>
          <p:cNvSpPr>
            <a:spLocks noGrp="1"/>
          </p:cNvSpPr>
          <p:nvPr>
            <p:ph type="ftr" sz="quarter" idx="11"/>
          </p:nvPr>
        </p:nvSpPr>
        <p:spPr/>
        <p:txBody>
          <a:bodyPr/>
          <a:lstStyle/>
          <a:p>
            <a:r>
              <a:rPr lang="en-US"/>
              <a:t>PLC Spring 2021</a:t>
            </a:r>
          </a:p>
        </p:txBody>
      </p:sp>
      <p:sp>
        <p:nvSpPr>
          <p:cNvPr id="5" name="Slide Number Placeholder 4"/>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4166413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355E2-6220-8643-B7A7-7DCE0F052713}" type="datetime1">
              <a:rPr lang="en-US" smtClean="0"/>
              <a:t>3/17/21</a:t>
            </a:fld>
            <a:endParaRPr lang="en-US"/>
          </a:p>
        </p:txBody>
      </p:sp>
      <p:sp>
        <p:nvSpPr>
          <p:cNvPr id="5" name="Footer Placeholder 4"/>
          <p:cNvSpPr>
            <a:spLocks noGrp="1"/>
          </p:cNvSpPr>
          <p:nvPr>
            <p:ph type="ftr" sz="quarter" idx="11"/>
          </p:nvPr>
        </p:nvSpPr>
        <p:spPr/>
        <p:txBody>
          <a:bodyPr/>
          <a:lstStyle/>
          <a:p>
            <a:r>
              <a:rPr lang="en-US"/>
              <a:t>PLC Spring 2021</a:t>
            </a:r>
          </a:p>
        </p:txBody>
      </p:sp>
      <p:sp>
        <p:nvSpPr>
          <p:cNvPr id="6" name="Slide Number Placeholder 5"/>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1882520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98B7AF1-83E5-BF47-AA29-03272119F280}" type="datetime1">
              <a:rPr lang="en-US" smtClean="0"/>
              <a:t>3/17/21</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a:t>PLC Spring 2021</a:t>
            </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6BDC4DD-03EC-6948-A06B-20516E71545D}" type="slidenum">
              <a:rPr lang="en-US" smtClean="0"/>
              <a:t>‹#›</a:t>
            </a:fld>
            <a:endParaRPr lang="en-US"/>
          </a:p>
        </p:txBody>
      </p:sp>
    </p:spTree>
    <p:extLst>
      <p:ext uri="{BB962C8B-B14F-4D97-AF65-F5344CB8AC3E}">
        <p14:creationId xmlns:p14="http://schemas.microsoft.com/office/powerpoint/2010/main" val="144178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CCF70-B08D-4B45-BD00-F119BACF09F0}" type="datetime1">
              <a:rPr lang="en-US" smtClean="0"/>
              <a:t>3/17/21</a:t>
            </a:fld>
            <a:endParaRPr lang="en-US"/>
          </a:p>
        </p:txBody>
      </p:sp>
      <p:sp>
        <p:nvSpPr>
          <p:cNvPr id="5" name="Footer Placeholder 4"/>
          <p:cNvSpPr>
            <a:spLocks noGrp="1"/>
          </p:cNvSpPr>
          <p:nvPr>
            <p:ph type="ftr" sz="quarter" idx="11"/>
          </p:nvPr>
        </p:nvSpPr>
        <p:spPr/>
        <p:txBody>
          <a:bodyPr/>
          <a:lstStyle/>
          <a:p>
            <a:r>
              <a:rPr lang="en-US"/>
              <a:t>PLC Spring 2021</a:t>
            </a:r>
          </a:p>
        </p:txBody>
      </p:sp>
      <p:sp>
        <p:nvSpPr>
          <p:cNvPr id="6" name="Slide Number Placeholder 5"/>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376487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CC2A62-333A-7544-A756-D27CF01E9789}" type="datetime1">
              <a:rPr lang="en-US" smtClean="0"/>
              <a:t>3/17/21</a:t>
            </a:fld>
            <a:endParaRPr lang="en-US"/>
          </a:p>
        </p:txBody>
      </p:sp>
      <p:sp>
        <p:nvSpPr>
          <p:cNvPr id="5" name="Footer Placeholder 4"/>
          <p:cNvSpPr>
            <a:spLocks noGrp="1"/>
          </p:cNvSpPr>
          <p:nvPr>
            <p:ph type="ftr" sz="quarter" idx="11"/>
          </p:nvPr>
        </p:nvSpPr>
        <p:spPr/>
        <p:txBody>
          <a:bodyPr/>
          <a:lstStyle/>
          <a:p>
            <a:r>
              <a:rPr lang="en-US"/>
              <a:t>PLC Spring 2021</a:t>
            </a:r>
          </a:p>
        </p:txBody>
      </p:sp>
      <p:sp>
        <p:nvSpPr>
          <p:cNvPr id="6" name="Slide Number Placeholder 5"/>
          <p:cNvSpPr>
            <a:spLocks noGrp="1"/>
          </p:cNvSpPr>
          <p:nvPr>
            <p:ph type="sldNum" sz="quarter" idx="12"/>
          </p:nvPr>
        </p:nvSpPr>
        <p:spPr>
          <a:xfrm>
            <a:off x="10729455" y="2869895"/>
            <a:ext cx="1154151" cy="1090789"/>
          </a:xfrm>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376589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97F548-97BF-BD47-BF48-3A700A48F579}" type="datetime1">
              <a:rPr lang="en-US" smtClean="0"/>
              <a:t>3/17/21</a:t>
            </a:fld>
            <a:endParaRPr lang="en-US"/>
          </a:p>
        </p:txBody>
      </p:sp>
      <p:sp>
        <p:nvSpPr>
          <p:cNvPr id="6" name="Footer Placeholder 5"/>
          <p:cNvSpPr>
            <a:spLocks noGrp="1"/>
          </p:cNvSpPr>
          <p:nvPr>
            <p:ph type="ftr" sz="quarter" idx="11"/>
          </p:nvPr>
        </p:nvSpPr>
        <p:spPr/>
        <p:txBody>
          <a:bodyPr/>
          <a:lstStyle/>
          <a:p>
            <a:r>
              <a:rPr lang="en-US"/>
              <a:t>PLC Spring 2021</a:t>
            </a:r>
          </a:p>
        </p:txBody>
      </p:sp>
      <p:sp>
        <p:nvSpPr>
          <p:cNvPr id="7" name="Slide Number Placeholder 6"/>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310665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A5D94-142E-0141-A546-386D9C8F8200}" type="datetime1">
              <a:rPr lang="en-US" smtClean="0"/>
              <a:t>3/17/21</a:t>
            </a:fld>
            <a:endParaRPr lang="en-US"/>
          </a:p>
        </p:txBody>
      </p:sp>
      <p:sp>
        <p:nvSpPr>
          <p:cNvPr id="8" name="Footer Placeholder 7"/>
          <p:cNvSpPr>
            <a:spLocks noGrp="1"/>
          </p:cNvSpPr>
          <p:nvPr>
            <p:ph type="ftr" sz="quarter" idx="11"/>
          </p:nvPr>
        </p:nvSpPr>
        <p:spPr/>
        <p:txBody>
          <a:bodyPr/>
          <a:lstStyle/>
          <a:p>
            <a:r>
              <a:rPr lang="en-US"/>
              <a:t>PLC Spring 2021</a:t>
            </a:r>
          </a:p>
        </p:txBody>
      </p:sp>
      <p:sp>
        <p:nvSpPr>
          <p:cNvPr id="9" name="Slide Number Placeholder 8"/>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41634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487BA8-063B-4740-A86B-967BF6AB9261}" type="datetime1">
              <a:rPr lang="en-US" smtClean="0"/>
              <a:t>3/17/21</a:t>
            </a:fld>
            <a:endParaRPr lang="en-US"/>
          </a:p>
        </p:txBody>
      </p:sp>
      <p:sp>
        <p:nvSpPr>
          <p:cNvPr id="4" name="Footer Placeholder 3"/>
          <p:cNvSpPr>
            <a:spLocks noGrp="1"/>
          </p:cNvSpPr>
          <p:nvPr>
            <p:ph type="ftr" sz="quarter" idx="11"/>
          </p:nvPr>
        </p:nvSpPr>
        <p:spPr/>
        <p:txBody>
          <a:bodyPr/>
          <a:lstStyle/>
          <a:p>
            <a:r>
              <a:rPr lang="en-US"/>
              <a:t>PLC Spring 2021</a:t>
            </a:r>
          </a:p>
        </p:txBody>
      </p:sp>
      <p:sp>
        <p:nvSpPr>
          <p:cNvPr id="5" name="Slide Number Placeholder 4"/>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58186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7B53DC7-A78C-3E41-8BAE-338BAA25297C}" type="datetime1">
              <a:rPr lang="en-US" smtClean="0"/>
              <a:t>3/17/21</a:t>
            </a:fld>
            <a:endParaRPr lang="en-US"/>
          </a:p>
        </p:txBody>
      </p:sp>
      <p:sp>
        <p:nvSpPr>
          <p:cNvPr id="3" name="Footer Placeholder 2"/>
          <p:cNvSpPr>
            <a:spLocks noGrp="1"/>
          </p:cNvSpPr>
          <p:nvPr>
            <p:ph type="ftr" sz="quarter" idx="11"/>
          </p:nvPr>
        </p:nvSpPr>
        <p:spPr/>
        <p:txBody>
          <a:bodyPr/>
          <a:lstStyle/>
          <a:p>
            <a:r>
              <a:rPr lang="en-US"/>
              <a:t>PLC Spring 2021</a:t>
            </a:r>
          </a:p>
        </p:txBody>
      </p:sp>
      <p:sp>
        <p:nvSpPr>
          <p:cNvPr id="4" name="Slide Number Placeholder 3"/>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43463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524492-5AAC-754D-9D68-7129EC38E321}" type="datetime1">
              <a:rPr lang="en-US" smtClean="0"/>
              <a:t>3/17/21</a:t>
            </a:fld>
            <a:endParaRPr lang="en-US"/>
          </a:p>
        </p:txBody>
      </p:sp>
      <p:sp>
        <p:nvSpPr>
          <p:cNvPr id="6" name="Footer Placeholder 5"/>
          <p:cNvSpPr>
            <a:spLocks noGrp="1"/>
          </p:cNvSpPr>
          <p:nvPr>
            <p:ph type="ftr" sz="quarter" idx="11"/>
          </p:nvPr>
        </p:nvSpPr>
        <p:spPr/>
        <p:txBody>
          <a:bodyPr/>
          <a:lstStyle/>
          <a:p>
            <a:r>
              <a:rPr lang="en-US"/>
              <a:t>PLC Spring 2021</a:t>
            </a:r>
          </a:p>
        </p:txBody>
      </p:sp>
      <p:sp>
        <p:nvSpPr>
          <p:cNvPr id="7" name="Slide Number Placeholder 6"/>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286938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904CCC-B6AF-9748-8833-15B8D8C344E6}" type="datetime1">
              <a:rPr lang="en-US" smtClean="0"/>
              <a:t>3/17/21</a:t>
            </a:fld>
            <a:endParaRPr lang="en-US"/>
          </a:p>
        </p:txBody>
      </p:sp>
      <p:sp>
        <p:nvSpPr>
          <p:cNvPr id="6" name="Footer Placeholder 5"/>
          <p:cNvSpPr>
            <a:spLocks noGrp="1"/>
          </p:cNvSpPr>
          <p:nvPr>
            <p:ph type="ftr" sz="quarter" idx="11"/>
          </p:nvPr>
        </p:nvSpPr>
        <p:spPr/>
        <p:txBody>
          <a:bodyPr/>
          <a:lstStyle/>
          <a:p>
            <a:r>
              <a:rPr lang="en-US"/>
              <a:t>PLC Spring 2021</a:t>
            </a:r>
          </a:p>
        </p:txBody>
      </p:sp>
      <p:sp>
        <p:nvSpPr>
          <p:cNvPr id="7" name="Slide Number Placeholder 6"/>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330478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0A7949-E03C-684A-90BC-7E235B8A9D74}" type="datetime1">
              <a:rPr lang="en-US" smtClean="0"/>
              <a:t>3/17/21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PLC Spring 2021</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6BDC4DD-03EC-6948-A06B-20516E71545D}" type="slidenum">
              <a:rPr lang="en-US" smtClean="0"/>
              <a:t>‹#›</a:t>
            </a:fld>
            <a:endParaRPr lang="en-US"/>
          </a:p>
        </p:txBody>
      </p:sp>
    </p:spTree>
    <p:extLst>
      <p:ext uri="{BB962C8B-B14F-4D97-AF65-F5344CB8AC3E}">
        <p14:creationId xmlns:p14="http://schemas.microsoft.com/office/powerpoint/2010/main" val="40122383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peOk3W7KZ4o" TargetMode="External"/><Relationship Id="rId2" Type="http://schemas.openxmlformats.org/officeDocument/2006/relationships/hyperlink" Target="https://www.youtube.com/watch?v=peOk3W7KZ4o&amp;list=FLus9PVgLxdjQ0n3UtjqmpWA&amp;index=12&amp;t=0s" TargetMode="External"/><Relationship Id="rId1" Type="http://schemas.openxmlformats.org/officeDocument/2006/relationships/slideLayout" Target="../slideLayouts/slideLayout2.xml"/><Relationship Id="rId4" Type="http://schemas.openxmlformats.org/officeDocument/2006/relationships/hyperlink" Target="https://youtu.be/peOk3W7KZ4o?t=3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dailymotion.com/video/x2hwqn9"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B171-C0A4-0644-9680-3F388DE17EF0}"/>
              </a:ext>
            </a:extLst>
          </p:cNvPr>
          <p:cNvSpPr>
            <a:spLocks noGrp="1"/>
          </p:cNvSpPr>
          <p:nvPr>
            <p:ph type="title"/>
          </p:nvPr>
        </p:nvSpPr>
        <p:spPr/>
        <p:txBody>
          <a:bodyPr/>
          <a:lstStyle/>
          <a:p>
            <a:r>
              <a:rPr lang="en-US" dirty="0"/>
              <a:t>Know Thy Java</a:t>
            </a:r>
          </a:p>
        </p:txBody>
      </p:sp>
      <p:sp>
        <p:nvSpPr>
          <p:cNvPr id="3" name="Content Placeholder 2">
            <a:extLst>
              <a:ext uri="{FF2B5EF4-FFF2-40B4-BE49-F238E27FC236}">
                <a16:creationId xmlns:a16="http://schemas.microsoft.com/office/drawing/2014/main" id="{62EE782D-51C7-AF40-B2FF-BDEF03F9DF4C}"/>
              </a:ext>
            </a:extLst>
          </p:cNvPr>
          <p:cNvSpPr>
            <a:spLocks noGrp="1"/>
          </p:cNvSpPr>
          <p:nvPr>
            <p:ph idx="1"/>
          </p:nvPr>
        </p:nvSpPr>
        <p:spPr/>
        <p:txBody>
          <a:bodyPr/>
          <a:lstStyle/>
          <a:p>
            <a:pPr marL="457200" indent="-457200">
              <a:buFont typeface="+mj-lt"/>
              <a:buAutoNum type="arabicPeriod"/>
            </a:pPr>
            <a:r>
              <a:rPr lang="en-US" dirty="0"/>
              <a:t>Is there any advantage to </a:t>
            </a:r>
            <a:r>
              <a:rPr lang="en-US" u="sng" dirty="0"/>
              <a:t>surrounding</a:t>
            </a:r>
            <a:r>
              <a:rPr lang="en-US" dirty="0"/>
              <a:t> a character with quotes?</a:t>
            </a:r>
            <a:br>
              <a:rPr lang="en-US" dirty="0"/>
            </a:br>
            <a:endParaRPr lang="en-US" dirty="0"/>
          </a:p>
          <a:p>
            <a:pPr marL="457200" indent="-457200">
              <a:buFont typeface="+mj-lt"/>
              <a:buAutoNum type="arabicPeriod"/>
            </a:pPr>
            <a:r>
              <a:rPr lang="en-US" dirty="0"/>
              <a:t>In the homework, why did I suggest you call the character </a:t>
            </a:r>
            <a:r>
              <a:rPr lang="en-US" dirty="0">
                <a:latin typeface="Andale Mono" panose="020B0509000000000004" pitchFamily="49" charset="0"/>
              </a:rPr>
              <a:t>CHR</a:t>
            </a:r>
            <a:r>
              <a:rPr lang="en-US" dirty="0"/>
              <a:t>?</a:t>
            </a:r>
            <a:br>
              <a:rPr lang="en-US" dirty="0"/>
            </a:br>
            <a:endParaRPr lang="en-US" dirty="0"/>
          </a:p>
          <a:p>
            <a:pPr marL="457200" indent="-457200">
              <a:buFont typeface="+mj-lt"/>
              <a:buAutoNum type="arabicPeriod"/>
            </a:pPr>
            <a:r>
              <a:rPr lang="en-US" dirty="0"/>
              <a:t>We have a token type VAR. Java must be very clever and forgiving. Why?</a:t>
            </a:r>
          </a:p>
        </p:txBody>
      </p:sp>
      <p:sp>
        <p:nvSpPr>
          <p:cNvPr id="4" name="Date Placeholder 3">
            <a:extLst>
              <a:ext uri="{FF2B5EF4-FFF2-40B4-BE49-F238E27FC236}">
                <a16:creationId xmlns:a16="http://schemas.microsoft.com/office/drawing/2014/main" id="{7578996A-3B38-364A-B564-990BA200D9EE}"/>
              </a:ext>
            </a:extLst>
          </p:cNvPr>
          <p:cNvSpPr>
            <a:spLocks noGrp="1"/>
          </p:cNvSpPr>
          <p:nvPr>
            <p:ph type="dt" sz="half" idx="10"/>
          </p:nvPr>
        </p:nvSpPr>
        <p:spPr/>
        <p:txBody>
          <a:bodyPr/>
          <a:lstStyle/>
          <a:p>
            <a:fld id="{D669CB4C-97BF-8740-8D68-F549C8A4B71B}" type="datetime1">
              <a:rPr lang="en-US" smtClean="0"/>
              <a:t>3/17/21</a:t>
            </a:fld>
            <a:endParaRPr lang="en-US"/>
          </a:p>
        </p:txBody>
      </p:sp>
      <p:sp>
        <p:nvSpPr>
          <p:cNvPr id="5" name="Footer Placeholder 4">
            <a:extLst>
              <a:ext uri="{FF2B5EF4-FFF2-40B4-BE49-F238E27FC236}">
                <a16:creationId xmlns:a16="http://schemas.microsoft.com/office/drawing/2014/main" id="{5CC5A043-F6F4-DC4C-96F3-C8C6711A5E51}"/>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2F4C31E8-B766-5B44-A01B-C29078C96F80}"/>
              </a:ext>
            </a:extLst>
          </p:cNvPr>
          <p:cNvSpPr>
            <a:spLocks noGrp="1"/>
          </p:cNvSpPr>
          <p:nvPr>
            <p:ph type="sldNum" sz="quarter" idx="12"/>
          </p:nvPr>
        </p:nvSpPr>
        <p:spPr/>
        <p:txBody>
          <a:bodyPr/>
          <a:lstStyle/>
          <a:p>
            <a:fld id="{96BDC4DD-03EC-6948-A06B-20516E71545D}" type="slidenum">
              <a:rPr lang="en-US" smtClean="0"/>
              <a:t>1</a:t>
            </a:fld>
            <a:endParaRPr lang="en-US"/>
          </a:p>
        </p:txBody>
      </p:sp>
    </p:spTree>
    <p:extLst>
      <p:ext uri="{BB962C8B-B14F-4D97-AF65-F5344CB8AC3E}">
        <p14:creationId xmlns:p14="http://schemas.microsoft.com/office/powerpoint/2010/main" val="14777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DCB2-5CA1-1847-BCFD-9136027486ED}"/>
              </a:ext>
            </a:extLst>
          </p:cNvPr>
          <p:cNvSpPr>
            <a:spLocks noGrp="1"/>
          </p:cNvSpPr>
          <p:nvPr>
            <p:ph type="title"/>
          </p:nvPr>
        </p:nvSpPr>
        <p:spPr/>
        <p:txBody>
          <a:bodyPr/>
          <a:lstStyle/>
          <a:p>
            <a:r>
              <a:rPr lang="en-US" dirty="0"/>
              <a:t>Code Changes in Next Language's Code</a:t>
            </a:r>
          </a:p>
        </p:txBody>
      </p:sp>
      <p:sp>
        <p:nvSpPr>
          <p:cNvPr id="3" name="Content Placeholder 2">
            <a:extLst>
              <a:ext uri="{FF2B5EF4-FFF2-40B4-BE49-F238E27FC236}">
                <a16:creationId xmlns:a16="http://schemas.microsoft.com/office/drawing/2014/main" id="{6FA712CD-329C-EC48-9F4B-7609A10EB5FE}"/>
              </a:ext>
            </a:extLst>
          </p:cNvPr>
          <p:cNvSpPr>
            <a:spLocks noGrp="1"/>
          </p:cNvSpPr>
          <p:nvPr>
            <p:ph idx="1"/>
          </p:nvPr>
        </p:nvSpPr>
        <p:spPr/>
        <p:txBody>
          <a:bodyPr/>
          <a:lstStyle/>
          <a:p>
            <a:r>
              <a:rPr lang="en-US" dirty="0"/>
              <a:t>All expression include files are now in a subdirectory </a:t>
            </a:r>
            <a:r>
              <a:rPr lang="en-US" b="1" dirty="0" err="1"/>
              <a:t>ExpSource</a:t>
            </a:r>
            <a:r>
              <a:rPr lang="en-US" dirty="0"/>
              <a:t>, just like the environment files are in </a:t>
            </a:r>
            <a:r>
              <a:rPr lang="en-US" b="1" dirty="0" err="1"/>
              <a:t>EnvSource</a:t>
            </a:r>
            <a:r>
              <a:rPr lang="en-US" dirty="0"/>
              <a:t>.</a:t>
            </a:r>
          </a:p>
          <a:p>
            <a:r>
              <a:rPr lang="en-US" dirty="0"/>
              <a:t>All include files for the primitives are now in a subdirectory </a:t>
            </a:r>
            <a:r>
              <a:rPr lang="en-US" b="1" dirty="0" err="1"/>
              <a:t>PrimSource</a:t>
            </a:r>
            <a:r>
              <a:rPr lang="en-US" dirty="0"/>
              <a:t>.</a:t>
            </a:r>
          </a:p>
          <a:p>
            <a:r>
              <a:rPr lang="en-US" dirty="0" err="1">
                <a:latin typeface="Andale Mono" panose="020B0509000000000004" pitchFamily="49" charset="0"/>
              </a:rPr>
              <a:t>ProcVal.toString</a:t>
            </a:r>
            <a:r>
              <a:rPr lang="en-US" dirty="0">
                <a:latin typeface="Andale Mono" panose="020B0509000000000004" pitchFamily="49" charset="0"/>
              </a:rPr>
              <a:t>()</a:t>
            </a:r>
            <a:r>
              <a:rPr lang="en-US" dirty="0"/>
              <a:t> has been simplified.</a:t>
            </a:r>
          </a:p>
        </p:txBody>
      </p:sp>
      <p:sp>
        <p:nvSpPr>
          <p:cNvPr id="4" name="Date Placeholder 3">
            <a:extLst>
              <a:ext uri="{FF2B5EF4-FFF2-40B4-BE49-F238E27FC236}">
                <a16:creationId xmlns:a16="http://schemas.microsoft.com/office/drawing/2014/main" id="{E0008A7E-84D0-8C49-A0D4-BFBD61A21BEE}"/>
              </a:ext>
            </a:extLst>
          </p:cNvPr>
          <p:cNvSpPr>
            <a:spLocks noGrp="1"/>
          </p:cNvSpPr>
          <p:nvPr>
            <p:ph type="dt" sz="half" idx="10"/>
          </p:nvPr>
        </p:nvSpPr>
        <p:spPr/>
        <p:txBody>
          <a:bodyPr/>
          <a:lstStyle/>
          <a:p>
            <a:fld id="{6D94B3BE-03A2-5446-8772-3901BC870AD5}" type="datetime1">
              <a:rPr lang="en-US" smtClean="0"/>
              <a:t>3/17/21</a:t>
            </a:fld>
            <a:endParaRPr lang="en-US"/>
          </a:p>
        </p:txBody>
      </p:sp>
      <p:sp>
        <p:nvSpPr>
          <p:cNvPr id="5" name="Footer Placeholder 4">
            <a:extLst>
              <a:ext uri="{FF2B5EF4-FFF2-40B4-BE49-F238E27FC236}">
                <a16:creationId xmlns:a16="http://schemas.microsoft.com/office/drawing/2014/main" id="{76B5FFA7-E7C4-2443-85EF-050E3D86B0D2}"/>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363C3DF7-2D46-3E40-BDE5-34D74918C2E3}"/>
              </a:ext>
            </a:extLst>
          </p:cNvPr>
          <p:cNvSpPr>
            <a:spLocks noGrp="1"/>
          </p:cNvSpPr>
          <p:nvPr>
            <p:ph type="sldNum" sz="quarter" idx="12"/>
          </p:nvPr>
        </p:nvSpPr>
        <p:spPr/>
        <p:txBody>
          <a:bodyPr/>
          <a:lstStyle/>
          <a:p>
            <a:fld id="{96BDC4DD-03EC-6948-A06B-20516E71545D}" type="slidenum">
              <a:rPr lang="en-US" smtClean="0"/>
              <a:t>10</a:t>
            </a:fld>
            <a:endParaRPr lang="en-US"/>
          </a:p>
        </p:txBody>
      </p:sp>
    </p:spTree>
    <p:extLst>
      <p:ext uri="{BB962C8B-B14F-4D97-AF65-F5344CB8AC3E}">
        <p14:creationId xmlns:p14="http://schemas.microsoft.com/office/powerpoint/2010/main" val="327775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F6AD-B359-4147-9548-8A7B91B12774}"/>
              </a:ext>
            </a:extLst>
          </p:cNvPr>
          <p:cNvSpPr>
            <a:spLocks noGrp="1"/>
          </p:cNvSpPr>
          <p:nvPr>
            <p:ph type="title"/>
          </p:nvPr>
        </p:nvSpPr>
        <p:spPr/>
        <p:txBody>
          <a:bodyPr/>
          <a:lstStyle/>
          <a:p>
            <a:r>
              <a:rPr lang="en-US" dirty="0"/>
              <a:t>Now on to…</a:t>
            </a:r>
          </a:p>
        </p:txBody>
      </p:sp>
      <p:sp>
        <p:nvSpPr>
          <p:cNvPr id="3" name="Date Placeholder 2">
            <a:extLst>
              <a:ext uri="{FF2B5EF4-FFF2-40B4-BE49-F238E27FC236}">
                <a16:creationId xmlns:a16="http://schemas.microsoft.com/office/drawing/2014/main" id="{8A17E0E9-41CF-CA40-9BF6-998662FBD174}"/>
              </a:ext>
            </a:extLst>
          </p:cNvPr>
          <p:cNvSpPr>
            <a:spLocks noGrp="1"/>
          </p:cNvSpPr>
          <p:nvPr>
            <p:ph type="dt" sz="half" idx="10"/>
          </p:nvPr>
        </p:nvSpPr>
        <p:spPr/>
        <p:txBody>
          <a:bodyPr/>
          <a:lstStyle/>
          <a:p>
            <a:fld id="{194D5A0C-A42F-AB4E-BC6C-6E59FA5D967C}" type="datetime1">
              <a:rPr lang="en-US" smtClean="0"/>
              <a:t>3/17/21</a:t>
            </a:fld>
            <a:endParaRPr lang="en-US"/>
          </a:p>
        </p:txBody>
      </p:sp>
      <p:sp>
        <p:nvSpPr>
          <p:cNvPr id="4" name="Footer Placeholder 3">
            <a:extLst>
              <a:ext uri="{FF2B5EF4-FFF2-40B4-BE49-F238E27FC236}">
                <a16:creationId xmlns:a16="http://schemas.microsoft.com/office/drawing/2014/main" id="{86102EE2-4544-2947-803D-2E6F35306EBC}"/>
              </a:ext>
            </a:extLst>
          </p:cNvPr>
          <p:cNvSpPr>
            <a:spLocks noGrp="1"/>
          </p:cNvSpPr>
          <p:nvPr>
            <p:ph type="ftr" sz="quarter" idx="11"/>
          </p:nvPr>
        </p:nvSpPr>
        <p:spPr/>
        <p:txBody>
          <a:bodyPr/>
          <a:lstStyle/>
          <a:p>
            <a:r>
              <a:rPr lang="en-US"/>
              <a:t>PLC Spring 2021</a:t>
            </a:r>
          </a:p>
        </p:txBody>
      </p:sp>
      <p:sp>
        <p:nvSpPr>
          <p:cNvPr id="5" name="Slide Number Placeholder 4">
            <a:extLst>
              <a:ext uri="{FF2B5EF4-FFF2-40B4-BE49-F238E27FC236}">
                <a16:creationId xmlns:a16="http://schemas.microsoft.com/office/drawing/2014/main" id="{F4E93916-E28C-A044-8152-B83FB26B4DF2}"/>
              </a:ext>
            </a:extLst>
          </p:cNvPr>
          <p:cNvSpPr>
            <a:spLocks noGrp="1"/>
          </p:cNvSpPr>
          <p:nvPr>
            <p:ph type="sldNum" sz="quarter" idx="12"/>
          </p:nvPr>
        </p:nvSpPr>
        <p:spPr/>
        <p:txBody>
          <a:bodyPr/>
          <a:lstStyle/>
          <a:p>
            <a:fld id="{96BDC4DD-03EC-6948-A06B-20516E71545D}" type="slidenum">
              <a:rPr lang="en-US" smtClean="0"/>
              <a:t>11</a:t>
            </a:fld>
            <a:endParaRPr lang="en-US"/>
          </a:p>
        </p:txBody>
      </p:sp>
      <p:pic>
        <p:nvPicPr>
          <p:cNvPr id="6" name="Picture 5">
            <a:extLst>
              <a:ext uri="{FF2B5EF4-FFF2-40B4-BE49-F238E27FC236}">
                <a16:creationId xmlns:a16="http://schemas.microsoft.com/office/drawing/2014/main" id="{EC9210D8-63B5-8B4C-9E14-B4F666699E53}"/>
              </a:ext>
            </a:extLst>
          </p:cNvPr>
          <p:cNvPicPr>
            <a:picLocks noChangeAspect="1"/>
          </p:cNvPicPr>
          <p:nvPr/>
        </p:nvPicPr>
        <p:blipFill>
          <a:blip r:embed="rId2"/>
          <a:stretch>
            <a:fillRect/>
          </a:stretch>
        </p:blipFill>
        <p:spPr>
          <a:xfrm>
            <a:off x="210372" y="2189181"/>
            <a:ext cx="3251200" cy="2286000"/>
          </a:xfrm>
          <a:prstGeom prst="rect">
            <a:avLst/>
          </a:prstGeom>
        </p:spPr>
      </p:pic>
      <p:pic>
        <p:nvPicPr>
          <p:cNvPr id="7" name="Picture 6">
            <a:extLst>
              <a:ext uri="{FF2B5EF4-FFF2-40B4-BE49-F238E27FC236}">
                <a16:creationId xmlns:a16="http://schemas.microsoft.com/office/drawing/2014/main" id="{2FB97C2C-F381-0747-8EA6-E9935CD98BBF}"/>
              </a:ext>
            </a:extLst>
          </p:cNvPr>
          <p:cNvPicPr>
            <a:picLocks noChangeAspect="1"/>
          </p:cNvPicPr>
          <p:nvPr/>
        </p:nvPicPr>
        <p:blipFill>
          <a:blip r:embed="rId3"/>
          <a:stretch>
            <a:fillRect/>
          </a:stretch>
        </p:blipFill>
        <p:spPr>
          <a:xfrm>
            <a:off x="5213500" y="1834166"/>
            <a:ext cx="2044700" cy="2298700"/>
          </a:xfrm>
          <a:prstGeom prst="rect">
            <a:avLst/>
          </a:prstGeom>
        </p:spPr>
      </p:pic>
      <p:pic>
        <p:nvPicPr>
          <p:cNvPr id="8" name="Picture 7">
            <a:extLst>
              <a:ext uri="{FF2B5EF4-FFF2-40B4-BE49-F238E27FC236}">
                <a16:creationId xmlns:a16="http://schemas.microsoft.com/office/drawing/2014/main" id="{EE757C1F-B69E-7F41-B041-951DB21C8841}"/>
              </a:ext>
            </a:extLst>
          </p:cNvPr>
          <p:cNvPicPr>
            <a:picLocks noChangeAspect="1"/>
          </p:cNvPicPr>
          <p:nvPr/>
        </p:nvPicPr>
        <p:blipFill>
          <a:blip r:embed="rId4"/>
          <a:stretch>
            <a:fillRect/>
          </a:stretch>
        </p:blipFill>
        <p:spPr>
          <a:xfrm>
            <a:off x="9870515" y="2279650"/>
            <a:ext cx="1917700" cy="2565400"/>
          </a:xfrm>
          <a:prstGeom prst="rect">
            <a:avLst/>
          </a:prstGeom>
        </p:spPr>
      </p:pic>
      <p:pic>
        <p:nvPicPr>
          <p:cNvPr id="9" name="Picture 8">
            <a:extLst>
              <a:ext uri="{FF2B5EF4-FFF2-40B4-BE49-F238E27FC236}">
                <a16:creationId xmlns:a16="http://schemas.microsoft.com/office/drawing/2014/main" id="{218F2544-C20E-6847-BC0B-E755F09F975A}"/>
              </a:ext>
            </a:extLst>
          </p:cNvPr>
          <p:cNvPicPr>
            <a:picLocks noChangeAspect="1"/>
          </p:cNvPicPr>
          <p:nvPr/>
        </p:nvPicPr>
        <p:blipFill>
          <a:blip r:embed="rId5"/>
          <a:stretch>
            <a:fillRect/>
          </a:stretch>
        </p:blipFill>
        <p:spPr>
          <a:xfrm>
            <a:off x="5029302" y="4254650"/>
            <a:ext cx="3759200" cy="2286000"/>
          </a:xfrm>
          <a:prstGeom prst="rect">
            <a:avLst/>
          </a:prstGeom>
        </p:spPr>
      </p:pic>
      <p:pic>
        <p:nvPicPr>
          <p:cNvPr id="10" name="Picture 9">
            <a:extLst>
              <a:ext uri="{FF2B5EF4-FFF2-40B4-BE49-F238E27FC236}">
                <a16:creationId xmlns:a16="http://schemas.microsoft.com/office/drawing/2014/main" id="{D50F61F4-E59A-384C-8F71-6EAD0AFB36F2}"/>
              </a:ext>
            </a:extLst>
          </p:cNvPr>
          <p:cNvPicPr>
            <a:picLocks noChangeAspect="1"/>
          </p:cNvPicPr>
          <p:nvPr/>
        </p:nvPicPr>
        <p:blipFill>
          <a:blip r:embed="rId6"/>
          <a:stretch>
            <a:fillRect/>
          </a:stretch>
        </p:blipFill>
        <p:spPr>
          <a:xfrm>
            <a:off x="2036157" y="4641178"/>
            <a:ext cx="2514600" cy="2006600"/>
          </a:xfrm>
          <a:prstGeom prst="rect">
            <a:avLst/>
          </a:prstGeom>
        </p:spPr>
      </p:pic>
      <p:sp>
        <p:nvSpPr>
          <p:cNvPr id="11" name="TextBox 10">
            <a:extLst>
              <a:ext uri="{FF2B5EF4-FFF2-40B4-BE49-F238E27FC236}">
                <a16:creationId xmlns:a16="http://schemas.microsoft.com/office/drawing/2014/main" id="{C2993599-2EC8-1E43-943A-25FC9A4504F5}"/>
              </a:ext>
            </a:extLst>
          </p:cNvPr>
          <p:cNvSpPr txBox="1"/>
          <p:nvPr/>
        </p:nvSpPr>
        <p:spPr>
          <a:xfrm rot="1295169">
            <a:off x="4160808" y="2255858"/>
            <a:ext cx="6946132" cy="1569660"/>
          </a:xfrm>
          <a:prstGeom prst="rect">
            <a:avLst/>
          </a:prstGeom>
          <a:noFill/>
        </p:spPr>
        <p:txBody>
          <a:bodyPr wrap="none" rtlCol="0">
            <a:spAutoFit/>
          </a:bodyPr>
          <a:lstStyle/>
          <a:p>
            <a:r>
              <a:rPr lang="en-US" sz="9600" dirty="0">
                <a:solidFill>
                  <a:schemeClr val="bg2">
                    <a:lumMod val="20000"/>
                    <a:lumOff val="80000"/>
                  </a:schemeClr>
                </a:solidFill>
                <a:latin typeface="Blackmoor LET Plain" pitchFamily="2" charset="0"/>
              </a:rPr>
              <a:t>MUTATION!</a:t>
            </a:r>
          </a:p>
        </p:txBody>
      </p:sp>
    </p:spTree>
    <p:extLst>
      <p:ext uri="{BB962C8B-B14F-4D97-AF65-F5344CB8AC3E}">
        <p14:creationId xmlns:p14="http://schemas.microsoft.com/office/powerpoint/2010/main" val="285028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par>
                          <p:cTn id="8" fill="hold">
                            <p:stCondLst>
                              <p:cond delay="1000"/>
                            </p:stCondLst>
                            <p:childTnLst>
                              <p:par>
                                <p:cTn id="9" presetID="9"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1000"/>
                                        <p:tgtEl>
                                          <p:spTgt spid="7"/>
                                        </p:tgtEl>
                                      </p:cBhvr>
                                    </p:animEffect>
                                  </p:childTnLst>
                                </p:cTn>
                              </p:par>
                            </p:childTnLst>
                          </p:cTn>
                        </p:par>
                        <p:par>
                          <p:cTn id="12" fill="hold">
                            <p:stCondLst>
                              <p:cond delay="3000"/>
                            </p:stCondLst>
                            <p:childTnLst>
                              <p:par>
                                <p:cTn id="13" presetID="9" presetClass="entr" presetSubtype="0" fill="hold" nodeType="after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1000"/>
                                        <p:tgtEl>
                                          <p:spTgt spid="8"/>
                                        </p:tgtEl>
                                      </p:cBhvr>
                                    </p:animEffect>
                                  </p:childTnLst>
                                </p:cTn>
                              </p:par>
                            </p:childTnLst>
                          </p:cTn>
                        </p:par>
                        <p:par>
                          <p:cTn id="16" fill="hold">
                            <p:stCondLst>
                              <p:cond delay="5000"/>
                            </p:stCondLst>
                            <p:childTnLst>
                              <p:par>
                                <p:cTn id="17" presetID="9" presetClass="entr" presetSubtype="0" fill="hold" nodeType="after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1000"/>
                                        <p:tgtEl>
                                          <p:spTgt spid="10"/>
                                        </p:tgtEl>
                                      </p:cBhvr>
                                    </p:animEffect>
                                  </p:childTnLst>
                                </p:cTn>
                              </p:par>
                            </p:childTnLst>
                          </p:cTn>
                        </p:par>
                        <p:par>
                          <p:cTn id="20" fill="hold">
                            <p:stCondLst>
                              <p:cond delay="7000"/>
                            </p:stCondLst>
                            <p:childTnLst>
                              <p:par>
                                <p:cTn id="21" presetID="9" presetClass="entr" presetSubtype="0" fill="hold" nodeType="afterEffect">
                                  <p:stCondLst>
                                    <p:cond delay="100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2000" fill="hold"/>
                                        <p:tgtEl>
                                          <p:spTgt spid="11"/>
                                        </p:tgtEl>
                                        <p:attrNameLst>
                                          <p:attrName>ppt_w</p:attrName>
                                        </p:attrNameLst>
                                      </p:cBhvr>
                                      <p:tavLst>
                                        <p:tav tm="0">
                                          <p:val>
                                            <p:strVal val="#ppt_w*0.70"/>
                                          </p:val>
                                        </p:tav>
                                        <p:tav tm="100000">
                                          <p:val>
                                            <p:strVal val="#ppt_w"/>
                                          </p:val>
                                        </p:tav>
                                      </p:tavLst>
                                    </p:anim>
                                    <p:anim calcmode="lin" valueType="num">
                                      <p:cBhvr>
                                        <p:cTn id="29" dur="2000" fill="hold"/>
                                        <p:tgtEl>
                                          <p:spTgt spid="11"/>
                                        </p:tgtEl>
                                        <p:attrNameLst>
                                          <p:attrName>ppt_h</p:attrName>
                                        </p:attrNameLst>
                                      </p:cBhvr>
                                      <p:tavLst>
                                        <p:tav tm="0">
                                          <p:val>
                                            <p:strVal val="#ppt_h"/>
                                          </p:val>
                                        </p:tav>
                                        <p:tav tm="100000">
                                          <p:val>
                                            <p:strVal val="#ppt_h"/>
                                          </p:val>
                                        </p:tav>
                                      </p:tavLst>
                                    </p:anim>
                                    <p:animEffect transition="in" filter="fade">
                                      <p:cBhvr>
                                        <p:cTn id="3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4FE-89B7-E645-9666-35C782C7EC0C}"/>
              </a:ext>
            </a:extLst>
          </p:cNvPr>
          <p:cNvSpPr>
            <a:spLocks noGrp="1"/>
          </p:cNvSpPr>
          <p:nvPr>
            <p:ph type="ctrTitle"/>
          </p:nvPr>
        </p:nvSpPr>
        <p:spPr>
          <a:xfrm>
            <a:off x="297662" y="2604926"/>
            <a:ext cx="8301942" cy="2392927"/>
          </a:xfrm>
        </p:spPr>
        <p:txBody>
          <a:bodyPr/>
          <a:lstStyle/>
          <a:p>
            <a:r>
              <a:rPr lang="en-US" dirty="0"/>
              <a:t>G. Set Expressions &amp; Parameter Passing: Reference Variables</a:t>
            </a:r>
          </a:p>
        </p:txBody>
      </p:sp>
      <p:sp>
        <p:nvSpPr>
          <p:cNvPr id="3" name="Subtitle 2">
            <a:extLst>
              <a:ext uri="{FF2B5EF4-FFF2-40B4-BE49-F238E27FC236}">
                <a16:creationId xmlns:a16="http://schemas.microsoft.com/office/drawing/2014/main" id="{3F0798D7-4A92-3C45-AEBB-E0A85EB259A6}"/>
              </a:ext>
            </a:extLst>
          </p:cNvPr>
          <p:cNvSpPr>
            <a:spLocks noGrp="1"/>
          </p:cNvSpPr>
          <p:nvPr>
            <p:ph type="subTitle" idx="1"/>
          </p:nvPr>
        </p:nvSpPr>
        <p:spPr>
          <a:xfrm>
            <a:off x="3453502" y="4439010"/>
            <a:ext cx="8144134" cy="1117687"/>
          </a:xfrm>
        </p:spPr>
        <p:txBody>
          <a:bodyPr/>
          <a:lstStyle/>
          <a:p>
            <a:r>
              <a:rPr lang="en-US" dirty="0"/>
              <a:t>Spring 2021</a:t>
            </a:r>
          </a:p>
        </p:txBody>
      </p:sp>
    </p:spTree>
    <p:extLst>
      <p:ext uri="{BB962C8B-B14F-4D97-AF65-F5344CB8AC3E}">
        <p14:creationId xmlns:p14="http://schemas.microsoft.com/office/powerpoint/2010/main" val="50287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F743-1A51-7A47-8B94-0EEF0C0937E6}"/>
              </a:ext>
            </a:extLst>
          </p:cNvPr>
          <p:cNvSpPr>
            <a:spLocks noGrp="1"/>
          </p:cNvSpPr>
          <p:nvPr>
            <p:ph type="title"/>
          </p:nvPr>
        </p:nvSpPr>
        <p:spPr/>
        <p:txBody>
          <a:bodyPr/>
          <a:lstStyle/>
          <a:p>
            <a:r>
              <a:rPr lang="en-US" dirty="0"/>
              <a:t>(Sequence Expressions)</a:t>
            </a:r>
          </a:p>
        </p:txBody>
      </p:sp>
      <p:sp>
        <p:nvSpPr>
          <p:cNvPr id="3" name="Content Placeholder 2">
            <a:extLst>
              <a:ext uri="{FF2B5EF4-FFF2-40B4-BE49-F238E27FC236}">
                <a16:creationId xmlns:a16="http://schemas.microsoft.com/office/drawing/2014/main" id="{B43C6A33-CD76-B74F-BC61-F63091762FCB}"/>
              </a:ext>
            </a:extLst>
          </p:cNvPr>
          <p:cNvSpPr>
            <a:spLocks noGrp="1"/>
          </p:cNvSpPr>
          <p:nvPr>
            <p:ph idx="1"/>
          </p:nvPr>
        </p:nvSpPr>
        <p:spPr>
          <a:xfrm>
            <a:off x="680321" y="2336873"/>
            <a:ext cx="9613861" cy="4138878"/>
          </a:xfrm>
        </p:spPr>
        <p:txBody>
          <a:bodyPr>
            <a:normAutofit/>
          </a:bodyPr>
          <a:lstStyle/>
          <a:p>
            <a:r>
              <a:rPr lang="en-US" dirty="0"/>
              <a:t>We want to be able to write</a:t>
            </a:r>
          </a:p>
          <a:p>
            <a:pPr marL="0" indent="0">
              <a:buNone/>
            </a:pPr>
            <a:endParaRPr lang="en-US" dirty="0"/>
          </a:p>
          <a:p>
            <a:pPr marL="0" indent="0">
              <a:buNone/>
            </a:pPr>
            <a:r>
              <a:rPr lang="en-US" dirty="0">
                <a:latin typeface="Andale Mono" panose="020B0509000000000004" pitchFamily="49" charset="0"/>
              </a:rPr>
              <a:t>{ 1 ; 2 ; 3 } % </a:t>
            </a:r>
            <a:r>
              <a:rPr lang="en-US" dirty="0">
                <a:latin typeface="Andale Mono" panose="020B0509000000000004" pitchFamily="49" charset="0"/>
                <a:sym typeface="Wingdings" pitchFamily="2" charset="2"/>
              </a:rPr>
              <a:t> 3</a:t>
            </a:r>
          </a:p>
          <a:p>
            <a:pPr marL="0" indent="0">
              <a:buNone/>
            </a:pPr>
            <a:endParaRPr lang="en-US" dirty="0">
              <a:latin typeface="Andale Mono" panose="020B0509000000000004" pitchFamily="49" charset="0"/>
              <a:sym typeface="Wingdings" pitchFamily="2" charset="2"/>
            </a:endParaRPr>
          </a:p>
          <a:p>
            <a:r>
              <a:rPr lang="en-US" dirty="0">
                <a:sym typeface="Wingdings" pitchFamily="2" charset="2"/>
              </a:rPr>
              <a:t>Why?!!</a:t>
            </a:r>
          </a:p>
          <a:p>
            <a:pPr lvl="1"/>
            <a:r>
              <a:rPr lang="en-US" dirty="0">
                <a:sym typeface="Wingdings" pitchFamily="2" charset="2"/>
              </a:rPr>
              <a:t>TBD, next slide.</a:t>
            </a:r>
            <a:endParaRPr lang="en-US" dirty="0"/>
          </a:p>
        </p:txBody>
      </p:sp>
      <p:sp>
        <p:nvSpPr>
          <p:cNvPr id="4" name="Date Placeholder 3">
            <a:extLst>
              <a:ext uri="{FF2B5EF4-FFF2-40B4-BE49-F238E27FC236}">
                <a16:creationId xmlns:a16="http://schemas.microsoft.com/office/drawing/2014/main" id="{84059EF3-1495-D443-AD6E-44E330BC1A77}"/>
              </a:ext>
            </a:extLst>
          </p:cNvPr>
          <p:cNvSpPr>
            <a:spLocks noGrp="1"/>
          </p:cNvSpPr>
          <p:nvPr>
            <p:ph type="dt" sz="half" idx="10"/>
          </p:nvPr>
        </p:nvSpPr>
        <p:spPr/>
        <p:txBody>
          <a:bodyPr/>
          <a:lstStyle/>
          <a:p>
            <a:fld id="{F8A5A3A9-A4B0-134B-A007-1E32D22E2C2E}" type="datetime1">
              <a:rPr lang="en-US" smtClean="0"/>
              <a:t>3/17/21</a:t>
            </a:fld>
            <a:endParaRPr lang="en-US"/>
          </a:p>
        </p:txBody>
      </p:sp>
      <p:sp>
        <p:nvSpPr>
          <p:cNvPr id="5" name="Footer Placeholder 4">
            <a:extLst>
              <a:ext uri="{FF2B5EF4-FFF2-40B4-BE49-F238E27FC236}">
                <a16:creationId xmlns:a16="http://schemas.microsoft.com/office/drawing/2014/main" id="{54308FA9-DC4E-2D49-A5C3-E6C5136F1F2A}"/>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21A9B70B-F405-7447-B4E9-C6A5270E91FA}"/>
              </a:ext>
            </a:extLst>
          </p:cNvPr>
          <p:cNvSpPr>
            <a:spLocks noGrp="1"/>
          </p:cNvSpPr>
          <p:nvPr>
            <p:ph type="sldNum" sz="quarter" idx="12"/>
          </p:nvPr>
        </p:nvSpPr>
        <p:spPr/>
        <p:txBody>
          <a:bodyPr/>
          <a:lstStyle/>
          <a:p>
            <a:fld id="{96BDC4DD-03EC-6948-A06B-20516E71545D}" type="slidenum">
              <a:rPr lang="en-US" smtClean="0"/>
              <a:t>13</a:t>
            </a:fld>
            <a:endParaRPr lang="en-US"/>
          </a:p>
        </p:txBody>
      </p:sp>
    </p:spTree>
    <p:extLst>
      <p:ext uri="{BB962C8B-B14F-4D97-AF65-F5344CB8AC3E}">
        <p14:creationId xmlns:p14="http://schemas.microsoft.com/office/powerpoint/2010/main" val="3191937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F743-1A51-7A47-8B94-0EEF0C0937E6}"/>
              </a:ext>
            </a:extLst>
          </p:cNvPr>
          <p:cNvSpPr>
            <a:spLocks noGrp="1"/>
          </p:cNvSpPr>
          <p:nvPr>
            <p:ph type="title"/>
          </p:nvPr>
        </p:nvSpPr>
        <p:spPr/>
        <p:txBody>
          <a:bodyPr/>
          <a:lstStyle/>
          <a:p>
            <a:r>
              <a:rPr lang="en-US" dirty="0"/>
              <a:t>First Goal: Mutable Variables</a:t>
            </a:r>
          </a:p>
        </p:txBody>
      </p:sp>
      <p:sp>
        <p:nvSpPr>
          <p:cNvPr id="3" name="Content Placeholder 2">
            <a:extLst>
              <a:ext uri="{FF2B5EF4-FFF2-40B4-BE49-F238E27FC236}">
                <a16:creationId xmlns:a16="http://schemas.microsoft.com/office/drawing/2014/main" id="{B43C6A33-CD76-B74F-BC61-F63091762FCB}"/>
              </a:ext>
            </a:extLst>
          </p:cNvPr>
          <p:cNvSpPr>
            <a:spLocks noGrp="1"/>
          </p:cNvSpPr>
          <p:nvPr>
            <p:ph idx="1"/>
          </p:nvPr>
        </p:nvSpPr>
        <p:spPr>
          <a:xfrm>
            <a:off x="680321" y="2336873"/>
            <a:ext cx="9613861" cy="4138878"/>
          </a:xfrm>
        </p:spPr>
        <p:txBody>
          <a:bodyPr>
            <a:normAutofit/>
          </a:bodyPr>
          <a:lstStyle/>
          <a:p>
            <a:r>
              <a:rPr lang="en-US" dirty="0"/>
              <a:t>We want to be able to write</a:t>
            </a:r>
          </a:p>
          <a:p>
            <a:pPr marL="0" indent="0">
              <a:buNone/>
            </a:pPr>
            <a:endParaRPr lang="en-US" dirty="0"/>
          </a:p>
          <a:p>
            <a:pPr marL="0" indent="0">
              <a:buNone/>
            </a:pPr>
            <a:r>
              <a:rPr lang="en-US" dirty="0">
                <a:latin typeface="Andale Mono" panose="020B0509000000000004" pitchFamily="49" charset="0"/>
              </a:rPr>
              <a:t>let</a:t>
            </a:r>
          </a:p>
          <a:p>
            <a:pPr marL="0" indent="0">
              <a:buNone/>
            </a:pPr>
            <a:r>
              <a:rPr lang="en-US" dirty="0">
                <a:latin typeface="Andale Mono" panose="020B0509000000000004" pitchFamily="49" charset="0"/>
              </a:rPr>
              <a:t>    x = 1</a:t>
            </a:r>
          </a:p>
          <a:p>
            <a:pPr marL="0" indent="0">
              <a:buNone/>
            </a:pPr>
            <a:r>
              <a:rPr lang="en-US" dirty="0">
                <a:latin typeface="Andale Mono" panose="020B0509000000000004" pitchFamily="49" charset="0"/>
              </a:rPr>
              <a:t>in</a:t>
            </a:r>
          </a:p>
          <a:p>
            <a:pPr marL="0" indent="0">
              <a:buNone/>
            </a:pPr>
            <a:r>
              <a:rPr lang="en-US" dirty="0">
                <a:latin typeface="Andale Mono" panose="020B0509000000000004" pitchFamily="49" charset="0"/>
              </a:rPr>
              <a:t>    { set x = add1(x)</a:t>
            </a:r>
          </a:p>
          <a:p>
            <a:pPr marL="0" indent="0">
              <a:buNone/>
            </a:pPr>
            <a:r>
              <a:rPr lang="en-US" dirty="0">
                <a:latin typeface="Andale Mono" panose="020B0509000000000004" pitchFamily="49" charset="0"/>
              </a:rPr>
              <a:t>    ; x</a:t>
            </a:r>
          </a:p>
          <a:p>
            <a:pPr marL="0" indent="0">
              <a:buNone/>
            </a:pPr>
            <a:r>
              <a:rPr lang="en-US" dirty="0">
                <a:latin typeface="Andale Mono" panose="020B0509000000000004" pitchFamily="49" charset="0"/>
              </a:rPr>
              <a:t>    }</a:t>
            </a:r>
          </a:p>
        </p:txBody>
      </p:sp>
      <p:sp>
        <p:nvSpPr>
          <p:cNvPr id="4" name="Date Placeholder 3">
            <a:extLst>
              <a:ext uri="{FF2B5EF4-FFF2-40B4-BE49-F238E27FC236}">
                <a16:creationId xmlns:a16="http://schemas.microsoft.com/office/drawing/2014/main" id="{84059EF3-1495-D443-AD6E-44E330BC1A77}"/>
              </a:ext>
            </a:extLst>
          </p:cNvPr>
          <p:cNvSpPr>
            <a:spLocks noGrp="1"/>
          </p:cNvSpPr>
          <p:nvPr>
            <p:ph type="dt" sz="half" idx="10"/>
          </p:nvPr>
        </p:nvSpPr>
        <p:spPr/>
        <p:txBody>
          <a:bodyPr/>
          <a:lstStyle/>
          <a:p>
            <a:fld id="{D553FFF4-FF98-CD42-BCBB-9BE9F630B7CE}" type="datetime1">
              <a:rPr lang="en-US" smtClean="0"/>
              <a:t>3/17/21</a:t>
            </a:fld>
            <a:endParaRPr lang="en-US"/>
          </a:p>
        </p:txBody>
      </p:sp>
      <p:sp>
        <p:nvSpPr>
          <p:cNvPr id="5" name="Footer Placeholder 4">
            <a:extLst>
              <a:ext uri="{FF2B5EF4-FFF2-40B4-BE49-F238E27FC236}">
                <a16:creationId xmlns:a16="http://schemas.microsoft.com/office/drawing/2014/main" id="{54308FA9-DC4E-2D49-A5C3-E6C5136F1F2A}"/>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21A9B70B-F405-7447-B4E9-C6A5270E91FA}"/>
              </a:ext>
            </a:extLst>
          </p:cNvPr>
          <p:cNvSpPr>
            <a:spLocks noGrp="1"/>
          </p:cNvSpPr>
          <p:nvPr>
            <p:ph type="sldNum" sz="quarter" idx="12"/>
          </p:nvPr>
        </p:nvSpPr>
        <p:spPr/>
        <p:txBody>
          <a:bodyPr/>
          <a:lstStyle/>
          <a:p>
            <a:fld id="{96BDC4DD-03EC-6948-A06B-20516E71545D}" type="slidenum">
              <a:rPr lang="en-US" smtClean="0"/>
              <a:t>14</a:t>
            </a:fld>
            <a:endParaRPr lang="en-US"/>
          </a:p>
        </p:txBody>
      </p:sp>
    </p:spTree>
    <p:extLst>
      <p:ext uri="{BB962C8B-B14F-4D97-AF65-F5344CB8AC3E}">
        <p14:creationId xmlns:p14="http://schemas.microsoft.com/office/powerpoint/2010/main" val="266900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6D31-8330-AA4B-85AA-4AE893ED57F2}"/>
              </a:ext>
            </a:extLst>
          </p:cNvPr>
          <p:cNvSpPr>
            <a:spLocks noGrp="1"/>
          </p:cNvSpPr>
          <p:nvPr>
            <p:ph type="title"/>
          </p:nvPr>
        </p:nvSpPr>
        <p:spPr/>
        <p:txBody>
          <a:bodyPr/>
          <a:lstStyle/>
          <a:p>
            <a:r>
              <a:rPr lang="en-US" dirty="0"/>
              <a:t>How To Modify Our Environment Design?</a:t>
            </a:r>
          </a:p>
        </p:txBody>
      </p:sp>
      <p:sp>
        <p:nvSpPr>
          <p:cNvPr id="3" name="Content Placeholder 2">
            <a:extLst>
              <a:ext uri="{FF2B5EF4-FFF2-40B4-BE49-F238E27FC236}">
                <a16:creationId xmlns:a16="http://schemas.microsoft.com/office/drawing/2014/main" id="{63790630-9E7A-8441-9AEF-6E3BA6196AFC}"/>
              </a:ext>
            </a:extLst>
          </p:cNvPr>
          <p:cNvSpPr>
            <a:spLocks noGrp="1"/>
          </p:cNvSpPr>
          <p:nvPr>
            <p:ph idx="1"/>
          </p:nvPr>
        </p:nvSpPr>
        <p:spPr/>
        <p:txBody>
          <a:bodyPr/>
          <a:lstStyle/>
          <a:p>
            <a:r>
              <a:rPr lang="en-US" dirty="0"/>
              <a:t>Suggestions to realize a </a:t>
            </a:r>
            <a:r>
              <a:rPr lang="en-US" dirty="0">
                <a:latin typeface="Andale Mono" panose="020B0509000000000004" pitchFamily="49" charset="0"/>
              </a:rPr>
              <a:t>set</a:t>
            </a:r>
            <a:r>
              <a:rPr lang="en-US" dirty="0"/>
              <a:t> expression:</a:t>
            </a:r>
          </a:p>
        </p:txBody>
      </p:sp>
      <p:sp>
        <p:nvSpPr>
          <p:cNvPr id="4" name="Date Placeholder 3">
            <a:extLst>
              <a:ext uri="{FF2B5EF4-FFF2-40B4-BE49-F238E27FC236}">
                <a16:creationId xmlns:a16="http://schemas.microsoft.com/office/drawing/2014/main" id="{8F815802-091F-8F47-931B-F2C25DC03094}"/>
              </a:ext>
            </a:extLst>
          </p:cNvPr>
          <p:cNvSpPr>
            <a:spLocks noGrp="1"/>
          </p:cNvSpPr>
          <p:nvPr>
            <p:ph type="dt" sz="half" idx="10"/>
          </p:nvPr>
        </p:nvSpPr>
        <p:spPr/>
        <p:txBody>
          <a:bodyPr/>
          <a:lstStyle/>
          <a:p>
            <a:fld id="{79F6E494-741C-CB4F-B9F7-E859BA177398}" type="datetime1">
              <a:rPr lang="en-US" smtClean="0"/>
              <a:t>3/17/21</a:t>
            </a:fld>
            <a:endParaRPr lang="en-US"/>
          </a:p>
        </p:txBody>
      </p:sp>
      <p:sp>
        <p:nvSpPr>
          <p:cNvPr id="5" name="Footer Placeholder 4">
            <a:extLst>
              <a:ext uri="{FF2B5EF4-FFF2-40B4-BE49-F238E27FC236}">
                <a16:creationId xmlns:a16="http://schemas.microsoft.com/office/drawing/2014/main" id="{E98B54DA-7670-7349-9761-D27E184F10FB}"/>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5BC54CC8-D027-B448-87F5-AFD7AE971A79}"/>
              </a:ext>
            </a:extLst>
          </p:cNvPr>
          <p:cNvSpPr>
            <a:spLocks noGrp="1"/>
          </p:cNvSpPr>
          <p:nvPr>
            <p:ph type="sldNum" sz="quarter" idx="12"/>
          </p:nvPr>
        </p:nvSpPr>
        <p:spPr/>
        <p:txBody>
          <a:bodyPr/>
          <a:lstStyle/>
          <a:p>
            <a:fld id="{96BDC4DD-03EC-6948-A06B-20516E71545D}" type="slidenum">
              <a:rPr lang="en-US" smtClean="0"/>
              <a:t>15</a:t>
            </a:fld>
            <a:endParaRPr lang="en-US"/>
          </a:p>
        </p:txBody>
      </p:sp>
    </p:spTree>
    <p:extLst>
      <p:ext uri="{BB962C8B-B14F-4D97-AF65-F5344CB8AC3E}">
        <p14:creationId xmlns:p14="http://schemas.microsoft.com/office/powerpoint/2010/main" val="1293344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6D31-8330-AA4B-85AA-4AE893ED57F2}"/>
              </a:ext>
            </a:extLst>
          </p:cNvPr>
          <p:cNvSpPr>
            <a:spLocks noGrp="1"/>
          </p:cNvSpPr>
          <p:nvPr>
            <p:ph type="title"/>
          </p:nvPr>
        </p:nvSpPr>
        <p:spPr/>
        <p:txBody>
          <a:bodyPr/>
          <a:lstStyle/>
          <a:p>
            <a:r>
              <a:rPr lang="en-US" dirty="0"/>
              <a:t>How To Modify Our Environment Design?</a:t>
            </a:r>
          </a:p>
        </p:txBody>
      </p:sp>
      <p:sp>
        <p:nvSpPr>
          <p:cNvPr id="3" name="Content Placeholder 2">
            <a:extLst>
              <a:ext uri="{FF2B5EF4-FFF2-40B4-BE49-F238E27FC236}">
                <a16:creationId xmlns:a16="http://schemas.microsoft.com/office/drawing/2014/main" id="{63790630-9E7A-8441-9AEF-6E3BA6196AFC}"/>
              </a:ext>
            </a:extLst>
          </p:cNvPr>
          <p:cNvSpPr>
            <a:spLocks noGrp="1"/>
          </p:cNvSpPr>
          <p:nvPr>
            <p:ph idx="1"/>
          </p:nvPr>
        </p:nvSpPr>
        <p:spPr>
          <a:xfrm>
            <a:off x="680321" y="2336873"/>
            <a:ext cx="9613861" cy="3599313"/>
          </a:xfrm>
        </p:spPr>
        <p:txBody>
          <a:bodyPr>
            <a:normAutofit fontScale="92500" lnSpcReduction="10000"/>
          </a:bodyPr>
          <a:lstStyle/>
          <a:p>
            <a:pPr marL="514350" indent="-514350">
              <a:buFont typeface="+mj-lt"/>
              <a:buAutoNum type="alphaUcPeriod"/>
            </a:pPr>
            <a:r>
              <a:rPr lang="en-US" sz="2800" dirty="0"/>
              <a:t>The expression just adds a new Binding to the current environment.</a:t>
            </a:r>
          </a:p>
          <a:p>
            <a:pPr lvl="1"/>
            <a:r>
              <a:rPr lang="en-US" sz="2400" dirty="0"/>
              <a:t>Is it the right environment?</a:t>
            </a:r>
          </a:p>
          <a:p>
            <a:pPr marL="514350" indent="-514350">
              <a:buFont typeface="+mj-lt"/>
              <a:buAutoNum type="alphaUcPeriod"/>
            </a:pPr>
            <a:r>
              <a:rPr lang="en-US" sz="2800" dirty="0"/>
              <a:t>We search for the variable in the environment chain. When first found, its corresponding </a:t>
            </a:r>
            <a:r>
              <a:rPr lang="en-US" sz="2800" dirty="0">
                <a:latin typeface="Andale Mono" panose="020B0509000000000004" pitchFamily="49" charset="0"/>
              </a:rPr>
              <a:t>Val</a:t>
            </a:r>
            <a:r>
              <a:rPr lang="en-US" sz="2800" dirty="0"/>
              <a:t>ue is updated.</a:t>
            </a:r>
          </a:p>
          <a:p>
            <a:pPr lvl="1"/>
            <a:r>
              <a:rPr lang="en-US" sz="2400" dirty="0"/>
              <a:t>How do we modify the value, once it's found?</a:t>
            </a:r>
          </a:p>
          <a:p>
            <a:pPr marL="514350" indent="-514350">
              <a:buFont typeface="+mj-lt"/>
              <a:buAutoNum type="alphaUcPeriod"/>
            </a:pPr>
            <a:r>
              <a:rPr lang="en-US" sz="2800" dirty="0"/>
              <a:t>Note: the RHS of the </a:t>
            </a:r>
            <a:r>
              <a:rPr lang="en-US" sz="2800" dirty="0">
                <a:latin typeface="Andale Mono" panose="020B0509000000000004" pitchFamily="49" charset="0"/>
              </a:rPr>
              <a:t>set</a:t>
            </a:r>
            <a:r>
              <a:rPr lang="en-US" sz="2800" dirty="0"/>
              <a:t> expression will create a </a:t>
            </a:r>
            <a:r>
              <a:rPr lang="en-US" sz="2800" dirty="0">
                <a:latin typeface="Andale Mono" panose="020B0509000000000004" pitchFamily="49" charset="0"/>
              </a:rPr>
              <a:t>Val</a:t>
            </a:r>
            <a:r>
              <a:rPr lang="en-US" sz="2800" dirty="0"/>
              <a:t>ue.</a:t>
            </a:r>
          </a:p>
          <a:p>
            <a:pPr lvl="1"/>
            <a:r>
              <a:rPr lang="en-US" sz="2400" dirty="0"/>
              <a:t>We modify our bindings to hold references to </a:t>
            </a:r>
            <a:r>
              <a:rPr lang="en-US" sz="2400" dirty="0">
                <a:latin typeface="Andale Mono" panose="020B0509000000000004" pitchFamily="49" charset="0"/>
              </a:rPr>
              <a:t>Val</a:t>
            </a:r>
            <a:r>
              <a:rPr lang="en-US" sz="2400" dirty="0"/>
              <a:t>ues.</a:t>
            </a:r>
          </a:p>
          <a:p>
            <a:pPr lvl="1"/>
            <a:r>
              <a:rPr lang="en-US" sz="2400" dirty="0"/>
              <a:t>We can ask the environment for the reference it finds.</a:t>
            </a:r>
          </a:p>
          <a:p>
            <a:pPr lvl="1"/>
            <a:r>
              <a:rPr lang="en-US" sz="2400" dirty="0"/>
              <a:t>Executing a </a:t>
            </a:r>
            <a:r>
              <a:rPr lang="en-US" sz="2400" dirty="0">
                <a:latin typeface="Andale Mono" panose="020B0509000000000004" pitchFamily="49" charset="0"/>
              </a:rPr>
              <a:t>set</a:t>
            </a:r>
            <a:r>
              <a:rPr lang="en-US" sz="2400" dirty="0"/>
              <a:t> expression updates the reference.</a:t>
            </a:r>
          </a:p>
        </p:txBody>
      </p:sp>
      <p:sp>
        <p:nvSpPr>
          <p:cNvPr id="4" name="Date Placeholder 3">
            <a:extLst>
              <a:ext uri="{FF2B5EF4-FFF2-40B4-BE49-F238E27FC236}">
                <a16:creationId xmlns:a16="http://schemas.microsoft.com/office/drawing/2014/main" id="{8F815802-091F-8F47-931B-F2C25DC03094}"/>
              </a:ext>
            </a:extLst>
          </p:cNvPr>
          <p:cNvSpPr>
            <a:spLocks noGrp="1"/>
          </p:cNvSpPr>
          <p:nvPr>
            <p:ph type="dt" sz="half" idx="10"/>
          </p:nvPr>
        </p:nvSpPr>
        <p:spPr/>
        <p:txBody>
          <a:bodyPr/>
          <a:lstStyle/>
          <a:p>
            <a:fld id="{1575C86E-7DC0-9D42-9B48-30554FEF21FC}" type="datetime1">
              <a:rPr lang="en-US" smtClean="0"/>
              <a:t>3/17/21</a:t>
            </a:fld>
            <a:endParaRPr lang="en-US"/>
          </a:p>
        </p:txBody>
      </p:sp>
      <p:sp>
        <p:nvSpPr>
          <p:cNvPr id="5" name="Footer Placeholder 4">
            <a:extLst>
              <a:ext uri="{FF2B5EF4-FFF2-40B4-BE49-F238E27FC236}">
                <a16:creationId xmlns:a16="http://schemas.microsoft.com/office/drawing/2014/main" id="{E98B54DA-7670-7349-9761-D27E184F10FB}"/>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5BC54CC8-D027-B448-87F5-AFD7AE971A79}"/>
              </a:ext>
            </a:extLst>
          </p:cNvPr>
          <p:cNvSpPr>
            <a:spLocks noGrp="1"/>
          </p:cNvSpPr>
          <p:nvPr>
            <p:ph type="sldNum" sz="quarter" idx="12"/>
          </p:nvPr>
        </p:nvSpPr>
        <p:spPr/>
        <p:txBody>
          <a:bodyPr/>
          <a:lstStyle/>
          <a:p>
            <a:fld id="{96BDC4DD-03EC-6948-A06B-20516E71545D}" type="slidenum">
              <a:rPr lang="en-US" smtClean="0"/>
              <a:t>16</a:t>
            </a:fld>
            <a:endParaRPr lang="en-US"/>
          </a:p>
        </p:txBody>
      </p:sp>
      <p:sp>
        <p:nvSpPr>
          <p:cNvPr id="7" name="Rectangle 6">
            <a:extLst>
              <a:ext uri="{FF2B5EF4-FFF2-40B4-BE49-F238E27FC236}">
                <a16:creationId xmlns:a16="http://schemas.microsoft.com/office/drawing/2014/main" id="{3DF73202-1F29-AC4A-B7A3-FD3BEB7F3844}"/>
              </a:ext>
            </a:extLst>
          </p:cNvPr>
          <p:cNvSpPr/>
          <p:nvPr/>
        </p:nvSpPr>
        <p:spPr>
          <a:xfrm>
            <a:off x="1078523" y="4888523"/>
            <a:ext cx="8080467" cy="1047663"/>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13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E242-6BBE-804D-8BC1-0D0E91A27964}"/>
              </a:ext>
            </a:extLst>
          </p:cNvPr>
          <p:cNvSpPr>
            <a:spLocks noGrp="1"/>
          </p:cNvSpPr>
          <p:nvPr>
            <p:ph type="title"/>
          </p:nvPr>
        </p:nvSpPr>
        <p:spPr/>
        <p:txBody>
          <a:bodyPr/>
          <a:lstStyle/>
          <a:p>
            <a:r>
              <a:rPr lang="en-US" dirty="0"/>
              <a:t>Let's Redo the Environment First</a:t>
            </a:r>
          </a:p>
        </p:txBody>
      </p:sp>
      <p:sp>
        <p:nvSpPr>
          <p:cNvPr id="3" name="Content Placeholder 2">
            <a:extLst>
              <a:ext uri="{FF2B5EF4-FFF2-40B4-BE49-F238E27FC236}">
                <a16:creationId xmlns:a16="http://schemas.microsoft.com/office/drawing/2014/main" id="{B393A4CD-7F45-3B47-994E-5AB986340286}"/>
              </a:ext>
            </a:extLst>
          </p:cNvPr>
          <p:cNvSpPr>
            <a:spLocks noGrp="1"/>
          </p:cNvSpPr>
          <p:nvPr>
            <p:ph idx="1"/>
          </p:nvPr>
        </p:nvSpPr>
        <p:spPr/>
        <p:txBody>
          <a:bodyPr>
            <a:normAutofit/>
          </a:bodyPr>
          <a:lstStyle/>
          <a:p>
            <a:r>
              <a:rPr lang="en-US" dirty="0"/>
              <a:t>Define an interface </a:t>
            </a:r>
            <a:r>
              <a:rPr lang="en-US" dirty="0">
                <a:latin typeface="Andale Mono" panose="020B0509000000000004" pitchFamily="49" charset="0"/>
              </a:rPr>
              <a:t>Ref</a:t>
            </a:r>
            <a:r>
              <a:rPr lang="en-US" dirty="0"/>
              <a:t>.</a:t>
            </a:r>
          </a:p>
          <a:p>
            <a:pPr lvl="1"/>
            <a:r>
              <a:rPr lang="en-US" dirty="0" err="1">
                <a:latin typeface="Andale Mono" panose="020B0509000000000004" pitchFamily="49" charset="0"/>
              </a:rPr>
              <a:t>setRef</a:t>
            </a:r>
            <a:r>
              <a:rPr lang="en-US" dirty="0">
                <a:latin typeface="Andale Mono" panose="020B0509000000000004" pitchFamily="49" charset="0"/>
              </a:rPr>
              <a:t>(Val) </a:t>
            </a:r>
            <a:r>
              <a:rPr lang="en-US" dirty="0">
                <a:solidFill>
                  <a:schemeClr val="tx2">
                    <a:lumMod val="75000"/>
                  </a:schemeClr>
                </a:solidFill>
                <a:latin typeface="Andale Mono" panose="020B0509000000000004" pitchFamily="49" charset="0"/>
              </a:rPr>
              <a:t>(abstract)</a:t>
            </a:r>
          </a:p>
          <a:p>
            <a:pPr lvl="1"/>
            <a:r>
              <a:rPr lang="en-US" dirty="0" err="1">
                <a:latin typeface="Andale Mono" panose="020B0509000000000004" pitchFamily="49" charset="0"/>
              </a:rPr>
              <a:t>deRef</a:t>
            </a:r>
            <a:r>
              <a:rPr lang="en-US" dirty="0">
                <a:latin typeface="Andale Mono" panose="020B0509000000000004" pitchFamily="49" charset="0"/>
              </a:rPr>
              <a:t>() -&gt; Val </a:t>
            </a:r>
            <a:r>
              <a:rPr lang="en-US" dirty="0">
                <a:solidFill>
                  <a:schemeClr val="tx2">
                    <a:lumMod val="75000"/>
                  </a:schemeClr>
                </a:solidFill>
                <a:latin typeface="Andale Mono" panose="020B0509000000000004" pitchFamily="49" charset="0"/>
              </a:rPr>
              <a:t>(abstract)</a:t>
            </a:r>
          </a:p>
          <a:p>
            <a:pPr lvl="1"/>
            <a:r>
              <a:rPr lang="en-US" dirty="0">
                <a:latin typeface="Andale Mono" panose="020B0509000000000004" pitchFamily="49" charset="0"/>
              </a:rPr>
              <a:t>static </a:t>
            </a:r>
            <a:r>
              <a:rPr lang="en-US" dirty="0" err="1">
                <a:latin typeface="Andale Mono" panose="020B0509000000000004" pitchFamily="49" charset="0"/>
              </a:rPr>
              <a:t>valsToRefs</a:t>
            </a:r>
            <a:r>
              <a:rPr lang="en-US" dirty="0">
                <a:latin typeface="Andale Mono" panose="020B0509000000000004" pitchFamily="49" charset="0"/>
              </a:rPr>
              <a:t>( List&lt;Val&gt;) -&gt; List&lt;Ref&gt; </a:t>
            </a:r>
            <a:r>
              <a:rPr lang="en-US" dirty="0">
                <a:solidFill>
                  <a:schemeClr val="tx2">
                    <a:lumMod val="75000"/>
                  </a:schemeClr>
                </a:solidFill>
                <a:latin typeface="Andale Mono" panose="020B0509000000000004" pitchFamily="49" charset="0"/>
              </a:rPr>
              <a:t>(static)</a:t>
            </a:r>
          </a:p>
          <a:p>
            <a:r>
              <a:rPr lang="en-US" dirty="0"/>
              <a:t>Define an implementing class </a:t>
            </a:r>
            <a:r>
              <a:rPr lang="en-US" dirty="0" err="1">
                <a:latin typeface="Andale Mono" panose="020B0509000000000004" pitchFamily="49" charset="0"/>
              </a:rPr>
              <a:t>ValRef</a:t>
            </a:r>
            <a:r>
              <a:rPr lang="en-US" dirty="0"/>
              <a:t>.</a:t>
            </a:r>
          </a:p>
          <a:p>
            <a:r>
              <a:rPr lang="en-US" dirty="0">
                <a:latin typeface="Andale Mono" panose="020B0509000000000004" pitchFamily="49" charset="0"/>
              </a:rPr>
              <a:t>Binding</a:t>
            </a:r>
            <a:r>
              <a:rPr lang="en-US" dirty="0"/>
              <a:t>s will hold </a:t>
            </a:r>
            <a:r>
              <a:rPr lang="en-US" dirty="0">
                <a:latin typeface="Andale Mono" panose="020B0509000000000004" pitchFamily="49" charset="0"/>
              </a:rPr>
              <a:t>Ref</a:t>
            </a:r>
            <a:r>
              <a:rPr lang="en-US" dirty="0"/>
              <a:t>s.</a:t>
            </a:r>
          </a:p>
          <a:p>
            <a:r>
              <a:rPr lang="en-US" dirty="0" err="1">
                <a:latin typeface="Andale Mono" panose="020B0509000000000004" pitchFamily="49" charset="0"/>
              </a:rPr>
              <a:t>Env</a:t>
            </a:r>
            <a:endParaRPr lang="en-US" dirty="0">
              <a:latin typeface="Andale Mono" panose="020B0509000000000004" pitchFamily="49" charset="0"/>
            </a:endParaRPr>
          </a:p>
          <a:p>
            <a:pPr lvl="1"/>
            <a:r>
              <a:rPr lang="en-US" dirty="0" err="1">
                <a:latin typeface="Andale Mono" panose="020B0509000000000004" pitchFamily="49" charset="0"/>
              </a:rPr>
              <a:t>applyEnv</a:t>
            </a:r>
            <a:r>
              <a:rPr lang="en-US" dirty="0">
                <a:latin typeface="Andale Mono" panose="020B0509000000000004" pitchFamily="49" charset="0"/>
              </a:rPr>
              <a:t>(String)</a:t>
            </a:r>
            <a:r>
              <a:rPr lang="en-US" dirty="0"/>
              <a:t> will still return a </a:t>
            </a:r>
            <a:r>
              <a:rPr lang="en-US" dirty="0">
                <a:latin typeface="Andale Mono" panose="020B0509000000000004" pitchFamily="49" charset="0"/>
              </a:rPr>
              <a:t>Val</a:t>
            </a:r>
            <a:r>
              <a:rPr lang="en-US" dirty="0"/>
              <a:t>, but</a:t>
            </a:r>
          </a:p>
          <a:p>
            <a:pPr lvl="1"/>
            <a:r>
              <a:rPr lang="en-US" dirty="0" err="1">
                <a:latin typeface="Andale Mono" panose="020B0509000000000004" pitchFamily="49" charset="0"/>
              </a:rPr>
              <a:t>applyEnvRef</a:t>
            </a:r>
            <a:r>
              <a:rPr lang="en-US" dirty="0">
                <a:latin typeface="Andale Mono" panose="020B0509000000000004" pitchFamily="49" charset="0"/>
              </a:rPr>
              <a:t>(String)</a:t>
            </a:r>
            <a:r>
              <a:rPr lang="en-US" dirty="0"/>
              <a:t> is the more basic method that returns a </a:t>
            </a:r>
            <a:r>
              <a:rPr lang="en-US" dirty="0">
                <a:latin typeface="Andale Mono" panose="020B0509000000000004" pitchFamily="49" charset="0"/>
              </a:rPr>
              <a:t>Ref</a:t>
            </a:r>
            <a:r>
              <a:rPr lang="en-US" dirty="0"/>
              <a:t>.</a:t>
            </a:r>
          </a:p>
          <a:p>
            <a:endParaRPr lang="en-US" dirty="0"/>
          </a:p>
        </p:txBody>
      </p:sp>
      <p:sp>
        <p:nvSpPr>
          <p:cNvPr id="4" name="Date Placeholder 3">
            <a:extLst>
              <a:ext uri="{FF2B5EF4-FFF2-40B4-BE49-F238E27FC236}">
                <a16:creationId xmlns:a16="http://schemas.microsoft.com/office/drawing/2014/main" id="{D68D6483-C46D-E54F-B34C-AF306FCCC160}"/>
              </a:ext>
            </a:extLst>
          </p:cNvPr>
          <p:cNvSpPr>
            <a:spLocks noGrp="1"/>
          </p:cNvSpPr>
          <p:nvPr>
            <p:ph type="dt" sz="half" idx="10"/>
          </p:nvPr>
        </p:nvSpPr>
        <p:spPr/>
        <p:txBody>
          <a:bodyPr/>
          <a:lstStyle/>
          <a:p>
            <a:fld id="{D2827BB9-1440-1A44-AB1A-CF2207FCDFED}" type="datetime1">
              <a:rPr lang="en-US" smtClean="0"/>
              <a:t>3/17/21</a:t>
            </a:fld>
            <a:endParaRPr lang="en-US"/>
          </a:p>
        </p:txBody>
      </p:sp>
      <p:sp>
        <p:nvSpPr>
          <p:cNvPr id="5" name="Footer Placeholder 4">
            <a:extLst>
              <a:ext uri="{FF2B5EF4-FFF2-40B4-BE49-F238E27FC236}">
                <a16:creationId xmlns:a16="http://schemas.microsoft.com/office/drawing/2014/main" id="{27E735B7-53D0-3D48-BCCC-037C4B220BBC}"/>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6C94DF5D-CE16-3548-A5DE-615F8123B7AB}"/>
              </a:ext>
            </a:extLst>
          </p:cNvPr>
          <p:cNvSpPr>
            <a:spLocks noGrp="1"/>
          </p:cNvSpPr>
          <p:nvPr>
            <p:ph type="sldNum" sz="quarter" idx="12"/>
          </p:nvPr>
        </p:nvSpPr>
        <p:spPr/>
        <p:txBody>
          <a:bodyPr/>
          <a:lstStyle/>
          <a:p>
            <a:fld id="{96BDC4DD-03EC-6948-A06B-20516E71545D}" type="slidenum">
              <a:rPr lang="en-US" smtClean="0"/>
              <a:t>17</a:t>
            </a:fld>
            <a:endParaRPr lang="en-US"/>
          </a:p>
        </p:txBody>
      </p:sp>
    </p:spTree>
    <p:extLst>
      <p:ext uri="{BB962C8B-B14F-4D97-AF65-F5344CB8AC3E}">
        <p14:creationId xmlns:p14="http://schemas.microsoft.com/office/powerpoint/2010/main" val="238983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14D5-47BD-9446-88A5-5EBAA1BC15BB}"/>
              </a:ext>
            </a:extLst>
          </p:cNvPr>
          <p:cNvSpPr>
            <a:spLocks noGrp="1"/>
          </p:cNvSpPr>
          <p:nvPr>
            <p:ph type="title"/>
          </p:nvPr>
        </p:nvSpPr>
        <p:spPr/>
        <p:txBody>
          <a:bodyPr/>
          <a:lstStyle/>
          <a:p>
            <a:r>
              <a:rPr lang="en-US" dirty="0"/>
              <a:t>Like This</a:t>
            </a:r>
          </a:p>
        </p:txBody>
      </p:sp>
      <p:sp>
        <p:nvSpPr>
          <p:cNvPr id="3" name="Date Placeholder 2">
            <a:extLst>
              <a:ext uri="{FF2B5EF4-FFF2-40B4-BE49-F238E27FC236}">
                <a16:creationId xmlns:a16="http://schemas.microsoft.com/office/drawing/2014/main" id="{E7E06747-B087-0C4B-874A-9D7A547AD239}"/>
              </a:ext>
            </a:extLst>
          </p:cNvPr>
          <p:cNvSpPr>
            <a:spLocks noGrp="1"/>
          </p:cNvSpPr>
          <p:nvPr>
            <p:ph type="dt" sz="half" idx="10"/>
          </p:nvPr>
        </p:nvSpPr>
        <p:spPr/>
        <p:txBody>
          <a:bodyPr/>
          <a:lstStyle/>
          <a:p>
            <a:fld id="{019E6848-FF70-4549-B11C-E6CAEBB36E00}" type="datetime1">
              <a:rPr lang="en-US" smtClean="0"/>
              <a:t>3/17/21</a:t>
            </a:fld>
            <a:endParaRPr lang="en-US" dirty="0"/>
          </a:p>
        </p:txBody>
      </p:sp>
      <p:sp>
        <p:nvSpPr>
          <p:cNvPr id="4" name="Footer Placeholder 3">
            <a:extLst>
              <a:ext uri="{FF2B5EF4-FFF2-40B4-BE49-F238E27FC236}">
                <a16:creationId xmlns:a16="http://schemas.microsoft.com/office/drawing/2014/main" id="{DB3F70CA-3665-A345-9760-83BBDCD8C1C2}"/>
              </a:ext>
            </a:extLst>
          </p:cNvPr>
          <p:cNvSpPr>
            <a:spLocks noGrp="1"/>
          </p:cNvSpPr>
          <p:nvPr>
            <p:ph type="ftr" sz="quarter" idx="11"/>
          </p:nvPr>
        </p:nvSpPr>
        <p:spPr/>
        <p:txBody>
          <a:bodyPr/>
          <a:lstStyle/>
          <a:p>
            <a:r>
              <a:rPr lang="en-US"/>
              <a:t>PLC Spring 2021</a:t>
            </a:r>
          </a:p>
        </p:txBody>
      </p:sp>
      <p:sp>
        <p:nvSpPr>
          <p:cNvPr id="5" name="Slide Number Placeholder 4">
            <a:extLst>
              <a:ext uri="{FF2B5EF4-FFF2-40B4-BE49-F238E27FC236}">
                <a16:creationId xmlns:a16="http://schemas.microsoft.com/office/drawing/2014/main" id="{9D9FE55A-70EF-DB41-9AFF-95095F1A8DE8}"/>
              </a:ext>
            </a:extLst>
          </p:cNvPr>
          <p:cNvSpPr>
            <a:spLocks noGrp="1"/>
          </p:cNvSpPr>
          <p:nvPr>
            <p:ph type="sldNum" sz="quarter" idx="12"/>
          </p:nvPr>
        </p:nvSpPr>
        <p:spPr/>
        <p:txBody>
          <a:bodyPr/>
          <a:lstStyle/>
          <a:p>
            <a:fld id="{96BDC4DD-03EC-6948-A06B-20516E71545D}" type="slidenum">
              <a:rPr lang="en-US" smtClean="0"/>
              <a:t>18</a:t>
            </a:fld>
            <a:endParaRPr lang="en-US"/>
          </a:p>
        </p:txBody>
      </p:sp>
      <p:sp>
        <p:nvSpPr>
          <p:cNvPr id="6" name="Rectangle 5">
            <a:extLst>
              <a:ext uri="{FF2B5EF4-FFF2-40B4-BE49-F238E27FC236}">
                <a16:creationId xmlns:a16="http://schemas.microsoft.com/office/drawing/2014/main" id="{C3DA5FCD-EC10-054E-9918-6491F3B06A3E}"/>
              </a:ext>
            </a:extLst>
          </p:cNvPr>
          <p:cNvSpPr/>
          <p:nvPr/>
        </p:nvSpPr>
        <p:spPr>
          <a:xfrm>
            <a:off x="6028267" y="2573867"/>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7" name="Rectangle 6">
            <a:extLst>
              <a:ext uri="{FF2B5EF4-FFF2-40B4-BE49-F238E27FC236}">
                <a16:creationId xmlns:a16="http://schemas.microsoft.com/office/drawing/2014/main" id="{B55FE7B5-B487-C340-8A5D-5EE3EFD629AB}"/>
              </a:ext>
            </a:extLst>
          </p:cNvPr>
          <p:cNvSpPr/>
          <p:nvPr/>
        </p:nvSpPr>
        <p:spPr>
          <a:xfrm>
            <a:off x="6028266" y="499638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y</a:t>
            </a:r>
            <a:endParaRPr lang="en-US" sz="2400" dirty="0"/>
          </a:p>
        </p:txBody>
      </p:sp>
      <p:sp>
        <p:nvSpPr>
          <p:cNvPr id="8" name="Rectangle 7">
            <a:extLst>
              <a:ext uri="{FF2B5EF4-FFF2-40B4-BE49-F238E27FC236}">
                <a16:creationId xmlns:a16="http://schemas.microsoft.com/office/drawing/2014/main" id="{4655C259-687C-A548-9957-EBFA4053D015}"/>
              </a:ext>
            </a:extLst>
          </p:cNvPr>
          <p:cNvSpPr/>
          <p:nvPr/>
        </p:nvSpPr>
        <p:spPr>
          <a:xfrm>
            <a:off x="7078133" y="499638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8406D4-FCE1-114B-B9DF-45F529BBAFA2}"/>
              </a:ext>
            </a:extLst>
          </p:cNvPr>
          <p:cNvSpPr/>
          <p:nvPr/>
        </p:nvSpPr>
        <p:spPr>
          <a:xfrm>
            <a:off x="6028266" y="450426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x</a:t>
            </a:r>
          </a:p>
        </p:txBody>
      </p:sp>
      <p:sp>
        <p:nvSpPr>
          <p:cNvPr id="10" name="Rectangle 9">
            <a:extLst>
              <a:ext uri="{FF2B5EF4-FFF2-40B4-BE49-F238E27FC236}">
                <a16:creationId xmlns:a16="http://schemas.microsoft.com/office/drawing/2014/main" id="{0CAD3DD5-F04B-6F4C-BE7E-E381FEDC3AA3}"/>
              </a:ext>
            </a:extLst>
          </p:cNvPr>
          <p:cNvSpPr/>
          <p:nvPr/>
        </p:nvSpPr>
        <p:spPr>
          <a:xfrm>
            <a:off x="7078133" y="450426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C71919-A46C-D441-A278-CF4E066746E6}"/>
              </a:ext>
            </a:extLst>
          </p:cNvPr>
          <p:cNvSpPr/>
          <p:nvPr/>
        </p:nvSpPr>
        <p:spPr>
          <a:xfrm>
            <a:off x="8856133" y="3809999"/>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12</a:t>
            </a:r>
          </a:p>
        </p:txBody>
      </p:sp>
      <p:sp>
        <p:nvSpPr>
          <p:cNvPr id="14" name="Rectangle 13">
            <a:extLst>
              <a:ext uri="{FF2B5EF4-FFF2-40B4-BE49-F238E27FC236}">
                <a16:creationId xmlns:a16="http://schemas.microsoft.com/office/drawing/2014/main" id="{7BC4E329-7A1C-3A40-B9EE-F5114064CD1F}"/>
              </a:ext>
            </a:extLst>
          </p:cNvPr>
          <p:cNvSpPr/>
          <p:nvPr/>
        </p:nvSpPr>
        <p:spPr>
          <a:xfrm>
            <a:off x="9599914" y="5250387"/>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9</a:t>
            </a:r>
          </a:p>
        </p:txBody>
      </p:sp>
      <p:sp>
        <p:nvSpPr>
          <p:cNvPr id="15" name="Content Placeholder 2">
            <a:extLst>
              <a:ext uri="{FF2B5EF4-FFF2-40B4-BE49-F238E27FC236}">
                <a16:creationId xmlns:a16="http://schemas.microsoft.com/office/drawing/2014/main" id="{F42B27F2-1B73-2A4C-ABB9-815D4CA309D2}"/>
              </a:ext>
            </a:extLst>
          </p:cNvPr>
          <p:cNvSpPr txBox="1">
            <a:spLocks/>
          </p:cNvSpPr>
          <p:nvPr/>
        </p:nvSpPr>
        <p:spPr>
          <a:xfrm>
            <a:off x="680320" y="2336873"/>
            <a:ext cx="4698358" cy="2404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dirty="0">
                <a:latin typeface="Andale Mono" panose="020B0509000000000004" pitchFamily="49" charset="0"/>
              </a:rPr>
              <a:t>let</a:t>
            </a:r>
          </a:p>
          <a:p>
            <a:pPr marL="0" indent="0">
              <a:buNone/>
            </a:pPr>
            <a:r>
              <a:rPr lang="en-US" sz="3200" dirty="0">
                <a:latin typeface="Andale Mono" panose="020B0509000000000004" pitchFamily="49" charset="0"/>
              </a:rPr>
              <a:t>    x = 12</a:t>
            </a:r>
          </a:p>
          <a:p>
            <a:pPr marL="0" indent="0">
              <a:buNone/>
            </a:pPr>
            <a:r>
              <a:rPr lang="en-US" sz="3200" dirty="0">
                <a:latin typeface="Andale Mono" panose="020B0509000000000004" pitchFamily="49" charset="0"/>
              </a:rPr>
              <a:t>    y = 9</a:t>
            </a:r>
          </a:p>
          <a:p>
            <a:pPr marL="0" indent="0">
              <a:buNone/>
            </a:pPr>
            <a:r>
              <a:rPr lang="en-US" sz="3200" dirty="0">
                <a:latin typeface="Andale Mono" panose="020B0509000000000004" pitchFamily="49" charset="0"/>
              </a:rPr>
              <a:t>in</a:t>
            </a:r>
          </a:p>
        </p:txBody>
      </p:sp>
      <p:sp>
        <p:nvSpPr>
          <p:cNvPr id="16" name="Rectangle 15">
            <a:extLst>
              <a:ext uri="{FF2B5EF4-FFF2-40B4-BE49-F238E27FC236}">
                <a16:creationId xmlns:a16="http://schemas.microsoft.com/office/drawing/2014/main" id="{6B6FFD83-423F-A84B-91F5-461C603D41E6}"/>
              </a:ext>
            </a:extLst>
          </p:cNvPr>
          <p:cNvSpPr/>
          <p:nvPr/>
        </p:nvSpPr>
        <p:spPr>
          <a:xfrm>
            <a:off x="8238066" y="2547801"/>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17" name="Rectangle 16">
            <a:extLst>
              <a:ext uri="{FF2B5EF4-FFF2-40B4-BE49-F238E27FC236}">
                <a16:creationId xmlns:a16="http://schemas.microsoft.com/office/drawing/2014/main" id="{9F2A043C-4D78-7448-B8DA-D5CA1A3B3E3C}"/>
              </a:ext>
            </a:extLst>
          </p:cNvPr>
          <p:cNvSpPr/>
          <p:nvPr/>
        </p:nvSpPr>
        <p:spPr>
          <a:xfrm>
            <a:off x="10238388" y="2547802"/>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cxnSp>
        <p:nvCxnSpPr>
          <p:cNvPr id="19" name="Straight Arrow Connector 18">
            <a:extLst>
              <a:ext uri="{FF2B5EF4-FFF2-40B4-BE49-F238E27FC236}">
                <a16:creationId xmlns:a16="http://schemas.microsoft.com/office/drawing/2014/main" id="{4D848C37-7878-F241-BEA2-65759DBC56F6}"/>
              </a:ext>
            </a:extLst>
          </p:cNvPr>
          <p:cNvCxnSpPr>
            <a:stCxn id="6" idx="3"/>
            <a:endCxn id="16" idx="1"/>
          </p:cNvCxnSpPr>
          <p:nvPr/>
        </p:nvCxnSpPr>
        <p:spPr>
          <a:xfrm flipV="1">
            <a:off x="7010400" y="3038868"/>
            <a:ext cx="1227666" cy="260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0A65A54-AB02-B24E-A694-47E9DC02B331}"/>
              </a:ext>
            </a:extLst>
          </p:cNvPr>
          <p:cNvCxnSpPr>
            <a:stCxn id="16" idx="3"/>
            <a:endCxn id="17" idx="1"/>
          </p:cNvCxnSpPr>
          <p:nvPr/>
        </p:nvCxnSpPr>
        <p:spPr>
          <a:xfrm>
            <a:off x="9220199" y="3038868"/>
            <a:ext cx="1018189" cy="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C1EA9E-8D5C-9444-9E9D-A85AB9EEA69C}"/>
              </a:ext>
            </a:extLst>
          </p:cNvPr>
          <p:cNvCxnSpPr>
            <a:stCxn id="17" idx="3"/>
          </p:cNvCxnSpPr>
          <p:nvPr/>
        </p:nvCxnSpPr>
        <p:spPr>
          <a:xfrm flipV="1">
            <a:off x="11220521" y="3029019"/>
            <a:ext cx="663085" cy="985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5F91E6-6686-E64A-BF88-F36A62C80212}"/>
              </a:ext>
            </a:extLst>
          </p:cNvPr>
          <p:cNvCxnSpPr>
            <a:stCxn id="6" idx="2"/>
            <a:endCxn id="9" idx="0"/>
          </p:cNvCxnSpPr>
          <p:nvPr/>
        </p:nvCxnSpPr>
        <p:spPr>
          <a:xfrm>
            <a:off x="6519334" y="3556000"/>
            <a:ext cx="33866" cy="9482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D26E820-1D17-EF44-87D2-147CC2937E30}"/>
              </a:ext>
            </a:extLst>
          </p:cNvPr>
          <p:cNvCxnSpPr>
            <a:stCxn id="10" idx="3"/>
            <a:endCxn id="13" idx="1"/>
          </p:cNvCxnSpPr>
          <p:nvPr/>
        </p:nvCxnSpPr>
        <p:spPr>
          <a:xfrm flipV="1">
            <a:off x="7653867" y="4157133"/>
            <a:ext cx="1202266" cy="59266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30C1029-CCFD-4B4D-B304-47ADCC60933F}"/>
              </a:ext>
            </a:extLst>
          </p:cNvPr>
          <p:cNvCxnSpPr>
            <a:stCxn id="8" idx="3"/>
            <a:endCxn id="14" idx="1"/>
          </p:cNvCxnSpPr>
          <p:nvPr/>
        </p:nvCxnSpPr>
        <p:spPr>
          <a:xfrm>
            <a:off x="7653867" y="5241920"/>
            <a:ext cx="1946047" cy="35560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593DF0-D07E-7546-987E-1E38D0B57212}"/>
              </a:ext>
            </a:extLst>
          </p:cNvPr>
          <p:cNvSpPr txBox="1"/>
          <p:nvPr/>
        </p:nvSpPr>
        <p:spPr>
          <a:xfrm>
            <a:off x="6938543" y="4035442"/>
            <a:ext cx="1104790" cy="369332"/>
          </a:xfrm>
          <a:prstGeom prst="rect">
            <a:avLst/>
          </a:prstGeom>
          <a:noFill/>
        </p:spPr>
        <p:txBody>
          <a:bodyPr wrap="none" rtlCol="0">
            <a:spAutoFit/>
          </a:bodyPr>
          <a:lstStyle/>
          <a:p>
            <a:r>
              <a:rPr lang="en-US" dirty="0" err="1">
                <a:latin typeface="Andale Mono" panose="020B0509000000000004" pitchFamily="49" charset="0"/>
              </a:rPr>
              <a:t>ValRef</a:t>
            </a:r>
            <a:r>
              <a:rPr lang="en-US" dirty="0" err="1"/>
              <a:t>s</a:t>
            </a:r>
            <a:endParaRPr lang="en-US" dirty="0"/>
          </a:p>
        </p:txBody>
      </p:sp>
      <p:sp>
        <p:nvSpPr>
          <p:cNvPr id="38" name="TextBox 37">
            <a:extLst>
              <a:ext uri="{FF2B5EF4-FFF2-40B4-BE49-F238E27FC236}">
                <a16:creationId xmlns:a16="http://schemas.microsoft.com/office/drawing/2014/main" id="{B77CAC01-DFAA-A84E-AA86-90F5CC106F98}"/>
              </a:ext>
            </a:extLst>
          </p:cNvPr>
          <p:cNvSpPr txBox="1"/>
          <p:nvPr/>
        </p:nvSpPr>
        <p:spPr>
          <a:xfrm>
            <a:off x="635381" y="4588598"/>
            <a:ext cx="4628190" cy="584775"/>
          </a:xfrm>
          <a:prstGeom prst="rect">
            <a:avLst/>
          </a:prstGeom>
          <a:noFill/>
        </p:spPr>
        <p:txBody>
          <a:bodyPr wrap="none" rtlCol="0">
            <a:spAutoFit/>
          </a:bodyPr>
          <a:lstStyle/>
          <a:p>
            <a:r>
              <a:rPr lang="en-US" sz="3200" dirty="0">
                <a:latin typeface="Andale Mono" panose="020B0509000000000004" pitchFamily="49" charset="0"/>
              </a:rPr>
              <a:t>    set x = -(</a:t>
            </a:r>
            <a:r>
              <a:rPr lang="en-US" sz="3200" dirty="0" err="1">
                <a:latin typeface="Andale Mono" panose="020B0509000000000004" pitchFamily="49" charset="0"/>
              </a:rPr>
              <a:t>x,y</a:t>
            </a:r>
            <a:r>
              <a:rPr lang="en-US" sz="3200" dirty="0">
                <a:latin typeface="Andale Mono" panose="020B0509000000000004" pitchFamily="49" charset="0"/>
              </a:rPr>
              <a:t>)</a:t>
            </a:r>
          </a:p>
        </p:txBody>
      </p:sp>
      <p:sp>
        <p:nvSpPr>
          <p:cNvPr id="40" name="Rectangle 39">
            <a:extLst>
              <a:ext uri="{FF2B5EF4-FFF2-40B4-BE49-F238E27FC236}">
                <a16:creationId xmlns:a16="http://schemas.microsoft.com/office/drawing/2014/main" id="{3E2EA115-3062-3841-AC9C-1BE75E7A9C78}"/>
              </a:ext>
            </a:extLst>
          </p:cNvPr>
          <p:cNvSpPr/>
          <p:nvPr/>
        </p:nvSpPr>
        <p:spPr>
          <a:xfrm>
            <a:off x="10066865" y="4243571"/>
            <a:ext cx="694267" cy="69426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3</a:t>
            </a:r>
          </a:p>
        </p:txBody>
      </p:sp>
      <p:cxnSp>
        <p:nvCxnSpPr>
          <p:cNvPr id="44" name="Straight Arrow Connector 43">
            <a:extLst>
              <a:ext uri="{FF2B5EF4-FFF2-40B4-BE49-F238E27FC236}">
                <a16:creationId xmlns:a16="http://schemas.microsoft.com/office/drawing/2014/main" id="{887801B1-F0C2-EE4D-A0B5-45E6FCA53C23}"/>
              </a:ext>
            </a:extLst>
          </p:cNvPr>
          <p:cNvCxnSpPr>
            <a:cxnSpLocks/>
            <a:stCxn id="10" idx="3"/>
            <a:endCxn id="40" idx="1"/>
          </p:cNvCxnSpPr>
          <p:nvPr/>
        </p:nvCxnSpPr>
        <p:spPr>
          <a:xfrm flipV="1">
            <a:off x="7653867" y="4590705"/>
            <a:ext cx="2412998" cy="159095"/>
          </a:xfrm>
          <a:prstGeom prst="straightConnector1">
            <a:avLst/>
          </a:prstGeom>
          <a:ln w="2857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7CE9CA4-AB65-374E-8249-2FAF19ADD490}"/>
              </a:ext>
            </a:extLst>
          </p:cNvPr>
          <p:cNvSpPr txBox="1"/>
          <p:nvPr/>
        </p:nvSpPr>
        <p:spPr>
          <a:xfrm>
            <a:off x="4775200" y="4471494"/>
            <a:ext cx="1340432" cy="369332"/>
          </a:xfrm>
          <a:prstGeom prst="rect">
            <a:avLst/>
          </a:prstGeom>
          <a:noFill/>
        </p:spPr>
        <p:txBody>
          <a:bodyPr wrap="none" rtlCol="0">
            <a:spAutoFit/>
          </a:bodyPr>
          <a:lstStyle/>
          <a:p>
            <a:r>
              <a:rPr lang="en-US" dirty="0"/>
              <a:t>a </a:t>
            </a:r>
            <a:r>
              <a:rPr lang="en-US" dirty="0">
                <a:latin typeface="Andale Mono" panose="020B0509000000000004" pitchFamily="49" charset="0"/>
              </a:rPr>
              <a:t>Binding</a:t>
            </a:r>
          </a:p>
        </p:txBody>
      </p:sp>
      <p:sp>
        <p:nvSpPr>
          <p:cNvPr id="48" name="TextBox 47">
            <a:extLst>
              <a:ext uri="{FF2B5EF4-FFF2-40B4-BE49-F238E27FC236}">
                <a16:creationId xmlns:a16="http://schemas.microsoft.com/office/drawing/2014/main" id="{DC2A54AE-6718-E242-8DC9-ED5C417815CE}"/>
              </a:ext>
            </a:extLst>
          </p:cNvPr>
          <p:cNvSpPr txBox="1"/>
          <p:nvPr/>
        </p:nvSpPr>
        <p:spPr>
          <a:xfrm>
            <a:off x="4775200" y="5164667"/>
            <a:ext cx="1340432" cy="369332"/>
          </a:xfrm>
          <a:prstGeom prst="rect">
            <a:avLst/>
          </a:prstGeom>
          <a:noFill/>
        </p:spPr>
        <p:txBody>
          <a:bodyPr wrap="none" rtlCol="0">
            <a:spAutoFit/>
          </a:bodyPr>
          <a:lstStyle/>
          <a:p>
            <a:r>
              <a:rPr lang="en-US" dirty="0"/>
              <a:t>a </a:t>
            </a:r>
            <a:r>
              <a:rPr lang="en-US" dirty="0">
                <a:latin typeface="Andale Mono" panose="020B0509000000000004" pitchFamily="49" charset="0"/>
              </a:rPr>
              <a:t>Binding</a:t>
            </a:r>
          </a:p>
        </p:txBody>
      </p:sp>
    </p:spTree>
    <p:extLst>
      <p:ext uri="{BB962C8B-B14F-4D97-AF65-F5344CB8AC3E}">
        <p14:creationId xmlns:p14="http://schemas.microsoft.com/office/powerpoint/2010/main" val="293541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dissolve">
                                      <p:cBhvr>
                                        <p:cTn id="40" dur="500"/>
                                        <p:tgtEl>
                                          <p:spTgt spid="21"/>
                                        </p:tgtEl>
                                      </p:cBhvr>
                                    </p:animEffect>
                                  </p:childTnLst>
                                </p:cTn>
                              </p:par>
                              <p:par>
                                <p:cTn id="41" presetID="9"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dissolve">
                                      <p:cBhvr>
                                        <p:cTn id="43" dur="500"/>
                                        <p:tgtEl>
                                          <p:spTgt spid="25"/>
                                        </p:tgtEl>
                                      </p:cBhvr>
                                    </p:animEffect>
                                  </p:childTnLst>
                                </p:cTn>
                              </p:par>
                              <p:par>
                                <p:cTn id="44" presetID="9"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dissolve">
                                      <p:cBhvr>
                                        <p:cTn id="46" dur="500"/>
                                        <p:tgtEl>
                                          <p:spTgt spid="27"/>
                                        </p:tgtEl>
                                      </p:cBhvr>
                                    </p:animEffect>
                                  </p:childTnLst>
                                </p:cTn>
                              </p:par>
                              <p:par>
                                <p:cTn id="47" presetID="9"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dissolve">
                                      <p:cBhvr>
                                        <p:cTn id="49" dur="500"/>
                                        <p:tgtEl>
                                          <p:spTgt spid="29"/>
                                        </p:tgtEl>
                                      </p:cBhvr>
                                    </p:animEffect>
                                  </p:childTnLst>
                                </p:cTn>
                              </p:par>
                              <p:par>
                                <p:cTn id="50" presetID="9"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ssolve">
                                      <p:cBhvr>
                                        <p:cTn id="55" dur="500"/>
                                        <p:tgtEl>
                                          <p:spTgt spid="3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dissolve">
                                      <p:cBhvr>
                                        <p:cTn id="58" dur="500"/>
                                        <p:tgtEl>
                                          <p:spTgt spid="4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dissolve">
                                      <p:cBhvr>
                                        <p:cTn id="61" dur="5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dissolv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500" fill="hold"/>
                                        <p:tgtEl>
                                          <p:spTgt spid="40"/>
                                        </p:tgtEl>
                                        <p:attrNameLst>
                                          <p:attrName>ppt_x</p:attrName>
                                        </p:attrNameLst>
                                      </p:cBhvr>
                                      <p:tavLst>
                                        <p:tav tm="0">
                                          <p:val>
                                            <p:strVal val="1+#ppt_w/2"/>
                                          </p:val>
                                        </p:tav>
                                        <p:tav tm="100000">
                                          <p:val>
                                            <p:strVal val="#ppt_x"/>
                                          </p:val>
                                        </p:tav>
                                      </p:tavLst>
                                    </p:anim>
                                    <p:anim calcmode="lin" valueType="num">
                                      <p:cBhvr additive="base">
                                        <p:cTn id="72"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nodeType="clickEffect">
                                  <p:stCondLst>
                                    <p:cond delay="0"/>
                                  </p:stCondLst>
                                  <p:childTnLst>
                                    <p:animEffect transition="out" filter="dissolve">
                                      <p:cBhvr>
                                        <p:cTn id="76" dur="500"/>
                                        <p:tgtEl>
                                          <p:spTgt spid="29"/>
                                        </p:tgtEl>
                                      </p:cBhvr>
                                    </p:animEffect>
                                    <p:set>
                                      <p:cBhvr>
                                        <p:cTn id="77" dur="1" fill="hold">
                                          <p:stCondLst>
                                            <p:cond delay="499"/>
                                          </p:stCondLst>
                                        </p:cTn>
                                        <p:tgtEl>
                                          <p:spTgt spid="29"/>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dissolve">
                                      <p:cBhvr>
                                        <p:cTn id="8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8" grpId="0" animBg="1"/>
      <p:bldP spid="9" grpId="0" animBg="1"/>
      <p:bldP spid="10" grpId="0" animBg="1"/>
      <p:bldP spid="13" grpId="0" animBg="1"/>
      <p:bldP spid="14" grpId="0" animBg="1"/>
      <p:bldP spid="16" grpId="0" animBg="1"/>
      <p:bldP spid="17" grpId="0" animBg="1"/>
      <p:bldP spid="33" grpId="0"/>
      <p:bldP spid="38" grpId="0"/>
      <p:bldP spid="40" grpId="0" animBg="1"/>
      <p:bldP spid="47"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7B8F-3235-8C4D-8F65-B5630AE4CB34}"/>
              </a:ext>
            </a:extLst>
          </p:cNvPr>
          <p:cNvSpPr>
            <a:spLocks noGrp="1"/>
          </p:cNvSpPr>
          <p:nvPr>
            <p:ph type="title"/>
          </p:nvPr>
        </p:nvSpPr>
        <p:spPr/>
        <p:txBody>
          <a:bodyPr/>
          <a:lstStyle/>
          <a:p>
            <a:r>
              <a:rPr lang="en-US" dirty="0"/>
              <a:t>Now for the Usual Top-Down Stuff</a:t>
            </a:r>
          </a:p>
        </p:txBody>
      </p:sp>
      <p:sp>
        <p:nvSpPr>
          <p:cNvPr id="3" name="Date Placeholder 2">
            <a:extLst>
              <a:ext uri="{FF2B5EF4-FFF2-40B4-BE49-F238E27FC236}">
                <a16:creationId xmlns:a16="http://schemas.microsoft.com/office/drawing/2014/main" id="{8C78A026-3ECE-8F4A-AED8-247871A42CA2}"/>
              </a:ext>
            </a:extLst>
          </p:cNvPr>
          <p:cNvSpPr>
            <a:spLocks noGrp="1"/>
          </p:cNvSpPr>
          <p:nvPr>
            <p:ph type="dt" sz="half" idx="10"/>
          </p:nvPr>
        </p:nvSpPr>
        <p:spPr/>
        <p:txBody>
          <a:bodyPr/>
          <a:lstStyle/>
          <a:p>
            <a:fld id="{DE5AFF08-DC80-1348-AE02-CB2F959C8BFA}" type="datetime1">
              <a:rPr lang="en-US" smtClean="0"/>
              <a:t>3/17/21</a:t>
            </a:fld>
            <a:endParaRPr lang="en-US"/>
          </a:p>
        </p:txBody>
      </p:sp>
      <p:sp>
        <p:nvSpPr>
          <p:cNvPr id="4" name="Footer Placeholder 3">
            <a:extLst>
              <a:ext uri="{FF2B5EF4-FFF2-40B4-BE49-F238E27FC236}">
                <a16:creationId xmlns:a16="http://schemas.microsoft.com/office/drawing/2014/main" id="{EA80CF5D-45B5-D34D-8513-2084D95EF5A4}"/>
              </a:ext>
            </a:extLst>
          </p:cNvPr>
          <p:cNvSpPr>
            <a:spLocks noGrp="1"/>
          </p:cNvSpPr>
          <p:nvPr>
            <p:ph type="ftr" sz="quarter" idx="11"/>
          </p:nvPr>
        </p:nvSpPr>
        <p:spPr/>
        <p:txBody>
          <a:bodyPr/>
          <a:lstStyle/>
          <a:p>
            <a:r>
              <a:rPr lang="en-US"/>
              <a:t>PLC Spring 2021</a:t>
            </a:r>
          </a:p>
        </p:txBody>
      </p:sp>
      <p:sp>
        <p:nvSpPr>
          <p:cNvPr id="5" name="Slide Number Placeholder 4">
            <a:extLst>
              <a:ext uri="{FF2B5EF4-FFF2-40B4-BE49-F238E27FC236}">
                <a16:creationId xmlns:a16="http://schemas.microsoft.com/office/drawing/2014/main" id="{C589DC46-4C62-5443-88CA-6348BDB63687}"/>
              </a:ext>
            </a:extLst>
          </p:cNvPr>
          <p:cNvSpPr>
            <a:spLocks noGrp="1"/>
          </p:cNvSpPr>
          <p:nvPr>
            <p:ph type="sldNum" sz="quarter" idx="12"/>
          </p:nvPr>
        </p:nvSpPr>
        <p:spPr/>
        <p:txBody>
          <a:bodyPr/>
          <a:lstStyle/>
          <a:p>
            <a:fld id="{96BDC4DD-03EC-6948-A06B-20516E71545D}" type="slidenum">
              <a:rPr lang="en-US" smtClean="0"/>
              <a:t>19</a:t>
            </a:fld>
            <a:endParaRPr lang="en-US"/>
          </a:p>
        </p:txBody>
      </p:sp>
      <p:sp>
        <p:nvSpPr>
          <p:cNvPr id="6" name="Content Placeholder 2">
            <a:extLst>
              <a:ext uri="{FF2B5EF4-FFF2-40B4-BE49-F238E27FC236}">
                <a16:creationId xmlns:a16="http://schemas.microsoft.com/office/drawing/2014/main" id="{3B7DDC2A-4C69-954F-81A3-D9EC57725A46}"/>
              </a:ext>
            </a:extLst>
          </p:cNvPr>
          <p:cNvSpPr txBox="1">
            <a:spLocks/>
          </p:cNvSpPr>
          <p:nvPr/>
        </p:nvSpPr>
        <p:spPr>
          <a:xfrm>
            <a:off x="680321" y="2336873"/>
            <a:ext cx="9613861" cy="35993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3200"/>
              <a:t>Tokens</a:t>
            </a:r>
          </a:p>
          <a:p>
            <a:pPr lvl="1"/>
            <a:r>
              <a:rPr lang="en-US" sz="2800">
                <a:latin typeface="Andale Mono" panose="020B0509000000000004" pitchFamily="49" charset="0"/>
              </a:rPr>
              <a:t>SET 'set'</a:t>
            </a:r>
          </a:p>
          <a:p>
            <a:r>
              <a:rPr lang="en-US" sz="3200"/>
              <a:t>Grammar</a:t>
            </a:r>
          </a:p>
          <a:p>
            <a:pPr lvl="1"/>
            <a:r>
              <a:rPr lang="en-US" sz="2800">
                <a:latin typeface="Andale Mono" panose="020B0509000000000004" pitchFamily="49" charset="0"/>
              </a:rPr>
              <a:t>&lt;exp&gt;:SetExp ::= SET &lt;VAR&gt; ASSIGN &lt;exp&gt;</a:t>
            </a:r>
          </a:p>
          <a:p>
            <a:r>
              <a:rPr lang="en-US" sz="3200"/>
              <a:t>Semantics...</a:t>
            </a:r>
            <a:endParaRPr lang="en-US" sz="3200" dirty="0"/>
          </a:p>
        </p:txBody>
      </p:sp>
    </p:spTree>
    <p:extLst>
      <p:ext uri="{BB962C8B-B14F-4D97-AF65-F5344CB8AC3E}">
        <p14:creationId xmlns:p14="http://schemas.microsoft.com/office/powerpoint/2010/main" val="98436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9069-6BED-B645-BE39-BE1702CB73AE}"/>
              </a:ext>
            </a:extLst>
          </p:cNvPr>
          <p:cNvSpPr>
            <a:spLocks noGrp="1"/>
          </p:cNvSpPr>
          <p:nvPr>
            <p:ph type="title"/>
          </p:nvPr>
        </p:nvSpPr>
        <p:spPr/>
        <p:txBody>
          <a:bodyPr/>
          <a:lstStyle/>
          <a:p>
            <a:r>
              <a:rPr lang="en-US" dirty="0"/>
              <a:t>Tips and Notes</a:t>
            </a:r>
          </a:p>
        </p:txBody>
      </p:sp>
      <p:sp>
        <p:nvSpPr>
          <p:cNvPr id="3" name="Content Placeholder 2">
            <a:extLst>
              <a:ext uri="{FF2B5EF4-FFF2-40B4-BE49-F238E27FC236}">
                <a16:creationId xmlns:a16="http://schemas.microsoft.com/office/drawing/2014/main" id="{957CFC93-D1EC-664E-A97B-EDC4E8D10D2F}"/>
              </a:ext>
            </a:extLst>
          </p:cNvPr>
          <p:cNvSpPr>
            <a:spLocks noGrp="1"/>
          </p:cNvSpPr>
          <p:nvPr>
            <p:ph idx="1"/>
          </p:nvPr>
        </p:nvSpPr>
        <p:spPr/>
        <p:txBody>
          <a:bodyPr/>
          <a:lstStyle/>
          <a:p>
            <a:r>
              <a:rPr lang="en-US" dirty="0">
                <a:hlinkClick r:id="rId2" action="ppaction://hlinksldjump"/>
              </a:rPr>
              <a:t>The slide on changing SET to REF</a:t>
            </a:r>
            <a:r>
              <a:rPr lang="en-US" dirty="0"/>
              <a:t> was changed to show correct code that uses </a:t>
            </a:r>
            <a:r>
              <a:rPr lang="en-US" dirty="0" err="1">
                <a:latin typeface="Andale Mono" panose="020B0509000000000004" pitchFamily="49" charset="0"/>
              </a:rPr>
              <a:t>Exp.evalRef</a:t>
            </a:r>
            <a:r>
              <a:rPr lang="en-US" dirty="0"/>
              <a:t>.</a:t>
            </a:r>
          </a:p>
          <a:p>
            <a:r>
              <a:rPr lang="en-US" dirty="0"/>
              <a:t>Know thy Java.</a:t>
            </a:r>
          </a:p>
          <a:p>
            <a:pPr marL="914400" lvl="1" indent="-457200">
              <a:buFont typeface="+mj-lt"/>
              <a:buAutoNum type="arabicPeriod"/>
            </a:pPr>
            <a:r>
              <a:rPr lang="en-US" dirty="0"/>
              <a:t>Is there any advantage to </a:t>
            </a:r>
            <a:r>
              <a:rPr lang="en-US" u="sng" dirty="0"/>
              <a:t>surrounding</a:t>
            </a:r>
            <a:r>
              <a:rPr lang="en-US" dirty="0"/>
              <a:t> a character with quotes?</a:t>
            </a:r>
            <a:br>
              <a:rPr lang="en-US" dirty="0"/>
            </a:br>
            <a:endParaRPr lang="en-US" dirty="0"/>
          </a:p>
          <a:p>
            <a:pPr marL="914400" lvl="1" indent="-457200">
              <a:buFont typeface="+mj-lt"/>
              <a:buAutoNum type="arabicPeriod"/>
            </a:pPr>
            <a:r>
              <a:rPr lang="en-US" dirty="0"/>
              <a:t>In the homework, why did I suggest you call the character token </a:t>
            </a:r>
            <a:r>
              <a:rPr lang="en-US" dirty="0">
                <a:latin typeface="Andale Mono" panose="020B0509000000000004" pitchFamily="49" charset="0"/>
              </a:rPr>
              <a:t>CHR</a:t>
            </a:r>
            <a:r>
              <a:rPr lang="en-US" dirty="0"/>
              <a:t>?</a:t>
            </a:r>
            <a:br>
              <a:rPr lang="en-US" dirty="0"/>
            </a:br>
            <a:endParaRPr lang="en-US" dirty="0"/>
          </a:p>
          <a:p>
            <a:pPr marL="914400" lvl="1" indent="-457200">
              <a:buFont typeface="+mj-lt"/>
              <a:buAutoNum type="arabicPeriod"/>
            </a:pPr>
            <a:r>
              <a:rPr lang="en-US" dirty="0"/>
              <a:t>We have a token type VAR. Java must be very clever and forgiving. Why?</a:t>
            </a:r>
          </a:p>
          <a:p>
            <a:endParaRPr lang="en-US" dirty="0"/>
          </a:p>
        </p:txBody>
      </p:sp>
      <p:sp>
        <p:nvSpPr>
          <p:cNvPr id="4" name="Date Placeholder 3">
            <a:extLst>
              <a:ext uri="{FF2B5EF4-FFF2-40B4-BE49-F238E27FC236}">
                <a16:creationId xmlns:a16="http://schemas.microsoft.com/office/drawing/2014/main" id="{81357D53-AB84-C344-BED6-5CC52213E38D}"/>
              </a:ext>
            </a:extLst>
          </p:cNvPr>
          <p:cNvSpPr>
            <a:spLocks noGrp="1"/>
          </p:cNvSpPr>
          <p:nvPr>
            <p:ph type="dt" sz="half" idx="10"/>
          </p:nvPr>
        </p:nvSpPr>
        <p:spPr/>
        <p:txBody>
          <a:bodyPr/>
          <a:lstStyle/>
          <a:p>
            <a:fld id="{592CCF70-B08D-4B45-BD00-F119BACF09F0}" type="datetime1">
              <a:rPr lang="en-US" smtClean="0"/>
              <a:t>3/17/21</a:t>
            </a:fld>
            <a:endParaRPr lang="en-US"/>
          </a:p>
        </p:txBody>
      </p:sp>
      <p:sp>
        <p:nvSpPr>
          <p:cNvPr id="5" name="Footer Placeholder 4">
            <a:extLst>
              <a:ext uri="{FF2B5EF4-FFF2-40B4-BE49-F238E27FC236}">
                <a16:creationId xmlns:a16="http://schemas.microsoft.com/office/drawing/2014/main" id="{59B02778-F75D-6749-B52D-4C05DF685B70}"/>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A7D60BE3-80C8-894E-911E-1E4AF63E3B3E}"/>
              </a:ext>
            </a:extLst>
          </p:cNvPr>
          <p:cNvSpPr>
            <a:spLocks noGrp="1"/>
          </p:cNvSpPr>
          <p:nvPr>
            <p:ph type="sldNum" sz="quarter" idx="12"/>
          </p:nvPr>
        </p:nvSpPr>
        <p:spPr/>
        <p:txBody>
          <a:bodyPr/>
          <a:lstStyle/>
          <a:p>
            <a:fld id="{96BDC4DD-03EC-6948-A06B-20516E71545D}" type="slidenum">
              <a:rPr lang="en-US" smtClean="0"/>
              <a:t>2</a:t>
            </a:fld>
            <a:endParaRPr lang="en-US"/>
          </a:p>
        </p:txBody>
      </p:sp>
    </p:spTree>
    <p:extLst>
      <p:ext uri="{BB962C8B-B14F-4D97-AF65-F5344CB8AC3E}">
        <p14:creationId xmlns:p14="http://schemas.microsoft.com/office/powerpoint/2010/main" val="2342231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4891-33CF-6A41-AAEC-5CF0AD6DE923}"/>
              </a:ext>
            </a:extLst>
          </p:cNvPr>
          <p:cNvSpPr>
            <a:spLocks noGrp="1"/>
          </p:cNvSpPr>
          <p:nvPr>
            <p:ph type="title"/>
          </p:nvPr>
        </p:nvSpPr>
        <p:spPr/>
        <p:txBody>
          <a:bodyPr/>
          <a:lstStyle/>
          <a:p>
            <a:r>
              <a:rPr lang="en-US" b="1" dirty="0" err="1"/>
              <a:t>SetExp-i.java</a:t>
            </a:r>
            <a:endParaRPr lang="en-US" b="1" dirty="0"/>
          </a:p>
        </p:txBody>
      </p:sp>
      <p:sp>
        <p:nvSpPr>
          <p:cNvPr id="3" name="Content Placeholder 2">
            <a:extLst>
              <a:ext uri="{FF2B5EF4-FFF2-40B4-BE49-F238E27FC236}">
                <a16:creationId xmlns:a16="http://schemas.microsoft.com/office/drawing/2014/main" id="{35E91F77-5C64-294C-8910-41F2AE47C2F0}"/>
              </a:ext>
            </a:extLst>
          </p:cNvPr>
          <p:cNvSpPr>
            <a:spLocks noGrp="1"/>
          </p:cNvSpPr>
          <p:nvPr>
            <p:ph idx="1"/>
          </p:nvPr>
        </p:nvSpPr>
        <p:spPr/>
        <p:txBody>
          <a:bodyPr>
            <a:normAutofit fontScale="70000" lnSpcReduction="20000"/>
          </a:bodyPr>
          <a:lstStyle/>
          <a:p>
            <a:pPr marL="0" indent="0">
              <a:buNone/>
            </a:pPr>
            <a:r>
              <a:rPr lang="en-US" sz="3200" dirty="0">
                <a:latin typeface="Andale Mono" panose="020B0509000000000004" pitchFamily="49" charset="0"/>
              </a:rPr>
              <a:t>    public Val </a:t>
            </a:r>
            <a:r>
              <a:rPr lang="en-US" sz="3200" dirty="0" err="1">
                <a:latin typeface="Andale Mono" panose="020B0509000000000004" pitchFamily="49" charset="0"/>
              </a:rPr>
              <a:t>eval</a:t>
            </a:r>
            <a:r>
              <a:rPr lang="en-US" sz="3200" dirty="0">
                <a:latin typeface="Andale Mono" panose="020B0509000000000004" pitchFamily="49" charset="0"/>
              </a:rPr>
              <a:t>( </a:t>
            </a:r>
            <a:r>
              <a:rPr lang="en-US" sz="3200" dirty="0" err="1">
                <a:latin typeface="Andale Mono" panose="020B0509000000000004" pitchFamily="49" charset="0"/>
              </a:rPr>
              <a:t>Env</a:t>
            </a:r>
            <a:r>
              <a:rPr lang="en-US" sz="3200" dirty="0">
                <a:latin typeface="Andale Mono" panose="020B0509000000000004" pitchFamily="49" charset="0"/>
              </a:rPr>
              <a:t> </a:t>
            </a:r>
            <a:r>
              <a:rPr lang="en-US" sz="3200" dirty="0" err="1">
                <a:latin typeface="Andale Mono" panose="020B0509000000000004" pitchFamily="49" charset="0"/>
              </a:rPr>
              <a:t>env</a:t>
            </a:r>
            <a:r>
              <a:rPr lang="en-US" sz="3200" dirty="0">
                <a:latin typeface="Andale Mono" panose="020B0509000000000004" pitchFamily="49" charset="0"/>
              </a:rPr>
              <a:t> ) {</a:t>
            </a:r>
          </a:p>
          <a:p>
            <a:pPr marL="0" indent="0">
              <a:buNone/>
            </a:pPr>
            <a:r>
              <a:rPr lang="en-US" sz="3200" dirty="0">
                <a:latin typeface="Andale Mono" panose="020B0509000000000004" pitchFamily="49" charset="0"/>
              </a:rPr>
              <a:t>        Val </a:t>
            </a:r>
            <a:r>
              <a:rPr lang="en-US" sz="3200" dirty="0" err="1">
                <a:latin typeface="Andale Mono" panose="020B0509000000000004" pitchFamily="49" charset="0"/>
              </a:rPr>
              <a:t>val</a:t>
            </a:r>
            <a:r>
              <a:rPr lang="en-US" sz="3200" dirty="0">
                <a:latin typeface="Andale Mono" panose="020B0509000000000004" pitchFamily="49" charset="0"/>
              </a:rPr>
              <a:t> = </a:t>
            </a:r>
            <a:r>
              <a:rPr lang="en-US" sz="3200" dirty="0" err="1">
                <a:latin typeface="Andale Mono" panose="020B0509000000000004" pitchFamily="49" charset="0"/>
              </a:rPr>
              <a:t>exp.eval</a:t>
            </a:r>
            <a:r>
              <a:rPr lang="en-US" sz="3200" dirty="0">
                <a:latin typeface="Andale Mono" panose="020B0509000000000004" pitchFamily="49" charset="0"/>
              </a:rPr>
              <a:t>( </a:t>
            </a:r>
            <a:r>
              <a:rPr lang="en-US" sz="3200" dirty="0" err="1">
                <a:latin typeface="Andale Mono" panose="020B0509000000000004" pitchFamily="49" charset="0"/>
              </a:rPr>
              <a:t>env</a:t>
            </a:r>
            <a:r>
              <a:rPr lang="en-US" sz="3200" dirty="0">
                <a:latin typeface="Andale Mono" panose="020B0509000000000004" pitchFamily="49" charset="0"/>
              </a:rPr>
              <a:t> );</a:t>
            </a:r>
          </a:p>
          <a:p>
            <a:pPr marL="0" indent="0">
              <a:buNone/>
            </a:pPr>
            <a:r>
              <a:rPr lang="en-US" sz="3200" dirty="0">
                <a:latin typeface="Andale Mono" panose="020B0509000000000004" pitchFamily="49" charset="0"/>
              </a:rPr>
              <a:t>        Ref ref = </a:t>
            </a:r>
            <a:r>
              <a:rPr lang="en-US" sz="3200" dirty="0" err="1">
                <a:latin typeface="Andale Mono" panose="020B0509000000000004" pitchFamily="49" charset="0"/>
              </a:rPr>
              <a:t>env.applyEnvRef</a:t>
            </a:r>
            <a:r>
              <a:rPr lang="en-US" sz="3200" dirty="0">
                <a:latin typeface="Andale Mono" panose="020B0509000000000004" pitchFamily="49" charset="0"/>
              </a:rPr>
              <a:t>( </a:t>
            </a:r>
            <a:r>
              <a:rPr lang="en-US" sz="3200" dirty="0" err="1">
                <a:latin typeface="Andale Mono" panose="020B0509000000000004" pitchFamily="49" charset="0"/>
              </a:rPr>
              <a:t>var.str</a:t>
            </a:r>
            <a:r>
              <a:rPr lang="en-US" sz="3200" dirty="0">
                <a:latin typeface="Andale Mono" panose="020B0509000000000004" pitchFamily="49" charset="0"/>
              </a:rPr>
              <a:t> );</a:t>
            </a:r>
          </a:p>
          <a:p>
            <a:pPr marL="0" indent="0">
              <a:buNone/>
            </a:pPr>
            <a:r>
              <a:rPr lang="en-US" sz="3200" dirty="0">
                <a:latin typeface="Andale Mono" panose="020B0509000000000004" pitchFamily="49" charset="0"/>
              </a:rPr>
              <a:t>        return </a:t>
            </a:r>
            <a:r>
              <a:rPr lang="en-US" sz="3200" dirty="0" err="1">
                <a:latin typeface="Andale Mono" panose="020B0509000000000004" pitchFamily="49" charset="0"/>
              </a:rPr>
              <a:t>ref.setRef</a:t>
            </a:r>
            <a:r>
              <a:rPr lang="en-US" sz="3200" dirty="0">
                <a:latin typeface="Andale Mono" panose="020B0509000000000004" pitchFamily="49" charset="0"/>
              </a:rPr>
              <a:t>( </a:t>
            </a:r>
            <a:r>
              <a:rPr lang="en-US" sz="3200" dirty="0" err="1">
                <a:latin typeface="Andale Mono" panose="020B0509000000000004" pitchFamily="49" charset="0"/>
              </a:rPr>
              <a:t>val</a:t>
            </a:r>
            <a:r>
              <a:rPr lang="en-US" sz="3200" dirty="0">
                <a:latin typeface="Andale Mono" panose="020B0509000000000004" pitchFamily="49" charset="0"/>
              </a:rPr>
              <a:t> );</a:t>
            </a:r>
          </a:p>
          <a:p>
            <a:pPr marL="0" indent="0">
              <a:buNone/>
            </a:pPr>
            <a:r>
              <a:rPr lang="en-US" sz="3200" dirty="0">
                <a:latin typeface="Andale Mono" panose="020B0509000000000004" pitchFamily="49" charset="0"/>
              </a:rPr>
              <a:t>    }</a:t>
            </a:r>
          </a:p>
          <a:p>
            <a:pPr marL="0" indent="0">
              <a:buNone/>
            </a:pPr>
            <a:endParaRPr lang="en-US" sz="3200" dirty="0">
              <a:latin typeface="Andale Mono" panose="020B0509000000000004" pitchFamily="49" charset="0"/>
            </a:endParaRPr>
          </a:p>
          <a:p>
            <a:pPr marL="0" indent="0">
              <a:buNone/>
            </a:pPr>
            <a:r>
              <a:rPr lang="en-US" sz="3200" dirty="0">
                <a:latin typeface="Andale Mono" panose="020B0509000000000004" pitchFamily="49" charset="0"/>
              </a:rPr>
              <a:t>    @Override</a:t>
            </a:r>
          </a:p>
          <a:p>
            <a:pPr marL="0" indent="0">
              <a:buNone/>
            </a:pPr>
            <a:r>
              <a:rPr lang="en-US" sz="3200" dirty="0">
                <a:latin typeface="Andale Mono" panose="020B0509000000000004" pitchFamily="49" charset="0"/>
              </a:rPr>
              <a:t>    public String </a:t>
            </a:r>
            <a:r>
              <a:rPr lang="en-US" sz="3200" dirty="0" err="1">
                <a:latin typeface="Andale Mono" panose="020B0509000000000004" pitchFamily="49" charset="0"/>
              </a:rPr>
              <a:t>toString</a:t>
            </a:r>
            <a:r>
              <a:rPr lang="en-US" sz="3200" dirty="0">
                <a:latin typeface="Andale Mono" panose="020B0509000000000004" pitchFamily="49" charset="0"/>
              </a:rPr>
              <a:t>() {</a:t>
            </a:r>
          </a:p>
          <a:p>
            <a:pPr marL="0" indent="0">
              <a:buNone/>
            </a:pPr>
            <a:r>
              <a:rPr lang="en-US" sz="3200" dirty="0">
                <a:latin typeface="Andale Mono" panose="020B0509000000000004" pitchFamily="49" charset="0"/>
              </a:rPr>
              <a:t>        return </a:t>
            </a:r>
            <a:r>
              <a:rPr lang="en-US" sz="3200" dirty="0" err="1">
                <a:latin typeface="Andale Mono" panose="020B0509000000000004" pitchFamily="49" charset="0"/>
              </a:rPr>
              <a:t>var.str</a:t>
            </a:r>
            <a:r>
              <a:rPr lang="en-US" sz="3200" dirty="0">
                <a:latin typeface="Andale Mono" panose="020B0509000000000004" pitchFamily="49" charset="0"/>
              </a:rPr>
              <a:t> + '=' + </a:t>
            </a:r>
            <a:r>
              <a:rPr lang="en-US" sz="3200" dirty="0" err="1">
                <a:latin typeface="Andale Mono" panose="020B0509000000000004" pitchFamily="49" charset="0"/>
              </a:rPr>
              <a:t>exp</a:t>
            </a:r>
            <a:r>
              <a:rPr lang="en-US" sz="3200" dirty="0">
                <a:latin typeface="Andale Mono" panose="020B0509000000000004" pitchFamily="49" charset="0"/>
              </a:rPr>
              <a:t>;</a:t>
            </a:r>
          </a:p>
          <a:p>
            <a:pPr marL="0" indent="0">
              <a:buNone/>
            </a:pPr>
            <a:r>
              <a:rPr lang="en-US" sz="3200" dirty="0">
                <a:latin typeface="Andale Mono" panose="020B0509000000000004" pitchFamily="49" charset="0"/>
              </a:rPr>
              <a:t>    }</a:t>
            </a:r>
          </a:p>
        </p:txBody>
      </p:sp>
      <p:sp>
        <p:nvSpPr>
          <p:cNvPr id="4" name="Date Placeholder 3">
            <a:extLst>
              <a:ext uri="{FF2B5EF4-FFF2-40B4-BE49-F238E27FC236}">
                <a16:creationId xmlns:a16="http://schemas.microsoft.com/office/drawing/2014/main" id="{CBFCAED4-B7DE-674A-984F-3D14FB3AF1C8}"/>
              </a:ext>
            </a:extLst>
          </p:cNvPr>
          <p:cNvSpPr>
            <a:spLocks noGrp="1"/>
          </p:cNvSpPr>
          <p:nvPr>
            <p:ph type="dt" sz="half" idx="10"/>
          </p:nvPr>
        </p:nvSpPr>
        <p:spPr/>
        <p:txBody>
          <a:bodyPr/>
          <a:lstStyle/>
          <a:p>
            <a:fld id="{D6C7DF7D-A902-CA4B-A56A-5E1E63F27114}" type="datetime1">
              <a:rPr lang="en-US" smtClean="0"/>
              <a:t>3/17/21</a:t>
            </a:fld>
            <a:endParaRPr lang="en-US"/>
          </a:p>
        </p:txBody>
      </p:sp>
      <p:sp>
        <p:nvSpPr>
          <p:cNvPr id="5" name="Footer Placeholder 4">
            <a:extLst>
              <a:ext uri="{FF2B5EF4-FFF2-40B4-BE49-F238E27FC236}">
                <a16:creationId xmlns:a16="http://schemas.microsoft.com/office/drawing/2014/main" id="{B749D69F-4A57-D445-AD0C-04BEC7F7740B}"/>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2E73C24E-D459-9340-8B41-423D0FF16602}"/>
              </a:ext>
            </a:extLst>
          </p:cNvPr>
          <p:cNvSpPr>
            <a:spLocks noGrp="1"/>
          </p:cNvSpPr>
          <p:nvPr>
            <p:ph type="sldNum" sz="quarter" idx="12"/>
          </p:nvPr>
        </p:nvSpPr>
        <p:spPr/>
        <p:txBody>
          <a:bodyPr/>
          <a:lstStyle/>
          <a:p>
            <a:fld id="{96BDC4DD-03EC-6948-A06B-20516E71545D}" type="slidenum">
              <a:rPr lang="en-US" smtClean="0"/>
              <a:t>20</a:t>
            </a:fld>
            <a:endParaRPr lang="en-US"/>
          </a:p>
        </p:txBody>
      </p:sp>
    </p:spTree>
    <p:extLst>
      <p:ext uri="{BB962C8B-B14F-4D97-AF65-F5344CB8AC3E}">
        <p14:creationId xmlns:p14="http://schemas.microsoft.com/office/powerpoint/2010/main" val="3649637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2E67-3090-9F43-8F53-1775438A8850}"/>
              </a:ext>
            </a:extLst>
          </p:cNvPr>
          <p:cNvSpPr>
            <a:spLocks noGrp="1"/>
          </p:cNvSpPr>
          <p:nvPr>
            <p:ph type="title"/>
          </p:nvPr>
        </p:nvSpPr>
        <p:spPr/>
        <p:txBody>
          <a:bodyPr/>
          <a:lstStyle/>
          <a:p>
            <a:r>
              <a:rPr lang="en-US" dirty="0"/>
              <a:t>Wait! What is Mutation without</a:t>
            </a:r>
            <a:br>
              <a:rPr lang="en-US" dirty="0"/>
            </a:br>
            <a:r>
              <a:rPr lang="en-US" dirty="0"/>
              <a:t>Imperative Sequences?</a:t>
            </a:r>
          </a:p>
        </p:txBody>
      </p:sp>
      <p:sp>
        <p:nvSpPr>
          <p:cNvPr id="3" name="Content Placeholder 2">
            <a:extLst>
              <a:ext uri="{FF2B5EF4-FFF2-40B4-BE49-F238E27FC236}">
                <a16:creationId xmlns:a16="http://schemas.microsoft.com/office/drawing/2014/main" id="{7CA7BF20-7EB0-154B-A9E9-F175F2FCAA3D}"/>
              </a:ext>
            </a:extLst>
          </p:cNvPr>
          <p:cNvSpPr>
            <a:spLocks noGrp="1"/>
          </p:cNvSpPr>
          <p:nvPr>
            <p:ph idx="1"/>
          </p:nvPr>
        </p:nvSpPr>
        <p:spPr>
          <a:xfrm>
            <a:off x="680321" y="2336873"/>
            <a:ext cx="9613861" cy="2811324"/>
          </a:xfrm>
        </p:spPr>
        <p:txBody>
          <a:bodyPr>
            <a:normAutofit fontScale="92500" lnSpcReduction="10000"/>
          </a:bodyPr>
          <a:lstStyle/>
          <a:p>
            <a:r>
              <a:rPr lang="en-US" dirty="0">
                <a:latin typeface="Andale Mono" panose="020B0509000000000004" pitchFamily="49" charset="0"/>
              </a:rPr>
              <a:t>let x = 1 in { set x = *(x,5) ; x }</a:t>
            </a:r>
          </a:p>
          <a:p>
            <a:r>
              <a:rPr lang="en-US" dirty="0"/>
              <a:t>Add a new expression type: </a:t>
            </a:r>
            <a:r>
              <a:rPr lang="en-US" dirty="0" err="1">
                <a:latin typeface="Andale Mono" panose="020B0509000000000004" pitchFamily="49" charset="0"/>
              </a:rPr>
              <a:t>SeqExp</a:t>
            </a:r>
            <a:endParaRPr lang="en-US" dirty="0">
              <a:latin typeface="Andale Mono" panose="020B0509000000000004" pitchFamily="49" charset="0"/>
            </a:endParaRPr>
          </a:p>
          <a:p>
            <a:pPr lvl="1"/>
            <a:r>
              <a:rPr lang="en-US" dirty="0">
                <a:latin typeface="Andale Mono" panose="020B0509000000000004" pitchFamily="49" charset="0"/>
              </a:rPr>
              <a:t>Its value is the value of the final expression.</a:t>
            </a:r>
          </a:p>
          <a:p>
            <a:r>
              <a:rPr lang="en-US" dirty="0"/>
              <a:t>New tokens </a:t>
            </a:r>
            <a:r>
              <a:rPr lang="en-US" dirty="0">
                <a:latin typeface="Andale Mono" panose="020B0509000000000004" pitchFamily="49" charset="0"/>
              </a:rPr>
              <a:t>LBRACE</a:t>
            </a:r>
            <a:r>
              <a:rPr lang="en-US" dirty="0"/>
              <a:t>, </a:t>
            </a:r>
            <a:r>
              <a:rPr lang="en-US" dirty="0">
                <a:latin typeface="Andale Mono" panose="020B0509000000000004" pitchFamily="49" charset="0"/>
              </a:rPr>
              <a:t>RBRACE</a:t>
            </a:r>
            <a:r>
              <a:rPr lang="en-US" dirty="0"/>
              <a:t>, </a:t>
            </a:r>
            <a:r>
              <a:rPr lang="en-US" dirty="0">
                <a:latin typeface="Andale Mono" panose="020B0509000000000004" pitchFamily="49" charset="0"/>
              </a:rPr>
              <a:t>SEMI</a:t>
            </a:r>
          </a:p>
          <a:p>
            <a:r>
              <a:rPr lang="en-US" dirty="0"/>
              <a:t>New grammar rule</a:t>
            </a:r>
          </a:p>
          <a:p>
            <a:pPr lvl="1"/>
            <a:r>
              <a:rPr lang="en-US" dirty="0">
                <a:latin typeface="Andale Mono" panose="020B0509000000000004" pitchFamily="49" charset="0"/>
              </a:rPr>
              <a:t>&lt;</a:t>
            </a:r>
            <a:r>
              <a:rPr lang="en-US" dirty="0" err="1">
                <a:latin typeface="Andale Mono" panose="020B0509000000000004" pitchFamily="49" charset="0"/>
              </a:rPr>
              <a:t>exp</a:t>
            </a:r>
            <a:r>
              <a:rPr lang="en-US" dirty="0">
                <a:latin typeface="Andale Mono" panose="020B0509000000000004" pitchFamily="49" charset="0"/>
              </a:rPr>
              <a:t>&gt;:</a:t>
            </a:r>
            <a:r>
              <a:rPr lang="en-US" dirty="0" err="1">
                <a:latin typeface="Andale Mono" panose="020B0509000000000004" pitchFamily="49" charset="0"/>
              </a:rPr>
              <a:t>SeqExp</a:t>
            </a:r>
            <a:r>
              <a:rPr lang="en-US" dirty="0">
                <a:latin typeface="Andale Mono" panose="020B0509000000000004" pitchFamily="49" charset="0"/>
              </a:rPr>
              <a:t> ::=</a:t>
            </a:r>
            <a:br>
              <a:rPr lang="en-US" dirty="0">
                <a:latin typeface="Andale Mono" panose="020B0509000000000004" pitchFamily="49" charset="0"/>
              </a:rPr>
            </a:br>
            <a:r>
              <a:rPr lang="en-US" dirty="0">
                <a:latin typeface="Andale Mono" panose="020B0509000000000004" pitchFamily="49" charset="0"/>
              </a:rPr>
              <a:t>           LBRACE &lt;</a:t>
            </a:r>
            <a:r>
              <a:rPr lang="en-US" dirty="0" err="1">
                <a:latin typeface="Andale Mono" panose="020B0509000000000004" pitchFamily="49" charset="0"/>
              </a:rPr>
              <a:t>exp</a:t>
            </a:r>
            <a:r>
              <a:rPr lang="en-US" dirty="0">
                <a:latin typeface="Andale Mono" panose="020B0509000000000004" pitchFamily="49" charset="0"/>
              </a:rPr>
              <a:t>&gt; &lt;</a:t>
            </a:r>
            <a:r>
              <a:rPr lang="en-US" dirty="0" err="1">
                <a:latin typeface="Andale Mono" panose="020B0509000000000004" pitchFamily="49" charset="0"/>
              </a:rPr>
              <a:t>seqExps</a:t>
            </a:r>
            <a:r>
              <a:rPr lang="en-US" dirty="0">
                <a:latin typeface="Andale Mono" panose="020B0509000000000004" pitchFamily="49" charset="0"/>
              </a:rPr>
              <a:t>&gt; RBRACE</a:t>
            </a:r>
          </a:p>
          <a:p>
            <a:pPr lvl="1"/>
            <a:r>
              <a:rPr lang="en-US" dirty="0">
                <a:latin typeface="Andale Mono" panose="020B0509000000000004" pitchFamily="49" charset="0"/>
              </a:rPr>
              <a:t>&lt;</a:t>
            </a:r>
            <a:r>
              <a:rPr lang="en-US" dirty="0" err="1">
                <a:latin typeface="Andale Mono" panose="020B0509000000000004" pitchFamily="49" charset="0"/>
              </a:rPr>
              <a:t>seqExps</a:t>
            </a:r>
            <a:r>
              <a:rPr lang="en-US" dirty="0">
                <a:latin typeface="Andale Mono" panose="020B0509000000000004" pitchFamily="49" charset="0"/>
              </a:rPr>
              <a:t>&gt; **= SEMI &lt;</a:t>
            </a:r>
            <a:r>
              <a:rPr lang="en-US" dirty="0" err="1">
                <a:latin typeface="Andale Mono" panose="020B0509000000000004" pitchFamily="49" charset="0"/>
              </a:rPr>
              <a:t>exp</a:t>
            </a:r>
            <a:r>
              <a:rPr lang="en-US" dirty="0">
                <a:latin typeface="Andale Mono" panose="020B0509000000000004" pitchFamily="49" charset="0"/>
              </a:rPr>
              <a:t>&gt;</a:t>
            </a:r>
          </a:p>
        </p:txBody>
      </p:sp>
      <p:sp>
        <p:nvSpPr>
          <p:cNvPr id="4" name="Date Placeholder 3">
            <a:extLst>
              <a:ext uri="{FF2B5EF4-FFF2-40B4-BE49-F238E27FC236}">
                <a16:creationId xmlns:a16="http://schemas.microsoft.com/office/drawing/2014/main" id="{DE47148A-72CB-854C-B254-B939944E4007}"/>
              </a:ext>
            </a:extLst>
          </p:cNvPr>
          <p:cNvSpPr>
            <a:spLocks noGrp="1"/>
          </p:cNvSpPr>
          <p:nvPr>
            <p:ph type="dt" sz="half" idx="10"/>
          </p:nvPr>
        </p:nvSpPr>
        <p:spPr/>
        <p:txBody>
          <a:bodyPr/>
          <a:lstStyle/>
          <a:p>
            <a:fld id="{9ECBDF08-6D56-DB46-A312-185BF6795916}" type="datetime1">
              <a:rPr lang="en-US" smtClean="0"/>
              <a:t>3/17/21</a:t>
            </a:fld>
            <a:endParaRPr lang="en-US"/>
          </a:p>
        </p:txBody>
      </p:sp>
      <p:sp>
        <p:nvSpPr>
          <p:cNvPr id="5" name="Footer Placeholder 4">
            <a:extLst>
              <a:ext uri="{FF2B5EF4-FFF2-40B4-BE49-F238E27FC236}">
                <a16:creationId xmlns:a16="http://schemas.microsoft.com/office/drawing/2014/main" id="{63FE8343-9B3F-EB4D-BC18-95C5B00E3A26}"/>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EC2CF1E1-E926-BD49-BCB4-77EE4231D6B0}"/>
              </a:ext>
            </a:extLst>
          </p:cNvPr>
          <p:cNvSpPr>
            <a:spLocks noGrp="1"/>
          </p:cNvSpPr>
          <p:nvPr>
            <p:ph type="sldNum" sz="quarter" idx="12"/>
          </p:nvPr>
        </p:nvSpPr>
        <p:spPr/>
        <p:txBody>
          <a:bodyPr/>
          <a:lstStyle/>
          <a:p>
            <a:fld id="{96BDC4DD-03EC-6948-A06B-20516E71545D}" type="slidenum">
              <a:rPr lang="en-US" smtClean="0"/>
              <a:t>21</a:t>
            </a:fld>
            <a:endParaRPr lang="en-US"/>
          </a:p>
        </p:txBody>
      </p:sp>
      <p:sp>
        <p:nvSpPr>
          <p:cNvPr id="7" name="TextBox 6">
            <a:extLst>
              <a:ext uri="{FF2B5EF4-FFF2-40B4-BE49-F238E27FC236}">
                <a16:creationId xmlns:a16="http://schemas.microsoft.com/office/drawing/2014/main" id="{4D7DBF0A-8DBD-8943-8D1E-E60B3F8CEC56}"/>
              </a:ext>
            </a:extLst>
          </p:cNvPr>
          <p:cNvSpPr txBox="1"/>
          <p:nvPr/>
        </p:nvSpPr>
        <p:spPr>
          <a:xfrm>
            <a:off x="7782928" y="3418534"/>
            <a:ext cx="3996607" cy="2123658"/>
          </a:xfrm>
          <a:prstGeom prst="rect">
            <a:avLst/>
          </a:prstGeom>
          <a:noFill/>
          <a:ln>
            <a:solidFill>
              <a:srgbClr val="FFFF00"/>
            </a:solidFill>
          </a:ln>
        </p:spPr>
        <p:txBody>
          <a:bodyPr wrap="none" rtlCol="0">
            <a:spAutoFit/>
          </a:bodyPr>
          <a:lstStyle/>
          <a:p>
            <a:r>
              <a:rPr lang="en-US" sz="1200" dirty="0" err="1">
                <a:latin typeface="Andale Mono" panose="020B0509000000000004" pitchFamily="49" charset="0"/>
              </a:rPr>
              <a:t>SeqExp</a:t>
            </a:r>
            <a:endParaRPr lang="en-US" sz="1200" dirty="0">
              <a:latin typeface="Andale Mono" panose="020B0509000000000004" pitchFamily="49" charset="0"/>
            </a:endParaRPr>
          </a:p>
          <a:p>
            <a:r>
              <a:rPr lang="en-US" sz="1200" dirty="0">
                <a:latin typeface="Andale Mono" panose="020B0509000000000004" pitchFamily="49" charset="0"/>
              </a:rPr>
              <a:t>%%%</a:t>
            </a:r>
          </a:p>
          <a:p>
            <a:r>
              <a:rPr lang="en-US" sz="1200" dirty="0">
                <a:latin typeface="Andale Mono" panose="020B0509000000000004" pitchFamily="49" charset="0"/>
              </a:rPr>
              <a:t>    @Override</a:t>
            </a:r>
          </a:p>
          <a:p>
            <a:r>
              <a:rPr lang="en-US" sz="1200" dirty="0">
                <a:latin typeface="Andale Mono" panose="020B0509000000000004" pitchFamily="49" charset="0"/>
              </a:rPr>
              <a:t>    public Val </a:t>
            </a:r>
            <a:r>
              <a:rPr lang="en-US" sz="1200" dirty="0" err="1">
                <a:latin typeface="Andale Mono" panose="020B0509000000000004" pitchFamily="49" charset="0"/>
              </a:rPr>
              <a:t>eval</a:t>
            </a:r>
            <a:r>
              <a:rPr lang="en-US" sz="1200" dirty="0">
                <a:latin typeface="Andale Mono" panose="020B0509000000000004" pitchFamily="49" charset="0"/>
              </a:rPr>
              <a:t>( </a:t>
            </a:r>
            <a:r>
              <a:rPr lang="en-US" sz="1200" dirty="0" err="1">
                <a:latin typeface="Andale Mono" panose="020B0509000000000004" pitchFamily="49" charset="0"/>
              </a:rPr>
              <a:t>Env</a:t>
            </a:r>
            <a:r>
              <a:rPr lang="en-US" sz="1200" dirty="0">
                <a:latin typeface="Andale Mono" panose="020B0509000000000004" pitchFamily="49" charset="0"/>
              </a:rPr>
              <a:t> </a:t>
            </a:r>
            <a:r>
              <a:rPr lang="en-US" sz="1200" dirty="0" err="1">
                <a:latin typeface="Andale Mono" panose="020B0509000000000004" pitchFamily="49" charset="0"/>
              </a:rPr>
              <a:t>env</a:t>
            </a:r>
            <a:r>
              <a:rPr lang="en-US" sz="1200" dirty="0">
                <a:latin typeface="Andale Mono" panose="020B0509000000000004" pitchFamily="49" charset="0"/>
              </a:rPr>
              <a:t> ) {</a:t>
            </a:r>
          </a:p>
          <a:p>
            <a:r>
              <a:rPr lang="en-US" sz="1200" dirty="0">
                <a:latin typeface="Andale Mono" panose="020B0509000000000004" pitchFamily="49" charset="0"/>
              </a:rPr>
              <a:t>        Val v = </a:t>
            </a:r>
            <a:r>
              <a:rPr lang="en-US" sz="1200" dirty="0" err="1">
                <a:latin typeface="Andale Mono" panose="020B0509000000000004" pitchFamily="49" charset="0"/>
              </a:rPr>
              <a:t>exp.eval</a:t>
            </a:r>
            <a:r>
              <a:rPr lang="en-US" sz="1200" dirty="0">
                <a:latin typeface="Andale Mono" panose="020B0509000000000004" pitchFamily="49" charset="0"/>
              </a:rPr>
              <a:t>( </a:t>
            </a:r>
            <a:r>
              <a:rPr lang="en-US" sz="1200" dirty="0" err="1">
                <a:latin typeface="Andale Mono" panose="020B0509000000000004" pitchFamily="49" charset="0"/>
              </a:rPr>
              <a:t>env</a:t>
            </a:r>
            <a:r>
              <a:rPr lang="en-US" sz="1200" dirty="0">
                <a:latin typeface="Andale Mono" panose="020B0509000000000004" pitchFamily="49" charset="0"/>
              </a:rPr>
              <a:t> );</a:t>
            </a:r>
          </a:p>
          <a:p>
            <a:r>
              <a:rPr lang="en-US" sz="1200" dirty="0">
                <a:latin typeface="Andale Mono" panose="020B0509000000000004" pitchFamily="49" charset="0"/>
              </a:rPr>
              <a:t>        for ( </a:t>
            </a:r>
            <a:r>
              <a:rPr lang="en-US" sz="1200" dirty="0" err="1">
                <a:latin typeface="Andale Mono" panose="020B0509000000000004" pitchFamily="49" charset="0"/>
              </a:rPr>
              <a:t>Exp</a:t>
            </a:r>
            <a:r>
              <a:rPr lang="en-US" sz="1200" dirty="0">
                <a:latin typeface="Andale Mono" panose="020B0509000000000004" pitchFamily="49" charset="0"/>
              </a:rPr>
              <a:t> e : </a:t>
            </a:r>
            <a:r>
              <a:rPr lang="en-US" sz="1200" dirty="0" err="1">
                <a:latin typeface="Andale Mono" panose="020B0509000000000004" pitchFamily="49" charset="0"/>
              </a:rPr>
              <a:t>seqExps.expList</a:t>
            </a:r>
            <a:r>
              <a:rPr lang="en-US" sz="1200" dirty="0">
                <a:latin typeface="Andale Mono" panose="020B0509000000000004" pitchFamily="49" charset="0"/>
              </a:rPr>
              <a:t> ) {</a:t>
            </a:r>
          </a:p>
          <a:p>
            <a:r>
              <a:rPr lang="en-US" sz="1200" dirty="0">
                <a:latin typeface="Andale Mono" panose="020B0509000000000004" pitchFamily="49" charset="0"/>
              </a:rPr>
              <a:t>            v = </a:t>
            </a:r>
            <a:r>
              <a:rPr lang="en-US" sz="1200" dirty="0" err="1">
                <a:latin typeface="Andale Mono" panose="020B0509000000000004" pitchFamily="49" charset="0"/>
              </a:rPr>
              <a:t>e.eval</a:t>
            </a:r>
            <a:r>
              <a:rPr lang="en-US" sz="1200" dirty="0">
                <a:latin typeface="Andale Mono" panose="020B0509000000000004" pitchFamily="49" charset="0"/>
              </a:rPr>
              <a:t>( </a:t>
            </a:r>
            <a:r>
              <a:rPr lang="en-US" sz="1200" dirty="0" err="1">
                <a:latin typeface="Andale Mono" panose="020B0509000000000004" pitchFamily="49" charset="0"/>
              </a:rPr>
              <a:t>env</a:t>
            </a:r>
            <a:r>
              <a:rPr lang="en-US" sz="1200" dirty="0">
                <a:latin typeface="Andale Mono" panose="020B0509000000000004" pitchFamily="49" charset="0"/>
              </a:rPr>
              <a:t> );</a:t>
            </a:r>
          </a:p>
          <a:p>
            <a:r>
              <a:rPr lang="en-US" sz="1200" dirty="0">
                <a:latin typeface="Andale Mono" panose="020B0509000000000004" pitchFamily="49" charset="0"/>
              </a:rPr>
              <a:t>        }</a:t>
            </a:r>
          </a:p>
          <a:p>
            <a:r>
              <a:rPr lang="en-US" sz="1200" dirty="0">
                <a:latin typeface="Andale Mono" panose="020B0509000000000004" pitchFamily="49" charset="0"/>
              </a:rPr>
              <a:t>        return v;</a:t>
            </a:r>
          </a:p>
          <a:p>
            <a:r>
              <a:rPr lang="en-US" sz="1200" dirty="0">
                <a:latin typeface="Andale Mono" panose="020B0509000000000004" pitchFamily="49" charset="0"/>
              </a:rPr>
              <a:t>    }</a:t>
            </a:r>
          </a:p>
          <a:p>
            <a:endParaRPr lang="en-US" sz="1200" dirty="0">
              <a:latin typeface="Andale Mono" panose="020B0509000000000004" pitchFamily="49" charset="0"/>
            </a:endParaRPr>
          </a:p>
        </p:txBody>
      </p:sp>
    </p:spTree>
    <p:extLst>
      <p:ext uri="{BB962C8B-B14F-4D97-AF65-F5344CB8AC3E}">
        <p14:creationId xmlns:p14="http://schemas.microsoft.com/office/powerpoint/2010/main" val="348578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8A4B-6BB3-B54D-8AA0-518A795BFE61}"/>
              </a:ext>
            </a:extLst>
          </p:cNvPr>
          <p:cNvSpPr>
            <a:spLocks noGrp="1"/>
          </p:cNvSpPr>
          <p:nvPr>
            <p:ph type="title"/>
          </p:nvPr>
        </p:nvSpPr>
        <p:spPr/>
        <p:txBody>
          <a:bodyPr/>
          <a:lstStyle/>
          <a:p>
            <a:r>
              <a:rPr lang="en-US" dirty="0"/>
              <a:t>Let's have some fun!</a:t>
            </a:r>
          </a:p>
        </p:txBody>
      </p:sp>
      <p:sp>
        <p:nvSpPr>
          <p:cNvPr id="3" name="Content Placeholder 2">
            <a:extLst>
              <a:ext uri="{FF2B5EF4-FFF2-40B4-BE49-F238E27FC236}">
                <a16:creationId xmlns:a16="http://schemas.microsoft.com/office/drawing/2014/main" id="{4AC2D9C9-0C3C-9D4C-9E7E-5AAC9AD4EB4A}"/>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--&gt; let x = 1 in set x = 2</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x</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set x = 2</a:t>
            </a:r>
          </a:p>
          <a:p>
            <a:pPr marL="0" indent="0">
              <a:buNone/>
            </a:pPr>
            <a:endParaRPr lang="en-US" dirty="0">
              <a:latin typeface="Andale Mono" panose="020B0509000000000004" pitchFamily="49" charset="0"/>
            </a:endParaRPr>
          </a:p>
        </p:txBody>
      </p:sp>
      <p:sp>
        <p:nvSpPr>
          <p:cNvPr id="4" name="Date Placeholder 3">
            <a:extLst>
              <a:ext uri="{FF2B5EF4-FFF2-40B4-BE49-F238E27FC236}">
                <a16:creationId xmlns:a16="http://schemas.microsoft.com/office/drawing/2014/main" id="{814CA34C-FF5D-4E44-9C66-137A4BC831BB}"/>
              </a:ext>
            </a:extLst>
          </p:cNvPr>
          <p:cNvSpPr>
            <a:spLocks noGrp="1"/>
          </p:cNvSpPr>
          <p:nvPr>
            <p:ph type="dt" sz="half" idx="10"/>
          </p:nvPr>
        </p:nvSpPr>
        <p:spPr/>
        <p:txBody>
          <a:bodyPr/>
          <a:lstStyle/>
          <a:p>
            <a:fld id="{B7614DA1-BA01-744B-ABEE-5159254FD9A0}" type="datetime1">
              <a:rPr lang="en-US" smtClean="0"/>
              <a:t>3/17/21</a:t>
            </a:fld>
            <a:endParaRPr lang="en-US"/>
          </a:p>
        </p:txBody>
      </p:sp>
      <p:sp>
        <p:nvSpPr>
          <p:cNvPr id="5" name="Footer Placeholder 4">
            <a:extLst>
              <a:ext uri="{FF2B5EF4-FFF2-40B4-BE49-F238E27FC236}">
                <a16:creationId xmlns:a16="http://schemas.microsoft.com/office/drawing/2014/main" id="{E4330848-6DC6-8B42-B75F-F04275C60261}"/>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2E2C6AEC-2B6A-4F4E-99D0-3ED1425C2D27}"/>
              </a:ext>
            </a:extLst>
          </p:cNvPr>
          <p:cNvSpPr>
            <a:spLocks noGrp="1"/>
          </p:cNvSpPr>
          <p:nvPr>
            <p:ph type="sldNum" sz="quarter" idx="12"/>
          </p:nvPr>
        </p:nvSpPr>
        <p:spPr/>
        <p:txBody>
          <a:bodyPr/>
          <a:lstStyle/>
          <a:p>
            <a:fld id="{96BDC4DD-03EC-6948-A06B-20516E71545D}" type="slidenum">
              <a:rPr lang="en-US" smtClean="0"/>
              <a:t>22</a:t>
            </a:fld>
            <a:endParaRPr lang="en-US"/>
          </a:p>
        </p:txBody>
      </p:sp>
    </p:spTree>
    <p:extLst>
      <p:ext uri="{BB962C8B-B14F-4D97-AF65-F5344CB8AC3E}">
        <p14:creationId xmlns:p14="http://schemas.microsoft.com/office/powerpoint/2010/main" val="2821734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8A4B-6BB3-B54D-8AA0-518A795BFE61}"/>
              </a:ext>
            </a:extLst>
          </p:cNvPr>
          <p:cNvSpPr>
            <a:spLocks noGrp="1"/>
          </p:cNvSpPr>
          <p:nvPr>
            <p:ph type="title"/>
          </p:nvPr>
        </p:nvSpPr>
        <p:spPr/>
        <p:txBody>
          <a:bodyPr/>
          <a:lstStyle/>
          <a:p>
            <a:r>
              <a:rPr lang="en-US" dirty="0"/>
              <a:t>Let's have some fun!</a:t>
            </a:r>
          </a:p>
        </p:txBody>
      </p:sp>
      <p:sp>
        <p:nvSpPr>
          <p:cNvPr id="3" name="Content Placeholder 2">
            <a:extLst>
              <a:ext uri="{FF2B5EF4-FFF2-40B4-BE49-F238E27FC236}">
                <a16:creationId xmlns:a16="http://schemas.microsoft.com/office/drawing/2014/main" id="{4AC2D9C9-0C3C-9D4C-9E7E-5AAC9AD4EB4A}"/>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--&gt; define </a:t>
            </a:r>
            <a:r>
              <a:rPr lang="en-US" dirty="0" err="1">
                <a:latin typeface="Andale Mono" panose="020B0509000000000004" pitchFamily="49" charset="0"/>
              </a:rPr>
              <a:t>incr</a:t>
            </a:r>
            <a:r>
              <a:rPr lang="en-US" dirty="0">
                <a:latin typeface="Andale Mono" panose="020B0509000000000004" pitchFamily="49" charset="0"/>
              </a:rPr>
              <a:t> = proc(n) { set n = add1(n); n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define n = 5</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a:t>
            </a:r>
            <a:r>
              <a:rPr lang="en-US" dirty="0" err="1">
                <a:latin typeface="Andale Mono" panose="020B0509000000000004" pitchFamily="49" charset="0"/>
              </a:rPr>
              <a:t>incr</a:t>
            </a:r>
            <a:r>
              <a:rPr lang="en-US" dirty="0">
                <a:latin typeface="Andale Mono" panose="020B0509000000000004" pitchFamily="49" charset="0"/>
              </a:rPr>
              <a:t>(n)</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n</a:t>
            </a:r>
          </a:p>
          <a:p>
            <a:pPr marL="0" indent="0">
              <a:buNone/>
            </a:pPr>
            <a:endParaRPr lang="en-US" dirty="0">
              <a:latin typeface="Andale Mono" panose="020B0509000000000004" pitchFamily="49" charset="0"/>
            </a:endParaRPr>
          </a:p>
        </p:txBody>
      </p:sp>
      <p:sp>
        <p:nvSpPr>
          <p:cNvPr id="4" name="Date Placeholder 3">
            <a:extLst>
              <a:ext uri="{FF2B5EF4-FFF2-40B4-BE49-F238E27FC236}">
                <a16:creationId xmlns:a16="http://schemas.microsoft.com/office/drawing/2014/main" id="{814CA34C-FF5D-4E44-9C66-137A4BC831BB}"/>
              </a:ext>
            </a:extLst>
          </p:cNvPr>
          <p:cNvSpPr>
            <a:spLocks noGrp="1"/>
          </p:cNvSpPr>
          <p:nvPr>
            <p:ph type="dt" sz="half" idx="10"/>
          </p:nvPr>
        </p:nvSpPr>
        <p:spPr/>
        <p:txBody>
          <a:bodyPr/>
          <a:lstStyle/>
          <a:p>
            <a:fld id="{B5D9A9B2-6C1A-A84B-A226-486460C31E4B}" type="datetime1">
              <a:rPr lang="en-US" smtClean="0"/>
              <a:t>3/17/21</a:t>
            </a:fld>
            <a:endParaRPr lang="en-US"/>
          </a:p>
        </p:txBody>
      </p:sp>
      <p:sp>
        <p:nvSpPr>
          <p:cNvPr id="5" name="Footer Placeholder 4">
            <a:extLst>
              <a:ext uri="{FF2B5EF4-FFF2-40B4-BE49-F238E27FC236}">
                <a16:creationId xmlns:a16="http://schemas.microsoft.com/office/drawing/2014/main" id="{E4330848-6DC6-8B42-B75F-F04275C60261}"/>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2E2C6AEC-2B6A-4F4E-99D0-3ED1425C2D27}"/>
              </a:ext>
            </a:extLst>
          </p:cNvPr>
          <p:cNvSpPr>
            <a:spLocks noGrp="1"/>
          </p:cNvSpPr>
          <p:nvPr>
            <p:ph type="sldNum" sz="quarter" idx="12"/>
          </p:nvPr>
        </p:nvSpPr>
        <p:spPr/>
        <p:txBody>
          <a:bodyPr/>
          <a:lstStyle/>
          <a:p>
            <a:fld id="{96BDC4DD-03EC-6948-A06B-20516E71545D}" type="slidenum">
              <a:rPr lang="en-US" smtClean="0"/>
              <a:t>23</a:t>
            </a:fld>
            <a:endParaRPr lang="en-US"/>
          </a:p>
        </p:txBody>
      </p:sp>
      <p:sp>
        <p:nvSpPr>
          <p:cNvPr id="7" name="TextBox 6">
            <a:extLst>
              <a:ext uri="{FF2B5EF4-FFF2-40B4-BE49-F238E27FC236}">
                <a16:creationId xmlns:a16="http://schemas.microsoft.com/office/drawing/2014/main" id="{AB0E3ED0-C77F-1842-B104-718D0C68BBEB}"/>
              </a:ext>
            </a:extLst>
          </p:cNvPr>
          <p:cNvSpPr txBox="1"/>
          <p:nvPr/>
        </p:nvSpPr>
        <p:spPr>
          <a:xfrm>
            <a:off x="3952244" y="2786230"/>
            <a:ext cx="8239756" cy="4185761"/>
          </a:xfrm>
          <a:prstGeom prst="rect">
            <a:avLst/>
          </a:prstGeom>
          <a:noFill/>
          <a:ln>
            <a:solidFill>
              <a:schemeClr val="accent1">
                <a:lumMod val="20000"/>
                <a:lumOff val="80000"/>
              </a:schemeClr>
            </a:solidFill>
          </a:ln>
        </p:spPr>
        <p:txBody>
          <a:bodyPr wrap="none" rtlCol="0">
            <a:spAutoFit/>
          </a:bodyPr>
          <a:lstStyle/>
          <a:p>
            <a:r>
              <a:rPr lang="en-US" sz="1400" dirty="0" err="1">
                <a:solidFill>
                  <a:schemeClr val="accent1">
                    <a:lumMod val="20000"/>
                    <a:lumOff val="80000"/>
                  </a:schemeClr>
                </a:solidFill>
                <a:latin typeface="Andale Mono" panose="020B0509000000000004" pitchFamily="49" charset="0"/>
              </a:rPr>
              <a:t>AppExp</a:t>
            </a:r>
            <a:endParaRPr lang="en-US" sz="1400" dirty="0">
              <a:solidFill>
                <a:schemeClr val="accent1">
                  <a:lumMod val="20000"/>
                  <a:lumOff val="80000"/>
                </a:schemeClr>
              </a:solidFill>
              <a:latin typeface="Andale Mono" panose="020B0509000000000004" pitchFamily="49" charset="0"/>
            </a:endParaRPr>
          </a:p>
          <a:p>
            <a:r>
              <a:rPr lang="en-US" sz="1400" dirty="0">
                <a:solidFill>
                  <a:schemeClr val="accent1">
                    <a:lumMod val="20000"/>
                    <a:lumOff val="80000"/>
                  </a:schemeClr>
                </a:solidFill>
                <a:latin typeface="Andale Mono" panose="020B0509000000000004" pitchFamily="49" charset="0"/>
              </a:rPr>
              <a:t>%%%</a:t>
            </a:r>
          </a:p>
          <a:p>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 Compute the value of a procedure call.</a:t>
            </a:r>
          </a:p>
          <a:p>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public Val </a:t>
            </a:r>
            <a:r>
              <a:rPr lang="en-US" sz="1400" dirty="0" err="1">
                <a:solidFill>
                  <a:schemeClr val="accent1">
                    <a:lumMod val="20000"/>
                    <a:lumOff val="80000"/>
                  </a:schemeClr>
                </a:solidFill>
                <a:latin typeface="Andale Mono" panose="020B0509000000000004" pitchFamily="49" charset="0"/>
              </a:rPr>
              <a:t>eval</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Env</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env</a:t>
            </a:r>
            <a:r>
              <a:rPr lang="en-US" sz="1400" dirty="0">
                <a:solidFill>
                  <a:schemeClr val="accent1">
                    <a:lumMod val="20000"/>
                    <a:lumOff val="80000"/>
                  </a:schemeClr>
                </a:solidFill>
                <a:latin typeface="Andale Mono" panose="020B0509000000000004" pitchFamily="49" charset="0"/>
              </a:rPr>
              <a:t> ) {</a:t>
            </a:r>
          </a:p>
          <a:p>
            <a:r>
              <a:rPr lang="en-US" sz="1400" dirty="0">
                <a:solidFill>
                  <a:schemeClr val="accent1">
                    <a:lumMod val="20000"/>
                    <a:lumOff val="80000"/>
                  </a:schemeClr>
                </a:solidFill>
                <a:latin typeface="Andale Mono" panose="020B0509000000000004" pitchFamily="49" charset="0"/>
              </a:rPr>
              <a:t>        Val v = null;</a:t>
            </a:r>
          </a:p>
          <a:p>
            <a:r>
              <a:rPr lang="en-US" sz="1400" dirty="0">
                <a:solidFill>
                  <a:schemeClr val="accent1">
                    <a:lumMod val="20000"/>
                    <a:lumOff val="80000"/>
                  </a:schemeClr>
                </a:solidFill>
                <a:latin typeface="Andale Mono" panose="020B0509000000000004" pitchFamily="49" charset="0"/>
              </a:rPr>
              <a:t>        try {</a:t>
            </a:r>
          </a:p>
          <a:p>
            <a:r>
              <a:rPr lang="en-US" sz="1400" dirty="0">
                <a:solidFill>
                  <a:schemeClr val="accent1">
                    <a:lumMod val="20000"/>
                    <a:lumOff val="80000"/>
                  </a:schemeClr>
                </a:solidFill>
                <a:latin typeface="Andale Mono" panose="020B0509000000000004" pitchFamily="49" charset="0"/>
              </a:rPr>
              <a:t>            v = </a:t>
            </a:r>
            <a:r>
              <a:rPr lang="en-US" sz="1400" dirty="0" err="1">
                <a:solidFill>
                  <a:schemeClr val="accent1">
                    <a:lumMod val="20000"/>
                    <a:lumOff val="80000"/>
                  </a:schemeClr>
                </a:solidFill>
                <a:latin typeface="Andale Mono" panose="020B0509000000000004" pitchFamily="49" charset="0"/>
              </a:rPr>
              <a:t>exp.eval</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env</a:t>
            </a:r>
            <a:r>
              <a:rPr lang="en-US" sz="1400" dirty="0">
                <a:solidFill>
                  <a:schemeClr val="accent1">
                    <a:lumMod val="20000"/>
                    <a:lumOff val="80000"/>
                  </a:schemeClr>
                </a:solidFill>
                <a:latin typeface="Andale Mono" panose="020B0509000000000004" pitchFamily="49" charset="0"/>
              </a:rPr>
              <a:t> ); // Fetch the proc itself.</a:t>
            </a:r>
          </a:p>
          <a:p>
            <a:r>
              <a:rPr lang="en-US" sz="1400" dirty="0">
                <a:solidFill>
                  <a:schemeClr val="accent1">
                    <a:lumMod val="20000"/>
                    <a:lumOff val="80000"/>
                  </a:schemeClr>
                </a:solidFill>
                <a:latin typeface="Andale Mono" panose="020B0509000000000004" pitchFamily="49" charset="0"/>
              </a:rPr>
              <a:t>            ProcVal </a:t>
            </a:r>
            <a:r>
              <a:rPr lang="en-US" sz="1400" dirty="0" err="1">
                <a:solidFill>
                  <a:schemeClr val="accent1">
                    <a:lumMod val="20000"/>
                    <a:lumOff val="80000"/>
                  </a:schemeClr>
                </a:solidFill>
                <a:latin typeface="Andale Mono" panose="020B0509000000000004" pitchFamily="49" charset="0"/>
              </a:rPr>
              <a:t>pv</a:t>
            </a:r>
            <a:r>
              <a:rPr lang="en-US" sz="1400" dirty="0">
                <a:solidFill>
                  <a:schemeClr val="accent1">
                    <a:lumMod val="20000"/>
                    <a:lumOff val="80000"/>
                  </a:schemeClr>
                </a:solidFill>
                <a:latin typeface="Andale Mono" panose="020B0509000000000004" pitchFamily="49" charset="0"/>
              </a:rPr>
              <a:t> = (ProcVal)v;</a:t>
            </a:r>
          </a:p>
          <a:p>
            <a:r>
              <a:rPr lang="en-US" sz="1400" dirty="0">
                <a:solidFill>
                  <a:schemeClr val="accent1">
                    <a:lumMod val="20000"/>
                    <a:lumOff val="80000"/>
                  </a:schemeClr>
                </a:solidFill>
                <a:latin typeface="Andale Mono" panose="020B0509000000000004" pitchFamily="49" charset="0"/>
              </a:rPr>
              <a:t>            List&lt; Val &gt; </a:t>
            </a:r>
            <a:r>
              <a:rPr lang="en-US" sz="1400" dirty="0" err="1">
                <a:solidFill>
                  <a:schemeClr val="accent1">
                    <a:lumMod val="20000"/>
                    <a:lumOff val="80000"/>
                  </a:schemeClr>
                </a:solidFill>
                <a:latin typeface="Andale Mono" panose="020B0509000000000004" pitchFamily="49" charset="0"/>
              </a:rPr>
              <a:t>args</a:t>
            </a:r>
            <a:r>
              <a:rPr lang="en-US" sz="1400" dirty="0">
                <a:solidFill>
                  <a:schemeClr val="accent1">
                    <a:lumMod val="20000"/>
                    <a:lumOff val="80000"/>
                  </a:schemeClr>
                </a:solidFill>
                <a:latin typeface="Andale Mono" panose="020B0509000000000004" pitchFamily="49" charset="0"/>
              </a:rPr>
              <a:t> = </a:t>
            </a:r>
            <a:r>
              <a:rPr lang="en-US" sz="1400" dirty="0" err="1">
                <a:solidFill>
                  <a:schemeClr val="accent1">
                    <a:lumMod val="20000"/>
                    <a:lumOff val="80000"/>
                  </a:schemeClr>
                </a:solidFill>
                <a:latin typeface="Andale Mono" panose="020B0509000000000004" pitchFamily="49" charset="0"/>
              </a:rPr>
              <a:t>operands.evalOperands</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env</a:t>
            </a:r>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 Have the ProcVal execute its body.</a:t>
            </a:r>
          </a:p>
          <a:p>
            <a:r>
              <a:rPr lang="en-US" sz="1400" dirty="0">
                <a:solidFill>
                  <a:schemeClr val="accent1">
                    <a:lumMod val="20000"/>
                    <a:lumOff val="80000"/>
                  </a:schemeClr>
                </a:solidFill>
                <a:latin typeface="Andale Mono" panose="020B0509000000000004" pitchFamily="49" charset="0"/>
              </a:rPr>
              <a:t>            return </a:t>
            </a:r>
            <a:r>
              <a:rPr lang="en-US" sz="1400" dirty="0" err="1">
                <a:solidFill>
                  <a:schemeClr val="accent1">
                    <a:lumMod val="20000"/>
                    <a:lumOff val="80000"/>
                  </a:schemeClr>
                </a:solidFill>
                <a:latin typeface="Andale Mono" panose="020B0509000000000004" pitchFamily="49" charset="0"/>
              </a:rPr>
              <a:t>pv.apply</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args</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env</a:t>
            </a:r>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catch( </a:t>
            </a:r>
            <a:r>
              <a:rPr lang="en-US" sz="1400" dirty="0" err="1">
                <a:solidFill>
                  <a:schemeClr val="accent1">
                    <a:lumMod val="20000"/>
                    <a:lumOff val="80000"/>
                  </a:schemeClr>
                </a:solidFill>
                <a:latin typeface="Andale Mono" panose="020B0509000000000004" pitchFamily="49" charset="0"/>
              </a:rPr>
              <a:t>ClassCastException</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cce</a:t>
            </a:r>
            <a:r>
              <a:rPr lang="en-US" sz="1400" dirty="0">
                <a:solidFill>
                  <a:schemeClr val="accent1">
                    <a:lumMod val="20000"/>
                    <a:lumOff val="80000"/>
                  </a:schemeClr>
                </a:solidFill>
                <a:latin typeface="Andale Mono" panose="020B0509000000000004" pitchFamily="49" charset="0"/>
              </a:rPr>
              <a:t> ) {</a:t>
            </a:r>
          </a:p>
          <a:p>
            <a:r>
              <a:rPr lang="en-US" sz="1400" dirty="0">
                <a:solidFill>
                  <a:schemeClr val="accent1">
                    <a:lumMod val="20000"/>
                    <a:lumOff val="80000"/>
                  </a:schemeClr>
                </a:solidFill>
                <a:latin typeface="Andale Mono" panose="020B0509000000000004" pitchFamily="49" charset="0"/>
              </a:rPr>
              <a:t>            throw new </a:t>
            </a:r>
            <a:r>
              <a:rPr lang="en-US" sz="1400" dirty="0" err="1">
                <a:solidFill>
                  <a:schemeClr val="accent1">
                    <a:lumMod val="20000"/>
                    <a:lumOff val="80000"/>
                  </a:schemeClr>
                </a:solidFill>
                <a:latin typeface="Andale Mono" panose="020B0509000000000004" pitchFamily="49" charset="0"/>
              </a:rPr>
              <a:t>RuntimeException</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v.getClass</a:t>
            </a:r>
            <a:r>
              <a:rPr lang="en-US" sz="1400" dirty="0">
                <a:solidFill>
                  <a:schemeClr val="accent1">
                    <a:lumMod val="20000"/>
                    <a:lumOff val="80000"/>
                  </a:schemeClr>
                </a:solidFill>
                <a:latin typeface="Andale Mono" panose="020B0509000000000004" pitchFamily="49" charset="0"/>
              </a:rPr>
              <a:t>() + " is not a proc." );</a:t>
            </a:r>
          </a:p>
          <a:p>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a:t>
            </a:r>
          </a:p>
          <a:p>
            <a:endParaRPr lang="en-US" sz="1400" dirty="0">
              <a:solidFill>
                <a:schemeClr val="accent1">
                  <a:lumMod val="20000"/>
                  <a:lumOff val="80000"/>
                </a:schemeClr>
              </a:solidFill>
              <a:latin typeface="Andale Mono" panose="020B0509000000000004" pitchFamily="49" charset="0"/>
            </a:endParaRPr>
          </a:p>
        </p:txBody>
      </p:sp>
      <p:sp>
        <p:nvSpPr>
          <p:cNvPr id="8" name="Freeform 7">
            <a:extLst>
              <a:ext uri="{FF2B5EF4-FFF2-40B4-BE49-F238E27FC236}">
                <a16:creationId xmlns:a16="http://schemas.microsoft.com/office/drawing/2014/main" id="{8CF45AB2-E6CD-D341-8414-0056FD51C29C}"/>
              </a:ext>
            </a:extLst>
          </p:cNvPr>
          <p:cNvSpPr/>
          <p:nvPr/>
        </p:nvSpPr>
        <p:spPr>
          <a:xfrm>
            <a:off x="5050785" y="4734232"/>
            <a:ext cx="5568054" cy="737420"/>
          </a:xfrm>
          <a:custGeom>
            <a:avLst/>
            <a:gdLst>
              <a:gd name="connsiteX0" fmla="*/ 3075576 w 5568054"/>
              <a:gd name="connsiteY0" fmla="*/ 73742 h 737420"/>
              <a:gd name="connsiteX1" fmla="*/ 2485641 w 5568054"/>
              <a:gd name="connsiteY1" fmla="*/ 73742 h 737420"/>
              <a:gd name="connsiteX2" fmla="*/ 2264415 w 5568054"/>
              <a:gd name="connsiteY2" fmla="*/ 58994 h 737420"/>
              <a:gd name="connsiteX3" fmla="*/ 1910454 w 5568054"/>
              <a:gd name="connsiteY3" fmla="*/ 44245 h 737420"/>
              <a:gd name="connsiteX4" fmla="*/ 1777718 w 5568054"/>
              <a:gd name="connsiteY4" fmla="*/ 29497 h 737420"/>
              <a:gd name="connsiteX5" fmla="*/ 1025550 w 5568054"/>
              <a:gd name="connsiteY5" fmla="*/ 0 h 737420"/>
              <a:gd name="connsiteX6" fmla="*/ 642092 w 5568054"/>
              <a:gd name="connsiteY6" fmla="*/ 14749 h 737420"/>
              <a:gd name="connsiteX7" fmla="*/ 524105 w 5568054"/>
              <a:gd name="connsiteY7" fmla="*/ 73742 h 737420"/>
              <a:gd name="connsiteX8" fmla="*/ 450363 w 5568054"/>
              <a:gd name="connsiteY8" fmla="*/ 103239 h 737420"/>
              <a:gd name="connsiteX9" fmla="*/ 391370 w 5568054"/>
              <a:gd name="connsiteY9" fmla="*/ 132736 h 737420"/>
              <a:gd name="connsiteX10" fmla="*/ 288131 w 5568054"/>
              <a:gd name="connsiteY10" fmla="*/ 162233 h 737420"/>
              <a:gd name="connsiteX11" fmla="*/ 199641 w 5568054"/>
              <a:gd name="connsiteY11" fmla="*/ 191729 h 737420"/>
              <a:gd name="connsiteX12" fmla="*/ 66905 w 5568054"/>
              <a:gd name="connsiteY12" fmla="*/ 265471 h 737420"/>
              <a:gd name="connsiteX13" fmla="*/ 37409 w 5568054"/>
              <a:gd name="connsiteY13" fmla="*/ 545691 h 737420"/>
              <a:gd name="connsiteX14" fmla="*/ 140647 w 5568054"/>
              <a:gd name="connsiteY14" fmla="*/ 678426 h 737420"/>
              <a:gd name="connsiteX15" fmla="*/ 184892 w 5568054"/>
              <a:gd name="connsiteY15" fmla="*/ 707923 h 737420"/>
              <a:gd name="connsiteX16" fmla="*/ 243886 w 5568054"/>
              <a:gd name="connsiteY16" fmla="*/ 722671 h 737420"/>
              <a:gd name="connsiteX17" fmla="*/ 686338 w 5568054"/>
              <a:gd name="connsiteY17" fmla="*/ 707923 h 737420"/>
              <a:gd name="connsiteX18" fmla="*/ 760080 w 5568054"/>
              <a:gd name="connsiteY18" fmla="*/ 693174 h 737420"/>
              <a:gd name="connsiteX19" fmla="*/ 981305 w 5568054"/>
              <a:gd name="connsiteY19" fmla="*/ 663678 h 737420"/>
              <a:gd name="connsiteX20" fmla="*/ 1173034 w 5568054"/>
              <a:gd name="connsiteY20" fmla="*/ 634181 h 737420"/>
              <a:gd name="connsiteX21" fmla="*/ 1526996 w 5568054"/>
              <a:gd name="connsiteY21" fmla="*/ 589936 h 737420"/>
              <a:gd name="connsiteX22" fmla="*/ 2028441 w 5568054"/>
              <a:gd name="connsiteY22" fmla="*/ 575187 h 737420"/>
              <a:gd name="connsiteX23" fmla="*/ 2854350 w 5568054"/>
              <a:gd name="connsiteY23" fmla="*/ 589936 h 737420"/>
              <a:gd name="connsiteX24" fmla="*/ 2987086 w 5568054"/>
              <a:gd name="connsiteY24" fmla="*/ 604684 h 737420"/>
              <a:gd name="connsiteX25" fmla="*/ 3518028 w 5568054"/>
              <a:gd name="connsiteY25" fmla="*/ 619433 h 737420"/>
              <a:gd name="connsiteX26" fmla="*/ 3695009 w 5568054"/>
              <a:gd name="connsiteY26" fmla="*/ 648929 h 737420"/>
              <a:gd name="connsiteX27" fmla="*/ 3857241 w 5568054"/>
              <a:gd name="connsiteY27" fmla="*/ 663678 h 737420"/>
              <a:gd name="connsiteX28" fmla="*/ 3945731 w 5568054"/>
              <a:gd name="connsiteY28" fmla="*/ 678426 h 737420"/>
              <a:gd name="connsiteX29" fmla="*/ 4107963 w 5568054"/>
              <a:gd name="connsiteY29" fmla="*/ 693174 h 737420"/>
              <a:gd name="connsiteX30" fmla="*/ 4255447 w 5568054"/>
              <a:gd name="connsiteY30" fmla="*/ 707923 h 737420"/>
              <a:gd name="connsiteX31" fmla="*/ 4697899 w 5568054"/>
              <a:gd name="connsiteY31" fmla="*/ 737420 h 737420"/>
              <a:gd name="connsiteX32" fmla="*/ 5258338 w 5568054"/>
              <a:gd name="connsiteY32" fmla="*/ 707923 h 737420"/>
              <a:gd name="connsiteX33" fmla="*/ 5376325 w 5568054"/>
              <a:gd name="connsiteY33" fmla="*/ 678426 h 737420"/>
              <a:gd name="connsiteX34" fmla="*/ 5479563 w 5568054"/>
              <a:gd name="connsiteY34" fmla="*/ 648929 h 737420"/>
              <a:gd name="connsiteX35" fmla="*/ 5523809 w 5568054"/>
              <a:gd name="connsiteY35" fmla="*/ 619433 h 737420"/>
              <a:gd name="connsiteX36" fmla="*/ 5568054 w 5568054"/>
              <a:gd name="connsiteY36" fmla="*/ 530942 h 737420"/>
              <a:gd name="connsiteX37" fmla="*/ 5553305 w 5568054"/>
              <a:gd name="connsiteY37" fmla="*/ 368710 h 737420"/>
              <a:gd name="connsiteX38" fmla="*/ 5538557 w 5568054"/>
              <a:gd name="connsiteY38" fmla="*/ 324465 h 737420"/>
              <a:gd name="connsiteX39" fmla="*/ 5450067 w 5568054"/>
              <a:gd name="connsiteY39" fmla="*/ 280220 h 737420"/>
              <a:gd name="connsiteX40" fmla="*/ 5391073 w 5568054"/>
              <a:gd name="connsiteY40" fmla="*/ 265471 h 737420"/>
              <a:gd name="connsiteX41" fmla="*/ 5243589 w 5568054"/>
              <a:gd name="connsiteY41" fmla="*/ 250723 h 737420"/>
              <a:gd name="connsiteX42" fmla="*/ 5110854 w 5568054"/>
              <a:gd name="connsiteY42" fmla="*/ 235974 h 737420"/>
              <a:gd name="connsiteX43" fmla="*/ 4963370 w 5568054"/>
              <a:gd name="connsiteY43" fmla="*/ 221226 h 737420"/>
              <a:gd name="connsiteX44" fmla="*/ 4712647 w 5568054"/>
              <a:gd name="connsiteY44" fmla="*/ 191729 h 737420"/>
              <a:gd name="connsiteX45" fmla="*/ 2972338 w 5568054"/>
              <a:gd name="connsiteY45" fmla="*/ 176981 h 73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68054" h="737420">
                <a:moveTo>
                  <a:pt x="3075576" y="73742"/>
                </a:moveTo>
                <a:cubicBezTo>
                  <a:pt x="2836795" y="121500"/>
                  <a:pt x="3001120" y="94361"/>
                  <a:pt x="2485641" y="73742"/>
                </a:cubicBezTo>
                <a:cubicBezTo>
                  <a:pt x="2411794" y="70788"/>
                  <a:pt x="2338224" y="62779"/>
                  <a:pt x="2264415" y="58994"/>
                </a:cubicBezTo>
                <a:lnTo>
                  <a:pt x="1910454" y="44245"/>
                </a:lnTo>
                <a:cubicBezTo>
                  <a:pt x="1866209" y="39329"/>
                  <a:pt x="1822204" y="31176"/>
                  <a:pt x="1777718" y="29497"/>
                </a:cubicBezTo>
                <a:lnTo>
                  <a:pt x="1025550" y="0"/>
                </a:lnTo>
                <a:cubicBezTo>
                  <a:pt x="897731" y="4916"/>
                  <a:pt x="768645" y="-3862"/>
                  <a:pt x="642092" y="14749"/>
                </a:cubicBezTo>
                <a:cubicBezTo>
                  <a:pt x="598589" y="21147"/>
                  <a:pt x="564931" y="57411"/>
                  <a:pt x="524105" y="73742"/>
                </a:cubicBezTo>
                <a:cubicBezTo>
                  <a:pt x="499524" y="83574"/>
                  <a:pt x="474555" y="92487"/>
                  <a:pt x="450363" y="103239"/>
                </a:cubicBezTo>
                <a:cubicBezTo>
                  <a:pt x="430272" y="112168"/>
                  <a:pt x="411578" y="124075"/>
                  <a:pt x="391370" y="132736"/>
                </a:cubicBezTo>
                <a:cubicBezTo>
                  <a:pt x="352828" y="149254"/>
                  <a:pt x="329698" y="149763"/>
                  <a:pt x="288131" y="162233"/>
                </a:cubicBezTo>
                <a:cubicBezTo>
                  <a:pt x="258350" y="171167"/>
                  <a:pt x="199641" y="191729"/>
                  <a:pt x="199641" y="191729"/>
                </a:cubicBezTo>
                <a:cubicBezTo>
                  <a:pt x="98215" y="259346"/>
                  <a:pt x="144782" y="239513"/>
                  <a:pt x="66905" y="265471"/>
                </a:cubicBezTo>
                <a:cubicBezTo>
                  <a:pt x="-44804" y="339945"/>
                  <a:pt x="11258" y="284181"/>
                  <a:pt x="37409" y="545691"/>
                </a:cubicBezTo>
                <a:cubicBezTo>
                  <a:pt x="43070" y="602300"/>
                  <a:pt x="100943" y="651956"/>
                  <a:pt x="140647" y="678426"/>
                </a:cubicBezTo>
                <a:cubicBezTo>
                  <a:pt x="155395" y="688258"/>
                  <a:pt x="168600" y="700941"/>
                  <a:pt x="184892" y="707923"/>
                </a:cubicBezTo>
                <a:cubicBezTo>
                  <a:pt x="203523" y="715908"/>
                  <a:pt x="224221" y="717755"/>
                  <a:pt x="243886" y="722671"/>
                </a:cubicBezTo>
                <a:cubicBezTo>
                  <a:pt x="391370" y="717755"/>
                  <a:pt x="539012" y="716342"/>
                  <a:pt x="686338" y="707923"/>
                </a:cubicBezTo>
                <a:cubicBezTo>
                  <a:pt x="711365" y="706493"/>
                  <a:pt x="735354" y="697295"/>
                  <a:pt x="760080" y="693174"/>
                </a:cubicBezTo>
                <a:cubicBezTo>
                  <a:pt x="821135" y="682998"/>
                  <a:pt x="921658" y="671134"/>
                  <a:pt x="981305" y="663678"/>
                </a:cubicBezTo>
                <a:cubicBezTo>
                  <a:pt x="1094738" y="635319"/>
                  <a:pt x="995444" y="657345"/>
                  <a:pt x="1173034" y="634181"/>
                </a:cubicBezTo>
                <a:cubicBezTo>
                  <a:pt x="1270071" y="621524"/>
                  <a:pt x="1422861" y="594669"/>
                  <a:pt x="1526996" y="589936"/>
                </a:cubicBezTo>
                <a:cubicBezTo>
                  <a:pt x="1694044" y="582343"/>
                  <a:pt x="1861293" y="580103"/>
                  <a:pt x="2028441" y="575187"/>
                </a:cubicBezTo>
                <a:lnTo>
                  <a:pt x="2854350" y="589936"/>
                </a:lnTo>
                <a:cubicBezTo>
                  <a:pt x="2898847" y="591305"/>
                  <a:pt x="2942612" y="602707"/>
                  <a:pt x="2987086" y="604684"/>
                </a:cubicBezTo>
                <a:cubicBezTo>
                  <a:pt x="3163960" y="612545"/>
                  <a:pt x="3341047" y="614517"/>
                  <a:pt x="3518028" y="619433"/>
                </a:cubicBezTo>
                <a:cubicBezTo>
                  <a:pt x="3592881" y="634403"/>
                  <a:pt x="3612684" y="639782"/>
                  <a:pt x="3695009" y="648929"/>
                </a:cubicBezTo>
                <a:cubicBezTo>
                  <a:pt x="3748977" y="654926"/>
                  <a:pt x="3803313" y="657333"/>
                  <a:pt x="3857241" y="663678"/>
                </a:cubicBezTo>
                <a:cubicBezTo>
                  <a:pt x="3886940" y="667172"/>
                  <a:pt x="3916032" y="674932"/>
                  <a:pt x="3945731" y="678426"/>
                </a:cubicBezTo>
                <a:cubicBezTo>
                  <a:pt x="3999659" y="684770"/>
                  <a:pt x="4053907" y="688026"/>
                  <a:pt x="4107963" y="693174"/>
                </a:cubicBezTo>
                <a:cubicBezTo>
                  <a:pt x="4157147" y="697858"/>
                  <a:pt x="4206179" y="704228"/>
                  <a:pt x="4255447" y="707923"/>
                </a:cubicBezTo>
                <a:lnTo>
                  <a:pt x="4697899" y="737420"/>
                </a:lnTo>
                <a:cubicBezTo>
                  <a:pt x="4810001" y="733804"/>
                  <a:pt x="5090749" y="741441"/>
                  <a:pt x="5258338" y="707923"/>
                </a:cubicBezTo>
                <a:cubicBezTo>
                  <a:pt x="5298090" y="699973"/>
                  <a:pt x="5336996" y="688258"/>
                  <a:pt x="5376325" y="678426"/>
                </a:cubicBezTo>
                <a:cubicBezTo>
                  <a:pt x="5395234" y="673699"/>
                  <a:pt x="5458400" y="659511"/>
                  <a:pt x="5479563" y="648929"/>
                </a:cubicBezTo>
                <a:cubicBezTo>
                  <a:pt x="5495417" y="641002"/>
                  <a:pt x="5509060" y="629265"/>
                  <a:pt x="5523809" y="619433"/>
                </a:cubicBezTo>
                <a:cubicBezTo>
                  <a:pt x="5538720" y="597065"/>
                  <a:pt x="5568054" y="561470"/>
                  <a:pt x="5568054" y="530942"/>
                </a:cubicBezTo>
                <a:cubicBezTo>
                  <a:pt x="5568054" y="476642"/>
                  <a:pt x="5560984" y="422465"/>
                  <a:pt x="5553305" y="368710"/>
                </a:cubicBezTo>
                <a:cubicBezTo>
                  <a:pt x="5551106" y="353320"/>
                  <a:pt x="5548268" y="336604"/>
                  <a:pt x="5538557" y="324465"/>
                </a:cubicBezTo>
                <a:cubicBezTo>
                  <a:pt x="5519405" y="300524"/>
                  <a:pt x="5477775" y="288137"/>
                  <a:pt x="5450067" y="280220"/>
                </a:cubicBezTo>
                <a:cubicBezTo>
                  <a:pt x="5430577" y="274651"/>
                  <a:pt x="5411139" y="268338"/>
                  <a:pt x="5391073" y="265471"/>
                </a:cubicBezTo>
                <a:cubicBezTo>
                  <a:pt x="5342163" y="258484"/>
                  <a:pt x="5292724" y="255895"/>
                  <a:pt x="5243589" y="250723"/>
                </a:cubicBezTo>
                <a:lnTo>
                  <a:pt x="5110854" y="235974"/>
                </a:lnTo>
                <a:lnTo>
                  <a:pt x="4963370" y="221226"/>
                </a:lnTo>
                <a:cubicBezTo>
                  <a:pt x="4740696" y="195030"/>
                  <a:pt x="4994955" y="216278"/>
                  <a:pt x="4712647" y="191729"/>
                </a:cubicBezTo>
                <a:cubicBezTo>
                  <a:pt x="4087774" y="137392"/>
                  <a:pt x="3928454" y="176981"/>
                  <a:pt x="2972338" y="176981"/>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65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8A4B-6BB3-B54D-8AA0-518A795BFE61}"/>
              </a:ext>
            </a:extLst>
          </p:cNvPr>
          <p:cNvSpPr>
            <a:spLocks noGrp="1"/>
          </p:cNvSpPr>
          <p:nvPr>
            <p:ph type="title"/>
          </p:nvPr>
        </p:nvSpPr>
        <p:spPr/>
        <p:txBody>
          <a:bodyPr/>
          <a:lstStyle/>
          <a:p>
            <a:r>
              <a:rPr lang="en-US" dirty="0"/>
              <a:t>Let's have some fun!</a:t>
            </a:r>
          </a:p>
        </p:txBody>
      </p:sp>
      <p:sp>
        <p:nvSpPr>
          <p:cNvPr id="3" name="Content Placeholder 2">
            <a:extLst>
              <a:ext uri="{FF2B5EF4-FFF2-40B4-BE49-F238E27FC236}">
                <a16:creationId xmlns:a16="http://schemas.microsoft.com/office/drawing/2014/main" id="{4AC2D9C9-0C3C-9D4C-9E7E-5AAC9AD4EB4A}"/>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--&gt; define bumper =</a:t>
            </a:r>
          </a:p>
          <a:p>
            <a:pPr marL="0" indent="0">
              <a:buNone/>
            </a:pPr>
            <a:r>
              <a:rPr lang="en-US" dirty="0">
                <a:latin typeface="Andale Mono" panose="020B0509000000000004" pitchFamily="49" charset="0"/>
              </a:rPr>
              <a:t>            let n = 0 in proc() set n = add1(n)</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--&gt;.bumper()</a:t>
            </a:r>
          </a:p>
          <a:p>
            <a:pPr marL="0" indent="0">
              <a:buNone/>
            </a:pPr>
            <a:endParaRPr lang="en-US" dirty="0">
              <a:latin typeface="Andale Mono" panose="020B0509000000000004" pitchFamily="49" charset="0"/>
            </a:endParaRPr>
          </a:p>
        </p:txBody>
      </p:sp>
      <p:sp>
        <p:nvSpPr>
          <p:cNvPr id="4" name="Date Placeholder 3">
            <a:extLst>
              <a:ext uri="{FF2B5EF4-FFF2-40B4-BE49-F238E27FC236}">
                <a16:creationId xmlns:a16="http://schemas.microsoft.com/office/drawing/2014/main" id="{814CA34C-FF5D-4E44-9C66-137A4BC831BB}"/>
              </a:ext>
            </a:extLst>
          </p:cNvPr>
          <p:cNvSpPr>
            <a:spLocks noGrp="1"/>
          </p:cNvSpPr>
          <p:nvPr>
            <p:ph type="dt" sz="half" idx="10"/>
          </p:nvPr>
        </p:nvSpPr>
        <p:spPr/>
        <p:txBody>
          <a:bodyPr/>
          <a:lstStyle/>
          <a:p>
            <a:fld id="{5D425A6D-E952-4D40-BB3A-6C5B8C8E19E1}" type="datetime1">
              <a:rPr lang="en-US" smtClean="0"/>
              <a:t>3/17/21</a:t>
            </a:fld>
            <a:endParaRPr lang="en-US"/>
          </a:p>
        </p:txBody>
      </p:sp>
      <p:sp>
        <p:nvSpPr>
          <p:cNvPr id="5" name="Footer Placeholder 4">
            <a:extLst>
              <a:ext uri="{FF2B5EF4-FFF2-40B4-BE49-F238E27FC236}">
                <a16:creationId xmlns:a16="http://schemas.microsoft.com/office/drawing/2014/main" id="{E4330848-6DC6-8B42-B75F-F04275C60261}"/>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2E2C6AEC-2B6A-4F4E-99D0-3ED1425C2D27}"/>
              </a:ext>
            </a:extLst>
          </p:cNvPr>
          <p:cNvSpPr>
            <a:spLocks noGrp="1"/>
          </p:cNvSpPr>
          <p:nvPr>
            <p:ph type="sldNum" sz="quarter" idx="12"/>
          </p:nvPr>
        </p:nvSpPr>
        <p:spPr/>
        <p:txBody>
          <a:bodyPr/>
          <a:lstStyle/>
          <a:p>
            <a:fld id="{96BDC4DD-03EC-6948-A06B-20516E71545D}" type="slidenum">
              <a:rPr lang="en-US" smtClean="0"/>
              <a:t>24</a:t>
            </a:fld>
            <a:endParaRPr lang="en-US"/>
          </a:p>
        </p:txBody>
      </p:sp>
    </p:spTree>
    <p:extLst>
      <p:ext uri="{BB962C8B-B14F-4D97-AF65-F5344CB8AC3E}">
        <p14:creationId xmlns:p14="http://schemas.microsoft.com/office/powerpoint/2010/main" val="1106712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C836-A055-6046-B830-1B36B587FDCA}"/>
              </a:ext>
            </a:extLst>
          </p:cNvPr>
          <p:cNvSpPr>
            <a:spLocks noGrp="1"/>
          </p:cNvSpPr>
          <p:nvPr>
            <p:ph type="title"/>
          </p:nvPr>
        </p:nvSpPr>
        <p:spPr/>
        <p:txBody>
          <a:bodyPr/>
          <a:lstStyle/>
          <a:p>
            <a:r>
              <a:rPr lang="en-US" dirty="0"/>
              <a:t>Another Syntactic Sugar Example</a:t>
            </a:r>
          </a:p>
        </p:txBody>
      </p:sp>
      <p:sp>
        <p:nvSpPr>
          <p:cNvPr id="3" name="Content Placeholder 2">
            <a:extLst>
              <a:ext uri="{FF2B5EF4-FFF2-40B4-BE49-F238E27FC236}">
                <a16:creationId xmlns:a16="http://schemas.microsoft.com/office/drawing/2014/main" id="{42D8C85E-9DF7-5048-BD1C-488791EAD002}"/>
              </a:ext>
            </a:extLst>
          </p:cNvPr>
          <p:cNvSpPr>
            <a:spLocks noGrp="1"/>
          </p:cNvSpPr>
          <p:nvPr>
            <p:ph idx="1"/>
          </p:nvPr>
        </p:nvSpPr>
        <p:spPr>
          <a:xfrm>
            <a:off x="680321" y="2154310"/>
            <a:ext cx="9613861" cy="3964439"/>
          </a:xfrm>
        </p:spPr>
        <p:txBody>
          <a:bodyPr>
            <a:normAutofit/>
          </a:bodyPr>
          <a:lstStyle/>
          <a:p>
            <a:r>
              <a:rPr lang="en-US" dirty="0"/>
              <a:t>Do we really need to complicate life by allowing procs that have more than one argument?</a:t>
            </a:r>
          </a:p>
          <a:p>
            <a:r>
              <a:rPr lang="en-US" dirty="0"/>
              <a:t>Recall this example from Python. It was introduced to explain </a:t>
            </a:r>
            <a:r>
              <a:rPr lang="en-US" i="1" dirty="0"/>
              <a:t>closure</a:t>
            </a:r>
            <a:r>
              <a:rPr lang="en-US" dirty="0"/>
              <a:t>.</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def </a:t>
            </a:r>
            <a:r>
              <a:rPr lang="en-US" dirty="0" err="1">
                <a:latin typeface="Andale Mono" panose="020B0509000000000004" pitchFamily="49" charset="0"/>
              </a:rPr>
              <a:t>make_adder_n</a:t>
            </a:r>
            <a:r>
              <a:rPr lang="en-US" dirty="0">
                <a:latin typeface="Andale Mono" panose="020B0509000000000004" pitchFamily="49" charset="0"/>
              </a:rPr>
              <a:t>( n ):</a:t>
            </a:r>
          </a:p>
          <a:p>
            <a:pPr marL="0" indent="0">
              <a:buNone/>
            </a:pPr>
            <a:r>
              <a:rPr lang="en-US" dirty="0">
                <a:latin typeface="Andale Mono" panose="020B0509000000000004" pitchFamily="49" charset="0"/>
              </a:rPr>
              <a:t>    def result( a ):</a:t>
            </a:r>
          </a:p>
          <a:p>
            <a:pPr marL="0" indent="0">
              <a:buNone/>
            </a:pPr>
            <a:r>
              <a:rPr lang="en-US" dirty="0">
                <a:latin typeface="Andale Mono" panose="020B0509000000000004" pitchFamily="49" charset="0"/>
              </a:rPr>
              <a:t>        return a + n</a:t>
            </a:r>
          </a:p>
          <a:p>
            <a:pPr marL="0" indent="0">
              <a:buNone/>
            </a:pPr>
            <a:r>
              <a:rPr lang="en-US" dirty="0">
                <a:latin typeface="Andale Mono" panose="020B0509000000000004" pitchFamily="49" charset="0"/>
              </a:rPr>
              <a:t>    return result</a:t>
            </a:r>
          </a:p>
        </p:txBody>
      </p:sp>
      <p:sp>
        <p:nvSpPr>
          <p:cNvPr id="4" name="Date Placeholder 3">
            <a:extLst>
              <a:ext uri="{FF2B5EF4-FFF2-40B4-BE49-F238E27FC236}">
                <a16:creationId xmlns:a16="http://schemas.microsoft.com/office/drawing/2014/main" id="{45599667-AC64-D947-97E4-FEF27AA37DDE}"/>
              </a:ext>
            </a:extLst>
          </p:cNvPr>
          <p:cNvSpPr>
            <a:spLocks noGrp="1"/>
          </p:cNvSpPr>
          <p:nvPr>
            <p:ph type="dt" sz="half" idx="10"/>
          </p:nvPr>
        </p:nvSpPr>
        <p:spPr/>
        <p:txBody>
          <a:bodyPr/>
          <a:lstStyle/>
          <a:p>
            <a:fld id="{0115B2FB-3D1B-7B49-82BD-F056796B84DF}" type="datetime1">
              <a:rPr lang="en-US" smtClean="0"/>
              <a:t>3/17/21</a:t>
            </a:fld>
            <a:endParaRPr lang="en-US"/>
          </a:p>
        </p:txBody>
      </p:sp>
      <p:sp>
        <p:nvSpPr>
          <p:cNvPr id="5" name="Footer Placeholder 4">
            <a:extLst>
              <a:ext uri="{FF2B5EF4-FFF2-40B4-BE49-F238E27FC236}">
                <a16:creationId xmlns:a16="http://schemas.microsoft.com/office/drawing/2014/main" id="{9647A9A8-539F-964D-9F9F-1E6C5C389866}"/>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F5F31F5C-CECC-A54A-9BAE-CF37AD08777A}"/>
              </a:ext>
            </a:extLst>
          </p:cNvPr>
          <p:cNvSpPr>
            <a:spLocks noGrp="1"/>
          </p:cNvSpPr>
          <p:nvPr>
            <p:ph type="sldNum" sz="quarter" idx="12"/>
          </p:nvPr>
        </p:nvSpPr>
        <p:spPr/>
        <p:txBody>
          <a:bodyPr/>
          <a:lstStyle/>
          <a:p>
            <a:fld id="{96BDC4DD-03EC-6948-A06B-20516E71545D}" type="slidenum">
              <a:rPr lang="en-US" smtClean="0"/>
              <a:t>25</a:t>
            </a:fld>
            <a:endParaRPr lang="en-US"/>
          </a:p>
        </p:txBody>
      </p:sp>
    </p:spTree>
    <p:extLst>
      <p:ext uri="{BB962C8B-B14F-4D97-AF65-F5344CB8AC3E}">
        <p14:creationId xmlns:p14="http://schemas.microsoft.com/office/powerpoint/2010/main" val="3537497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C836-A055-6046-B830-1B36B587FDCA}"/>
              </a:ext>
            </a:extLst>
          </p:cNvPr>
          <p:cNvSpPr>
            <a:spLocks noGrp="1"/>
          </p:cNvSpPr>
          <p:nvPr>
            <p:ph type="title"/>
          </p:nvPr>
        </p:nvSpPr>
        <p:spPr/>
        <p:txBody>
          <a:bodyPr/>
          <a:lstStyle/>
          <a:p>
            <a:r>
              <a:rPr lang="en-US" dirty="0"/>
              <a:t>Remember How We Used It?</a:t>
            </a:r>
          </a:p>
        </p:txBody>
      </p:sp>
      <p:sp>
        <p:nvSpPr>
          <p:cNvPr id="3" name="Content Placeholder 2">
            <a:extLst>
              <a:ext uri="{FF2B5EF4-FFF2-40B4-BE49-F238E27FC236}">
                <a16:creationId xmlns:a16="http://schemas.microsoft.com/office/drawing/2014/main" id="{42D8C85E-9DF7-5048-BD1C-488791EAD002}"/>
              </a:ext>
            </a:extLst>
          </p:cNvPr>
          <p:cNvSpPr>
            <a:spLocks noGrp="1"/>
          </p:cNvSpPr>
          <p:nvPr>
            <p:ph idx="1"/>
          </p:nvPr>
        </p:nvSpPr>
        <p:spPr>
          <a:xfrm>
            <a:off x="2588654" y="2336873"/>
            <a:ext cx="7705528" cy="3599316"/>
          </a:xfrm>
        </p:spPr>
        <p:txBody>
          <a:bodyPr/>
          <a:lstStyle/>
          <a:p>
            <a:pPr marL="0" indent="0">
              <a:buNone/>
            </a:pPr>
            <a:r>
              <a:rPr lang="en-US" dirty="0">
                <a:latin typeface="Andale Mono" panose="020B0509000000000004" pitchFamily="49" charset="0"/>
              </a:rPr>
              <a:t>def </a:t>
            </a:r>
            <a:r>
              <a:rPr lang="en-US" dirty="0" err="1">
                <a:latin typeface="Andale Mono" panose="020B0509000000000004" pitchFamily="49" charset="0"/>
              </a:rPr>
              <a:t>make_adder_n</a:t>
            </a:r>
            <a:r>
              <a:rPr lang="en-US" dirty="0">
                <a:latin typeface="Andale Mono" panose="020B0509000000000004" pitchFamily="49" charset="0"/>
              </a:rPr>
              <a:t>( n ):</a:t>
            </a:r>
          </a:p>
          <a:p>
            <a:pPr marL="0" indent="0">
              <a:buNone/>
            </a:pPr>
            <a:r>
              <a:rPr lang="en-US" dirty="0">
                <a:latin typeface="Andale Mono" panose="020B0509000000000004" pitchFamily="49" charset="0"/>
              </a:rPr>
              <a:t>    def result( a ):</a:t>
            </a:r>
          </a:p>
          <a:p>
            <a:pPr marL="0" indent="0">
              <a:buNone/>
            </a:pPr>
            <a:r>
              <a:rPr lang="en-US" dirty="0">
                <a:latin typeface="Andale Mono" panose="020B0509000000000004" pitchFamily="49" charset="0"/>
              </a:rPr>
              <a:t>        return a + n</a:t>
            </a:r>
          </a:p>
          <a:p>
            <a:pPr marL="0" indent="0">
              <a:buNone/>
            </a:pPr>
            <a:r>
              <a:rPr lang="en-US" dirty="0">
                <a:latin typeface="Andale Mono" panose="020B0509000000000004" pitchFamily="49" charset="0"/>
              </a:rPr>
              <a:t>    return result</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add8 = </a:t>
            </a:r>
            <a:r>
              <a:rPr lang="en-US" dirty="0" err="1">
                <a:latin typeface="Andale Mono" panose="020B0509000000000004" pitchFamily="49" charset="0"/>
              </a:rPr>
              <a:t>make_adder_n</a:t>
            </a:r>
            <a:r>
              <a:rPr lang="en-US" dirty="0">
                <a:latin typeface="Andale Mono" panose="020B0509000000000004" pitchFamily="49" charset="0"/>
              </a:rPr>
              <a:t>( 8 )</a:t>
            </a:r>
          </a:p>
          <a:p>
            <a:pPr marL="0" indent="0">
              <a:buNone/>
            </a:pPr>
            <a:r>
              <a:rPr lang="en-US" dirty="0">
                <a:latin typeface="Andale Mono" panose="020B0509000000000004" pitchFamily="49" charset="0"/>
              </a:rPr>
              <a:t>add8( 7 ) #  </a:t>
            </a:r>
            <a:r>
              <a:rPr lang="en-US" dirty="0">
                <a:latin typeface="Andale Mono" panose="020B0509000000000004" pitchFamily="49" charset="0"/>
                <a:sym typeface="Wingdings" pitchFamily="2" charset="2"/>
              </a:rPr>
              <a:t> 15</a:t>
            </a:r>
            <a:endParaRPr lang="en-US" dirty="0">
              <a:latin typeface="Andale Mono" panose="020B0509000000000004" pitchFamily="49" charset="0"/>
            </a:endParaRPr>
          </a:p>
        </p:txBody>
      </p:sp>
      <p:sp>
        <p:nvSpPr>
          <p:cNvPr id="4" name="Date Placeholder 3">
            <a:extLst>
              <a:ext uri="{FF2B5EF4-FFF2-40B4-BE49-F238E27FC236}">
                <a16:creationId xmlns:a16="http://schemas.microsoft.com/office/drawing/2014/main" id="{45599667-AC64-D947-97E4-FEF27AA37DDE}"/>
              </a:ext>
            </a:extLst>
          </p:cNvPr>
          <p:cNvSpPr>
            <a:spLocks noGrp="1"/>
          </p:cNvSpPr>
          <p:nvPr>
            <p:ph type="dt" sz="half" idx="10"/>
          </p:nvPr>
        </p:nvSpPr>
        <p:spPr/>
        <p:txBody>
          <a:bodyPr/>
          <a:lstStyle/>
          <a:p>
            <a:fld id="{0576DA01-3E8F-5A45-A7C5-0DB077BDE095}" type="datetime1">
              <a:rPr lang="en-US" smtClean="0"/>
              <a:t>3/17/21</a:t>
            </a:fld>
            <a:endParaRPr lang="en-US"/>
          </a:p>
        </p:txBody>
      </p:sp>
      <p:sp>
        <p:nvSpPr>
          <p:cNvPr id="5" name="Footer Placeholder 4">
            <a:extLst>
              <a:ext uri="{FF2B5EF4-FFF2-40B4-BE49-F238E27FC236}">
                <a16:creationId xmlns:a16="http://schemas.microsoft.com/office/drawing/2014/main" id="{9647A9A8-539F-964D-9F9F-1E6C5C389866}"/>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F5F31F5C-CECC-A54A-9BAE-CF37AD08777A}"/>
              </a:ext>
            </a:extLst>
          </p:cNvPr>
          <p:cNvSpPr>
            <a:spLocks noGrp="1"/>
          </p:cNvSpPr>
          <p:nvPr>
            <p:ph type="sldNum" sz="quarter" idx="12"/>
          </p:nvPr>
        </p:nvSpPr>
        <p:spPr/>
        <p:txBody>
          <a:bodyPr/>
          <a:lstStyle/>
          <a:p>
            <a:fld id="{96BDC4DD-03EC-6948-A06B-20516E71545D}" type="slidenum">
              <a:rPr lang="en-US" smtClean="0"/>
              <a:t>26</a:t>
            </a:fld>
            <a:endParaRPr lang="en-US"/>
          </a:p>
        </p:txBody>
      </p:sp>
    </p:spTree>
    <p:extLst>
      <p:ext uri="{BB962C8B-B14F-4D97-AF65-F5344CB8AC3E}">
        <p14:creationId xmlns:p14="http://schemas.microsoft.com/office/powerpoint/2010/main" val="1269686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C836-A055-6046-B830-1B36B587FDCA}"/>
              </a:ext>
            </a:extLst>
          </p:cNvPr>
          <p:cNvSpPr>
            <a:spLocks noGrp="1"/>
          </p:cNvSpPr>
          <p:nvPr>
            <p:ph type="title"/>
          </p:nvPr>
        </p:nvSpPr>
        <p:spPr/>
        <p:txBody>
          <a:bodyPr/>
          <a:lstStyle/>
          <a:p>
            <a:r>
              <a:rPr lang="en-US" dirty="0"/>
              <a:t>But there is a more general pattern here.</a:t>
            </a:r>
          </a:p>
        </p:txBody>
      </p:sp>
      <p:sp>
        <p:nvSpPr>
          <p:cNvPr id="3" name="Content Placeholder 2">
            <a:extLst>
              <a:ext uri="{FF2B5EF4-FFF2-40B4-BE49-F238E27FC236}">
                <a16:creationId xmlns:a16="http://schemas.microsoft.com/office/drawing/2014/main" id="{42D8C85E-9DF7-5048-BD1C-488791EAD002}"/>
              </a:ext>
            </a:extLst>
          </p:cNvPr>
          <p:cNvSpPr>
            <a:spLocks noGrp="1"/>
          </p:cNvSpPr>
          <p:nvPr>
            <p:ph sz="half" idx="1"/>
          </p:nvPr>
        </p:nvSpPr>
        <p:spPr>
          <a:xfrm>
            <a:off x="680321" y="2191653"/>
            <a:ext cx="4698358" cy="3599316"/>
          </a:xfrm>
          <a:ln>
            <a:solidFill>
              <a:schemeClr val="tx1"/>
            </a:solidFill>
          </a:ln>
        </p:spPr>
        <p:txBody>
          <a:bodyPr>
            <a:normAutofit/>
          </a:bodyPr>
          <a:lstStyle/>
          <a:p>
            <a:pPr marL="0" indent="0">
              <a:buNone/>
            </a:pPr>
            <a:r>
              <a:rPr lang="en-US" dirty="0">
                <a:latin typeface="Andale Mono" panose="020B0509000000000004" pitchFamily="49" charset="0"/>
              </a:rPr>
              <a:t>def foo( x1,x2, …, </a:t>
            </a:r>
            <a:r>
              <a:rPr lang="en-US" dirty="0" err="1">
                <a:latin typeface="Andale Mono" panose="020B0509000000000004" pitchFamily="49" charset="0"/>
              </a:rPr>
              <a:t>x</a:t>
            </a:r>
            <a:r>
              <a:rPr lang="en-US" i="1" dirty="0" err="1">
                <a:latin typeface="Andale Mono" panose="020B0509000000000004" pitchFamily="49" charset="0"/>
              </a:rPr>
              <a:t>n</a:t>
            </a:r>
            <a:r>
              <a:rPr lang="en-US" dirty="0">
                <a:latin typeface="Andale Mono" panose="020B0509000000000004" pitchFamily="49" charset="0"/>
              </a:rPr>
              <a:t> ):</a:t>
            </a:r>
          </a:p>
          <a:p>
            <a:pPr marL="0" indent="0">
              <a:buNone/>
            </a:pPr>
            <a:r>
              <a:rPr lang="en-US" dirty="0">
                <a:latin typeface="Andale Mono" panose="020B0509000000000004" pitchFamily="49" charset="0"/>
              </a:rPr>
              <a:t>    return </a:t>
            </a:r>
            <a:r>
              <a:rPr lang="en-US" i="1" dirty="0">
                <a:latin typeface="Andale Mono" panose="020B0509000000000004" pitchFamily="49" charset="0"/>
              </a:rPr>
              <a:t>some-</a:t>
            </a:r>
            <a:r>
              <a:rPr lang="en-US" i="1" dirty="0" err="1">
                <a:latin typeface="Andale Mono" panose="020B0509000000000004" pitchFamily="49" charset="0"/>
              </a:rPr>
              <a:t>exp</a:t>
            </a:r>
            <a:endParaRPr lang="en-US"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answer =</a:t>
            </a:r>
          </a:p>
          <a:p>
            <a:pPr marL="0" indent="0">
              <a:buNone/>
            </a:pPr>
            <a:r>
              <a:rPr lang="en-US" dirty="0">
                <a:latin typeface="Andale Mono" panose="020B0509000000000004" pitchFamily="49" charset="0"/>
              </a:rPr>
              <a:t>    foo( a1, a2, …, a</a:t>
            </a:r>
            <a:r>
              <a:rPr lang="en-US" i="1" dirty="0">
                <a:latin typeface="Andale Mono" panose="020B0509000000000004" pitchFamily="49" charset="0"/>
              </a:rPr>
              <a:t>n</a:t>
            </a:r>
            <a:r>
              <a:rPr lang="en-US" dirty="0">
                <a:latin typeface="Andale Mono" panose="020B0509000000000004" pitchFamily="49" charset="0"/>
              </a:rPr>
              <a:t> )</a:t>
            </a:r>
          </a:p>
        </p:txBody>
      </p:sp>
      <p:sp>
        <p:nvSpPr>
          <p:cNvPr id="7" name="Content Placeholder 6">
            <a:extLst>
              <a:ext uri="{FF2B5EF4-FFF2-40B4-BE49-F238E27FC236}">
                <a16:creationId xmlns:a16="http://schemas.microsoft.com/office/drawing/2014/main" id="{F3FF97B8-87CA-C647-A126-37BADDCAD041}"/>
              </a:ext>
            </a:extLst>
          </p:cNvPr>
          <p:cNvSpPr>
            <a:spLocks noGrp="1"/>
          </p:cNvSpPr>
          <p:nvPr>
            <p:ph sz="half" idx="2"/>
          </p:nvPr>
        </p:nvSpPr>
        <p:spPr>
          <a:xfrm>
            <a:off x="5594124" y="2191653"/>
            <a:ext cx="4700058" cy="3729077"/>
          </a:xfrm>
          <a:ln>
            <a:solidFill>
              <a:schemeClr val="tx1"/>
            </a:solidFill>
          </a:ln>
        </p:spPr>
        <p:txBody>
          <a:bodyPr>
            <a:normAutofit/>
          </a:bodyPr>
          <a:lstStyle/>
          <a:p>
            <a:pPr marL="0" indent="0">
              <a:buNone/>
            </a:pPr>
            <a:r>
              <a:rPr lang="en-US" dirty="0">
                <a:latin typeface="Andale Mono" panose="020B0509000000000004" pitchFamily="49" charset="0"/>
              </a:rPr>
              <a:t>def f1( x1 ):</a:t>
            </a:r>
          </a:p>
          <a:p>
            <a:pPr marL="0" indent="0">
              <a:buNone/>
            </a:pPr>
            <a:r>
              <a:rPr lang="en-US" dirty="0">
                <a:latin typeface="Andale Mono" panose="020B0509000000000004" pitchFamily="49" charset="0"/>
              </a:rPr>
              <a:t> def f2( x2 ):</a:t>
            </a:r>
          </a:p>
          <a:p>
            <a:pPr marL="0" indent="0">
              <a:buNone/>
            </a:pPr>
            <a:r>
              <a:rPr lang="en-US" dirty="0">
                <a:latin typeface="Andale Mono" panose="020B0509000000000004" pitchFamily="49" charset="0"/>
              </a:rPr>
              <a:t>:</a:t>
            </a:r>
          </a:p>
          <a:p>
            <a:pPr marL="0" indent="0">
              <a:buNone/>
            </a:pPr>
            <a:r>
              <a:rPr lang="en-US" dirty="0">
                <a:latin typeface="Andale Mono" panose="020B0509000000000004" pitchFamily="49" charset="0"/>
              </a:rPr>
              <a:t>      def </a:t>
            </a:r>
            <a:r>
              <a:rPr lang="en-US" dirty="0" err="1">
                <a:latin typeface="Andale Mono" panose="020B0509000000000004" pitchFamily="49" charset="0"/>
              </a:rPr>
              <a:t>f</a:t>
            </a:r>
            <a:r>
              <a:rPr lang="en-US" i="1" dirty="0" err="1">
                <a:latin typeface="Andale Mono" panose="020B0509000000000004" pitchFamily="49" charset="0"/>
              </a:rPr>
              <a:t>n</a:t>
            </a:r>
            <a:r>
              <a:rPr lang="en-US" dirty="0">
                <a:latin typeface="Andale Mono" panose="020B0509000000000004" pitchFamily="49" charset="0"/>
              </a:rPr>
              <a:t>( </a:t>
            </a:r>
            <a:r>
              <a:rPr lang="en-US" dirty="0" err="1">
                <a:latin typeface="Andale Mono" panose="020B0509000000000004" pitchFamily="49" charset="0"/>
              </a:rPr>
              <a:t>x</a:t>
            </a:r>
            <a:r>
              <a:rPr lang="en-US" i="1" dirty="0" err="1">
                <a:latin typeface="Andale Mono" panose="020B0509000000000004" pitchFamily="49" charset="0"/>
              </a:rPr>
              <a:t>n</a:t>
            </a:r>
            <a:r>
              <a:rPr lang="en-US" dirty="0">
                <a:latin typeface="Andale Mono" panose="020B0509000000000004" pitchFamily="49" charset="0"/>
              </a:rPr>
              <a:t> ):</a:t>
            </a:r>
          </a:p>
          <a:p>
            <a:pPr marL="0" indent="0">
              <a:buNone/>
            </a:pPr>
            <a:r>
              <a:rPr lang="en-US" dirty="0">
                <a:latin typeface="Andale Mono" panose="020B0509000000000004" pitchFamily="49" charset="0"/>
              </a:rPr>
              <a:t>        return </a:t>
            </a:r>
            <a:r>
              <a:rPr lang="en-US" i="1" dirty="0">
                <a:latin typeface="Andale Mono" panose="020B0509000000000004" pitchFamily="49" charset="0"/>
              </a:rPr>
              <a:t>some-</a:t>
            </a:r>
            <a:r>
              <a:rPr lang="en-US" i="1" dirty="0" err="1">
                <a:latin typeface="Andale Mono" panose="020B0509000000000004" pitchFamily="49" charset="0"/>
              </a:rPr>
              <a:t>expi</a:t>
            </a:r>
            <a:endParaRPr lang="en-US" dirty="0">
              <a:latin typeface="Andale Mono" panose="020B0509000000000004" pitchFamily="49" charset="0"/>
            </a:endParaRPr>
          </a:p>
          <a:p>
            <a:pPr marL="0" indent="0">
              <a:buNone/>
            </a:pPr>
            <a:r>
              <a:rPr lang="en-US" dirty="0">
                <a:latin typeface="Andale Mono" panose="020B0509000000000004" pitchFamily="49" charset="0"/>
              </a:rPr>
              <a:t>      return </a:t>
            </a:r>
            <a:r>
              <a:rPr lang="en-US" dirty="0" err="1">
                <a:latin typeface="Andale Mono" panose="020B0509000000000004" pitchFamily="49" charset="0"/>
              </a:rPr>
              <a:t>f</a:t>
            </a:r>
            <a:r>
              <a:rPr lang="en-US" i="1" dirty="0" err="1">
                <a:latin typeface="Andale Mono" panose="020B0509000000000004" pitchFamily="49" charset="0"/>
              </a:rPr>
              <a:t>n</a:t>
            </a:r>
            <a:endParaRPr lang="en-US" dirty="0">
              <a:latin typeface="Andale Mono" panose="020B0509000000000004" pitchFamily="49" charset="0"/>
            </a:endParaRPr>
          </a:p>
          <a:p>
            <a:pPr marL="0" indent="0">
              <a:buNone/>
            </a:pPr>
            <a:r>
              <a:rPr lang="en-US" dirty="0">
                <a:latin typeface="Andale Mono" panose="020B0509000000000004" pitchFamily="49" charset="0"/>
              </a:rPr>
              <a:t>:</a:t>
            </a:r>
          </a:p>
          <a:p>
            <a:pPr marL="0" indent="0">
              <a:buNone/>
            </a:pPr>
            <a:r>
              <a:rPr lang="en-US" dirty="0">
                <a:latin typeface="Andale Mono" panose="020B0509000000000004" pitchFamily="49" charset="0"/>
              </a:rPr>
              <a:t> return f2</a:t>
            </a:r>
          </a:p>
        </p:txBody>
      </p:sp>
      <p:sp>
        <p:nvSpPr>
          <p:cNvPr id="5" name="Footer Placeholder 4">
            <a:extLst>
              <a:ext uri="{FF2B5EF4-FFF2-40B4-BE49-F238E27FC236}">
                <a16:creationId xmlns:a16="http://schemas.microsoft.com/office/drawing/2014/main" id="{9647A9A8-539F-964D-9F9F-1E6C5C389866}"/>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F5F31F5C-CECC-A54A-9BAE-CF37AD08777A}"/>
              </a:ext>
            </a:extLst>
          </p:cNvPr>
          <p:cNvSpPr>
            <a:spLocks noGrp="1"/>
          </p:cNvSpPr>
          <p:nvPr>
            <p:ph type="sldNum" sz="quarter" idx="12"/>
          </p:nvPr>
        </p:nvSpPr>
        <p:spPr/>
        <p:txBody>
          <a:bodyPr/>
          <a:lstStyle/>
          <a:p>
            <a:fld id="{96BDC4DD-03EC-6948-A06B-20516E71545D}" type="slidenum">
              <a:rPr lang="en-US" smtClean="0"/>
              <a:t>27</a:t>
            </a:fld>
            <a:endParaRPr lang="en-US"/>
          </a:p>
        </p:txBody>
      </p:sp>
      <p:sp>
        <p:nvSpPr>
          <p:cNvPr id="8" name="TextBox 7">
            <a:extLst>
              <a:ext uri="{FF2B5EF4-FFF2-40B4-BE49-F238E27FC236}">
                <a16:creationId xmlns:a16="http://schemas.microsoft.com/office/drawing/2014/main" id="{DE0087BE-C025-2F47-8168-7DA58EC8E855}"/>
              </a:ext>
            </a:extLst>
          </p:cNvPr>
          <p:cNvSpPr txBox="1"/>
          <p:nvPr/>
        </p:nvSpPr>
        <p:spPr>
          <a:xfrm>
            <a:off x="7106528" y="5967103"/>
            <a:ext cx="4608954" cy="830997"/>
          </a:xfrm>
          <a:prstGeom prst="rect">
            <a:avLst/>
          </a:prstGeom>
          <a:noFill/>
          <a:ln>
            <a:solidFill>
              <a:schemeClr val="tx1"/>
            </a:solidFill>
          </a:ln>
        </p:spPr>
        <p:txBody>
          <a:bodyPr wrap="none" rtlCol="0">
            <a:spAutoFit/>
          </a:bodyPr>
          <a:lstStyle/>
          <a:p>
            <a:r>
              <a:rPr lang="en-US" sz="2400" dirty="0">
                <a:latin typeface="Andale Mono" panose="020B0509000000000004" pitchFamily="49" charset="0"/>
              </a:rPr>
              <a:t>answer =</a:t>
            </a:r>
          </a:p>
          <a:p>
            <a:r>
              <a:rPr lang="en-US" sz="2400" dirty="0">
                <a:latin typeface="Andale Mono" panose="020B0509000000000004" pitchFamily="49" charset="0"/>
              </a:rPr>
              <a:t>  foo( a1 )( a2 )…( a</a:t>
            </a:r>
            <a:r>
              <a:rPr lang="en-US" sz="2400" i="1" dirty="0">
                <a:latin typeface="Andale Mono" panose="020B0509000000000004" pitchFamily="49" charset="0"/>
              </a:rPr>
              <a:t>n</a:t>
            </a:r>
            <a:r>
              <a:rPr lang="en-US" sz="2400" dirty="0">
                <a:latin typeface="Andale Mono" panose="020B0509000000000004" pitchFamily="49" charset="0"/>
              </a:rPr>
              <a:t> )</a:t>
            </a:r>
          </a:p>
        </p:txBody>
      </p:sp>
      <p:sp>
        <p:nvSpPr>
          <p:cNvPr id="4" name="Date Placeholder 3">
            <a:extLst>
              <a:ext uri="{FF2B5EF4-FFF2-40B4-BE49-F238E27FC236}">
                <a16:creationId xmlns:a16="http://schemas.microsoft.com/office/drawing/2014/main" id="{70EA578F-E980-D94B-830B-8292BFD0E194}"/>
              </a:ext>
            </a:extLst>
          </p:cNvPr>
          <p:cNvSpPr>
            <a:spLocks noGrp="1"/>
          </p:cNvSpPr>
          <p:nvPr>
            <p:ph type="dt" sz="half" idx="10"/>
          </p:nvPr>
        </p:nvSpPr>
        <p:spPr/>
        <p:txBody>
          <a:bodyPr/>
          <a:lstStyle/>
          <a:p>
            <a:fld id="{1C71C7CC-F9E4-FA44-8C5C-0AA383291555}" type="datetime1">
              <a:rPr lang="en-US" smtClean="0"/>
              <a:t>3/17/21</a:t>
            </a:fld>
            <a:endParaRPr lang="en-US"/>
          </a:p>
        </p:txBody>
      </p:sp>
    </p:spTree>
    <p:extLst>
      <p:ext uri="{BB962C8B-B14F-4D97-AF65-F5344CB8AC3E}">
        <p14:creationId xmlns:p14="http://schemas.microsoft.com/office/powerpoint/2010/main" val="2348792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CC00-6FEC-A24C-844A-8509291F9C0A}"/>
              </a:ext>
            </a:extLst>
          </p:cNvPr>
          <p:cNvSpPr>
            <a:spLocks noGrp="1"/>
          </p:cNvSpPr>
          <p:nvPr>
            <p:ph type="title"/>
          </p:nvPr>
        </p:nvSpPr>
        <p:spPr/>
        <p:txBody>
          <a:bodyPr/>
          <a:lstStyle/>
          <a:p>
            <a:r>
              <a:rPr lang="en-US" dirty="0"/>
              <a:t>in SET</a:t>
            </a:r>
          </a:p>
        </p:txBody>
      </p:sp>
      <p:sp>
        <p:nvSpPr>
          <p:cNvPr id="3" name="Content Placeholder 2">
            <a:extLst>
              <a:ext uri="{FF2B5EF4-FFF2-40B4-BE49-F238E27FC236}">
                <a16:creationId xmlns:a16="http://schemas.microsoft.com/office/drawing/2014/main" id="{6CE1830A-34B1-4944-90EC-AEADB9EF39E5}"/>
              </a:ext>
            </a:extLst>
          </p:cNvPr>
          <p:cNvSpPr>
            <a:spLocks noGrp="1"/>
          </p:cNvSpPr>
          <p:nvPr>
            <p:ph sz="half" idx="1"/>
          </p:nvPr>
        </p:nvSpPr>
        <p:spPr/>
        <p:txBody>
          <a:bodyPr>
            <a:normAutofit/>
          </a:bodyPr>
          <a:lstStyle/>
          <a:p>
            <a:pPr marL="0" indent="0">
              <a:buNone/>
            </a:pPr>
            <a:r>
              <a:rPr lang="en-US" dirty="0">
                <a:latin typeface="Andale Mono" panose="020B0509000000000004" pitchFamily="49" charset="0"/>
              </a:rPr>
              <a:t>define add3 =</a:t>
            </a:r>
          </a:p>
          <a:p>
            <a:pPr marL="0" indent="0">
              <a:buNone/>
            </a:pPr>
            <a:r>
              <a:rPr lang="en-US" dirty="0">
                <a:latin typeface="Andale Mono" panose="020B0509000000000004" pitchFamily="49" charset="0"/>
              </a:rPr>
              <a:t>    proc( x, y, z )</a:t>
            </a:r>
          </a:p>
          <a:p>
            <a:pPr marL="0" indent="0">
              <a:buNone/>
            </a:pPr>
            <a:r>
              <a:rPr lang="en-US" dirty="0">
                <a:latin typeface="Andale Mono" panose="020B0509000000000004" pitchFamily="49" charset="0"/>
              </a:rPr>
              <a:t>      +( x, +( y, z )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.add3( 9, 2, 5 ) % =&gt; 16</a:t>
            </a:r>
          </a:p>
        </p:txBody>
      </p:sp>
      <p:sp>
        <p:nvSpPr>
          <p:cNvPr id="4" name="Content Placeholder 3">
            <a:extLst>
              <a:ext uri="{FF2B5EF4-FFF2-40B4-BE49-F238E27FC236}">
                <a16:creationId xmlns:a16="http://schemas.microsoft.com/office/drawing/2014/main" id="{AFD84867-1C02-104E-8796-1DE80BF09944}"/>
              </a:ext>
            </a:extLst>
          </p:cNvPr>
          <p:cNvSpPr>
            <a:spLocks noGrp="1"/>
          </p:cNvSpPr>
          <p:nvPr>
            <p:ph sz="half" idx="2"/>
          </p:nvPr>
        </p:nvSpPr>
        <p:spPr>
          <a:xfrm>
            <a:off x="5594122" y="2336872"/>
            <a:ext cx="6289483" cy="3964439"/>
          </a:xfrm>
        </p:spPr>
        <p:txBody>
          <a:bodyPr>
            <a:normAutofit/>
          </a:bodyPr>
          <a:lstStyle/>
          <a:p>
            <a:pPr marL="0" indent="0">
              <a:buNone/>
            </a:pPr>
            <a:r>
              <a:rPr lang="en-US" dirty="0">
                <a:latin typeface="Andale Mono" panose="020B0509000000000004" pitchFamily="49" charset="0"/>
              </a:rPr>
              <a:t>define add3 =</a:t>
            </a:r>
          </a:p>
          <a:p>
            <a:pPr marL="0" indent="0">
              <a:buNone/>
            </a:pPr>
            <a:r>
              <a:rPr lang="en-US" dirty="0">
                <a:latin typeface="Andale Mono" panose="020B0509000000000004" pitchFamily="49" charset="0"/>
              </a:rPr>
              <a:t> proc( x )</a:t>
            </a:r>
          </a:p>
          <a:p>
            <a:pPr marL="0" indent="0">
              <a:buNone/>
            </a:pPr>
            <a:r>
              <a:rPr lang="en-US" dirty="0">
                <a:latin typeface="Andale Mono" panose="020B0509000000000004" pitchFamily="49" charset="0"/>
              </a:rPr>
              <a:t>  proc( y )</a:t>
            </a:r>
          </a:p>
          <a:p>
            <a:pPr marL="0" indent="0">
              <a:buNone/>
            </a:pPr>
            <a:r>
              <a:rPr lang="en-US" dirty="0">
                <a:latin typeface="Andale Mono" panose="020B0509000000000004" pitchFamily="49" charset="0"/>
              </a:rPr>
              <a:t>   proc( z )</a:t>
            </a:r>
          </a:p>
          <a:p>
            <a:pPr marL="0" indent="0">
              <a:buNone/>
            </a:pPr>
            <a:r>
              <a:rPr lang="en-US" dirty="0">
                <a:latin typeface="Andale Mono" panose="020B0509000000000004" pitchFamily="49" charset="0"/>
              </a:rPr>
              <a:t>    +( x, +( y, z )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...add3( 9 )( 2 )( 5 ) % =&gt; 16</a:t>
            </a:r>
          </a:p>
        </p:txBody>
      </p:sp>
      <p:sp>
        <p:nvSpPr>
          <p:cNvPr id="5" name="Date Placeholder 4">
            <a:extLst>
              <a:ext uri="{FF2B5EF4-FFF2-40B4-BE49-F238E27FC236}">
                <a16:creationId xmlns:a16="http://schemas.microsoft.com/office/drawing/2014/main" id="{5021455A-923D-644E-B04C-8CF2F27E2090}"/>
              </a:ext>
            </a:extLst>
          </p:cNvPr>
          <p:cNvSpPr>
            <a:spLocks noGrp="1"/>
          </p:cNvSpPr>
          <p:nvPr>
            <p:ph type="dt" sz="half" idx="10"/>
          </p:nvPr>
        </p:nvSpPr>
        <p:spPr/>
        <p:txBody>
          <a:bodyPr/>
          <a:lstStyle/>
          <a:p>
            <a:fld id="{4414CACB-2B93-A84C-AE40-24E6B9859903}" type="datetime1">
              <a:rPr lang="en-US" smtClean="0"/>
              <a:t>3/17/21</a:t>
            </a:fld>
            <a:endParaRPr lang="en-US"/>
          </a:p>
        </p:txBody>
      </p:sp>
      <p:sp>
        <p:nvSpPr>
          <p:cNvPr id="6" name="Footer Placeholder 5">
            <a:extLst>
              <a:ext uri="{FF2B5EF4-FFF2-40B4-BE49-F238E27FC236}">
                <a16:creationId xmlns:a16="http://schemas.microsoft.com/office/drawing/2014/main" id="{EA6D740E-68E5-B94E-8720-C809B6FD82D1}"/>
              </a:ext>
            </a:extLst>
          </p:cNvPr>
          <p:cNvSpPr>
            <a:spLocks noGrp="1"/>
          </p:cNvSpPr>
          <p:nvPr>
            <p:ph type="ftr" sz="quarter" idx="11"/>
          </p:nvPr>
        </p:nvSpPr>
        <p:spPr/>
        <p:txBody>
          <a:bodyPr/>
          <a:lstStyle/>
          <a:p>
            <a:r>
              <a:rPr lang="en-US"/>
              <a:t>PLC Spring 2021</a:t>
            </a:r>
          </a:p>
        </p:txBody>
      </p:sp>
      <p:sp>
        <p:nvSpPr>
          <p:cNvPr id="7" name="Slide Number Placeholder 6">
            <a:extLst>
              <a:ext uri="{FF2B5EF4-FFF2-40B4-BE49-F238E27FC236}">
                <a16:creationId xmlns:a16="http://schemas.microsoft.com/office/drawing/2014/main" id="{20323060-16E6-D942-AB0B-260EC564F9EF}"/>
              </a:ext>
            </a:extLst>
          </p:cNvPr>
          <p:cNvSpPr>
            <a:spLocks noGrp="1"/>
          </p:cNvSpPr>
          <p:nvPr>
            <p:ph type="sldNum" sz="quarter" idx="12"/>
          </p:nvPr>
        </p:nvSpPr>
        <p:spPr/>
        <p:txBody>
          <a:bodyPr/>
          <a:lstStyle/>
          <a:p>
            <a:fld id="{96BDC4DD-03EC-6948-A06B-20516E71545D}" type="slidenum">
              <a:rPr lang="en-US" smtClean="0"/>
              <a:t>28</a:t>
            </a:fld>
            <a:endParaRPr lang="en-US"/>
          </a:p>
        </p:txBody>
      </p:sp>
      <p:sp>
        <p:nvSpPr>
          <p:cNvPr id="10" name="TextBox 9">
            <a:extLst>
              <a:ext uri="{FF2B5EF4-FFF2-40B4-BE49-F238E27FC236}">
                <a16:creationId xmlns:a16="http://schemas.microsoft.com/office/drawing/2014/main" id="{E8582037-E797-424F-8466-1B3C79C53EB7}"/>
              </a:ext>
            </a:extLst>
          </p:cNvPr>
          <p:cNvSpPr txBox="1"/>
          <p:nvPr/>
        </p:nvSpPr>
        <p:spPr>
          <a:xfrm rot="19800000">
            <a:off x="2800299" y="5341253"/>
            <a:ext cx="1978427" cy="646331"/>
          </a:xfrm>
          <a:prstGeom prst="rect">
            <a:avLst/>
          </a:prstGeom>
          <a:noFill/>
        </p:spPr>
        <p:txBody>
          <a:bodyPr wrap="none" rtlCol="0">
            <a:spAutoFit/>
          </a:bodyPr>
          <a:lstStyle/>
          <a:p>
            <a:r>
              <a:rPr lang="en-US" sz="3600" dirty="0">
                <a:solidFill>
                  <a:srgbClr val="FFFF00"/>
                </a:solidFill>
                <a:latin typeface="Apple Chancery" panose="03020702040506060504" pitchFamily="66" charset="-79"/>
                <a:cs typeface="Apple Chancery" panose="03020702040506060504" pitchFamily="66" charset="-79"/>
              </a:rPr>
              <a:t>Currying</a:t>
            </a:r>
          </a:p>
        </p:txBody>
      </p:sp>
    </p:spTree>
    <p:extLst>
      <p:ext uri="{BB962C8B-B14F-4D97-AF65-F5344CB8AC3E}">
        <p14:creationId xmlns:p14="http://schemas.microsoft.com/office/powerpoint/2010/main" val="295785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CC00-6FEC-A24C-844A-8509291F9C0A}"/>
              </a:ext>
            </a:extLst>
          </p:cNvPr>
          <p:cNvSpPr>
            <a:spLocks noGrp="1"/>
          </p:cNvSpPr>
          <p:nvPr>
            <p:ph type="title"/>
          </p:nvPr>
        </p:nvSpPr>
        <p:spPr/>
        <p:txBody>
          <a:bodyPr/>
          <a:lstStyle/>
          <a:p>
            <a:r>
              <a:rPr lang="en-US" dirty="0"/>
              <a:t>Cool! Will </a:t>
            </a:r>
            <a:r>
              <a:rPr lang="en-US" u="sng" dirty="0"/>
              <a:t>this</a:t>
            </a:r>
            <a:r>
              <a:rPr lang="en-US" dirty="0"/>
              <a:t> work … in SET?</a:t>
            </a:r>
          </a:p>
        </p:txBody>
      </p:sp>
      <p:sp>
        <p:nvSpPr>
          <p:cNvPr id="3" name="Content Placeholder 2">
            <a:extLst>
              <a:ext uri="{FF2B5EF4-FFF2-40B4-BE49-F238E27FC236}">
                <a16:creationId xmlns:a16="http://schemas.microsoft.com/office/drawing/2014/main" id="{6CE1830A-34B1-4944-90EC-AEADB9EF39E5}"/>
              </a:ext>
            </a:extLst>
          </p:cNvPr>
          <p:cNvSpPr>
            <a:spLocks noGrp="1"/>
          </p:cNvSpPr>
          <p:nvPr>
            <p:ph sz="half" idx="1"/>
          </p:nvPr>
        </p:nvSpPr>
        <p:spPr>
          <a:xfrm>
            <a:off x="680320" y="2336873"/>
            <a:ext cx="3634103" cy="3599316"/>
          </a:xfrm>
          <a:ln>
            <a:solidFill>
              <a:schemeClr val="tx1"/>
            </a:solidFill>
          </a:ln>
        </p:spPr>
        <p:txBody>
          <a:bodyPr>
            <a:normAutofit lnSpcReduction="10000"/>
          </a:bodyPr>
          <a:lstStyle/>
          <a:p>
            <a:pPr marL="0" indent="0">
              <a:buNone/>
            </a:pPr>
            <a:r>
              <a:rPr lang="en-US" dirty="0">
                <a:latin typeface="Andale Mono" panose="020B0509000000000004" pitchFamily="49" charset="0"/>
              </a:rPr>
              <a:t>define </a:t>
            </a:r>
            <a:r>
              <a:rPr lang="en-US" dirty="0" err="1">
                <a:latin typeface="Andale Mono" panose="020B0509000000000004" pitchFamily="49" charset="0"/>
              </a:rPr>
              <a:t>ifp</a:t>
            </a:r>
            <a:r>
              <a:rPr lang="en-US" dirty="0">
                <a:latin typeface="Andale Mono" panose="020B0509000000000004" pitchFamily="49" charset="0"/>
              </a:rPr>
              <a:t> =</a:t>
            </a:r>
          </a:p>
          <a:p>
            <a:pPr marL="0" indent="0">
              <a:buNone/>
            </a:pPr>
            <a:r>
              <a:rPr lang="en-US" dirty="0">
                <a:latin typeface="Andale Mono" panose="020B0509000000000004" pitchFamily="49" charset="0"/>
              </a:rPr>
              <a:t> proc( </a:t>
            </a:r>
            <a:r>
              <a:rPr lang="en-US" dirty="0" err="1">
                <a:latin typeface="Andale Mono" panose="020B0509000000000004" pitchFamily="49" charset="0"/>
              </a:rPr>
              <a:t>cond</a:t>
            </a:r>
            <a:r>
              <a:rPr lang="en-US" dirty="0">
                <a:latin typeface="Andale Mono" panose="020B0509000000000004" pitchFamily="49" charset="0"/>
              </a:rPr>
              <a:t> )</a:t>
            </a:r>
          </a:p>
          <a:p>
            <a:pPr marL="0" indent="0">
              <a:buNone/>
            </a:pPr>
            <a:r>
              <a:rPr lang="en-US" dirty="0">
                <a:latin typeface="Andale Mono" panose="020B0509000000000004" pitchFamily="49" charset="0"/>
              </a:rPr>
              <a:t>  proc( </a:t>
            </a:r>
            <a:r>
              <a:rPr lang="en-US" dirty="0" err="1">
                <a:latin typeface="Andale Mono" panose="020B0509000000000004" pitchFamily="49" charset="0"/>
              </a:rPr>
              <a:t>thenExp</a:t>
            </a:r>
            <a:r>
              <a:rPr lang="en-US" dirty="0">
                <a:latin typeface="Andale Mono" panose="020B0509000000000004" pitchFamily="49" charset="0"/>
              </a:rPr>
              <a:t> )</a:t>
            </a:r>
          </a:p>
          <a:p>
            <a:pPr marL="0" indent="0">
              <a:buNone/>
            </a:pPr>
            <a:r>
              <a:rPr lang="en-US" dirty="0">
                <a:latin typeface="Andale Mono" panose="020B0509000000000004" pitchFamily="49" charset="0"/>
              </a:rPr>
              <a:t>   proc( </a:t>
            </a:r>
            <a:r>
              <a:rPr lang="en-US" dirty="0" err="1">
                <a:latin typeface="Andale Mono" panose="020B0509000000000004" pitchFamily="49" charset="0"/>
              </a:rPr>
              <a:t>elseExp</a:t>
            </a:r>
            <a:r>
              <a:rPr lang="en-US" dirty="0">
                <a:latin typeface="Andale Mono" panose="020B0509000000000004" pitchFamily="49" charset="0"/>
              </a:rPr>
              <a:t> )</a:t>
            </a:r>
          </a:p>
          <a:p>
            <a:pPr marL="0" indent="0">
              <a:buNone/>
            </a:pPr>
            <a:r>
              <a:rPr lang="en-US" dirty="0">
                <a:latin typeface="Andale Mono" panose="020B0509000000000004" pitchFamily="49" charset="0"/>
              </a:rPr>
              <a:t>    if </a:t>
            </a:r>
            <a:r>
              <a:rPr lang="en-US" dirty="0" err="1">
                <a:latin typeface="Andale Mono" panose="020B0509000000000004" pitchFamily="49" charset="0"/>
              </a:rPr>
              <a:t>cond</a:t>
            </a:r>
            <a:endParaRPr lang="en-US" dirty="0">
              <a:latin typeface="Andale Mono" panose="020B0509000000000004" pitchFamily="49" charset="0"/>
            </a:endParaRPr>
          </a:p>
          <a:p>
            <a:pPr marL="0" indent="0">
              <a:buNone/>
            </a:pPr>
            <a:r>
              <a:rPr lang="en-US" dirty="0">
                <a:latin typeface="Andale Mono" panose="020B0509000000000004" pitchFamily="49" charset="0"/>
              </a:rPr>
              <a:t>      then </a:t>
            </a:r>
            <a:r>
              <a:rPr lang="en-US" dirty="0" err="1">
                <a:latin typeface="Andale Mono" panose="020B0509000000000004" pitchFamily="49" charset="0"/>
              </a:rPr>
              <a:t>thenExp</a:t>
            </a:r>
            <a:endParaRPr lang="en-US" dirty="0">
              <a:latin typeface="Andale Mono" panose="020B0509000000000004" pitchFamily="49" charset="0"/>
            </a:endParaRPr>
          </a:p>
          <a:p>
            <a:pPr marL="0" indent="0">
              <a:buNone/>
            </a:pPr>
            <a:r>
              <a:rPr lang="en-US" dirty="0">
                <a:latin typeface="Andale Mono" panose="020B0509000000000004" pitchFamily="49" charset="0"/>
              </a:rPr>
              <a:t>      else </a:t>
            </a:r>
            <a:r>
              <a:rPr lang="en-US" dirty="0" err="1">
                <a:latin typeface="Andale Mono" panose="020B0509000000000004" pitchFamily="49" charset="0"/>
              </a:rPr>
              <a:t>elseExp</a:t>
            </a:r>
            <a:endParaRPr lang="en-US" dirty="0">
              <a:latin typeface="Andale Mono" panose="020B0509000000000004" pitchFamily="49" charset="0"/>
            </a:endParaRPr>
          </a:p>
        </p:txBody>
      </p:sp>
      <p:sp>
        <p:nvSpPr>
          <p:cNvPr id="10" name="Content Placeholder 9">
            <a:extLst>
              <a:ext uri="{FF2B5EF4-FFF2-40B4-BE49-F238E27FC236}">
                <a16:creationId xmlns:a16="http://schemas.microsoft.com/office/drawing/2014/main" id="{D3145D9E-F3E9-BA45-989D-B83E105DF34B}"/>
              </a:ext>
            </a:extLst>
          </p:cNvPr>
          <p:cNvSpPr>
            <a:spLocks noGrp="1"/>
          </p:cNvSpPr>
          <p:nvPr>
            <p:ph sz="half" idx="2"/>
          </p:nvPr>
        </p:nvSpPr>
        <p:spPr>
          <a:xfrm>
            <a:off x="4314423" y="2336873"/>
            <a:ext cx="7186412" cy="3599316"/>
          </a:xfrm>
          <a:ln>
            <a:solidFill>
              <a:schemeClr val="tx1"/>
            </a:solidFill>
          </a:ln>
        </p:spPr>
        <p:txBody>
          <a:bodyPr>
            <a:normAutofit lnSpcReduction="10000"/>
          </a:bodyPr>
          <a:lstStyle/>
          <a:p>
            <a:pPr marL="0" indent="0">
              <a:buNone/>
            </a:pPr>
            <a:r>
              <a:rPr lang="en-US" dirty="0">
                <a:latin typeface="Andale Mono" panose="020B0509000000000004" pitchFamily="49" charset="0"/>
              </a:rPr>
              <a:t>--&gt; define x = 0</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a:t>
            </a:r>
            <a:r>
              <a:rPr lang="en-US" dirty="0" err="1">
                <a:latin typeface="Andale Mono" panose="020B0509000000000004" pitchFamily="49" charset="0"/>
              </a:rPr>
              <a:t>ifp</a:t>
            </a:r>
            <a:r>
              <a:rPr lang="en-US" dirty="0">
                <a:latin typeface="Andale Mono" panose="020B0509000000000004" pitchFamily="49" charset="0"/>
              </a:rPr>
              <a:t>(zero?(x))(sub1(x))(add1(x))</a:t>
            </a:r>
          </a:p>
          <a:p>
            <a:pPr marL="0" indent="0">
              <a:buNone/>
            </a:pPr>
            <a:r>
              <a:rPr lang="en-US" dirty="0">
                <a:latin typeface="Andale Mono" panose="020B0509000000000004" pitchFamily="49" charset="0"/>
              </a:rPr>
              <a:t>-1</a:t>
            </a:r>
          </a:p>
          <a:p>
            <a:pPr marL="0" indent="0">
              <a:buNone/>
            </a:pPr>
            <a:r>
              <a:rPr lang="en-US" dirty="0">
                <a:latin typeface="Andale Mono" panose="020B0509000000000004" pitchFamily="49" charset="0"/>
              </a:rPr>
              <a:t>--&gt; set x = 5</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a:t>
            </a:r>
            <a:r>
              <a:rPr lang="en-US" dirty="0" err="1">
                <a:latin typeface="Andale Mono" panose="020B0509000000000004" pitchFamily="49" charset="0"/>
              </a:rPr>
              <a:t>ifp</a:t>
            </a:r>
            <a:r>
              <a:rPr lang="en-US" dirty="0">
                <a:latin typeface="Andale Mono" panose="020B0509000000000004" pitchFamily="49" charset="0"/>
              </a:rPr>
              <a:t>(zero?(x))(sub1(x))(add1(x))</a:t>
            </a:r>
          </a:p>
          <a:p>
            <a:pPr marL="0" indent="0">
              <a:buNone/>
            </a:pPr>
            <a:r>
              <a:rPr lang="en-US" dirty="0">
                <a:latin typeface="Andale Mono" panose="020B0509000000000004" pitchFamily="49" charset="0"/>
              </a:rPr>
              <a:t>6</a:t>
            </a:r>
          </a:p>
          <a:p>
            <a:pPr marL="0" indent="0">
              <a:buNone/>
            </a:pPr>
            <a:endParaRPr lang="en-US" dirty="0">
              <a:latin typeface="Andale Mono" panose="020B0509000000000004" pitchFamily="49" charset="0"/>
            </a:endParaRPr>
          </a:p>
        </p:txBody>
      </p:sp>
      <p:sp>
        <p:nvSpPr>
          <p:cNvPr id="5" name="Date Placeholder 4">
            <a:extLst>
              <a:ext uri="{FF2B5EF4-FFF2-40B4-BE49-F238E27FC236}">
                <a16:creationId xmlns:a16="http://schemas.microsoft.com/office/drawing/2014/main" id="{5021455A-923D-644E-B04C-8CF2F27E2090}"/>
              </a:ext>
            </a:extLst>
          </p:cNvPr>
          <p:cNvSpPr>
            <a:spLocks noGrp="1"/>
          </p:cNvSpPr>
          <p:nvPr>
            <p:ph type="dt" sz="half" idx="10"/>
          </p:nvPr>
        </p:nvSpPr>
        <p:spPr/>
        <p:txBody>
          <a:bodyPr/>
          <a:lstStyle/>
          <a:p>
            <a:fld id="{168BB007-CF54-AB47-B564-FBA8CE88FCE6}" type="datetime1">
              <a:rPr lang="en-US" smtClean="0"/>
              <a:t>3/17/21</a:t>
            </a:fld>
            <a:endParaRPr lang="en-US"/>
          </a:p>
        </p:txBody>
      </p:sp>
      <p:sp>
        <p:nvSpPr>
          <p:cNvPr id="6" name="Footer Placeholder 5">
            <a:extLst>
              <a:ext uri="{FF2B5EF4-FFF2-40B4-BE49-F238E27FC236}">
                <a16:creationId xmlns:a16="http://schemas.microsoft.com/office/drawing/2014/main" id="{EA6D740E-68E5-B94E-8720-C809B6FD82D1}"/>
              </a:ext>
            </a:extLst>
          </p:cNvPr>
          <p:cNvSpPr>
            <a:spLocks noGrp="1"/>
          </p:cNvSpPr>
          <p:nvPr>
            <p:ph type="ftr" sz="quarter" idx="11"/>
          </p:nvPr>
        </p:nvSpPr>
        <p:spPr/>
        <p:txBody>
          <a:bodyPr/>
          <a:lstStyle/>
          <a:p>
            <a:r>
              <a:rPr lang="en-US"/>
              <a:t>PLC Spring 2021</a:t>
            </a:r>
          </a:p>
        </p:txBody>
      </p:sp>
      <p:sp>
        <p:nvSpPr>
          <p:cNvPr id="7" name="Slide Number Placeholder 6">
            <a:extLst>
              <a:ext uri="{FF2B5EF4-FFF2-40B4-BE49-F238E27FC236}">
                <a16:creationId xmlns:a16="http://schemas.microsoft.com/office/drawing/2014/main" id="{20323060-16E6-D942-AB0B-260EC564F9EF}"/>
              </a:ext>
            </a:extLst>
          </p:cNvPr>
          <p:cNvSpPr>
            <a:spLocks noGrp="1"/>
          </p:cNvSpPr>
          <p:nvPr>
            <p:ph type="sldNum" sz="quarter" idx="12"/>
          </p:nvPr>
        </p:nvSpPr>
        <p:spPr/>
        <p:txBody>
          <a:bodyPr/>
          <a:lstStyle/>
          <a:p>
            <a:fld id="{96BDC4DD-03EC-6948-A06B-20516E71545D}" type="slidenum">
              <a:rPr lang="en-US" smtClean="0"/>
              <a:t>29</a:t>
            </a:fld>
            <a:endParaRPr lang="en-US"/>
          </a:p>
        </p:txBody>
      </p:sp>
    </p:spTree>
    <p:extLst>
      <p:ext uri="{BB962C8B-B14F-4D97-AF65-F5344CB8AC3E}">
        <p14:creationId xmlns:p14="http://schemas.microsoft.com/office/powerpoint/2010/main" val="236056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6DDEFC-7728-1D4B-806D-9EC1D43EF091}"/>
              </a:ext>
            </a:extLst>
          </p:cNvPr>
          <p:cNvSpPr>
            <a:spLocks noGrp="1"/>
          </p:cNvSpPr>
          <p:nvPr>
            <p:ph type="title"/>
          </p:nvPr>
        </p:nvSpPr>
        <p:spPr/>
        <p:txBody>
          <a:bodyPr/>
          <a:lstStyle/>
          <a:p>
            <a:pPr algn="ctr"/>
            <a:r>
              <a:rPr lang="en-US" dirty="0"/>
              <a:t>CSCI 344</a:t>
            </a:r>
            <a:br>
              <a:rPr lang="en-US" dirty="0"/>
            </a:br>
            <a:r>
              <a:rPr lang="en-US" dirty="0"/>
              <a:t>Programming Language Concepts</a:t>
            </a:r>
          </a:p>
        </p:txBody>
      </p:sp>
      <p:sp>
        <p:nvSpPr>
          <p:cNvPr id="8" name="Text Placeholder 7">
            <a:extLst>
              <a:ext uri="{FF2B5EF4-FFF2-40B4-BE49-F238E27FC236}">
                <a16:creationId xmlns:a16="http://schemas.microsoft.com/office/drawing/2014/main" id="{3715E3DA-CBF4-C848-B501-D8290A447B5C}"/>
              </a:ext>
            </a:extLst>
          </p:cNvPr>
          <p:cNvSpPr>
            <a:spLocks noGrp="1"/>
          </p:cNvSpPr>
          <p:nvPr>
            <p:ph type="body" sz="half" idx="2"/>
          </p:nvPr>
        </p:nvSpPr>
        <p:spPr/>
        <p:txBody>
          <a:bodyPr/>
          <a:lstStyle/>
          <a:p>
            <a:r>
              <a:rPr lang="en-US" dirty="0"/>
              <a:t>begins soon</a:t>
            </a:r>
          </a:p>
        </p:txBody>
      </p:sp>
      <p:sp>
        <p:nvSpPr>
          <p:cNvPr id="4" name="Date Placeholder 3">
            <a:extLst>
              <a:ext uri="{FF2B5EF4-FFF2-40B4-BE49-F238E27FC236}">
                <a16:creationId xmlns:a16="http://schemas.microsoft.com/office/drawing/2014/main" id="{0688B137-90B7-5C4E-B101-7391086C9015}"/>
              </a:ext>
            </a:extLst>
          </p:cNvPr>
          <p:cNvSpPr>
            <a:spLocks noGrp="1"/>
          </p:cNvSpPr>
          <p:nvPr>
            <p:ph type="dt" sz="half" idx="10"/>
          </p:nvPr>
        </p:nvSpPr>
        <p:spPr/>
        <p:txBody>
          <a:bodyPr/>
          <a:lstStyle/>
          <a:p>
            <a:fld id="{CA673749-0376-2241-BA46-0EB2E81CFC80}" type="datetime1">
              <a:rPr lang="en-US" smtClean="0"/>
              <a:t>3/17/21</a:t>
            </a:fld>
            <a:endParaRPr lang="en-US"/>
          </a:p>
        </p:txBody>
      </p:sp>
      <p:sp>
        <p:nvSpPr>
          <p:cNvPr id="5" name="Footer Placeholder 4">
            <a:extLst>
              <a:ext uri="{FF2B5EF4-FFF2-40B4-BE49-F238E27FC236}">
                <a16:creationId xmlns:a16="http://schemas.microsoft.com/office/drawing/2014/main" id="{ADBFD87F-0AE9-2F4C-917F-49D01C29B6BC}"/>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0006D973-DDE8-CE4E-ABCB-2996741DBEB9}"/>
              </a:ext>
            </a:extLst>
          </p:cNvPr>
          <p:cNvSpPr>
            <a:spLocks noGrp="1"/>
          </p:cNvSpPr>
          <p:nvPr>
            <p:ph type="sldNum" sz="quarter" idx="12"/>
          </p:nvPr>
        </p:nvSpPr>
        <p:spPr/>
        <p:txBody>
          <a:bodyPr/>
          <a:lstStyle/>
          <a:p>
            <a:fld id="{96BDC4DD-03EC-6948-A06B-20516E71545D}" type="slidenum">
              <a:rPr lang="en-US" smtClean="0"/>
              <a:t>3</a:t>
            </a:fld>
            <a:endParaRPr lang="en-US"/>
          </a:p>
        </p:txBody>
      </p:sp>
    </p:spTree>
    <p:extLst>
      <p:ext uri="{BB962C8B-B14F-4D97-AF65-F5344CB8AC3E}">
        <p14:creationId xmlns:p14="http://schemas.microsoft.com/office/powerpoint/2010/main" val="623759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195C-9529-964D-9728-D3A4643D9BEB}"/>
              </a:ext>
            </a:extLst>
          </p:cNvPr>
          <p:cNvSpPr>
            <a:spLocks noGrp="1"/>
          </p:cNvSpPr>
          <p:nvPr>
            <p:ph type="title"/>
          </p:nvPr>
        </p:nvSpPr>
        <p:spPr/>
        <p:txBody>
          <a:bodyPr/>
          <a:lstStyle/>
          <a:p>
            <a:r>
              <a:rPr lang="en-US" dirty="0"/>
              <a:t>Class Exercise: Write a while </a:t>
            </a:r>
            <a:r>
              <a:rPr lang="en-US" u="sng" dirty="0"/>
              <a:t>proc</a:t>
            </a:r>
            <a:r>
              <a:rPr lang="en-US" dirty="0"/>
              <a:t>!</a:t>
            </a:r>
          </a:p>
        </p:txBody>
      </p:sp>
      <p:sp>
        <p:nvSpPr>
          <p:cNvPr id="8" name="Content Placeholder 7">
            <a:extLst>
              <a:ext uri="{FF2B5EF4-FFF2-40B4-BE49-F238E27FC236}">
                <a16:creationId xmlns:a16="http://schemas.microsoft.com/office/drawing/2014/main" id="{5456DD24-FB8C-6D4D-8B51-0BAB9FA9E8DB}"/>
              </a:ext>
            </a:extLst>
          </p:cNvPr>
          <p:cNvSpPr>
            <a:spLocks noGrp="1"/>
          </p:cNvSpPr>
          <p:nvPr>
            <p:ph idx="1"/>
          </p:nvPr>
        </p:nvSpPr>
        <p:spPr>
          <a:xfrm>
            <a:off x="680321" y="1981200"/>
            <a:ext cx="9613861" cy="4511673"/>
          </a:xfrm>
        </p:spPr>
        <p:txBody>
          <a:bodyPr>
            <a:normAutofit fontScale="55000" lnSpcReduction="20000"/>
          </a:bodyPr>
          <a:lstStyle/>
          <a:p>
            <a:pPr marL="0" indent="0">
              <a:buNone/>
            </a:pPr>
            <a:r>
              <a:rPr lang="en-US" dirty="0">
                <a:latin typeface="Andale Mono" panose="020B0509000000000004" pitchFamily="49" charset="0"/>
              </a:rPr>
              <a:t>--&gt; define x = 1</a:t>
            </a:r>
          </a:p>
          <a:p>
            <a:pPr marL="0" indent="0">
              <a:buNone/>
            </a:pPr>
            <a:r>
              <a:rPr lang="en-US" dirty="0">
                <a:latin typeface="Andale Mono" panose="020B0509000000000004" pitchFamily="49" charset="0"/>
              </a:rPr>
              <a:t>x set to 1</a:t>
            </a:r>
          </a:p>
          <a:p>
            <a:pPr marL="0" indent="0">
              <a:buNone/>
            </a:pPr>
            <a:r>
              <a:rPr lang="en-US" dirty="0">
                <a:latin typeface="Andale Mono" panose="020B0509000000000004" pitchFamily="49" charset="0"/>
              </a:rPr>
              <a:t>--&gt; .while( proc() -(x,5), proc() set x = add1(x) )</a:t>
            </a:r>
          </a:p>
          <a:p>
            <a:pPr marL="0" indent="0">
              <a:buNone/>
            </a:pPr>
            <a:r>
              <a:rPr lang="en-US" dirty="0">
                <a:latin typeface="Andale Mono" panose="020B0509000000000004" pitchFamily="49" charset="0"/>
              </a:rPr>
              <a:t>0</a:t>
            </a:r>
          </a:p>
          <a:p>
            <a:pPr marL="0" indent="0">
              <a:buNone/>
            </a:pPr>
            <a:r>
              <a:rPr lang="en-US" dirty="0">
                <a:latin typeface="Andale Mono" panose="020B0509000000000004" pitchFamily="49" charset="0"/>
              </a:rPr>
              <a:t>--&gt; x</a:t>
            </a:r>
          </a:p>
          <a:p>
            <a:pPr marL="0" indent="0">
              <a:buNone/>
            </a:pPr>
            <a:r>
              <a:rPr lang="en-US" dirty="0">
                <a:latin typeface="Andale Mono" panose="020B0509000000000004" pitchFamily="49" charset="0"/>
              </a:rPr>
              <a:t>5</a:t>
            </a:r>
          </a:p>
          <a:p>
            <a:pPr marL="0" indent="0">
              <a:buNone/>
            </a:pPr>
            <a:r>
              <a:rPr lang="en-US" dirty="0">
                <a:latin typeface="Andale Mono" panose="020B0509000000000004" pitchFamily="49" charset="0"/>
              </a:rPr>
              <a:t>--&gt; set x = 1</a:t>
            </a:r>
          </a:p>
          <a:p>
            <a:pPr marL="0" indent="0">
              <a:buNone/>
            </a:pPr>
            <a:r>
              <a:rPr lang="en-US" dirty="0">
                <a:latin typeface="Andale Mono" panose="020B0509000000000004" pitchFamily="49" charset="0"/>
              </a:rPr>
              <a:t>1</a:t>
            </a:r>
          </a:p>
          <a:p>
            <a:pPr marL="0" indent="0">
              <a:buNone/>
            </a:pPr>
            <a:r>
              <a:rPr lang="en-US" dirty="0">
                <a:latin typeface="Andale Mono" panose="020B0509000000000004" pitchFamily="49" charset="0"/>
              </a:rPr>
              <a:t>--&gt; define sum = 0</a:t>
            </a:r>
          </a:p>
          <a:p>
            <a:pPr marL="0" indent="0">
              <a:buNone/>
            </a:pPr>
            <a:r>
              <a:rPr lang="en-US" dirty="0">
                <a:latin typeface="Andale Mono" panose="020B0509000000000004" pitchFamily="49" charset="0"/>
              </a:rPr>
              <a:t>sum set to 0</a:t>
            </a:r>
          </a:p>
          <a:p>
            <a:pPr marL="0" indent="0">
              <a:buNone/>
            </a:pPr>
            <a:r>
              <a:rPr lang="en-US" dirty="0">
                <a:latin typeface="Andale Mono" panose="020B0509000000000004" pitchFamily="49" charset="0"/>
              </a:rPr>
              <a:t>--&gt; .while( proc() -(x,6), proc() { set sum = +(</a:t>
            </a:r>
            <a:r>
              <a:rPr lang="en-US" dirty="0" err="1">
                <a:latin typeface="Andale Mono" panose="020B0509000000000004" pitchFamily="49" charset="0"/>
              </a:rPr>
              <a:t>sum,x</a:t>
            </a:r>
            <a:r>
              <a:rPr lang="en-US" dirty="0">
                <a:latin typeface="Andale Mono" panose="020B0509000000000004" pitchFamily="49" charset="0"/>
              </a:rPr>
              <a:t>); set x = add1(x) } )</a:t>
            </a:r>
          </a:p>
          <a:p>
            <a:pPr marL="0" indent="0">
              <a:buNone/>
            </a:pPr>
            <a:r>
              <a:rPr lang="en-US" dirty="0">
                <a:latin typeface="Andale Mono" panose="020B0509000000000004" pitchFamily="49" charset="0"/>
              </a:rPr>
              <a:t>0</a:t>
            </a:r>
          </a:p>
          <a:p>
            <a:pPr marL="0" indent="0">
              <a:buNone/>
            </a:pPr>
            <a:r>
              <a:rPr lang="en-US" dirty="0">
                <a:latin typeface="Andale Mono" panose="020B0509000000000004" pitchFamily="49" charset="0"/>
              </a:rPr>
              <a:t>--&gt; x</a:t>
            </a:r>
          </a:p>
          <a:p>
            <a:pPr marL="0" indent="0">
              <a:buNone/>
            </a:pPr>
            <a:r>
              <a:rPr lang="en-US" dirty="0">
                <a:latin typeface="Andale Mono" panose="020B0509000000000004" pitchFamily="49" charset="0"/>
              </a:rPr>
              <a:t>6</a:t>
            </a:r>
          </a:p>
          <a:p>
            <a:pPr marL="0" indent="0">
              <a:buNone/>
            </a:pPr>
            <a:r>
              <a:rPr lang="en-US" dirty="0">
                <a:latin typeface="Andale Mono" panose="020B0509000000000004" pitchFamily="49" charset="0"/>
              </a:rPr>
              <a:t>--&gt; sum</a:t>
            </a:r>
          </a:p>
          <a:p>
            <a:pPr marL="0" indent="0">
              <a:buNone/>
            </a:pPr>
            <a:r>
              <a:rPr lang="en-US" dirty="0">
                <a:latin typeface="Andale Mono" panose="020B0509000000000004" pitchFamily="49" charset="0"/>
              </a:rPr>
              <a:t>15</a:t>
            </a:r>
          </a:p>
        </p:txBody>
      </p:sp>
      <p:sp>
        <p:nvSpPr>
          <p:cNvPr id="5" name="Date Placeholder 4">
            <a:extLst>
              <a:ext uri="{FF2B5EF4-FFF2-40B4-BE49-F238E27FC236}">
                <a16:creationId xmlns:a16="http://schemas.microsoft.com/office/drawing/2014/main" id="{3AA02784-426A-DE47-907D-F9890A1B7E1D}"/>
              </a:ext>
            </a:extLst>
          </p:cNvPr>
          <p:cNvSpPr>
            <a:spLocks noGrp="1"/>
          </p:cNvSpPr>
          <p:nvPr>
            <p:ph type="dt" sz="half" idx="10"/>
          </p:nvPr>
        </p:nvSpPr>
        <p:spPr>
          <a:xfrm>
            <a:off x="7550982" y="6492874"/>
            <a:ext cx="2743200" cy="365125"/>
          </a:xfrm>
        </p:spPr>
        <p:txBody>
          <a:bodyPr/>
          <a:lstStyle/>
          <a:p>
            <a:fld id="{BD97F548-97BF-BD47-BF48-3A700A48F579}" type="datetime1">
              <a:rPr lang="en-US" smtClean="0"/>
              <a:t>3/17/21</a:t>
            </a:fld>
            <a:endParaRPr lang="en-US"/>
          </a:p>
        </p:txBody>
      </p:sp>
      <p:sp>
        <p:nvSpPr>
          <p:cNvPr id="6" name="Footer Placeholder 5">
            <a:extLst>
              <a:ext uri="{FF2B5EF4-FFF2-40B4-BE49-F238E27FC236}">
                <a16:creationId xmlns:a16="http://schemas.microsoft.com/office/drawing/2014/main" id="{324D538B-AEB2-9F41-8111-D08A241E5C6A}"/>
              </a:ext>
            </a:extLst>
          </p:cNvPr>
          <p:cNvSpPr>
            <a:spLocks noGrp="1"/>
          </p:cNvSpPr>
          <p:nvPr>
            <p:ph type="ftr" sz="quarter" idx="11"/>
          </p:nvPr>
        </p:nvSpPr>
        <p:spPr>
          <a:xfrm>
            <a:off x="680321" y="6492875"/>
            <a:ext cx="6870660" cy="365125"/>
          </a:xfrm>
        </p:spPr>
        <p:txBody>
          <a:bodyPr/>
          <a:lstStyle/>
          <a:p>
            <a:r>
              <a:rPr lang="en-US"/>
              <a:t>PLC Spring 2021</a:t>
            </a:r>
          </a:p>
        </p:txBody>
      </p:sp>
      <p:sp>
        <p:nvSpPr>
          <p:cNvPr id="7" name="Slide Number Placeholder 6">
            <a:extLst>
              <a:ext uri="{FF2B5EF4-FFF2-40B4-BE49-F238E27FC236}">
                <a16:creationId xmlns:a16="http://schemas.microsoft.com/office/drawing/2014/main" id="{B1CDB743-01FE-8D41-9412-480EE87C793B}"/>
              </a:ext>
            </a:extLst>
          </p:cNvPr>
          <p:cNvSpPr>
            <a:spLocks noGrp="1"/>
          </p:cNvSpPr>
          <p:nvPr>
            <p:ph type="sldNum" sz="quarter" idx="12"/>
          </p:nvPr>
        </p:nvSpPr>
        <p:spPr/>
        <p:txBody>
          <a:bodyPr/>
          <a:lstStyle/>
          <a:p>
            <a:fld id="{96BDC4DD-03EC-6948-A06B-20516E71545D}" type="slidenum">
              <a:rPr lang="en-US" smtClean="0"/>
              <a:t>30</a:t>
            </a:fld>
            <a:endParaRPr lang="en-US"/>
          </a:p>
        </p:txBody>
      </p:sp>
    </p:spTree>
    <p:extLst>
      <p:ext uri="{BB962C8B-B14F-4D97-AF65-F5344CB8AC3E}">
        <p14:creationId xmlns:p14="http://schemas.microsoft.com/office/powerpoint/2010/main" val="3774648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195C-9529-964D-9728-D3A4643D9BEB}"/>
              </a:ext>
            </a:extLst>
          </p:cNvPr>
          <p:cNvSpPr>
            <a:spLocks noGrp="1"/>
          </p:cNvSpPr>
          <p:nvPr>
            <p:ph type="title"/>
          </p:nvPr>
        </p:nvSpPr>
        <p:spPr/>
        <p:txBody>
          <a:bodyPr/>
          <a:lstStyle/>
          <a:p>
            <a:r>
              <a:rPr lang="en-US" dirty="0"/>
              <a:t>Class Exercise: Write a while </a:t>
            </a:r>
            <a:r>
              <a:rPr lang="en-US" u="sng" dirty="0"/>
              <a:t>proc</a:t>
            </a:r>
            <a:r>
              <a:rPr lang="en-US" dirty="0"/>
              <a:t>! (harder)</a:t>
            </a:r>
          </a:p>
        </p:txBody>
      </p:sp>
      <p:sp>
        <p:nvSpPr>
          <p:cNvPr id="8" name="Content Placeholder 7">
            <a:extLst>
              <a:ext uri="{FF2B5EF4-FFF2-40B4-BE49-F238E27FC236}">
                <a16:creationId xmlns:a16="http://schemas.microsoft.com/office/drawing/2014/main" id="{5456DD24-FB8C-6D4D-8B51-0BAB9FA9E8DB}"/>
              </a:ext>
            </a:extLst>
          </p:cNvPr>
          <p:cNvSpPr>
            <a:spLocks noGrp="1"/>
          </p:cNvSpPr>
          <p:nvPr>
            <p:ph idx="1"/>
          </p:nvPr>
        </p:nvSpPr>
        <p:spPr>
          <a:xfrm>
            <a:off x="680321" y="1981200"/>
            <a:ext cx="9613861" cy="4511673"/>
          </a:xfrm>
        </p:spPr>
        <p:txBody>
          <a:bodyPr>
            <a:normAutofit fontScale="55000" lnSpcReduction="20000"/>
          </a:bodyPr>
          <a:lstStyle/>
          <a:p>
            <a:pPr marL="0" indent="0">
              <a:buNone/>
            </a:pPr>
            <a:r>
              <a:rPr lang="en-US" dirty="0">
                <a:latin typeface="Andale Mono" panose="020B0509000000000004" pitchFamily="49" charset="0"/>
              </a:rPr>
              <a:t>--&gt; define x = 1</a:t>
            </a:r>
          </a:p>
          <a:p>
            <a:pPr marL="0" indent="0">
              <a:buNone/>
            </a:pPr>
            <a:r>
              <a:rPr lang="en-US" dirty="0">
                <a:latin typeface="Andale Mono" panose="020B0509000000000004" pitchFamily="49" charset="0"/>
              </a:rPr>
              <a:t>x set to 1</a:t>
            </a:r>
          </a:p>
          <a:p>
            <a:pPr marL="0" indent="0">
              <a:buNone/>
            </a:pPr>
            <a:r>
              <a:rPr lang="en-US" dirty="0">
                <a:latin typeface="Andale Mono" panose="020B0509000000000004" pitchFamily="49" charset="0"/>
              </a:rPr>
              <a:t>--&gt; .while( proc() -(x,5), proc() set x = add1(x) )</a:t>
            </a:r>
          </a:p>
          <a:p>
            <a:pPr marL="0" indent="0">
              <a:buNone/>
            </a:pPr>
            <a:r>
              <a:rPr lang="en-US" dirty="0">
                <a:latin typeface="Andale Mono" panose="020B0509000000000004" pitchFamily="49" charset="0"/>
              </a:rPr>
              <a:t>5</a:t>
            </a:r>
          </a:p>
          <a:p>
            <a:pPr marL="0" indent="0">
              <a:buNone/>
            </a:pPr>
            <a:r>
              <a:rPr lang="en-US" dirty="0">
                <a:latin typeface="Andale Mono" panose="020B0509000000000004" pitchFamily="49" charset="0"/>
              </a:rPr>
              <a:t>--&gt; x</a:t>
            </a:r>
          </a:p>
          <a:p>
            <a:pPr marL="0" indent="0">
              <a:buNone/>
            </a:pPr>
            <a:r>
              <a:rPr lang="en-US" dirty="0">
                <a:latin typeface="Andale Mono" panose="020B0509000000000004" pitchFamily="49" charset="0"/>
              </a:rPr>
              <a:t>5</a:t>
            </a:r>
          </a:p>
          <a:p>
            <a:pPr marL="0" indent="0">
              <a:buNone/>
            </a:pPr>
            <a:r>
              <a:rPr lang="en-US" dirty="0">
                <a:latin typeface="Andale Mono" panose="020B0509000000000004" pitchFamily="49" charset="0"/>
              </a:rPr>
              <a:t>--&gt; set x = 0</a:t>
            </a:r>
          </a:p>
          <a:p>
            <a:pPr marL="0" indent="0">
              <a:buNone/>
            </a:pPr>
            <a:r>
              <a:rPr lang="en-US" dirty="0">
                <a:latin typeface="Andale Mono" panose="020B0509000000000004" pitchFamily="49" charset="0"/>
              </a:rPr>
              <a:t>0</a:t>
            </a:r>
          </a:p>
          <a:p>
            <a:pPr marL="0" indent="0">
              <a:buNone/>
            </a:pPr>
            <a:r>
              <a:rPr lang="en-US" dirty="0">
                <a:latin typeface="Andale Mono" panose="020B0509000000000004" pitchFamily="49" charset="0"/>
              </a:rPr>
              <a:t>--&gt; define sum = 0</a:t>
            </a:r>
          </a:p>
          <a:p>
            <a:pPr marL="0" indent="0">
              <a:buNone/>
            </a:pPr>
            <a:r>
              <a:rPr lang="en-US" dirty="0">
                <a:latin typeface="Andale Mono" panose="020B0509000000000004" pitchFamily="49" charset="0"/>
              </a:rPr>
              <a:t>sum set to 0</a:t>
            </a:r>
          </a:p>
          <a:p>
            <a:pPr marL="0" indent="0">
              <a:buNone/>
            </a:pPr>
            <a:r>
              <a:rPr lang="en-US" dirty="0">
                <a:latin typeface="Andale Mono" panose="020B0509000000000004" pitchFamily="49" charset="0"/>
              </a:rPr>
              <a:t>--&gt; .while( proc() -(x,6), proc() { set x = add1(x); set sum = +(</a:t>
            </a:r>
            <a:r>
              <a:rPr lang="en-US" dirty="0" err="1">
                <a:latin typeface="Andale Mono" panose="020B0509000000000004" pitchFamily="49" charset="0"/>
              </a:rPr>
              <a:t>sum,x</a:t>
            </a:r>
            <a:r>
              <a:rPr lang="en-US" dirty="0">
                <a:latin typeface="Andale Mono" panose="020B0509000000000004" pitchFamily="49" charset="0"/>
              </a:rPr>
              <a:t>) } )</a:t>
            </a:r>
          </a:p>
          <a:p>
            <a:pPr marL="0" indent="0">
              <a:buNone/>
            </a:pPr>
            <a:r>
              <a:rPr lang="en-US" dirty="0">
                <a:latin typeface="Andale Mono" panose="020B0509000000000004" pitchFamily="49" charset="0"/>
              </a:rPr>
              <a:t>21</a:t>
            </a:r>
          </a:p>
          <a:p>
            <a:pPr marL="0" indent="0">
              <a:buNone/>
            </a:pPr>
            <a:r>
              <a:rPr lang="en-US" dirty="0">
                <a:latin typeface="Andale Mono" panose="020B0509000000000004" pitchFamily="49" charset="0"/>
              </a:rPr>
              <a:t>--&gt; x</a:t>
            </a:r>
          </a:p>
          <a:p>
            <a:pPr marL="0" indent="0">
              <a:buNone/>
            </a:pPr>
            <a:r>
              <a:rPr lang="en-US" dirty="0">
                <a:latin typeface="Andale Mono" panose="020B0509000000000004" pitchFamily="49" charset="0"/>
              </a:rPr>
              <a:t>6</a:t>
            </a:r>
          </a:p>
          <a:p>
            <a:pPr marL="0" indent="0">
              <a:buNone/>
            </a:pPr>
            <a:r>
              <a:rPr lang="en-US" dirty="0">
                <a:latin typeface="Andale Mono" panose="020B0509000000000004" pitchFamily="49" charset="0"/>
              </a:rPr>
              <a:t>--&gt; sum</a:t>
            </a:r>
          </a:p>
          <a:p>
            <a:pPr marL="0" indent="0">
              <a:buNone/>
            </a:pPr>
            <a:r>
              <a:rPr lang="en-US" dirty="0">
                <a:latin typeface="Andale Mono" panose="020B0509000000000004" pitchFamily="49" charset="0"/>
              </a:rPr>
              <a:t>21</a:t>
            </a:r>
          </a:p>
        </p:txBody>
      </p:sp>
      <p:sp>
        <p:nvSpPr>
          <p:cNvPr id="5" name="Date Placeholder 4">
            <a:extLst>
              <a:ext uri="{FF2B5EF4-FFF2-40B4-BE49-F238E27FC236}">
                <a16:creationId xmlns:a16="http://schemas.microsoft.com/office/drawing/2014/main" id="{3AA02784-426A-DE47-907D-F9890A1B7E1D}"/>
              </a:ext>
            </a:extLst>
          </p:cNvPr>
          <p:cNvSpPr>
            <a:spLocks noGrp="1"/>
          </p:cNvSpPr>
          <p:nvPr>
            <p:ph type="dt" sz="half" idx="10"/>
          </p:nvPr>
        </p:nvSpPr>
        <p:spPr>
          <a:xfrm>
            <a:off x="7550982" y="6492874"/>
            <a:ext cx="2743200" cy="365125"/>
          </a:xfrm>
        </p:spPr>
        <p:txBody>
          <a:bodyPr/>
          <a:lstStyle/>
          <a:p>
            <a:fld id="{BD97F548-97BF-BD47-BF48-3A700A48F579}" type="datetime1">
              <a:rPr lang="en-US" smtClean="0"/>
              <a:t>3/17/21</a:t>
            </a:fld>
            <a:endParaRPr lang="en-US"/>
          </a:p>
        </p:txBody>
      </p:sp>
      <p:sp>
        <p:nvSpPr>
          <p:cNvPr id="6" name="Footer Placeholder 5">
            <a:extLst>
              <a:ext uri="{FF2B5EF4-FFF2-40B4-BE49-F238E27FC236}">
                <a16:creationId xmlns:a16="http://schemas.microsoft.com/office/drawing/2014/main" id="{324D538B-AEB2-9F41-8111-D08A241E5C6A}"/>
              </a:ext>
            </a:extLst>
          </p:cNvPr>
          <p:cNvSpPr>
            <a:spLocks noGrp="1"/>
          </p:cNvSpPr>
          <p:nvPr>
            <p:ph type="ftr" sz="quarter" idx="11"/>
          </p:nvPr>
        </p:nvSpPr>
        <p:spPr>
          <a:xfrm>
            <a:off x="680321" y="6492875"/>
            <a:ext cx="6870660" cy="365125"/>
          </a:xfrm>
        </p:spPr>
        <p:txBody>
          <a:bodyPr/>
          <a:lstStyle/>
          <a:p>
            <a:r>
              <a:rPr lang="en-US"/>
              <a:t>PLC Spring 2021</a:t>
            </a:r>
          </a:p>
        </p:txBody>
      </p:sp>
      <p:sp>
        <p:nvSpPr>
          <p:cNvPr id="7" name="Slide Number Placeholder 6">
            <a:extLst>
              <a:ext uri="{FF2B5EF4-FFF2-40B4-BE49-F238E27FC236}">
                <a16:creationId xmlns:a16="http://schemas.microsoft.com/office/drawing/2014/main" id="{B1CDB743-01FE-8D41-9412-480EE87C793B}"/>
              </a:ext>
            </a:extLst>
          </p:cNvPr>
          <p:cNvSpPr>
            <a:spLocks noGrp="1"/>
          </p:cNvSpPr>
          <p:nvPr>
            <p:ph type="sldNum" sz="quarter" idx="12"/>
          </p:nvPr>
        </p:nvSpPr>
        <p:spPr/>
        <p:txBody>
          <a:bodyPr/>
          <a:lstStyle/>
          <a:p>
            <a:fld id="{96BDC4DD-03EC-6948-A06B-20516E71545D}" type="slidenum">
              <a:rPr lang="en-US" smtClean="0"/>
              <a:t>31</a:t>
            </a:fld>
            <a:endParaRPr lang="en-US"/>
          </a:p>
        </p:txBody>
      </p:sp>
    </p:spTree>
    <p:extLst>
      <p:ext uri="{BB962C8B-B14F-4D97-AF65-F5344CB8AC3E}">
        <p14:creationId xmlns:p14="http://schemas.microsoft.com/office/powerpoint/2010/main" val="24882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FB28136-7CF3-104E-9696-94D43B680C69}"/>
              </a:ext>
            </a:extLst>
          </p:cNvPr>
          <p:cNvSpPr>
            <a:spLocks noGrp="1"/>
          </p:cNvSpPr>
          <p:nvPr>
            <p:ph type="title"/>
          </p:nvPr>
        </p:nvSpPr>
        <p:spPr/>
        <p:txBody>
          <a:bodyPr/>
          <a:lstStyle/>
          <a:p>
            <a:r>
              <a:rPr lang="en-US" dirty="0"/>
              <a:t>The REF Language</a:t>
            </a:r>
          </a:p>
        </p:txBody>
      </p:sp>
      <p:sp>
        <p:nvSpPr>
          <p:cNvPr id="9" name="Content Placeholder 8">
            <a:extLst>
              <a:ext uri="{FF2B5EF4-FFF2-40B4-BE49-F238E27FC236}">
                <a16:creationId xmlns:a16="http://schemas.microsoft.com/office/drawing/2014/main" id="{C9A8B8CA-91DA-F145-BCCB-8EF3CD781AFC}"/>
              </a:ext>
            </a:extLst>
          </p:cNvPr>
          <p:cNvSpPr>
            <a:spLocks noGrp="1"/>
          </p:cNvSpPr>
          <p:nvPr>
            <p:ph idx="1"/>
          </p:nvPr>
        </p:nvSpPr>
        <p:spPr/>
        <p:txBody>
          <a:bodyPr/>
          <a:lstStyle/>
          <a:p>
            <a:r>
              <a:rPr lang="en-US" dirty="0"/>
              <a:t>Time to adjust our brains again.</a:t>
            </a:r>
          </a:p>
        </p:txBody>
      </p:sp>
      <p:sp>
        <p:nvSpPr>
          <p:cNvPr id="5" name="Date Placeholder 4">
            <a:extLst>
              <a:ext uri="{FF2B5EF4-FFF2-40B4-BE49-F238E27FC236}">
                <a16:creationId xmlns:a16="http://schemas.microsoft.com/office/drawing/2014/main" id="{29F5E4CE-E75B-9541-9B4D-777062BA68A5}"/>
              </a:ext>
            </a:extLst>
          </p:cNvPr>
          <p:cNvSpPr>
            <a:spLocks noGrp="1"/>
          </p:cNvSpPr>
          <p:nvPr>
            <p:ph type="dt" sz="half" idx="10"/>
          </p:nvPr>
        </p:nvSpPr>
        <p:spPr/>
        <p:txBody>
          <a:bodyPr/>
          <a:lstStyle/>
          <a:p>
            <a:fld id="{F2FBEE5F-3650-C044-B14C-534A6CD57D16}" type="datetime1">
              <a:rPr lang="en-US" smtClean="0"/>
              <a:t>3/17/21</a:t>
            </a:fld>
            <a:endParaRPr lang="en-US"/>
          </a:p>
        </p:txBody>
      </p:sp>
      <p:sp>
        <p:nvSpPr>
          <p:cNvPr id="6" name="Footer Placeholder 5">
            <a:extLst>
              <a:ext uri="{FF2B5EF4-FFF2-40B4-BE49-F238E27FC236}">
                <a16:creationId xmlns:a16="http://schemas.microsoft.com/office/drawing/2014/main" id="{5EDE5027-EC9D-914B-87AE-4F3406AFC04B}"/>
              </a:ext>
            </a:extLst>
          </p:cNvPr>
          <p:cNvSpPr>
            <a:spLocks noGrp="1"/>
          </p:cNvSpPr>
          <p:nvPr>
            <p:ph type="ftr" sz="quarter" idx="11"/>
          </p:nvPr>
        </p:nvSpPr>
        <p:spPr/>
        <p:txBody>
          <a:bodyPr/>
          <a:lstStyle/>
          <a:p>
            <a:r>
              <a:rPr lang="en-US"/>
              <a:t>PLC Spring 2021</a:t>
            </a:r>
          </a:p>
        </p:txBody>
      </p:sp>
      <p:sp>
        <p:nvSpPr>
          <p:cNvPr id="7" name="Slide Number Placeholder 6">
            <a:extLst>
              <a:ext uri="{FF2B5EF4-FFF2-40B4-BE49-F238E27FC236}">
                <a16:creationId xmlns:a16="http://schemas.microsoft.com/office/drawing/2014/main" id="{22A3BBE4-B576-554D-B52C-9A6B5CC29B8B}"/>
              </a:ext>
            </a:extLst>
          </p:cNvPr>
          <p:cNvSpPr>
            <a:spLocks noGrp="1"/>
          </p:cNvSpPr>
          <p:nvPr>
            <p:ph type="sldNum" sz="quarter" idx="12"/>
          </p:nvPr>
        </p:nvSpPr>
        <p:spPr/>
        <p:txBody>
          <a:bodyPr/>
          <a:lstStyle/>
          <a:p>
            <a:fld id="{96BDC4DD-03EC-6948-A06B-20516E71545D}" type="slidenum">
              <a:rPr lang="en-US" smtClean="0"/>
              <a:t>32</a:t>
            </a:fld>
            <a:endParaRPr lang="en-US"/>
          </a:p>
        </p:txBody>
      </p:sp>
    </p:spTree>
    <p:extLst>
      <p:ext uri="{BB962C8B-B14F-4D97-AF65-F5344CB8AC3E}">
        <p14:creationId xmlns:p14="http://schemas.microsoft.com/office/powerpoint/2010/main" val="1622303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7210-CBA6-994E-990F-243E2F47B153}"/>
              </a:ext>
            </a:extLst>
          </p:cNvPr>
          <p:cNvSpPr>
            <a:spLocks noGrp="1"/>
          </p:cNvSpPr>
          <p:nvPr>
            <p:ph type="title"/>
          </p:nvPr>
        </p:nvSpPr>
        <p:spPr/>
        <p:txBody>
          <a:bodyPr/>
          <a:lstStyle/>
          <a:p>
            <a:r>
              <a:rPr lang="en-US" dirty="0"/>
              <a:t>Pass-By (Call-By) Reference 1/3</a:t>
            </a:r>
          </a:p>
        </p:txBody>
      </p:sp>
      <p:sp>
        <p:nvSpPr>
          <p:cNvPr id="3" name="Content Placeholder 2">
            <a:extLst>
              <a:ext uri="{FF2B5EF4-FFF2-40B4-BE49-F238E27FC236}">
                <a16:creationId xmlns:a16="http://schemas.microsoft.com/office/drawing/2014/main" id="{EC9530AC-D478-7D4F-8579-9F9F968FC383}"/>
              </a:ext>
            </a:extLst>
          </p:cNvPr>
          <p:cNvSpPr>
            <a:spLocks noGrp="1"/>
          </p:cNvSpPr>
          <p:nvPr>
            <p:ph idx="1"/>
          </p:nvPr>
        </p:nvSpPr>
        <p:spPr/>
        <p:txBody>
          <a:bodyPr>
            <a:normAutofit/>
          </a:bodyPr>
          <a:lstStyle/>
          <a:p>
            <a:r>
              <a:rPr lang="en-US" dirty="0"/>
              <a:t>References: An optional declaration style in C++</a:t>
            </a:r>
            <a:br>
              <a:rPr lang="en-US" dirty="0"/>
            </a:br>
            <a:endParaRPr lang="en-US" dirty="0"/>
          </a:p>
          <a:p>
            <a:pPr marL="0" indent="0">
              <a:buNone/>
            </a:pPr>
            <a:r>
              <a:rPr lang="en-US" dirty="0">
                <a:latin typeface="Andale Mono" panose="020B0509000000000004" pitchFamily="49" charset="0"/>
              </a:rPr>
              <a:t>void </a:t>
            </a:r>
            <a:r>
              <a:rPr lang="en-US" dirty="0" err="1">
                <a:latin typeface="Andale Mono" panose="020B0509000000000004" pitchFamily="49" charset="0"/>
              </a:rPr>
              <a:t>increment_min</a:t>
            </a:r>
            <a:r>
              <a:rPr lang="en-US" dirty="0">
                <a:latin typeface="Andale Mono" panose="020B0509000000000004" pitchFamily="49" charset="0"/>
              </a:rPr>
              <a:t>( </a:t>
            </a:r>
            <a:r>
              <a:rPr lang="en-US" dirty="0" err="1">
                <a:latin typeface="Andale Mono" panose="020B0509000000000004" pitchFamily="49" charset="0"/>
              </a:rPr>
              <a:t>int</a:t>
            </a:r>
            <a:r>
              <a:rPr lang="en-US" dirty="0">
                <a:latin typeface="Andale Mono" panose="020B0509000000000004" pitchFamily="49" charset="0"/>
              </a:rPr>
              <a:t> &amp;a, </a:t>
            </a:r>
            <a:r>
              <a:rPr lang="en-US" dirty="0" err="1">
                <a:latin typeface="Andale Mono" panose="020B0509000000000004" pitchFamily="49" charset="0"/>
              </a:rPr>
              <a:t>int</a:t>
            </a:r>
            <a:r>
              <a:rPr lang="en-US" dirty="0">
                <a:latin typeface="Andale Mono" panose="020B0509000000000004" pitchFamily="49" charset="0"/>
              </a:rPr>
              <a:t> &amp;b ) {</a:t>
            </a:r>
          </a:p>
          <a:p>
            <a:pPr marL="0" indent="0">
              <a:buNone/>
            </a:pPr>
            <a:r>
              <a:rPr lang="en-US" dirty="0">
                <a:latin typeface="Andale Mono" panose="020B0509000000000004" pitchFamily="49" charset="0"/>
              </a:rPr>
              <a:t>    if ( a &lt;= b )</a:t>
            </a:r>
          </a:p>
          <a:p>
            <a:pPr marL="0" indent="0">
              <a:buNone/>
            </a:pPr>
            <a:r>
              <a:rPr lang="en-US" dirty="0">
                <a:latin typeface="Andale Mono" panose="020B0509000000000004" pitchFamily="49" charset="0"/>
              </a:rPr>
              <a:t>        a += 1;</a:t>
            </a:r>
          </a:p>
          <a:p>
            <a:pPr marL="0" indent="0">
              <a:buNone/>
            </a:pPr>
            <a:r>
              <a:rPr lang="en-US" dirty="0">
                <a:latin typeface="Andale Mono" panose="020B0509000000000004" pitchFamily="49" charset="0"/>
              </a:rPr>
              <a:t>    else</a:t>
            </a:r>
          </a:p>
          <a:p>
            <a:pPr marL="0" indent="0">
              <a:buNone/>
            </a:pPr>
            <a:r>
              <a:rPr lang="en-US" dirty="0">
                <a:latin typeface="Andale Mono" panose="020B0509000000000004" pitchFamily="49" charset="0"/>
              </a:rPr>
              <a:t>        b += 1;</a:t>
            </a:r>
          </a:p>
          <a:p>
            <a:pPr marL="0" indent="0">
              <a:buNone/>
            </a:pPr>
            <a:r>
              <a:rPr lang="en-US" dirty="0">
                <a:latin typeface="Andale Mono" panose="020B0509000000000004" pitchFamily="49" charset="0"/>
              </a:rPr>
              <a:t>}</a:t>
            </a:r>
          </a:p>
        </p:txBody>
      </p:sp>
      <p:sp>
        <p:nvSpPr>
          <p:cNvPr id="4" name="Date Placeholder 3">
            <a:extLst>
              <a:ext uri="{FF2B5EF4-FFF2-40B4-BE49-F238E27FC236}">
                <a16:creationId xmlns:a16="http://schemas.microsoft.com/office/drawing/2014/main" id="{F10C5E57-6F3D-0E48-93FE-CDC5E5F54870}"/>
              </a:ext>
            </a:extLst>
          </p:cNvPr>
          <p:cNvSpPr>
            <a:spLocks noGrp="1"/>
          </p:cNvSpPr>
          <p:nvPr>
            <p:ph type="dt" sz="half" idx="10"/>
          </p:nvPr>
        </p:nvSpPr>
        <p:spPr/>
        <p:txBody>
          <a:bodyPr/>
          <a:lstStyle/>
          <a:p>
            <a:fld id="{6720FAC0-B60B-1749-B550-20E0C15DCBE1}" type="datetime1">
              <a:rPr lang="en-US" smtClean="0"/>
              <a:t>3/17/21</a:t>
            </a:fld>
            <a:endParaRPr lang="en-US"/>
          </a:p>
        </p:txBody>
      </p:sp>
      <p:sp>
        <p:nvSpPr>
          <p:cNvPr id="5" name="Footer Placeholder 4">
            <a:extLst>
              <a:ext uri="{FF2B5EF4-FFF2-40B4-BE49-F238E27FC236}">
                <a16:creationId xmlns:a16="http://schemas.microsoft.com/office/drawing/2014/main" id="{C71477C4-922A-954F-9379-644C0EE015DA}"/>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5A8C551E-4B5F-E24B-BBF1-457ECB6E900A}"/>
              </a:ext>
            </a:extLst>
          </p:cNvPr>
          <p:cNvSpPr>
            <a:spLocks noGrp="1"/>
          </p:cNvSpPr>
          <p:nvPr>
            <p:ph type="sldNum" sz="quarter" idx="12"/>
          </p:nvPr>
        </p:nvSpPr>
        <p:spPr/>
        <p:txBody>
          <a:bodyPr/>
          <a:lstStyle/>
          <a:p>
            <a:fld id="{96BDC4DD-03EC-6948-A06B-20516E71545D}" type="slidenum">
              <a:rPr lang="en-US" smtClean="0"/>
              <a:t>33</a:t>
            </a:fld>
            <a:endParaRPr lang="en-US"/>
          </a:p>
        </p:txBody>
      </p:sp>
    </p:spTree>
    <p:extLst>
      <p:ext uri="{BB962C8B-B14F-4D97-AF65-F5344CB8AC3E}">
        <p14:creationId xmlns:p14="http://schemas.microsoft.com/office/powerpoint/2010/main" val="2480938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7210-CBA6-994E-990F-243E2F47B153}"/>
              </a:ext>
            </a:extLst>
          </p:cNvPr>
          <p:cNvSpPr>
            <a:spLocks noGrp="1"/>
          </p:cNvSpPr>
          <p:nvPr>
            <p:ph type="title"/>
          </p:nvPr>
        </p:nvSpPr>
        <p:spPr/>
        <p:txBody>
          <a:bodyPr/>
          <a:lstStyle/>
          <a:p>
            <a:r>
              <a:rPr lang="en-US" dirty="0"/>
              <a:t>Pass-By (Call-By) Reference 2/3</a:t>
            </a:r>
          </a:p>
        </p:txBody>
      </p:sp>
      <p:sp>
        <p:nvSpPr>
          <p:cNvPr id="3" name="Content Placeholder 2">
            <a:extLst>
              <a:ext uri="{FF2B5EF4-FFF2-40B4-BE49-F238E27FC236}">
                <a16:creationId xmlns:a16="http://schemas.microsoft.com/office/drawing/2014/main" id="{EC9530AC-D478-7D4F-8579-9F9F968FC383}"/>
              </a:ext>
            </a:extLst>
          </p:cNvPr>
          <p:cNvSpPr>
            <a:spLocks noGrp="1"/>
          </p:cNvSpPr>
          <p:nvPr>
            <p:ph idx="1"/>
          </p:nvPr>
        </p:nvSpPr>
        <p:spPr/>
        <p:txBody>
          <a:bodyPr>
            <a:normAutofit lnSpcReduction="10000"/>
          </a:bodyPr>
          <a:lstStyle/>
          <a:p>
            <a:pPr marL="0" indent="0">
              <a:buNone/>
            </a:pPr>
            <a:r>
              <a:rPr lang="en-US" dirty="0" err="1">
                <a:latin typeface="Andale Mono" panose="020B0509000000000004" pitchFamily="49" charset="0"/>
              </a:rPr>
              <a:t>int</a:t>
            </a:r>
            <a:r>
              <a:rPr lang="en-US" dirty="0">
                <a:latin typeface="Andale Mono" panose="020B0509000000000004" pitchFamily="49" charset="0"/>
              </a:rPr>
              <a:t> main() {</a:t>
            </a:r>
          </a:p>
          <a:p>
            <a:pPr marL="0" indent="0">
              <a:buNone/>
            </a:pPr>
            <a:r>
              <a:rPr lang="en-US" dirty="0">
                <a:latin typeface="Andale Mono" panose="020B0509000000000004" pitchFamily="49" charset="0"/>
              </a:rPr>
              <a:t>    </a:t>
            </a:r>
            <a:r>
              <a:rPr lang="en-US" dirty="0" err="1">
                <a:latin typeface="Andale Mono" panose="020B0509000000000004" pitchFamily="49" charset="0"/>
              </a:rPr>
              <a:t>int</a:t>
            </a:r>
            <a:r>
              <a:rPr lang="en-US" dirty="0">
                <a:latin typeface="Andale Mono" panose="020B0509000000000004" pitchFamily="49" charset="0"/>
              </a:rPr>
              <a:t> u = 3;</a:t>
            </a:r>
          </a:p>
          <a:p>
            <a:pPr marL="0" indent="0">
              <a:buNone/>
            </a:pPr>
            <a:r>
              <a:rPr lang="en-US" dirty="0">
                <a:latin typeface="Andale Mono" panose="020B0509000000000004" pitchFamily="49" charset="0"/>
              </a:rPr>
              <a:t>    </a:t>
            </a:r>
            <a:r>
              <a:rPr lang="en-US" dirty="0" err="1">
                <a:latin typeface="Andale Mono" panose="020B0509000000000004" pitchFamily="49" charset="0"/>
              </a:rPr>
              <a:t>int</a:t>
            </a:r>
            <a:r>
              <a:rPr lang="en-US" dirty="0">
                <a:latin typeface="Andale Mono" panose="020B0509000000000004" pitchFamily="49" charset="0"/>
              </a:rPr>
              <a:t> v = 7;</a:t>
            </a:r>
          </a:p>
          <a:p>
            <a:pPr marL="0" indent="0">
              <a:buNone/>
            </a:pPr>
            <a:r>
              <a:rPr lang="en-US" dirty="0">
                <a:latin typeface="Andale Mono" panose="020B0509000000000004" pitchFamily="49" charset="0"/>
              </a:rPr>
              <a:t>    </a:t>
            </a:r>
            <a:r>
              <a:rPr lang="en-US" dirty="0" err="1">
                <a:latin typeface="Andale Mono" panose="020B0509000000000004" pitchFamily="49" charset="0"/>
              </a:rPr>
              <a:t>increment_min</a:t>
            </a:r>
            <a:r>
              <a:rPr lang="en-US" dirty="0">
                <a:latin typeface="Andale Mono" panose="020B0509000000000004" pitchFamily="49" charset="0"/>
              </a:rPr>
              <a:t>( u, v );</a:t>
            </a:r>
          </a:p>
          <a:p>
            <a:pPr marL="0" indent="0">
              <a:buNone/>
            </a:pPr>
            <a:r>
              <a:rPr lang="en-US" dirty="0">
                <a:latin typeface="Andale Mono" panose="020B0509000000000004" pitchFamily="49" charset="0"/>
              </a:rPr>
              <a:t>    </a:t>
            </a:r>
            <a:r>
              <a:rPr lang="en-US" dirty="0" err="1">
                <a:latin typeface="Andale Mono" panose="020B0509000000000004" pitchFamily="49" charset="0"/>
              </a:rPr>
              <a:t>cout</a:t>
            </a:r>
            <a:r>
              <a:rPr lang="en-US" dirty="0">
                <a:latin typeface="Andale Mono" panose="020B0509000000000004" pitchFamily="49" charset="0"/>
              </a:rPr>
              <a:t> &lt;&lt; u &lt;&lt; ", " &lt;&lt; v &lt;&lt; </a:t>
            </a:r>
            <a:r>
              <a:rPr lang="en-US" dirty="0" err="1">
                <a:latin typeface="Andale Mono" panose="020B0509000000000004" pitchFamily="49" charset="0"/>
              </a:rPr>
              <a:t>endl</a:t>
            </a:r>
            <a:r>
              <a:rPr lang="en-US" dirty="0">
                <a:latin typeface="Andale Mono" panose="020B0509000000000004" pitchFamily="49" charset="0"/>
              </a:rPr>
              <a:t>;</a:t>
            </a:r>
          </a:p>
          <a:p>
            <a:pPr marL="0" indent="0">
              <a:buNone/>
            </a:pPr>
            <a:r>
              <a:rPr lang="en-US" dirty="0">
                <a:latin typeface="Andale Mono" panose="020B0509000000000004" pitchFamily="49" charset="0"/>
              </a:rPr>
              <a:t>    return 0;</a:t>
            </a:r>
          </a:p>
          <a:p>
            <a:pPr marL="0" indent="0">
              <a:buNone/>
            </a:pPr>
            <a:r>
              <a:rPr lang="en-US" dirty="0">
                <a:latin typeface="Andale Mono" panose="020B0509000000000004" pitchFamily="49" charset="0"/>
              </a:rPr>
              <a:t>}</a:t>
            </a:r>
          </a:p>
          <a:p>
            <a:pPr marL="0" indent="0">
              <a:buNone/>
            </a:pPr>
            <a:r>
              <a:rPr lang="en-US" dirty="0"/>
              <a:t>… prints </a:t>
            </a:r>
            <a:r>
              <a:rPr lang="en-US" dirty="0">
                <a:latin typeface="Andale Mono" panose="020B0509000000000004" pitchFamily="49" charset="0"/>
              </a:rPr>
              <a:t>4, 7</a:t>
            </a:r>
            <a:endParaRPr lang="en-US" dirty="0"/>
          </a:p>
        </p:txBody>
      </p:sp>
      <p:sp>
        <p:nvSpPr>
          <p:cNvPr id="4" name="Date Placeholder 3">
            <a:extLst>
              <a:ext uri="{FF2B5EF4-FFF2-40B4-BE49-F238E27FC236}">
                <a16:creationId xmlns:a16="http://schemas.microsoft.com/office/drawing/2014/main" id="{F10C5E57-6F3D-0E48-93FE-CDC5E5F54870}"/>
              </a:ext>
            </a:extLst>
          </p:cNvPr>
          <p:cNvSpPr>
            <a:spLocks noGrp="1"/>
          </p:cNvSpPr>
          <p:nvPr>
            <p:ph type="dt" sz="half" idx="10"/>
          </p:nvPr>
        </p:nvSpPr>
        <p:spPr/>
        <p:txBody>
          <a:bodyPr/>
          <a:lstStyle/>
          <a:p>
            <a:fld id="{CDC7B3BE-8721-F24D-BC29-6675F9B7B2BA}" type="datetime1">
              <a:rPr lang="en-US" smtClean="0"/>
              <a:t>3/17/21</a:t>
            </a:fld>
            <a:endParaRPr lang="en-US"/>
          </a:p>
        </p:txBody>
      </p:sp>
      <p:sp>
        <p:nvSpPr>
          <p:cNvPr id="5" name="Footer Placeholder 4">
            <a:extLst>
              <a:ext uri="{FF2B5EF4-FFF2-40B4-BE49-F238E27FC236}">
                <a16:creationId xmlns:a16="http://schemas.microsoft.com/office/drawing/2014/main" id="{C71477C4-922A-954F-9379-644C0EE015DA}"/>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5A8C551E-4B5F-E24B-BBF1-457ECB6E900A}"/>
              </a:ext>
            </a:extLst>
          </p:cNvPr>
          <p:cNvSpPr>
            <a:spLocks noGrp="1"/>
          </p:cNvSpPr>
          <p:nvPr>
            <p:ph type="sldNum" sz="quarter" idx="12"/>
          </p:nvPr>
        </p:nvSpPr>
        <p:spPr/>
        <p:txBody>
          <a:bodyPr/>
          <a:lstStyle/>
          <a:p>
            <a:fld id="{96BDC4DD-03EC-6948-A06B-20516E71545D}" type="slidenum">
              <a:rPr lang="en-US" smtClean="0"/>
              <a:t>34</a:t>
            </a:fld>
            <a:endParaRPr lang="en-US"/>
          </a:p>
        </p:txBody>
      </p:sp>
    </p:spTree>
    <p:extLst>
      <p:ext uri="{BB962C8B-B14F-4D97-AF65-F5344CB8AC3E}">
        <p14:creationId xmlns:p14="http://schemas.microsoft.com/office/powerpoint/2010/main" val="3620583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7210-CBA6-994E-990F-243E2F47B153}"/>
              </a:ext>
            </a:extLst>
          </p:cNvPr>
          <p:cNvSpPr>
            <a:spLocks noGrp="1"/>
          </p:cNvSpPr>
          <p:nvPr>
            <p:ph type="title"/>
          </p:nvPr>
        </p:nvSpPr>
        <p:spPr/>
        <p:txBody>
          <a:bodyPr/>
          <a:lstStyle/>
          <a:p>
            <a:r>
              <a:rPr lang="en-US" dirty="0"/>
              <a:t>Pass-By (Call-By) Reference 3/3</a:t>
            </a:r>
          </a:p>
        </p:txBody>
      </p:sp>
      <p:sp>
        <p:nvSpPr>
          <p:cNvPr id="3" name="Content Placeholder 2">
            <a:extLst>
              <a:ext uri="{FF2B5EF4-FFF2-40B4-BE49-F238E27FC236}">
                <a16:creationId xmlns:a16="http://schemas.microsoft.com/office/drawing/2014/main" id="{EC9530AC-D478-7D4F-8579-9F9F968FC383}"/>
              </a:ext>
            </a:extLst>
          </p:cNvPr>
          <p:cNvSpPr>
            <a:spLocks noGrp="1"/>
          </p:cNvSpPr>
          <p:nvPr>
            <p:ph idx="1"/>
          </p:nvPr>
        </p:nvSpPr>
        <p:spPr>
          <a:xfrm>
            <a:off x="680321" y="2336873"/>
            <a:ext cx="9613861" cy="1951792"/>
          </a:xfrm>
        </p:spPr>
        <p:txBody>
          <a:bodyPr>
            <a:normAutofit/>
          </a:bodyPr>
          <a:lstStyle/>
          <a:p>
            <a:pPr marL="0" indent="0">
              <a:buNone/>
            </a:pPr>
            <a:r>
              <a:rPr lang="en-US" dirty="0" err="1">
                <a:latin typeface="Andale Mono" panose="020B0509000000000004" pitchFamily="49" charset="0"/>
              </a:rPr>
              <a:t>int</a:t>
            </a:r>
            <a:r>
              <a:rPr lang="en-US" dirty="0">
                <a:latin typeface="Andale Mono" panose="020B0509000000000004" pitchFamily="49" charset="0"/>
              </a:rPr>
              <a:t> main() {</a:t>
            </a:r>
          </a:p>
          <a:p>
            <a:pPr marL="0" indent="0">
              <a:buNone/>
            </a:pPr>
            <a:r>
              <a:rPr lang="en-US" dirty="0">
                <a:latin typeface="Andale Mono" panose="020B0509000000000004" pitchFamily="49" charset="0"/>
              </a:rPr>
              <a:t>    </a:t>
            </a:r>
            <a:r>
              <a:rPr lang="en-US" dirty="0" err="1">
                <a:latin typeface="Andale Mono" panose="020B0509000000000004" pitchFamily="49" charset="0"/>
              </a:rPr>
              <a:t>increment_min</a:t>
            </a:r>
            <a:r>
              <a:rPr lang="en-US" dirty="0">
                <a:latin typeface="Andale Mono" panose="020B0509000000000004" pitchFamily="49" charset="0"/>
              </a:rPr>
              <a:t>( 12, 15 );</a:t>
            </a:r>
          </a:p>
          <a:p>
            <a:pPr marL="0" indent="0">
              <a:buNone/>
            </a:pPr>
            <a:r>
              <a:rPr lang="en-US" dirty="0">
                <a:latin typeface="Andale Mono" panose="020B0509000000000004" pitchFamily="49" charset="0"/>
              </a:rPr>
              <a:t>    return 0;</a:t>
            </a:r>
          </a:p>
          <a:p>
            <a:pPr marL="0" indent="0">
              <a:buNone/>
            </a:pPr>
            <a:r>
              <a:rPr lang="en-US" dirty="0">
                <a:latin typeface="Andale Mono" panose="020B0509000000000004" pitchFamily="49" charset="0"/>
              </a:rPr>
              <a:t>}</a:t>
            </a:r>
          </a:p>
        </p:txBody>
      </p:sp>
      <p:sp>
        <p:nvSpPr>
          <p:cNvPr id="4" name="Date Placeholder 3">
            <a:extLst>
              <a:ext uri="{FF2B5EF4-FFF2-40B4-BE49-F238E27FC236}">
                <a16:creationId xmlns:a16="http://schemas.microsoft.com/office/drawing/2014/main" id="{F10C5E57-6F3D-0E48-93FE-CDC5E5F54870}"/>
              </a:ext>
            </a:extLst>
          </p:cNvPr>
          <p:cNvSpPr>
            <a:spLocks noGrp="1"/>
          </p:cNvSpPr>
          <p:nvPr>
            <p:ph type="dt" sz="half" idx="10"/>
          </p:nvPr>
        </p:nvSpPr>
        <p:spPr/>
        <p:txBody>
          <a:bodyPr/>
          <a:lstStyle/>
          <a:p>
            <a:fld id="{66CECAA0-1819-2348-A6ED-FB2C0A0FD4A4}" type="datetime1">
              <a:rPr lang="en-US" smtClean="0"/>
              <a:t>3/17/21</a:t>
            </a:fld>
            <a:endParaRPr lang="en-US"/>
          </a:p>
        </p:txBody>
      </p:sp>
      <p:sp>
        <p:nvSpPr>
          <p:cNvPr id="5" name="Footer Placeholder 4">
            <a:extLst>
              <a:ext uri="{FF2B5EF4-FFF2-40B4-BE49-F238E27FC236}">
                <a16:creationId xmlns:a16="http://schemas.microsoft.com/office/drawing/2014/main" id="{C71477C4-922A-954F-9379-644C0EE015DA}"/>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5A8C551E-4B5F-E24B-BBF1-457ECB6E900A}"/>
              </a:ext>
            </a:extLst>
          </p:cNvPr>
          <p:cNvSpPr>
            <a:spLocks noGrp="1"/>
          </p:cNvSpPr>
          <p:nvPr>
            <p:ph type="sldNum" sz="quarter" idx="12"/>
          </p:nvPr>
        </p:nvSpPr>
        <p:spPr/>
        <p:txBody>
          <a:bodyPr/>
          <a:lstStyle/>
          <a:p>
            <a:fld id="{96BDC4DD-03EC-6948-A06B-20516E71545D}" type="slidenum">
              <a:rPr lang="en-US" smtClean="0"/>
              <a:t>35</a:t>
            </a:fld>
            <a:endParaRPr lang="en-US"/>
          </a:p>
        </p:txBody>
      </p:sp>
      <p:sp>
        <p:nvSpPr>
          <p:cNvPr id="7" name="Content Placeholder 2">
            <a:extLst>
              <a:ext uri="{FF2B5EF4-FFF2-40B4-BE49-F238E27FC236}">
                <a16:creationId xmlns:a16="http://schemas.microsoft.com/office/drawing/2014/main" id="{FC89D213-F1C7-C74F-9CF1-631BCA705E54}"/>
              </a:ext>
            </a:extLst>
          </p:cNvPr>
          <p:cNvSpPr txBox="1">
            <a:spLocks/>
          </p:cNvSpPr>
          <p:nvPr/>
        </p:nvSpPr>
        <p:spPr>
          <a:xfrm>
            <a:off x="820654" y="4166957"/>
            <a:ext cx="11062952" cy="195179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latin typeface="Andale Mono" panose="020B0509000000000004" pitchFamily="49" charset="0"/>
              </a:rPr>
              <a:t>ref-rvalue.cpp:22:5: error: no matching function for call to '</a:t>
            </a:r>
            <a:r>
              <a:rPr lang="en-US" sz="1800" dirty="0" err="1">
                <a:latin typeface="Andale Mono" panose="020B0509000000000004" pitchFamily="49" charset="0"/>
              </a:rPr>
              <a:t>increment_min</a:t>
            </a:r>
            <a:r>
              <a:rPr lang="en-US" sz="1800" dirty="0">
                <a:latin typeface="Andale Mono" panose="020B0509000000000004" pitchFamily="49" charset="0"/>
              </a:rPr>
              <a:t>'</a:t>
            </a:r>
          </a:p>
          <a:p>
            <a:pPr marL="0" indent="0">
              <a:buNone/>
            </a:pPr>
            <a:r>
              <a:rPr lang="en-US" sz="1800" dirty="0">
                <a:latin typeface="Andale Mono" panose="020B0509000000000004" pitchFamily="49" charset="0"/>
              </a:rPr>
              <a:t>    </a:t>
            </a:r>
            <a:r>
              <a:rPr lang="en-US" sz="1800" dirty="0" err="1">
                <a:latin typeface="Andale Mono" panose="020B0509000000000004" pitchFamily="49" charset="0"/>
              </a:rPr>
              <a:t>increment_min</a:t>
            </a:r>
            <a:r>
              <a:rPr lang="en-US" sz="1800" dirty="0">
                <a:latin typeface="Andale Mono" panose="020B0509000000000004" pitchFamily="49" charset="0"/>
              </a:rPr>
              <a:t>( 12, 15 );</a:t>
            </a:r>
          </a:p>
          <a:p>
            <a:pPr marL="0" indent="0">
              <a:buNone/>
            </a:pPr>
            <a:r>
              <a:rPr lang="en-US" sz="1800" dirty="0">
                <a:latin typeface="Andale Mono" panose="020B0509000000000004" pitchFamily="49" charset="0"/>
              </a:rPr>
              <a:t>    ^~~~~~~~~~~~~</a:t>
            </a:r>
          </a:p>
          <a:p>
            <a:pPr marL="0" indent="0">
              <a:buNone/>
            </a:pPr>
            <a:r>
              <a:rPr lang="en-US" sz="1800" dirty="0">
                <a:latin typeface="Andale Mono" panose="020B0509000000000004" pitchFamily="49" charset="0"/>
              </a:rPr>
              <a:t>ref-rvalue.cpp:6:6: note: candidate function not viable: expects an l-value for</a:t>
            </a:r>
          </a:p>
          <a:p>
            <a:pPr marL="0" indent="0">
              <a:buNone/>
            </a:pPr>
            <a:r>
              <a:rPr lang="en-US" sz="1800" dirty="0">
                <a:latin typeface="Andale Mono" panose="020B0509000000000004" pitchFamily="49" charset="0"/>
              </a:rPr>
              <a:t>      1st argument</a:t>
            </a:r>
          </a:p>
        </p:txBody>
      </p:sp>
    </p:spTree>
    <p:extLst>
      <p:ext uri="{BB962C8B-B14F-4D97-AF65-F5344CB8AC3E}">
        <p14:creationId xmlns:p14="http://schemas.microsoft.com/office/powerpoint/2010/main" val="38858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CD2FD9-5235-A34E-A305-E3E8BCB05F4D}"/>
              </a:ext>
            </a:extLst>
          </p:cNvPr>
          <p:cNvSpPr>
            <a:spLocks noGrp="1"/>
          </p:cNvSpPr>
          <p:nvPr>
            <p:ph type="title"/>
          </p:nvPr>
        </p:nvSpPr>
        <p:spPr/>
        <p:txBody>
          <a:bodyPr/>
          <a:lstStyle/>
          <a:p>
            <a:r>
              <a:rPr lang="en-US" dirty="0"/>
              <a:t>REF: Pass-by-reference Semantics</a:t>
            </a:r>
          </a:p>
        </p:txBody>
      </p:sp>
      <p:sp>
        <p:nvSpPr>
          <p:cNvPr id="9" name="Content Placeholder 8">
            <a:extLst>
              <a:ext uri="{FF2B5EF4-FFF2-40B4-BE49-F238E27FC236}">
                <a16:creationId xmlns:a16="http://schemas.microsoft.com/office/drawing/2014/main" id="{2D66FAF7-F392-9C47-91D1-8479993552A3}"/>
              </a:ext>
            </a:extLst>
          </p:cNvPr>
          <p:cNvSpPr>
            <a:spLocks noGrp="1"/>
          </p:cNvSpPr>
          <p:nvPr>
            <p:ph sz="half" idx="1"/>
          </p:nvPr>
        </p:nvSpPr>
        <p:spPr/>
        <p:txBody>
          <a:bodyPr>
            <a:normAutofit fontScale="92500"/>
          </a:bodyPr>
          <a:lstStyle/>
          <a:p>
            <a:pPr marL="0" indent="0">
              <a:buNone/>
            </a:pPr>
            <a:r>
              <a:rPr lang="en-US" dirty="0">
                <a:latin typeface="Andale Mono" panose="020B0509000000000004" pitchFamily="49" charset="0"/>
              </a:rPr>
              <a:t>let</a:t>
            </a:r>
          </a:p>
          <a:p>
            <a:pPr marL="0" indent="0">
              <a:buNone/>
            </a:pPr>
            <a:r>
              <a:rPr lang="en-US" dirty="0">
                <a:latin typeface="Andale Mono" panose="020B0509000000000004" pitchFamily="49" charset="0"/>
              </a:rPr>
              <a:t>  x = 1</a:t>
            </a:r>
          </a:p>
          <a:p>
            <a:pPr marL="0" indent="0">
              <a:buNone/>
            </a:pPr>
            <a:r>
              <a:rPr lang="en-US" dirty="0">
                <a:latin typeface="Andale Mono" panose="020B0509000000000004" pitchFamily="49" charset="0"/>
              </a:rPr>
              <a:t>  f = proc(</a:t>
            </a:r>
            <a:r>
              <a:rPr lang="en-US" dirty="0" err="1">
                <a:latin typeface="Andale Mono" panose="020B0509000000000004" pitchFamily="49" charset="0"/>
              </a:rPr>
              <a:t>t,u</a:t>
            </a:r>
            <a:r>
              <a:rPr lang="en-US" dirty="0">
                <a:latin typeface="Andale Mono" panose="020B0509000000000004" pitchFamily="49" charset="0"/>
              </a:rPr>
              <a:t>) {</a:t>
            </a:r>
          </a:p>
          <a:p>
            <a:pPr marL="0" indent="0">
              <a:buNone/>
            </a:pPr>
            <a:r>
              <a:rPr lang="en-US" dirty="0">
                <a:latin typeface="Andale Mono" panose="020B0509000000000004" pitchFamily="49" charset="0"/>
              </a:rPr>
              <a:t>        set t = add1(t) ;</a:t>
            </a:r>
          </a:p>
          <a:p>
            <a:pPr marL="0" indent="0">
              <a:buNone/>
            </a:pPr>
            <a:r>
              <a:rPr lang="en-US" dirty="0">
                <a:latin typeface="Andale Mono" panose="020B0509000000000004" pitchFamily="49" charset="0"/>
              </a:rPr>
              <a:t>        u</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in</a:t>
            </a:r>
          </a:p>
          <a:p>
            <a:pPr marL="0" indent="0">
              <a:buNone/>
            </a:pPr>
            <a:r>
              <a:rPr lang="en-US" dirty="0">
                <a:latin typeface="Andale Mono" panose="020B0509000000000004" pitchFamily="49" charset="0"/>
              </a:rPr>
              <a:t>  .f(x, +(x,5))</a:t>
            </a:r>
          </a:p>
        </p:txBody>
      </p:sp>
      <p:sp>
        <p:nvSpPr>
          <p:cNvPr id="10" name="Content Placeholder 9">
            <a:extLst>
              <a:ext uri="{FF2B5EF4-FFF2-40B4-BE49-F238E27FC236}">
                <a16:creationId xmlns:a16="http://schemas.microsoft.com/office/drawing/2014/main" id="{516993AF-E8A6-8E42-92E7-6F35A37EC34A}"/>
              </a:ext>
            </a:extLst>
          </p:cNvPr>
          <p:cNvSpPr>
            <a:spLocks noGrp="1"/>
          </p:cNvSpPr>
          <p:nvPr>
            <p:ph sz="half" idx="2"/>
          </p:nvPr>
        </p:nvSpPr>
        <p:spPr/>
        <p:txBody>
          <a:bodyPr>
            <a:normAutofit fontScale="92500"/>
          </a:bodyPr>
          <a:lstStyle/>
          <a:p>
            <a:r>
              <a:rPr lang="en-US"/>
              <a:t>REF</a:t>
            </a:r>
            <a:endParaRPr lang="en-US" dirty="0"/>
          </a:p>
          <a:p>
            <a:r>
              <a:rPr lang="en-US" dirty="0"/>
              <a:t>t and x both refer to the same value.</a:t>
            </a:r>
          </a:p>
          <a:p>
            <a:r>
              <a:rPr lang="en-US" dirty="0"/>
              <a:t>u is a copy of evaluating the addition expression: 6</a:t>
            </a:r>
          </a:p>
          <a:p>
            <a:r>
              <a:rPr lang="en-US" dirty="0"/>
              <a:t>t, i.e., x, is incremented to 2.</a:t>
            </a:r>
          </a:p>
          <a:p>
            <a:r>
              <a:rPr lang="en-US" dirty="0"/>
              <a:t>6, the value of u, is returned.</a:t>
            </a:r>
          </a:p>
        </p:txBody>
      </p:sp>
      <p:sp>
        <p:nvSpPr>
          <p:cNvPr id="5" name="Date Placeholder 4">
            <a:extLst>
              <a:ext uri="{FF2B5EF4-FFF2-40B4-BE49-F238E27FC236}">
                <a16:creationId xmlns:a16="http://schemas.microsoft.com/office/drawing/2014/main" id="{5D04A832-B992-5F4E-A8FF-AAB1D1CA669E}"/>
              </a:ext>
            </a:extLst>
          </p:cNvPr>
          <p:cNvSpPr>
            <a:spLocks noGrp="1"/>
          </p:cNvSpPr>
          <p:nvPr>
            <p:ph type="dt" sz="half" idx="10"/>
          </p:nvPr>
        </p:nvSpPr>
        <p:spPr/>
        <p:txBody>
          <a:bodyPr/>
          <a:lstStyle/>
          <a:p>
            <a:fld id="{D5F8590C-2C74-4E4A-B95A-F2FB9DE8D81F}" type="datetime1">
              <a:rPr lang="en-US" smtClean="0"/>
              <a:t>3/17/21</a:t>
            </a:fld>
            <a:endParaRPr lang="en-US"/>
          </a:p>
        </p:txBody>
      </p:sp>
      <p:sp>
        <p:nvSpPr>
          <p:cNvPr id="6" name="Footer Placeholder 5">
            <a:extLst>
              <a:ext uri="{FF2B5EF4-FFF2-40B4-BE49-F238E27FC236}">
                <a16:creationId xmlns:a16="http://schemas.microsoft.com/office/drawing/2014/main" id="{80F33845-A242-E549-82AD-7AEC9750A3D0}"/>
              </a:ext>
            </a:extLst>
          </p:cNvPr>
          <p:cNvSpPr>
            <a:spLocks noGrp="1"/>
          </p:cNvSpPr>
          <p:nvPr>
            <p:ph type="ftr" sz="quarter" idx="11"/>
          </p:nvPr>
        </p:nvSpPr>
        <p:spPr/>
        <p:txBody>
          <a:bodyPr/>
          <a:lstStyle/>
          <a:p>
            <a:r>
              <a:rPr lang="en-US"/>
              <a:t>PLC Spring 2021</a:t>
            </a:r>
          </a:p>
        </p:txBody>
      </p:sp>
      <p:sp>
        <p:nvSpPr>
          <p:cNvPr id="7" name="Slide Number Placeholder 6">
            <a:extLst>
              <a:ext uri="{FF2B5EF4-FFF2-40B4-BE49-F238E27FC236}">
                <a16:creationId xmlns:a16="http://schemas.microsoft.com/office/drawing/2014/main" id="{AF160F3D-34D1-364D-958A-7417B16DBDEF}"/>
              </a:ext>
            </a:extLst>
          </p:cNvPr>
          <p:cNvSpPr>
            <a:spLocks noGrp="1"/>
          </p:cNvSpPr>
          <p:nvPr>
            <p:ph type="sldNum" sz="quarter" idx="12"/>
          </p:nvPr>
        </p:nvSpPr>
        <p:spPr/>
        <p:txBody>
          <a:bodyPr/>
          <a:lstStyle/>
          <a:p>
            <a:fld id="{96BDC4DD-03EC-6948-A06B-20516E71545D}" type="slidenum">
              <a:rPr lang="en-US" smtClean="0"/>
              <a:t>36</a:t>
            </a:fld>
            <a:endParaRPr lang="en-US"/>
          </a:p>
        </p:txBody>
      </p:sp>
    </p:spTree>
    <p:extLst>
      <p:ext uri="{BB962C8B-B14F-4D97-AF65-F5344CB8AC3E}">
        <p14:creationId xmlns:p14="http://schemas.microsoft.com/office/powerpoint/2010/main" val="1956889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14D5-47BD-9446-88A5-5EBAA1BC15BB}"/>
              </a:ext>
            </a:extLst>
          </p:cNvPr>
          <p:cNvSpPr>
            <a:spLocks noGrp="1"/>
          </p:cNvSpPr>
          <p:nvPr>
            <p:ph type="title"/>
          </p:nvPr>
        </p:nvSpPr>
        <p:spPr/>
        <p:txBody>
          <a:bodyPr/>
          <a:lstStyle/>
          <a:p>
            <a:r>
              <a:rPr lang="en-US" dirty="0"/>
              <a:t>Remember this diagram for Ref Bindings?</a:t>
            </a:r>
          </a:p>
        </p:txBody>
      </p:sp>
      <p:sp>
        <p:nvSpPr>
          <p:cNvPr id="3" name="Date Placeholder 2">
            <a:extLst>
              <a:ext uri="{FF2B5EF4-FFF2-40B4-BE49-F238E27FC236}">
                <a16:creationId xmlns:a16="http://schemas.microsoft.com/office/drawing/2014/main" id="{E7E06747-B087-0C4B-874A-9D7A547AD239}"/>
              </a:ext>
            </a:extLst>
          </p:cNvPr>
          <p:cNvSpPr>
            <a:spLocks noGrp="1"/>
          </p:cNvSpPr>
          <p:nvPr>
            <p:ph type="dt" sz="half" idx="10"/>
          </p:nvPr>
        </p:nvSpPr>
        <p:spPr/>
        <p:txBody>
          <a:bodyPr/>
          <a:lstStyle/>
          <a:p>
            <a:fld id="{D559ABEA-42AC-3E4C-AC89-2E01AE4BF87F}" type="datetime1">
              <a:rPr lang="en-US" smtClean="0"/>
              <a:t>3/17/21</a:t>
            </a:fld>
            <a:endParaRPr lang="en-US" dirty="0"/>
          </a:p>
        </p:txBody>
      </p:sp>
      <p:sp>
        <p:nvSpPr>
          <p:cNvPr id="4" name="Footer Placeholder 3">
            <a:extLst>
              <a:ext uri="{FF2B5EF4-FFF2-40B4-BE49-F238E27FC236}">
                <a16:creationId xmlns:a16="http://schemas.microsoft.com/office/drawing/2014/main" id="{DB3F70CA-3665-A345-9760-83BBDCD8C1C2}"/>
              </a:ext>
            </a:extLst>
          </p:cNvPr>
          <p:cNvSpPr>
            <a:spLocks noGrp="1"/>
          </p:cNvSpPr>
          <p:nvPr>
            <p:ph type="ftr" sz="quarter" idx="11"/>
          </p:nvPr>
        </p:nvSpPr>
        <p:spPr/>
        <p:txBody>
          <a:bodyPr/>
          <a:lstStyle/>
          <a:p>
            <a:r>
              <a:rPr lang="en-US"/>
              <a:t>PLC Spring 2021</a:t>
            </a:r>
          </a:p>
        </p:txBody>
      </p:sp>
      <p:sp>
        <p:nvSpPr>
          <p:cNvPr id="5" name="Slide Number Placeholder 4">
            <a:extLst>
              <a:ext uri="{FF2B5EF4-FFF2-40B4-BE49-F238E27FC236}">
                <a16:creationId xmlns:a16="http://schemas.microsoft.com/office/drawing/2014/main" id="{9D9FE55A-70EF-DB41-9AFF-95095F1A8DE8}"/>
              </a:ext>
            </a:extLst>
          </p:cNvPr>
          <p:cNvSpPr>
            <a:spLocks noGrp="1"/>
          </p:cNvSpPr>
          <p:nvPr>
            <p:ph type="sldNum" sz="quarter" idx="12"/>
          </p:nvPr>
        </p:nvSpPr>
        <p:spPr/>
        <p:txBody>
          <a:bodyPr/>
          <a:lstStyle/>
          <a:p>
            <a:fld id="{96BDC4DD-03EC-6948-A06B-20516E71545D}" type="slidenum">
              <a:rPr lang="en-US" smtClean="0"/>
              <a:t>37</a:t>
            </a:fld>
            <a:endParaRPr lang="en-US"/>
          </a:p>
        </p:txBody>
      </p:sp>
      <p:sp>
        <p:nvSpPr>
          <p:cNvPr id="6" name="Rectangle 5">
            <a:extLst>
              <a:ext uri="{FF2B5EF4-FFF2-40B4-BE49-F238E27FC236}">
                <a16:creationId xmlns:a16="http://schemas.microsoft.com/office/drawing/2014/main" id="{C3DA5FCD-EC10-054E-9918-6491F3B06A3E}"/>
              </a:ext>
            </a:extLst>
          </p:cNvPr>
          <p:cNvSpPr/>
          <p:nvPr/>
        </p:nvSpPr>
        <p:spPr>
          <a:xfrm>
            <a:off x="6028267" y="2573867"/>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7" name="Rectangle 6">
            <a:extLst>
              <a:ext uri="{FF2B5EF4-FFF2-40B4-BE49-F238E27FC236}">
                <a16:creationId xmlns:a16="http://schemas.microsoft.com/office/drawing/2014/main" id="{B55FE7B5-B487-C340-8A5D-5EE3EFD629AB}"/>
              </a:ext>
            </a:extLst>
          </p:cNvPr>
          <p:cNvSpPr/>
          <p:nvPr/>
        </p:nvSpPr>
        <p:spPr>
          <a:xfrm>
            <a:off x="6028266" y="499638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y</a:t>
            </a:r>
            <a:endParaRPr lang="en-US" sz="2400" dirty="0"/>
          </a:p>
        </p:txBody>
      </p:sp>
      <p:sp>
        <p:nvSpPr>
          <p:cNvPr id="8" name="Rectangle 7">
            <a:extLst>
              <a:ext uri="{FF2B5EF4-FFF2-40B4-BE49-F238E27FC236}">
                <a16:creationId xmlns:a16="http://schemas.microsoft.com/office/drawing/2014/main" id="{4655C259-687C-A548-9957-EBFA4053D015}"/>
              </a:ext>
            </a:extLst>
          </p:cNvPr>
          <p:cNvSpPr/>
          <p:nvPr/>
        </p:nvSpPr>
        <p:spPr>
          <a:xfrm>
            <a:off x="7078133" y="499638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8406D4-FCE1-114B-B9DF-45F529BBAFA2}"/>
              </a:ext>
            </a:extLst>
          </p:cNvPr>
          <p:cNvSpPr/>
          <p:nvPr/>
        </p:nvSpPr>
        <p:spPr>
          <a:xfrm>
            <a:off x="6028266" y="450426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x</a:t>
            </a:r>
          </a:p>
        </p:txBody>
      </p:sp>
      <p:sp>
        <p:nvSpPr>
          <p:cNvPr id="10" name="Rectangle 9">
            <a:extLst>
              <a:ext uri="{FF2B5EF4-FFF2-40B4-BE49-F238E27FC236}">
                <a16:creationId xmlns:a16="http://schemas.microsoft.com/office/drawing/2014/main" id="{0CAD3DD5-F04B-6F4C-BE7E-E381FEDC3AA3}"/>
              </a:ext>
            </a:extLst>
          </p:cNvPr>
          <p:cNvSpPr/>
          <p:nvPr/>
        </p:nvSpPr>
        <p:spPr>
          <a:xfrm>
            <a:off x="7078133" y="450426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C71919-A46C-D441-A278-CF4E066746E6}"/>
              </a:ext>
            </a:extLst>
          </p:cNvPr>
          <p:cNvSpPr/>
          <p:nvPr/>
        </p:nvSpPr>
        <p:spPr>
          <a:xfrm>
            <a:off x="8856133" y="3809999"/>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12</a:t>
            </a:r>
          </a:p>
        </p:txBody>
      </p:sp>
      <p:sp>
        <p:nvSpPr>
          <p:cNvPr id="14" name="Rectangle 13">
            <a:extLst>
              <a:ext uri="{FF2B5EF4-FFF2-40B4-BE49-F238E27FC236}">
                <a16:creationId xmlns:a16="http://schemas.microsoft.com/office/drawing/2014/main" id="{7BC4E329-7A1C-3A40-B9EE-F5114064CD1F}"/>
              </a:ext>
            </a:extLst>
          </p:cNvPr>
          <p:cNvSpPr/>
          <p:nvPr/>
        </p:nvSpPr>
        <p:spPr>
          <a:xfrm>
            <a:off x="9599914" y="5250387"/>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9</a:t>
            </a:r>
          </a:p>
        </p:txBody>
      </p:sp>
      <p:sp>
        <p:nvSpPr>
          <p:cNvPr id="15" name="Content Placeholder 2">
            <a:extLst>
              <a:ext uri="{FF2B5EF4-FFF2-40B4-BE49-F238E27FC236}">
                <a16:creationId xmlns:a16="http://schemas.microsoft.com/office/drawing/2014/main" id="{F42B27F2-1B73-2A4C-ABB9-815D4CA309D2}"/>
              </a:ext>
            </a:extLst>
          </p:cNvPr>
          <p:cNvSpPr txBox="1">
            <a:spLocks/>
          </p:cNvSpPr>
          <p:nvPr/>
        </p:nvSpPr>
        <p:spPr>
          <a:xfrm>
            <a:off x="680320" y="2336873"/>
            <a:ext cx="4698358" cy="2404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dirty="0">
                <a:latin typeface="Andale Mono" panose="020B0509000000000004" pitchFamily="49" charset="0"/>
              </a:rPr>
              <a:t>let</a:t>
            </a:r>
          </a:p>
          <a:p>
            <a:pPr marL="0" indent="0">
              <a:buNone/>
            </a:pPr>
            <a:r>
              <a:rPr lang="en-US" sz="3200" dirty="0">
                <a:latin typeface="Andale Mono" panose="020B0509000000000004" pitchFamily="49" charset="0"/>
              </a:rPr>
              <a:t>    x = 12</a:t>
            </a:r>
          </a:p>
          <a:p>
            <a:pPr marL="0" indent="0">
              <a:buNone/>
            </a:pPr>
            <a:r>
              <a:rPr lang="en-US" sz="3200" dirty="0">
                <a:latin typeface="Andale Mono" panose="020B0509000000000004" pitchFamily="49" charset="0"/>
              </a:rPr>
              <a:t>    y = 9</a:t>
            </a:r>
          </a:p>
          <a:p>
            <a:pPr marL="0" indent="0">
              <a:buNone/>
            </a:pPr>
            <a:r>
              <a:rPr lang="en-US" sz="3200" dirty="0">
                <a:latin typeface="Andale Mono" panose="020B0509000000000004" pitchFamily="49" charset="0"/>
              </a:rPr>
              <a:t>in</a:t>
            </a:r>
          </a:p>
        </p:txBody>
      </p:sp>
      <p:sp>
        <p:nvSpPr>
          <p:cNvPr id="16" name="Rectangle 15">
            <a:extLst>
              <a:ext uri="{FF2B5EF4-FFF2-40B4-BE49-F238E27FC236}">
                <a16:creationId xmlns:a16="http://schemas.microsoft.com/office/drawing/2014/main" id="{6B6FFD83-423F-A84B-91F5-461C603D41E6}"/>
              </a:ext>
            </a:extLst>
          </p:cNvPr>
          <p:cNvSpPr/>
          <p:nvPr/>
        </p:nvSpPr>
        <p:spPr>
          <a:xfrm>
            <a:off x="8238066" y="2547801"/>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17" name="Rectangle 16">
            <a:extLst>
              <a:ext uri="{FF2B5EF4-FFF2-40B4-BE49-F238E27FC236}">
                <a16:creationId xmlns:a16="http://schemas.microsoft.com/office/drawing/2014/main" id="{9F2A043C-4D78-7448-B8DA-D5CA1A3B3E3C}"/>
              </a:ext>
            </a:extLst>
          </p:cNvPr>
          <p:cNvSpPr/>
          <p:nvPr/>
        </p:nvSpPr>
        <p:spPr>
          <a:xfrm>
            <a:off x="10238388" y="2547802"/>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cxnSp>
        <p:nvCxnSpPr>
          <p:cNvPr id="19" name="Straight Arrow Connector 18">
            <a:extLst>
              <a:ext uri="{FF2B5EF4-FFF2-40B4-BE49-F238E27FC236}">
                <a16:creationId xmlns:a16="http://schemas.microsoft.com/office/drawing/2014/main" id="{4D848C37-7878-F241-BEA2-65759DBC56F6}"/>
              </a:ext>
            </a:extLst>
          </p:cNvPr>
          <p:cNvCxnSpPr>
            <a:stCxn id="6" idx="3"/>
            <a:endCxn id="16" idx="1"/>
          </p:cNvCxnSpPr>
          <p:nvPr/>
        </p:nvCxnSpPr>
        <p:spPr>
          <a:xfrm flipV="1">
            <a:off x="7010400" y="3038868"/>
            <a:ext cx="1227666" cy="260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0A65A54-AB02-B24E-A694-47E9DC02B331}"/>
              </a:ext>
            </a:extLst>
          </p:cNvPr>
          <p:cNvCxnSpPr>
            <a:stCxn id="16" idx="3"/>
            <a:endCxn id="17" idx="1"/>
          </p:cNvCxnSpPr>
          <p:nvPr/>
        </p:nvCxnSpPr>
        <p:spPr>
          <a:xfrm>
            <a:off x="9220199" y="3038868"/>
            <a:ext cx="1018189" cy="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C1EA9E-8D5C-9444-9E9D-A85AB9EEA69C}"/>
              </a:ext>
            </a:extLst>
          </p:cNvPr>
          <p:cNvCxnSpPr>
            <a:stCxn id="17" idx="3"/>
          </p:cNvCxnSpPr>
          <p:nvPr/>
        </p:nvCxnSpPr>
        <p:spPr>
          <a:xfrm flipV="1">
            <a:off x="11220521" y="3029019"/>
            <a:ext cx="663085" cy="985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5F91E6-6686-E64A-BF88-F36A62C80212}"/>
              </a:ext>
            </a:extLst>
          </p:cNvPr>
          <p:cNvCxnSpPr>
            <a:stCxn id="6" idx="2"/>
            <a:endCxn id="9" idx="0"/>
          </p:cNvCxnSpPr>
          <p:nvPr/>
        </p:nvCxnSpPr>
        <p:spPr>
          <a:xfrm>
            <a:off x="6519334" y="3556000"/>
            <a:ext cx="33866" cy="9482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D26E820-1D17-EF44-87D2-147CC2937E30}"/>
              </a:ext>
            </a:extLst>
          </p:cNvPr>
          <p:cNvCxnSpPr>
            <a:stCxn id="10" idx="3"/>
            <a:endCxn id="13" idx="1"/>
          </p:cNvCxnSpPr>
          <p:nvPr/>
        </p:nvCxnSpPr>
        <p:spPr>
          <a:xfrm flipV="1">
            <a:off x="7653867" y="4157133"/>
            <a:ext cx="1202266" cy="59266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30C1029-CCFD-4B4D-B304-47ADCC60933F}"/>
              </a:ext>
            </a:extLst>
          </p:cNvPr>
          <p:cNvCxnSpPr>
            <a:stCxn id="8" idx="3"/>
            <a:endCxn id="14" idx="1"/>
          </p:cNvCxnSpPr>
          <p:nvPr/>
        </p:nvCxnSpPr>
        <p:spPr>
          <a:xfrm>
            <a:off x="7653867" y="5241920"/>
            <a:ext cx="1946047" cy="35560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593DF0-D07E-7546-987E-1E38D0B57212}"/>
              </a:ext>
            </a:extLst>
          </p:cNvPr>
          <p:cNvSpPr txBox="1"/>
          <p:nvPr/>
        </p:nvSpPr>
        <p:spPr>
          <a:xfrm>
            <a:off x="6938543" y="4035442"/>
            <a:ext cx="1104790" cy="369332"/>
          </a:xfrm>
          <a:prstGeom prst="rect">
            <a:avLst/>
          </a:prstGeom>
          <a:noFill/>
        </p:spPr>
        <p:txBody>
          <a:bodyPr wrap="none" rtlCol="0">
            <a:spAutoFit/>
          </a:bodyPr>
          <a:lstStyle/>
          <a:p>
            <a:r>
              <a:rPr lang="en-US" dirty="0" err="1">
                <a:latin typeface="Andale Mono" panose="020B0509000000000004" pitchFamily="49" charset="0"/>
              </a:rPr>
              <a:t>ValRef</a:t>
            </a:r>
            <a:r>
              <a:rPr lang="en-US" dirty="0" err="1"/>
              <a:t>s</a:t>
            </a:r>
            <a:endParaRPr lang="en-US" dirty="0"/>
          </a:p>
        </p:txBody>
      </p:sp>
      <p:sp>
        <p:nvSpPr>
          <p:cNvPr id="47" name="TextBox 46">
            <a:extLst>
              <a:ext uri="{FF2B5EF4-FFF2-40B4-BE49-F238E27FC236}">
                <a16:creationId xmlns:a16="http://schemas.microsoft.com/office/drawing/2014/main" id="{37CE9CA4-AB65-374E-8249-2FAF19ADD490}"/>
              </a:ext>
            </a:extLst>
          </p:cNvPr>
          <p:cNvSpPr txBox="1"/>
          <p:nvPr/>
        </p:nvSpPr>
        <p:spPr>
          <a:xfrm>
            <a:off x="4775200" y="4471494"/>
            <a:ext cx="1340432" cy="369332"/>
          </a:xfrm>
          <a:prstGeom prst="rect">
            <a:avLst/>
          </a:prstGeom>
          <a:noFill/>
        </p:spPr>
        <p:txBody>
          <a:bodyPr wrap="none" rtlCol="0">
            <a:spAutoFit/>
          </a:bodyPr>
          <a:lstStyle/>
          <a:p>
            <a:r>
              <a:rPr lang="en-US" dirty="0"/>
              <a:t>a </a:t>
            </a:r>
            <a:r>
              <a:rPr lang="en-US" dirty="0">
                <a:latin typeface="Andale Mono" panose="020B0509000000000004" pitchFamily="49" charset="0"/>
              </a:rPr>
              <a:t>Binding</a:t>
            </a:r>
          </a:p>
        </p:txBody>
      </p:sp>
      <p:sp>
        <p:nvSpPr>
          <p:cNvPr id="48" name="TextBox 47">
            <a:extLst>
              <a:ext uri="{FF2B5EF4-FFF2-40B4-BE49-F238E27FC236}">
                <a16:creationId xmlns:a16="http://schemas.microsoft.com/office/drawing/2014/main" id="{DC2A54AE-6718-E242-8DC9-ED5C417815CE}"/>
              </a:ext>
            </a:extLst>
          </p:cNvPr>
          <p:cNvSpPr txBox="1"/>
          <p:nvPr/>
        </p:nvSpPr>
        <p:spPr>
          <a:xfrm>
            <a:off x="4775200" y="5164667"/>
            <a:ext cx="1340432" cy="369332"/>
          </a:xfrm>
          <a:prstGeom prst="rect">
            <a:avLst/>
          </a:prstGeom>
          <a:noFill/>
        </p:spPr>
        <p:txBody>
          <a:bodyPr wrap="none" rtlCol="0">
            <a:spAutoFit/>
          </a:bodyPr>
          <a:lstStyle/>
          <a:p>
            <a:r>
              <a:rPr lang="en-US" dirty="0"/>
              <a:t>a </a:t>
            </a:r>
            <a:r>
              <a:rPr lang="en-US" dirty="0">
                <a:latin typeface="Andale Mono" panose="020B0509000000000004" pitchFamily="49" charset="0"/>
              </a:rPr>
              <a:t>Binding</a:t>
            </a:r>
          </a:p>
        </p:txBody>
      </p:sp>
    </p:spTree>
    <p:extLst>
      <p:ext uri="{BB962C8B-B14F-4D97-AF65-F5344CB8AC3E}">
        <p14:creationId xmlns:p14="http://schemas.microsoft.com/office/powerpoint/2010/main" val="2160044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14D5-47BD-9446-88A5-5EBAA1BC15BB}"/>
              </a:ext>
            </a:extLst>
          </p:cNvPr>
          <p:cNvSpPr>
            <a:spLocks noGrp="1"/>
          </p:cNvSpPr>
          <p:nvPr>
            <p:ph type="title"/>
          </p:nvPr>
        </p:nvSpPr>
        <p:spPr/>
        <p:txBody>
          <a:bodyPr/>
          <a:lstStyle/>
          <a:p>
            <a:r>
              <a:rPr lang="en-US" dirty="0"/>
              <a:t>We lied.</a:t>
            </a:r>
            <a:br>
              <a:rPr lang="en-US" dirty="0"/>
            </a:br>
            <a:r>
              <a:rPr lang="en-US" dirty="0"/>
              <a:t>Must think in terms of Java references.</a:t>
            </a:r>
          </a:p>
        </p:txBody>
      </p:sp>
      <p:sp>
        <p:nvSpPr>
          <p:cNvPr id="3" name="Date Placeholder 2">
            <a:extLst>
              <a:ext uri="{FF2B5EF4-FFF2-40B4-BE49-F238E27FC236}">
                <a16:creationId xmlns:a16="http://schemas.microsoft.com/office/drawing/2014/main" id="{E7E06747-B087-0C4B-874A-9D7A547AD239}"/>
              </a:ext>
            </a:extLst>
          </p:cNvPr>
          <p:cNvSpPr>
            <a:spLocks noGrp="1"/>
          </p:cNvSpPr>
          <p:nvPr>
            <p:ph type="dt" sz="half" idx="10"/>
          </p:nvPr>
        </p:nvSpPr>
        <p:spPr/>
        <p:txBody>
          <a:bodyPr/>
          <a:lstStyle/>
          <a:p>
            <a:fld id="{4A6E88FF-EC79-6D43-9AA1-59A8E84F179B}" type="datetime1">
              <a:rPr lang="en-US" smtClean="0"/>
              <a:t>3/17/21</a:t>
            </a:fld>
            <a:endParaRPr lang="en-US" dirty="0"/>
          </a:p>
        </p:txBody>
      </p:sp>
      <p:sp>
        <p:nvSpPr>
          <p:cNvPr id="4" name="Footer Placeholder 3">
            <a:extLst>
              <a:ext uri="{FF2B5EF4-FFF2-40B4-BE49-F238E27FC236}">
                <a16:creationId xmlns:a16="http://schemas.microsoft.com/office/drawing/2014/main" id="{DB3F70CA-3665-A345-9760-83BBDCD8C1C2}"/>
              </a:ext>
            </a:extLst>
          </p:cNvPr>
          <p:cNvSpPr>
            <a:spLocks noGrp="1"/>
          </p:cNvSpPr>
          <p:nvPr>
            <p:ph type="ftr" sz="quarter" idx="11"/>
          </p:nvPr>
        </p:nvSpPr>
        <p:spPr/>
        <p:txBody>
          <a:bodyPr/>
          <a:lstStyle/>
          <a:p>
            <a:r>
              <a:rPr lang="en-US"/>
              <a:t>PLC Spring 2021</a:t>
            </a:r>
            <a:endParaRPr lang="en-US" dirty="0"/>
          </a:p>
        </p:txBody>
      </p:sp>
      <p:sp>
        <p:nvSpPr>
          <p:cNvPr id="5" name="Slide Number Placeholder 4">
            <a:extLst>
              <a:ext uri="{FF2B5EF4-FFF2-40B4-BE49-F238E27FC236}">
                <a16:creationId xmlns:a16="http://schemas.microsoft.com/office/drawing/2014/main" id="{9D9FE55A-70EF-DB41-9AFF-95095F1A8DE8}"/>
              </a:ext>
            </a:extLst>
          </p:cNvPr>
          <p:cNvSpPr>
            <a:spLocks noGrp="1"/>
          </p:cNvSpPr>
          <p:nvPr>
            <p:ph type="sldNum" sz="quarter" idx="12"/>
          </p:nvPr>
        </p:nvSpPr>
        <p:spPr/>
        <p:txBody>
          <a:bodyPr/>
          <a:lstStyle/>
          <a:p>
            <a:fld id="{96BDC4DD-03EC-6948-A06B-20516E71545D}" type="slidenum">
              <a:rPr lang="en-US" smtClean="0"/>
              <a:t>38</a:t>
            </a:fld>
            <a:endParaRPr lang="en-US"/>
          </a:p>
        </p:txBody>
      </p:sp>
      <p:sp>
        <p:nvSpPr>
          <p:cNvPr id="6" name="Rectangle 5">
            <a:extLst>
              <a:ext uri="{FF2B5EF4-FFF2-40B4-BE49-F238E27FC236}">
                <a16:creationId xmlns:a16="http://schemas.microsoft.com/office/drawing/2014/main" id="{C3DA5FCD-EC10-054E-9918-6491F3B06A3E}"/>
              </a:ext>
            </a:extLst>
          </p:cNvPr>
          <p:cNvSpPr/>
          <p:nvPr/>
        </p:nvSpPr>
        <p:spPr>
          <a:xfrm>
            <a:off x="6028267" y="2573867"/>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7" name="Rectangle 6">
            <a:extLst>
              <a:ext uri="{FF2B5EF4-FFF2-40B4-BE49-F238E27FC236}">
                <a16:creationId xmlns:a16="http://schemas.microsoft.com/office/drawing/2014/main" id="{B55FE7B5-B487-C340-8A5D-5EE3EFD629AB}"/>
              </a:ext>
            </a:extLst>
          </p:cNvPr>
          <p:cNvSpPr/>
          <p:nvPr/>
        </p:nvSpPr>
        <p:spPr>
          <a:xfrm>
            <a:off x="6028266" y="499638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Rectangle 7">
            <a:extLst>
              <a:ext uri="{FF2B5EF4-FFF2-40B4-BE49-F238E27FC236}">
                <a16:creationId xmlns:a16="http://schemas.microsoft.com/office/drawing/2014/main" id="{4655C259-687C-A548-9957-EBFA4053D015}"/>
              </a:ext>
            </a:extLst>
          </p:cNvPr>
          <p:cNvSpPr/>
          <p:nvPr/>
        </p:nvSpPr>
        <p:spPr>
          <a:xfrm>
            <a:off x="7078133" y="499638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8406D4-FCE1-114B-B9DF-45F529BBAFA2}"/>
              </a:ext>
            </a:extLst>
          </p:cNvPr>
          <p:cNvSpPr/>
          <p:nvPr/>
        </p:nvSpPr>
        <p:spPr>
          <a:xfrm>
            <a:off x="6028266" y="450426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ndale Mono" panose="020B0509000000000004" pitchFamily="49" charset="0"/>
            </a:endParaRPr>
          </a:p>
        </p:txBody>
      </p:sp>
      <p:sp>
        <p:nvSpPr>
          <p:cNvPr id="10" name="Rectangle 9">
            <a:extLst>
              <a:ext uri="{FF2B5EF4-FFF2-40B4-BE49-F238E27FC236}">
                <a16:creationId xmlns:a16="http://schemas.microsoft.com/office/drawing/2014/main" id="{0CAD3DD5-F04B-6F4C-BE7E-E381FEDC3AA3}"/>
              </a:ext>
            </a:extLst>
          </p:cNvPr>
          <p:cNvSpPr/>
          <p:nvPr/>
        </p:nvSpPr>
        <p:spPr>
          <a:xfrm>
            <a:off x="7078133" y="450426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C71919-A46C-D441-A278-CF4E066746E6}"/>
              </a:ext>
            </a:extLst>
          </p:cNvPr>
          <p:cNvSpPr/>
          <p:nvPr/>
        </p:nvSpPr>
        <p:spPr>
          <a:xfrm>
            <a:off x="10571192" y="3896437"/>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12</a:t>
            </a:r>
          </a:p>
        </p:txBody>
      </p:sp>
      <p:sp>
        <p:nvSpPr>
          <p:cNvPr id="14" name="Rectangle 13">
            <a:extLst>
              <a:ext uri="{FF2B5EF4-FFF2-40B4-BE49-F238E27FC236}">
                <a16:creationId xmlns:a16="http://schemas.microsoft.com/office/drawing/2014/main" id="{7BC4E329-7A1C-3A40-B9EE-F5114064CD1F}"/>
              </a:ext>
            </a:extLst>
          </p:cNvPr>
          <p:cNvSpPr/>
          <p:nvPr/>
        </p:nvSpPr>
        <p:spPr>
          <a:xfrm>
            <a:off x="10562252" y="4909081"/>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9</a:t>
            </a:r>
          </a:p>
        </p:txBody>
      </p:sp>
      <p:sp>
        <p:nvSpPr>
          <p:cNvPr id="15" name="Content Placeholder 2">
            <a:extLst>
              <a:ext uri="{FF2B5EF4-FFF2-40B4-BE49-F238E27FC236}">
                <a16:creationId xmlns:a16="http://schemas.microsoft.com/office/drawing/2014/main" id="{F42B27F2-1B73-2A4C-ABB9-815D4CA309D2}"/>
              </a:ext>
            </a:extLst>
          </p:cNvPr>
          <p:cNvSpPr txBox="1">
            <a:spLocks/>
          </p:cNvSpPr>
          <p:nvPr/>
        </p:nvSpPr>
        <p:spPr>
          <a:xfrm>
            <a:off x="680320" y="2336873"/>
            <a:ext cx="4698358" cy="2404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dirty="0">
                <a:latin typeface="Andale Mono" panose="020B0509000000000004" pitchFamily="49" charset="0"/>
              </a:rPr>
              <a:t>let</a:t>
            </a:r>
          </a:p>
          <a:p>
            <a:pPr marL="0" indent="0">
              <a:buNone/>
            </a:pPr>
            <a:r>
              <a:rPr lang="en-US" sz="3200" dirty="0">
                <a:latin typeface="Andale Mono" panose="020B0509000000000004" pitchFamily="49" charset="0"/>
              </a:rPr>
              <a:t>    x = 12</a:t>
            </a:r>
          </a:p>
          <a:p>
            <a:pPr marL="0" indent="0">
              <a:buNone/>
            </a:pPr>
            <a:r>
              <a:rPr lang="en-US" sz="3200" dirty="0">
                <a:latin typeface="Andale Mono" panose="020B0509000000000004" pitchFamily="49" charset="0"/>
              </a:rPr>
              <a:t>    y = 9</a:t>
            </a:r>
          </a:p>
          <a:p>
            <a:pPr marL="0" indent="0">
              <a:buNone/>
            </a:pPr>
            <a:r>
              <a:rPr lang="en-US" sz="3200" dirty="0">
                <a:latin typeface="Andale Mono" panose="020B0509000000000004" pitchFamily="49" charset="0"/>
              </a:rPr>
              <a:t>in</a:t>
            </a:r>
          </a:p>
        </p:txBody>
      </p:sp>
      <p:sp>
        <p:nvSpPr>
          <p:cNvPr id="16" name="Rectangle 15">
            <a:extLst>
              <a:ext uri="{FF2B5EF4-FFF2-40B4-BE49-F238E27FC236}">
                <a16:creationId xmlns:a16="http://schemas.microsoft.com/office/drawing/2014/main" id="{6B6FFD83-423F-A84B-91F5-461C603D41E6}"/>
              </a:ext>
            </a:extLst>
          </p:cNvPr>
          <p:cNvSpPr/>
          <p:nvPr/>
        </p:nvSpPr>
        <p:spPr>
          <a:xfrm>
            <a:off x="8238066" y="2547801"/>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17" name="Rectangle 16">
            <a:extLst>
              <a:ext uri="{FF2B5EF4-FFF2-40B4-BE49-F238E27FC236}">
                <a16:creationId xmlns:a16="http://schemas.microsoft.com/office/drawing/2014/main" id="{9F2A043C-4D78-7448-B8DA-D5CA1A3B3E3C}"/>
              </a:ext>
            </a:extLst>
          </p:cNvPr>
          <p:cNvSpPr/>
          <p:nvPr/>
        </p:nvSpPr>
        <p:spPr>
          <a:xfrm>
            <a:off x="10238388" y="2547802"/>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cxnSp>
        <p:nvCxnSpPr>
          <p:cNvPr id="19" name="Straight Arrow Connector 18">
            <a:extLst>
              <a:ext uri="{FF2B5EF4-FFF2-40B4-BE49-F238E27FC236}">
                <a16:creationId xmlns:a16="http://schemas.microsoft.com/office/drawing/2014/main" id="{4D848C37-7878-F241-BEA2-65759DBC56F6}"/>
              </a:ext>
            </a:extLst>
          </p:cNvPr>
          <p:cNvCxnSpPr>
            <a:stCxn id="6" idx="3"/>
            <a:endCxn id="16" idx="1"/>
          </p:cNvCxnSpPr>
          <p:nvPr/>
        </p:nvCxnSpPr>
        <p:spPr>
          <a:xfrm flipV="1">
            <a:off x="7010400" y="3038868"/>
            <a:ext cx="1227666" cy="260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0A65A54-AB02-B24E-A694-47E9DC02B331}"/>
              </a:ext>
            </a:extLst>
          </p:cNvPr>
          <p:cNvCxnSpPr>
            <a:stCxn id="16" idx="3"/>
            <a:endCxn id="17" idx="1"/>
          </p:cNvCxnSpPr>
          <p:nvPr/>
        </p:nvCxnSpPr>
        <p:spPr>
          <a:xfrm>
            <a:off x="9220199" y="3038868"/>
            <a:ext cx="1018189" cy="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C1EA9E-8D5C-9444-9E9D-A85AB9EEA69C}"/>
              </a:ext>
            </a:extLst>
          </p:cNvPr>
          <p:cNvCxnSpPr>
            <a:stCxn id="17" idx="3"/>
          </p:cNvCxnSpPr>
          <p:nvPr/>
        </p:nvCxnSpPr>
        <p:spPr>
          <a:xfrm flipV="1">
            <a:off x="11220521" y="3029019"/>
            <a:ext cx="663085" cy="985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5F91E6-6686-E64A-BF88-F36A62C80212}"/>
              </a:ext>
            </a:extLst>
          </p:cNvPr>
          <p:cNvCxnSpPr>
            <a:stCxn id="6" idx="2"/>
            <a:endCxn id="9" idx="0"/>
          </p:cNvCxnSpPr>
          <p:nvPr/>
        </p:nvCxnSpPr>
        <p:spPr>
          <a:xfrm>
            <a:off x="6519334" y="3556000"/>
            <a:ext cx="33866" cy="9482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D26E820-1D17-EF44-87D2-147CC2937E30}"/>
              </a:ext>
            </a:extLst>
          </p:cNvPr>
          <p:cNvCxnSpPr>
            <a:cxnSpLocks/>
            <a:stCxn id="30" idx="3"/>
            <a:endCxn id="13" idx="1"/>
          </p:cNvCxnSpPr>
          <p:nvPr/>
        </p:nvCxnSpPr>
        <p:spPr>
          <a:xfrm flipV="1">
            <a:off x="9373526" y="4243571"/>
            <a:ext cx="1197666" cy="7742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30C1029-CCFD-4B4D-B304-47ADCC60933F}"/>
              </a:ext>
            </a:extLst>
          </p:cNvPr>
          <p:cNvCxnSpPr>
            <a:cxnSpLocks/>
            <a:stCxn id="32" idx="3"/>
            <a:endCxn id="14" idx="1"/>
          </p:cNvCxnSpPr>
          <p:nvPr/>
        </p:nvCxnSpPr>
        <p:spPr>
          <a:xfrm>
            <a:off x="9399143" y="5251360"/>
            <a:ext cx="1163109" cy="4855"/>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593DF0-D07E-7546-987E-1E38D0B57212}"/>
              </a:ext>
            </a:extLst>
          </p:cNvPr>
          <p:cNvSpPr txBox="1"/>
          <p:nvPr/>
        </p:nvSpPr>
        <p:spPr>
          <a:xfrm>
            <a:off x="8533264" y="5636189"/>
            <a:ext cx="1104790" cy="369332"/>
          </a:xfrm>
          <a:prstGeom prst="rect">
            <a:avLst/>
          </a:prstGeom>
          <a:noFill/>
        </p:spPr>
        <p:txBody>
          <a:bodyPr wrap="none" rtlCol="0">
            <a:spAutoFit/>
          </a:bodyPr>
          <a:lstStyle/>
          <a:p>
            <a:r>
              <a:rPr lang="en-US" dirty="0" err="1">
                <a:latin typeface="Andale Mono" panose="020B0509000000000004" pitchFamily="49" charset="0"/>
              </a:rPr>
              <a:t>ValRef</a:t>
            </a:r>
            <a:r>
              <a:rPr lang="en-US" dirty="0" err="1"/>
              <a:t>s</a:t>
            </a:r>
            <a:endParaRPr lang="en-US" dirty="0"/>
          </a:p>
        </p:txBody>
      </p:sp>
      <p:sp>
        <p:nvSpPr>
          <p:cNvPr id="48" name="TextBox 47">
            <a:extLst>
              <a:ext uri="{FF2B5EF4-FFF2-40B4-BE49-F238E27FC236}">
                <a16:creationId xmlns:a16="http://schemas.microsoft.com/office/drawing/2014/main" id="{DC2A54AE-6718-E242-8DC9-ED5C417815CE}"/>
              </a:ext>
            </a:extLst>
          </p:cNvPr>
          <p:cNvSpPr txBox="1"/>
          <p:nvPr/>
        </p:nvSpPr>
        <p:spPr>
          <a:xfrm>
            <a:off x="6114603" y="5653429"/>
            <a:ext cx="1287532" cy="369332"/>
          </a:xfrm>
          <a:prstGeom prst="rect">
            <a:avLst/>
          </a:prstGeom>
          <a:noFill/>
        </p:spPr>
        <p:txBody>
          <a:bodyPr wrap="none" rtlCol="0">
            <a:spAutoFit/>
          </a:bodyPr>
          <a:lstStyle/>
          <a:p>
            <a:r>
              <a:rPr lang="en-US" dirty="0">
                <a:latin typeface="Andale Mono" panose="020B0509000000000004" pitchFamily="49" charset="0"/>
              </a:rPr>
              <a:t>Bindings</a:t>
            </a:r>
          </a:p>
        </p:txBody>
      </p:sp>
      <p:sp>
        <p:nvSpPr>
          <p:cNvPr id="26" name="Rectangle 25">
            <a:extLst>
              <a:ext uri="{FF2B5EF4-FFF2-40B4-BE49-F238E27FC236}">
                <a16:creationId xmlns:a16="http://schemas.microsoft.com/office/drawing/2014/main" id="{2599B961-53CE-5448-835A-C68D39F4C0E0}"/>
              </a:ext>
            </a:extLst>
          </p:cNvPr>
          <p:cNvSpPr/>
          <p:nvPr/>
        </p:nvSpPr>
        <p:spPr>
          <a:xfrm>
            <a:off x="3774463" y="4320999"/>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x</a:t>
            </a:r>
          </a:p>
        </p:txBody>
      </p:sp>
      <p:sp>
        <p:nvSpPr>
          <p:cNvPr id="28" name="Rectangle 27">
            <a:extLst>
              <a:ext uri="{FF2B5EF4-FFF2-40B4-BE49-F238E27FC236}">
                <a16:creationId xmlns:a16="http://schemas.microsoft.com/office/drawing/2014/main" id="{6B8FA74D-5D0B-9041-9C51-A7CDC6D3DA6C}"/>
              </a:ext>
            </a:extLst>
          </p:cNvPr>
          <p:cNvSpPr/>
          <p:nvPr/>
        </p:nvSpPr>
        <p:spPr>
          <a:xfrm>
            <a:off x="3774463" y="5099417"/>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y</a:t>
            </a:r>
            <a:endParaRPr lang="en-US" sz="2400" dirty="0"/>
          </a:p>
        </p:txBody>
      </p:sp>
      <p:sp>
        <p:nvSpPr>
          <p:cNvPr id="30" name="Rectangle 29">
            <a:extLst>
              <a:ext uri="{FF2B5EF4-FFF2-40B4-BE49-F238E27FC236}">
                <a16:creationId xmlns:a16="http://schemas.microsoft.com/office/drawing/2014/main" id="{208A1B8D-765B-044E-A711-85D61EB3D6F0}"/>
              </a:ext>
            </a:extLst>
          </p:cNvPr>
          <p:cNvSpPr/>
          <p:nvPr/>
        </p:nvSpPr>
        <p:spPr>
          <a:xfrm>
            <a:off x="8797792" y="407546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3D9337-848D-2948-A8AC-826096D929A0}"/>
              </a:ext>
            </a:extLst>
          </p:cNvPr>
          <p:cNvSpPr/>
          <p:nvPr/>
        </p:nvSpPr>
        <p:spPr>
          <a:xfrm>
            <a:off x="8823409" y="500582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C199BAAD-8761-9140-9752-46B85AB7F802}"/>
              </a:ext>
            </a:extLst>
          </p:cNvPr>
          <p:cNvCxnSpPr>
            <a:cxnSpLocks/>
            <a:stCxn id="8" idx="3"/>
            <a:endCxn id="32" idx="1"/>
          </p:cNvCxnSpPr>
          <p:nvPr/>
        </p:nvCxnSpPr>
        <p:spPr>
          <a:xfrm>
            <a:off x="7653867" y="5241920"/>
            <a:ext cx="1169542" cy="944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B01F901-845E-F947-9573-64CD147497BD}"/>
              </a:ext>
            </a:extLst>
          </p:cNvPr>
          <p:cNvCxnSpPr>
            <a:cxnSpLocks/>
            <a:stCxn id="10" idx="3"/>
            <a:endCxn id="30" idx="1"/>
          </p:cNvCxnSpPr>
          <p:nvPr/>
        </p:nvCxnSpPr>
        <p:spPr>
          <a:xfrm flipV="1">
            <a:off x="7653867" y="4321000"/>
            <a:ext cx="1143925" cy="42880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48B3CF3-C20D-B246-9571-4B5A8B04E6D6}"/>
              </a:ext>
            </a:extLst>
          </p:cNvPr>
          <p:cNvSpPr txBox="1"/>
          <p:nvPr/>
        </p:nvSpPr>
        <p:spPr>
          <a:xfrm>
            <a:off x="10233275" y="5687705"/>
            <a:ext cx="1149674" cy="369332"/>
          </a:xfrm>
          <a:prstGeom prst="rect">
            <a:avLst/>
          </a:prstGeom>
          <a:noFill/>
        </p:spPr>
        <p:txBody>
          <a:bodyPr wrap="none" rtlCol="0">
            <a:spAutoFit/>
          </a:bodyPr>
          <a:lstStyle/>
          <a:p>
            <a:r>
              <a:rPr lang="en-US" dirty="0" err="1">
                <a:latin typeface="Andale Mono" panose="020B0509000000000004" pitchFamily="49" charset="0"/>
              </a:rPr>
              <a:t>IntVals</a:t>
            </a:r>
            <a:endParaRPr lang="en-US" dirty="0"/>
          </a:p>
        </p:txBody>
      </p:sp>
      <p:cxnSp>
        <p:nvCxnSpPr>
          <p:cNvPr id="51" name="Straight Arrow Connector 50">
            <a:extLst>
              <a:ext uri="{FF2B5EF4-FFF2-40B4-BE49-F238E27FC236}">
                <a16:creationId xmlns:a16="http://schemas.microsoft.com/office/drawing/2014/main" id="{987F14BD-BCD7-6740-BE9E-988B580BF2A2}"/>
              </a:ext>
            </a:extLst>
          </p:cNvPr>
          <p:cNvCxnSpPr>
            <a:cxnSpLocks/>
            <a:stCxn id="7" idx="1"/>
            <a:endCxn id="28" idx="3"/>
          </p:cNvCxnSpPr>
          <p:nvPr/>
        </p:nvCxnSpPr>
        <p:spPr>
          <a:xfrm flipH="1">
            <a:off x="4824330" y="5241920"/>
            <a:ext cx="1203936" cy="10303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8FF4907-BB4B-944F-AA5E-941DCBBE38BF}"/>
              </a:ext>
            </a:extLst>
          </p:cNvPr>
          <p:cNvCxnSpPr>
            <a:cxnSpLocks/>
            <a:stCxn id="9" idx="1"/>
            <a:endCxn id="26" idx="3"/>
          </p:cNvCxnSpPr>
          <p:nvPr/>
        </p:nvCxnSpPr>
        <p:spPr>
          <a:xfrm flipH="1" flipV="1">
            <a:off x="4824330" y="4566533"/>
            <a:ext cx="1203936" cy="18326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D1DE968-FB93-6241-BC95-DAA7B8A355D4}"/>
              </a:ext>
            </a:extLst>
          </p:cNvPr>
          <p:cNvSpPr txBox="1"/>
          <p:nvPr/>
        </p:nvSpPr>
        <p:spPr>
          <a:xfrm>
            <a:off x="3703686" y="5829372"/>
            <a:ext cx="1149674" cy="369332"/>
          </a:xfrm>
          <a:prstGeom prst="rect">
            <a:avLst/>
          </a:prstGeom>
          <a:noFill/>
        </p:spPr>
        <p:txBody>
          <a:bodyPr wrap="none" rtlCol="0">
            <a:spAutoFit/>
          </a:bodyPr>
          <a:lstStyle/>
          <a:p>
            <a:r>
              <a:rPr lang="en-US" dirty="0">
                <a:latin typeface="Andale Mono" panose="020B0509000000000004" pitchFamily="49" charset="0"/>
              </a:rPr>
              <a:t>Strings</a:t>
            </a:r>
            <a:endParaRPr lang="en-US" dirty="0"/>
          </a:p>
        </p:txBody>
      </p:sp>
      <p:sp>
        <p:nvSpPr>
          <p:cNvPr id="58" name="TextBox 57">
            <a:extLst>
              <a:ext uri="{FF2B5EF4-FFF2-40B4-BE49-F238E27FC236}">
                <a16:creationId xmlns:a16="http://schemas.microsoft.com/office/drawing/2014/main" id="{BA6F6727-BFD2-EE4F-80A0-5088089A968F}"/>
              </a:ext>
            </a:extLst>
          </p:cNvPr>
          <p:cNvSpPr txBox="1"/>
          <p:nvPr/>
        </p:nvSpPr>
        <p:spPr>
          <a:xfrm>
            <a:off x="11278683" y="3841046"/>
            <a:ext cx="863125" cy="2031325"/>
          </a:xfrm>
          <a:prstGeom prst="rect">
            <a:avLst/>
          </a:prstGeom>
          <a:noFill/>
        </p:spPr>
        <p:txBody>
          <a:bodyPr wrap="square" rtlCol="0">
            <a:spAutoFit/>
          </a:bodyPr>
          <a:lstStyle/>
          <a:p>
            <a:pPr algn="ctr"/>
            <a:r>
              <a:rPr lang="en-US" sz="1400" dirty="0" err="1"/>
              <a:t>ints</a:t>
            </a:r>
            <a:r>
              <a:rPr lang="en-US" sz="1400" dirty="0"/>
              <a:t> are</a:t>
            </a:r>
          </a:p>
          <a:p>
            <a:pPr algn="ctr"/>
            <a:r>
              <a:rPr lang="en-US" sz="1400" dirty="0"/>
              <a:t>really</a:t>
            </a:r>
          </a:p>
          <a:p>
            <a:pPr algn="ctr"/>
            <a:r>
              <a:rPr lang="en-US" sz="1400" dirty="0"/>
              <a:t>inside</a:t>
            </a:r>
          </a:p>
          <a:p>
            <a:pPr algn="ctr"/>
            <a:r>
              <a:rPr lang="en-US" sz="1400" dirty="0"/>
              <a:t>the</a:t>
            </a:r>
          </a:p>
          <a:p>
            <a:pPr algn="ctr"/>
            <a:r>
              <a:rPr lang="en-US" sz="1400" dirty="0" err="1"/>
              <a:t>IntVals</a:t>
            </a:r>
            <a:endParaRPr lang="en-US" sz="1400" dirty="0"/>
          </a:p>
          <a:p>
            <a:pPr algn="ctr"/>
            <a:r>
              <a:rPr lang="en-US" sz="1400" dirty="0"/>
              <a:t>because</a:t>
            </a:r>
          </a:p>
          <a:p>
            <a:pPr algn="ctr"/>
            <a:r>
              <a:rPr lang="en-US" sz="1400" dirty="0" err="1"/>
              <a:t>ints</a:t>
            </a:r>
            <a:r>
              <a:rPr lang="en-US" sz="1400" dirty="0"/>
              <a:t> are</a:t>
            </a:r>
          </a:p>
          <a:p>
            <a:pPr algn="ctr"/>
            <a:r>
              <a:rPr lang="en-US" sz="1400" dirty="0"/>
              <a:t>not</a:t>
            </a:r>
          </a:p>
          <a:p>
            <a:pPr algn="ctr"/>
            <a:r>
              <a:rPr lang="en-US" sz="1400" dirty="0"/>
              <a:t>objects.</a:t>
            </a:r>
          </a:p>
        </p:txBody>
      </p:sp>
    </p:spTree>
    <p:extLst>
      <p:ext uri="{BB962C8B-B14F-4D97-AF65-F5344CB8AC3E}">
        <p14:creationId xmlns:p14="http://schemas.microsoft.com/office/powerpoint/2010/main" val="51956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F1FB-595B-4A45-B341-1382CC03CC5C}"/>
              </a:ext>
            </a:extLst>
          </p:cNvPr>
          <p:cNvSpPr>
            <a:spLocks noGrp="1"/>
          </p:cNvSpPr>
          <p:nvPr>
            <p:ph type="title"/>
          </p:nvPr>
        </p:nvSpPr>
        <p:spPr/>
        <p:txBody>
          <a:bodyPr/>
          <a:lstStyle/>
          <a:p>
            <a:r>
              <a:rPr lang="en-US" dirty="0"/>
              <a:t>Why is this important?</a:t>
            </a:r>
            <a:br>
              <a:rPr lang="en-US" dirty="0"/>
            </a:br>
            <a:r>
              <a:rPr lang="en-US" dirty="0"/>
              <a:t>Formal parameters and Actual arguments</a:t>
            </a:r>
          </a:p>
        </p:txBody>
      </p:sp>
      <p:sp>
        <p:nvSpPr>
          <p:cNvPr id="3" name="Date Placeholder 2">
            <a:extLst>
              <a:ext uri="{FF2B5EF4-FFF2-40B4-BE49-F238E27FC236}">
                <a16:creationId xmlns:a16="http://schemas.microsoft.com/office/drawing/2014/main" id="{E2901852-456C-1147-B063-6104F279FC52}"/>
              </a:ext>
            </a:extLst>
          </p:cNvPr>
          <p:cNvSpPr>
            <a:spLocks noGrp="1"/>
          </p:cNvSpPr>
          <p:nvPr>
            <p:ph type="dt" sz="half" idx="10"/>
          </p:nvPr>
        </p:nvSpPr>
        <p:spPr/>
        <p:txBody>
          <a:bodyPr/>
          <a:lstStyle/>
          <a:p>
            <a:fld id="{17D47727-ACF7-A84A-A400-3B2594274BE2}" type="datetime1">
              <a:rPr lang="en-US" smtClean="0"/>
              <a:t>3/17/21</a:t>
            </a:fld>
            <a:endParaRPr lang="en-US" dirty="0"/>
          </a:p>
        </p:txBody>
      </p:sp>
      <p:sp>
        <p:nvSpPr>
          <p:cNvPr id="4" name="Footer Placeholder 3">
            <a:extLst>
              <a:ext uri="{FF2B5EF4-FFF2-40B4-BE49-F238E27FC236}">
                <a16:creationId xmlns:a16="http://schemas.microsoft.com/office/drawing/2014/main" id="{73AB44E1-9886-8C4D-8683-5B933A6D3C09}"/>
              </a:ext>
            </a:extLst>
          </p:cNvPr>
          <p:cNvSpPr>
            <a:spLocks noGrp="1"/>
          </p:cNvSpPr>
          <p:nvPr>
            <p:ph type="ftr" sz="quarter" idx="11"/>
          </p:nvPr>
        </p:nvSpPr>
        <p:spPr>
          <a:xfrm>
            <a:off x="680321" y="5936188"/>
            <a:ext cx="6870660" cy="365125"/>
          </a:xfrm>
        </p:spPr>
        <p:txBody>
          <a:bodyPr/>
          <a:lstStyle/>
          <a:p>
            <a:r>
              <a:rPr lang="en-US"/>
              <a:t>PLC Spring 2021</a:t>
            </a:r>
          </a:p>
        </p:txBody>
      </p:sp>
      <p:sp>
        <p:nvSpPr>
          <p:cNvPr id="5" name="Slide Number Placeholder 4">
            <a:extLst>
              <a:ext uri="{FF2B5EF4-FFF2-40B4-BE49-F238E27FC236}">
                <a16:creationId xmlns:a16="http://schemas.microsoft.com/office/drawing/2014/main" id="{3E9356FA-6052-5540-99BF-F0452540E4CA}"/>
              </a:ext>
            </a:extLst>
          </p:cNvPr>
          <p:cNvSpPr>
            <a:spLocks noGrp="1"/>
          </p:cNvSpPr>
          <p:nvPr>
            <p:ph type="sldNum" sz="quarter" idx="12"/>
          </p:nvPr>
        </p:nvSpPr>
        <p:spPr/>
        <p:txBody>
          <a:bodyPr/>
          <a:lstStyle/>
          <a:p>
            <a:fld id="{96BDC4DD-03EC-6948-A06B-20516E71545D}" type="slidenum">
              <a:rPr lang="en-US" smtClean="0"/>
              <a:t>39</a:t>
            </a:fld>
            <a:endParaRPr lang="en-US"/>
          </a:p>
        </p:txBody>
      </p:sp>
      <p:sp>
        <p:nvSpPr>
          <p:cNvPr id="6" name="TextBox 5">
            <a:extLst>
              <a:ext uri="{FF2B5EF4-FFF2-40B4-BE49-F238E27FC236}">
                <a16:creationId xmlns:a16="http://schemas.microsoft.com/office/drawing/2014/main" id="{7D9A1FCF-D3B3-9B48-9DC0-E7B5EA100924}"/>
              </a:ext>
            </a:extLst>
          </p:cNvPr>
          <p:cNvSpPr txBox="1"/>
          <p:nvPr/>
        </p:nvSpPr>
        <p:spPr>
          <a:xfrm>
            <a:off x="3220976" y="2135673"/>
            <a:ext cx="3813865" cy="923330"/>
          </a:xfrm>
          <a:prstGeom prst="rect">
            <a:avLst/>
          </a:prstGeom>
          <a:noFill/>
          <a:ln>
            <a:solidFill>
              <a:schemeClr val="bg1">
                <a:lumMod val="75000"/>
                <a:lumOff val="25000"/>
              </a:schemeClr>
            </a:solidFill>
          </a:ln>
        </p:spPr>
        <p:txBody>
          <a:bodyPr wrap="none" rtlCol="0">
            <a:spAutoFit/>
          </a:bodyPr>
          <a:lstStyle/>
          <a:p>
            <a:r>
              <a:rPr lang="en-US" dirty="0"/>
              <a:t>define x = 5</a:t>
            </a:r>
          </a:p>
          <a:p>
            <a:r>
              <a:rPr lang="en-US" dirty="0"/>
              <a:t>define </a:t>
            </a:r>
            <a:r>
              <a:rPr lang="en-US" dirty="0" err="1"/>
              <a:t>incr</a:t>
            </a:r>
            <a:r>
              <a:rPr lang="en-US" dirty="0"/>
              <a:t> = proc(n) set n=add1(n)</a:t>
            </a:r>
          </a:p>
          <a:p>
            <a:r>
              <a:rPr lang="en-US" dirty="0"/>
              <a:t>.</a:t>
            </a:r>
            <a:r>
              <a:rPr lang="en-US" dirty="0" err="1"/>
              <a:t>incr</a:t>
            </a:r>
            <a:r>
              <a:rPr lang="en-US" dirty="0"/>
              <a:t>(x)</a:t>
            </a:r>
          </a:p>
        </p:txBody>
      </p:sp>
      <p:sp>
        <p:nvSpPr>
          <p:cNvPr id="7" name="Rectangle 6">
            <a:extLst>
              <a:ext uri="{FF2B5EF4-FFF2-40B4-BE49-F238E27FC236}">
                <a16:creationId xmlns:a16="http://schemas.microsoft.com/office/drawing/2014/main" id="{6023AF42-69F6-E340-9883-791709A840B8}"/>
              </a:ext>
            </a:extLst>
          </p:cNvPr>
          <p:cNvSpPr/>
          <p:nvPr/>
        </p:nvSpPr>
        <p:spPr>
          <a:xfrm>
            <a:off x="7890859" y="5226437"/>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Rectangle 7">
            <a:extLst>
              <a:ext uri="{FF2B5EF4-FFF2-40B4-BE49-F238E27FC236}">
                <a16:creationId xmlns:a16="http://schemas.microsoft.com/office/drawing/2014/main" id="{5B2A7684-6EC2-E94E-A85F-FD199FDEA394}"/>
              </a:ext>
            </a:extLst>
          </p:cNvPr>
          <p:cNvSpPr/>
          <p:nvPr/>
        </p:nvSpPr>
        <p:spPr>
          <a:xfrm>
            <a:off x="8940726" y="5226437"/>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DDB49D-5577-DF46-84CF-C1EA4E77D273}"/>
              </a:ext>
            </a:extLst>
          </p:cNvPr>
          <p:cNvSpPr/>
          <p:nvPr/>
        </p:nvSpPr>
        <p:spPr>
          <a:xfrm>
            <a:off x="7800635" y="3190392"/>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ndale Mono" panose="020B0509000000000004" pitchFamily="49" charset="0"/>
            </a:endParaRPr>
          </a:p>
        </p:txBody>
      </p:sp>
      <p:sp>
        <p:nvSpPr>
          <p:cNvPr id="10" name="Rectangle 9">
            <a:extLst>
              <a:ext uri="{FF2B5EF4-FFF2-40B4-BE49-F238E27FC236}">
                <a16:creationId xmlns:a16="http://schemas.microsoft.com/office/drawing/2014/main" id="{8E032D6B-DB80-8648-89D3-5816AAE39E53}"/>
              </a:ext>
            </a:extLst>
          </p:cNvPr>
          <p:cNvSpPr/>
          <p:nvPr/>
        </p:nvSpPr>
        <p:spPr>
          <a:xfrm>
            <a:off x="8850502" y="3190392"/>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222771-AB95-584E-A27A-02AE10BCF27E}"/>
              </a:ext>
            </a:extLst>
          </p:cNvPr>
          <p:cNvSpPr/>
          <p:nvPr/>
        </p:nvSpPr>
        <p:spPr>
          <a:xfrm>
            <a:off x="11330436" y="4115246"/>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5</a:t>
            </a:r>
          </a:p>
        </p:txBody>
      </p:sp>
      <p:cxnSp>
        <p:nvCxnSpPr>
          <p:cNvPr id="14" name="Straight Arrow Connector 13">
            <a:extLst>
              <a:ext uri="{FF2B5EF4-FFF2-40B4-BE49-F238E27FC236}">
                <a16:creationId xmlns:a16="http://schemas.microsoft.com/office/drawing/2014/main" id="{5B4DAE0B-C612-C046-8959-73C1667EA0F8}"/>
              </a:ext>
            </a:extLst>
          </p:cNvPr>
          <p:cNvCxnSpPr>
            <a:cxnSpLocks/>
            <a:stCxn id="18" idx="3"/>
            <a:endCxn id="12" idx="1"/>
          </p:cNvCxnSpPr>
          <p:nvPr/>
        </p:nvCxnSpPr>
        <p:spPr>
          <a:xfrm>
            <a:off x="10814149" y="4459589"/>
            <a:ext cx="516287" cy="279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C845962-3A17-A440-90C2-9EE9EF9ACA71}"/>
              </a:ext>
            </a:extLst>
          </p:cNvPr>
          <p:cNvSpPr/>
          <p:nvPr/>
        </p:nvSpPr>
        <p:spPr>
          <a:xfrm>
            <a:off x="6462901" y="3190392"/>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x</a:t>
            </a:r>
          </a:p>
        </p:txBody>
      </p:sp>
      <p:sp>
        <p:nvSpPr>
          <p:cNvPr id="16" name="Rectangle 15">
            <a:extLst>
              <a:ext uri="{FF2B5EF4-FFF2-40B4-BE49-F238E27FC236}">
                <a16:creationId xmlns:a16="http://schemas.microsoft.com/office/drawing/2014/main" id="{C63EDCD3-1D44-7C43-91AD-9F27AFE63434}"/>
              </a:ext>
            </a:extLst>
          </p:cNvPr>
          <p:cNvSpPr/>
          <p:nvPr/>
        </p:nvSpPr>
        <p:spPr>
          <a:xfrm>
            <a:off x="6489622" y="5174664"/>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n</a:t>
            </a:r>
            <a:endParaRPr lang="en-US" sz="2400" dirty="0"/>
          </a:p>
        </p:txBody>
      </p:sp>
      <p:sp>
        <p:nvSpPr>
          <p:cNvPr id="18" name="Rectangle 17">
            <a:extLst>
              <a:ext uri="{FF2B5EF4-FFF2-40B4-BE49-F238E27FC236}">
                <a16:creationId xmlns:a16="http://schemas.microsoft.com/office/drawing/2014/main" id="{757316F4-F618-C147-99F6-CBAAA451B383}"/>
              </a:ext>
            </a:extLst>
          </p:cNvPr>
          <p:cNvSpPr/>
          <p:nvPr/>
        </p:nvSpPr>
        <p:spPr>
          <a:xfrm>
            <a:off x="10238415" y="4214055"/>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F033312-BB0F-C247-B8AA-7725E89BBE60}"/>
              </a:ext>
            </a:extLst>
          </p:cNvPr>
          <p:cNvCxnSpPr>
            <a:cxnSpLocks/>
            <a:stCxn id="8" idx="3"/>
            <a:endCxn id="18" idx="2"/>
          </p:cNvCxnSpPr>
          <p:nvPr/>
        </p:nvCxnSpPr>
        <p:spPr>
          <a:xfrm flipV="1">
            <a:off x="9516460" y="4705122"/>
            <a:ext cx="1009822" cy="76684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D9F8CC3-A0B5-5D41-90C3-266741F20F2E}"/>
              </a:ext>
            </a:extLst>
          </p:cNvPr>
          <p:cNvCxnSpPr>
            <a:cxnSpLocks/>
            <a:stCxn id="10" idx="3"/>
            <a:endCxn id="18" idx="0"/>
          </p:cNvCxnSpPr>
          <p:nvPr/>
        </p:nvCxnSpPr>
        <p:spPr>
          <a:xfrm>
            <a:off x="9426236" y="3435926"/>
            <a:ext cx="1100046" cy="77812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E78E64-CFB4-1541-8DA0-1379DFAD45ED}"/>
              </a:ext>
            </a:extLst>
          </p:cNvPr>
          <p:cNvCxnSpPr>
            <a:cxnSpLocks/>
            <a:stCxn id="7" idx="1"/>
            <a:endCxn id="16" idx="3"/>
          </p:cNvCxnSpPr>
          <p:nvPr/>
        </p:nvCxnSpPr>
        <p:spPr>
          <a:xfrm flipH="1" flipV="1">
            <a:off x="7539489" y="5420198"/>
            <a:ext cx="351370" cy="51773"/>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45852B-7B0C-434C-80D3-BDE29B9EBD81}"/>
              </a:ext>
            </a:extLst>
          </p:cNvPr>
          <p:cNvCxnSpPr>
            <a:cxnSpLocks/>
            <a:stCxn id="9" idx="1"/>
            <a:endCxn id="15" idx="3"/>
          </p:cNvCxnSpPr>
          <p:nvPr/>
        </p:nvCxnSpPr>
        <p:spPr>
          <a:xfrm flipH="1">
            <a:off x="7512768" y="3435926"/>
            <a:ext cx="287867"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B3F1E89-8B55-0944-BBF7-08C4528064D3}"/>
              </a:ext>
            </a:extLst>
          </p:cNvPr>
          <p:cNvSpPr/>
          <p:nvPr/>
        </p:nvSpPr>
        <p:spPr>
          <a:xfrm>
            <a:off x="1490059" y="5174921"/>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Rectangle 35">
            <a:extLst>
              <a:ext uri="{FF2B5EF4-FFF2-40B4-BE49-F238E27FC236}">
                <a16:creationId xmlns:a16="http://schemas.microsoft.com/office/drawing/2014/main" id="{D6E905D2-B2C2-B04D-B238-A90273238A1E}"/>
              </a:ext>
            </a:extLst>
          </p:cNvPr>
          <p:cNvSpPr/>
          <p:nvPr/>
        </p:nvSpPr>
        <p:spPr>
          <a:xfrm>
            <a:off x="2539926" y="5174921"/>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4CBB882-8A50-9F43-94EE-5B0335C6990F}"/>
              </a:ext>
            </a:extLst>
          </p:cNvPr>
          <p:cNvSpPr/>
          <p:nvPr/>
        </p:nvSpPr>
        <p:spPr>
          <a:xfrm>
            <a:off x="1399835" y="313887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ndale Mono" panose="020B0509000000000004" pitchFamily="49" charset="0"/>
            </a:endParaRPr>
          </a:p>
        </p:txBody>
      </p:sp>
      <p:sp>
        <p:nvSpPr>
          <p:cNvPr id="38" name="Rectangle 37">
            <a:extLst>
              <a:ext uri="{FF2B5EF4-FFF2-40B4-BE49-F238E27FC236}">
                <a16:creationId xmlns:a16="http://schemas.microsoft.com/office/drawing/2014/main" id="{44D1E8CB-E877-364B-BA6E-FA17B38536D8}"/>
              </a:ext>
            </a:extLst>
          </p:cNvPr>
          <p:cNvSpPr/>
          <p:nvPr/>
        </p:nvSpPr>
        <p:spPr>
          <a:xfrm>
            <a:off x="2449702" y="313887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0ADA55D-E45D-A349-AB63-0C51168C33E4}"/>
              </a:ext>
            </a:extLst>
          </p:cNvPr>
          <p:cNvSpPr/>
          <p:nvPr/>
        </p:nvSpPr>
        <p:spPr>
          <a:xfrm>
            <a:off x="4938904" y="3225834"/>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5</a:t>
            </a:r>
          </a:p>
        </p:txBody>
      </p:sp>
      <p:sp>
        <p:nvSpPr>
          <p:cNvPr id="40" name="Rectangle 39">
            <a:extLst>
              <a:ext uri="{FF2B5EF4-FFF2-40B4-BE49-F238E27FC236}">
                <a16:creationId xmlns:a16="http://schemas.microsoft.com/office/drawing/2014/main" id="{67CFD3D5-6F35-934D-B4F5-12485449CF46}"/>
              </a:ext>
            </a:extLst>
          </p:cNvPr>
          <p:cNvSpPr/>
          <p:nvPr/>
        </p:nvSpPr>
        <p:spPr>
          <a:xfrm>
            <a:off x="4978792" y="4996388"/>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5</a:t>
            </a:r>
          </a:p>
        </p:txBody>
      </p:sp>
      <p:cxnSp>
        <p:nvCxnSpPr>
          <p:cNvPr id="41" name="Straight Arrow Connector 40">
            <a:extLst>
              <a:ext uri="{FF2B5EF4-FFF2-40B4-BE49-F238E27FC236}">
                <a16:creationId xmlns:a16="http://schemas.microsoft.com/office/drawing/2014/main" id="{731788AF-76D0-0C4C-8949-19DA3A25EF2E}"/>
              </a:ext>
            </a:extLst>
          </p:cNvPr>
          <p:cNvCxnSpPr>
            <a:cxnSpLocks/>
            <a:stCxn id="45" idx="3"/>
            <a:endCxn id="39" idx="1"/>
          </p:cNvCxnSpPr>
          <p:nvPr/>
        </p:nvCxnSpPr>
        <p:spPr>
          <a:xfrm flipV="1">
            <a:off x="4363170" y="3572968"/>
            <a:ext cx="575734" cy="2510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1105A4-4DD3-8446-9050-38A7C51279CF}"/>
              </a:ext>
            </a:extLst>
          </p:cNvPr>
          <p:cNvCxnSpPr>
            <a:cxnSpLocks/>
            <a:stCxn id="46" idx="3"/>
            <a:endCxn id="40" idx="1"/>
          </p:cNvCxnSpPr>
          <p:nvPr/>
        </p:nvCxnSpPr>
        <p:spPr>
          <a:xfrm flipV="1">
            <a:off x="4360735" y="5343522"/>
            <a:ext cx="618057" cy="27145"/>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7633542-DFBB-854B-8114-3ABD262D0744}"/>
              </a:ext>
            </a:extLst>
          </p:cNvPr>
          <p:cNvSpPr/>
          <p:nvPr/>
        </p:nvSpPr>
        <p:spPr>
          <a:xfrm>
            <a:off x="62101" y="313887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x</a:t>
            </a:r>
          </a:p>
        </p:txBody>
      </p:sp>
      <p:sp>
        <p:nvSpPr>
          <p:cNvPr id="44" name="Rectangle 43">
            <a:extLst>
              <a:ext uri="{FF2B5EF4-FFF2-40B4-BE49-F238E27FC236}">
                <a16:creationId xmlns:a16="http://schemas.microsoft.com/office/drawing/2014/main" id="{C65C1E78-B61E-1642-839F-DE0CE60E5766}"/>
              </a:ext>
            </a:extLst>
          </p:cNvPr>
          <p:cNvSpPr/>
          <p:nvPr/>
        </p:nvSpPr>
        <p:spPr>
          <a:xfrm>
            <a:off x="88822" y="5123148"/>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n</a:t>
            </a:r>
            <a:endParaRPr lang="en-US" sz="2400" dirty="0"/>
          </a:p>
        </p:txBody>
      </p:sp>
      <p:sp>
        <p:nvSpPr>
          <p:cNvPr id="45" name="Rectangle 44">
            <a:extLst>
              <a:ext uri="{FF2B5EF4-FFF2-40B4-BE49-F238E27FC236}">
                <a16:creationId xmlns:a16="http://schemas.microsoft.com/office/drawing/2014/main" id="{180594C0-22BA-A64D-B4B7-DB30ECB41952}"/>
              </a:ext>
            </a:extLst>
          </p:cNvPr>
          <p:cNvSpPr/>
          <p:nvPr/>
        </p:nvSpPr>
        <p:spPr>
          <a:xfrm>
            <a:off x="3787436" y="3352541"/>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F86572-AD00-A640-9005-1F9F23E0D3FB}"/>
              </a:ext>
            </a:extLst>
          </p:cNvPr>
          <p:cNvSpPr/>
          <p:nvPr/>
        </p:nvSpPr>
        <p:spPr>
          <a:xfrm>
            <a:off x="3785001" y="5125133"/>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591CDC4-2173-CD4F-BC69-E305BCF7D7A8}"/>
              </a:ext>
            </a:extLst>
          </p:cNvPr>
          <p:cNvCxnSpPr>
            <a:cxnSpLocks/>
            <a:stCxn id="36" idx="3"/>
            <a:endCxn id="46" idx="1"/>
          </p:cNvCxnSpPr>
          <p:nvPr/>
        </p:nvCxnSpPr>
        <p:spPr>
          <a:xfrm flipV="1">
            <a:off x="3115660" y="5370667"/>
            <a:ext cx="669341" cy="49788"/>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3553AB6-3EE2-954D-9C07-83C895EEAD39}"/>
              </a:ext>
            </a:extLst>
          </p:cNvPr>
          <p:cNvCxnSpPr>
            <a:cxnSpLocks/>
            <a:stCxn id="38" idx="3"/>
            <a:endCxn id="45" idx="1"/>
          </p:cNvCxnSpPr>
          <p:nvPr/>
        </p:nvCxnSpPr>
        <p:spPr>
          <a:xfrm>
            <a:off x="3025436" y="3384410"/>
            <a:ext cx="762000" cy="213665"/>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69EC612-44E0-2D45-8B44-D2DB351A2823}"/>
              </a:ext>
            </a:extLst>
          </p:cNvPr>
          <p:cNvCxnSpPr>
            <a:cxnSpLocks/>
            <a:stCxn id="35" idx="1"/>
            <a:endCxn id="44" idx="3"/>
          </p:cNvCxnSpPr>
          <p:nvPr/>
        </p:nvCxnSpPr>
        <p:spPr>
          <a:xfrm flipH="1" flipV="1">
            <a:off x="1138689" y="5368682"/>
            <a:ext cx="351370" cy="51773"/>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200CFD0-8A28-F544-83BA-BDFE5C2F27AE}"/>
              </a:ext>
            </a:extLst>
          </p:cNvPr>
          <p:cNvCxnSpPr>
            <a:cxnSpLocks/>
            <a:stCxn id="37" idx="1"/>
            <a:endCxn id="43" idx="3"/>
          </p:cNvCxnSpPr>
          <p:nvPr/>
        </p:nvCxnSpPr>
        <p:spPr>
          <a:xfrm flipH="1">
            <a:off x="1111968" y="3384410"/>
            <a:ext cx="287867"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02A7E1-6B82-904C-A690-8B3C36B979A7}"/>
              </a:ext>
            </a:extLst>
          </p:cNvPr>
          <p:cNvSpPr txBox="1"/>
          <p:nvPr/>
        </p:nvSpPr>
        <p:spPr>
          <a:xfrm>
            <a:off x="270456" y="4050544"/>
            <a:ext cx="3105594" cy="923330"/>
          </a:xfrm>
          <a:prstGeom prst="rect">
            <a:avLst/>
          </a:prstGeom>
          <a:noFill/>
        </p:spPr>
        <p:txBody>
          <a:bodyPr wrap="none" rtlCol="0">
            <a:spAutoFit/>
          </a:bodyPr>
          <a:lstStyle/>
          <a:p>
            <a:r>
              <a:rPr lang="en-US" dirty="0"/>
              <a:t>When proc is applied,</a:t>
            </a:r>
          </a:p>
          <a:p>
            <a:r>
              <a:rPr lang="en-US" dirty="0"/>
              <a:t>a copy of the Val 5 is made,</a:t>
            </a:r>
          </a:p>
          <a:p>
            <a:r>
              <a:rPr lang="en-US" dirty="0"/>
              <a:t>and a new Ref is built for it.</a:t>
            </a:r>
          </a:p>
        </p:txBody>
      </p:sp>
      <p:sp>
        <p:nvSpPr>
          <p:cNvPr id="52" name="TextBox 51">
            <a:extLst>
              <a:ext uri="{FF2B5EF4-FFF2-40B4-BE49-F238E27FC236}">
                <a16:creationId xmlns:a16="http://schemas.microsoft.com/office/drawing/2014/main" id="{8B54C027-4140-6F42-A5F9-74E8FD23ACE8}"/>
              </a:ext>
            </a:extLst>
          </p:cNvPr>
          <p:cNvSpPr txBox="1"/>
          <p:nvPr/>
        </p:nvSpPr>
        <p:spPr>
          <a:xfrm>
            <a:off x="6138106" y="3999319"/>
            <a:ext cx="2939716" cy="923330"/>
          </a:xfrm>
          <a:prstGeom prst="rect">
            <a:avLst/>
          </a:prstGeom>
          <a:noFill/>
        </p:spPr>
        <p:txBody>
          <a:bodyPr wrap="none" rtlCol="0">
            <a:spAutoFit/>
          </a:bodyPr>
          <a:lstStyle/>
          <a:p>
            <a:r>
              <a:rPr lang="en-US" dirty="0"/>
              <a:t>When proc is applied,</a:t>
            </a:r>
          </a:p>
          <a:p>
            <a:r>
              <a:rPr lang="en-US" dirty="0"/>
              <a:t>the Ref's </a:t>
            </a:r>
            <a:r>
              <a:rPr lang="en-US" u="sng" dirty="0"/>
              <a:t>Java reference</a:t>
            </a:r>
            <a:endParaRPr lang="en-US" dirty="0"/>
          </a:p>
          <a:p>
            <a:r>
              <a:rPr lang="en-US" dirty="0"/>
              <a:t>is copied to the </a:t>
            </a:r>
            <a:r>
              <a:rPr lang="en-US" dirty="0" err="1"/>
              <a:t>proc's</a:t>
            </a:r>
            <a:r>
              <a:rPr lang="en-US" dirty="0"/>
              <a:t> </a:t>
            </a:r>
            <a:r>
              <a:rPr lang="en-US" dirty="0" err="1"/>
              <a:t>env</a:t>
            </a:r>
            <a:r>
              <a:rPr lang="en-US" dirty="0"/>
              <a:t>.</a:t>
            </a:r>
          </a:p>
        </p:txBody>
      </p:sp>
      <p:cxnSp>
        <p:nvCxnSpPr>
          <p:cNvPr id="68" name="Curved Connector 67">
            <a:extLst>
              <a:ext uri="{FF2B5EF4-FFF2-40B4-BE49-F238E27FC236}">
                <a16:creationId xmlns:a16="http://schemas.microsoft.com/office/drawing/2014/main" id="{D91600F1-3FF3-C34A-A8C4-BD0DD31E6F0D}"/>
              </a:ext>
            </a:extLst>
          </p:cNvPr>
          <p:cNvCxnSpPr>
            <a:stCxn id="39" idx="2"/>
            <a:endCxn id="40" idx="0"/>
          </p:cNvCxnSpPr>
          <p:nvPr/>
        </p:nvCxnSpPr>
        <p:spPr>
          <a:xfrm rot="16200000" flipH="1">
            <a:off x="4767839" y="4438300"/>
            <a:ext cx="1076287" cy="39888"/>
          </a:xfrm>
          <a:prstGeom prst="curvedConnector3">
            <a:avLst>
              <a:gd name="adj1" fmla="val 3923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F3D71A7E-CFAE-DE41-A69C-CFCA9E6C781B}"/>
              </a:ext>
            </a:extLst>
          </p:cNvPr>
          <p:cNvCxnSpPr>
            <a:cxnSpLocks/>
            <a:stCxn id="10" idx="2"/>
            <a:endCxn id="8" idx="0"/>
          </p:cNvCxnSpPr>
          <p:nvPr/>
        </p:nvCxnSpPr>
        <p:spPr>
          <a:xfrm rot="16200000" flipH="1">
            <a:off x="8410992" y="4408836"/>
            <a:ext cx="1544978" cy="90224"/>
          </a:xfrm>
          <a:prstGeom prst="curvedConnector3">
            <a:avLst>
              <a:gd name="adj1" fmla="val 50000"/>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E0E311B-3457-6948-82D7-00D33E798968}"/>
              </a:ext>
            </a:extLst>
          </p:cNvPr>
          <p:cNvSpPr txBox="1"/>
          <p:nvPr/>
        </p:nvSpPr>
        <p:spPr>
          <a:xfrm>
            <a:off x="4696925" y="4070849"/>
            <a:ext cx="1035092" cy="738664"/>
          </a:xfrm>
          <a:prstGeom prst="rect">
            <a:avLst/>
          </a:prstGeom>
          <a:noFill/>
        </p:spPr>
        <p:txBody>
          <a:bodyPr wrap="none" rtlCol="0">
            <a:spAutoFit/>
          </a:bodyPr>
          <a:lstStyle/>
          <a:p>
            <a:r>
              <a:rPr lang="en-US" sz="1400" i="1" dirty="0"/>
              <a:t>Evaluate,</a:t>
            </a:r>
          </a:p>
          <a:p>
            <a:r>
              <a:rPr lang="en-US" sz="1400" i="1" dirty="0"/>
              <a:t>then build</a:t>
            </a:r>
          </a:p>
          <a:p>
            <a:r>
              <a:rPr lang="en-US" sz="1400" i="1" dirty="0"/>
              <a:t>new </a:t>
            </a:r>
            <a:r>
              <a:rPr lang="en-US" sz="1400" i="1" dirty="0" err="1"/>
              <a:t>IntVal</a:t>
            </a:r>
            <a:endParaRPr lang="en-US" sz="1400" i="1" dirty="0"/>
          </a:p>
        </p:txBody>
      </p:sp>
      <p:sp>
        <p:nvSpPr>
          <p:cNvPr id="75" name="TextBox 74">
            <a:extLst>
              <a:ext uri="{FF2B5EF4-FFF2-40B4-BE49-F238E27FC236}">
                <a16:creationId xmlns:a16="http://schemas.microsoft.com/office/drawing/2014/main" id="{746C3F02-C6CC-ED4E-885D-216812A8B3C4}"/>
              </a:ext>
            </a:extLst>
          </p:cNvPr>
          <p:cNvSpPr txBox="1"/>
          <p:nvPr/>
        </p:nvSpPr>
        <p:spPr>
          <a:xfrm>
            <a:off x="8850502" y="3928249"/>
            <a:ext cx="1226618" cy="738664"/>
          </a:xfrm>
          <a:prstGeom prst="rect">
            <a:avLst/>
          </a:prstGeom>
          <a:noFill/>
        </p:spPr>
        <p:txBody>
          <a:bodyPr wrap="none" rtlCol="0">
            <a:spAutoFit/>
          </a:bodyPr>
          <a:lstStyle/>
          <a:p>
            <a:r>
              <a:rPr lang="en-US" sz="1400" i="1" dirty="0"/>
              <a:t>Copy Ref</a:t>
            </a:r>
          </a:p>
          <a:p>
            <a:r>
              <a:rPr lang="en-US" sz="1400" i="1" dirty="0"/>
              <a:t>from Binding</a:t>
            </a:r>
          </a:p>
          <a:p>
            <a:r>
              <a:rPr lang="en-US" sz="1400" i="1" dirty="0"/>
              <a:t>to Binding</a:t>
            </a:r>
          </a:p>
        </p:txBody>
      </p:sp>
      <p:sp>
        <p:nvSpPr>
          <p:cNvPr id="76" name="TextBox 75">
            <a:extLst>
              <a:ext uri="{FF2B5EF4-FFF2-40B4-BE49-F238E27FC236}">
                <a16:creationId xmlns:a16="http://schemas.microsoft.com/office/drawing/2014/main" id="{A543616B-F2D7-ED4D-8305-8E5F88C2F06B}"/>
              </a:ext>
            </a:extLst>
          </p:cNvPr>
          <p:cNvSpPr txBox="1"/>
          <p:nvPr/>
        </p:nvSpPr>
        <p:spPr>
          <a:xfrm>
            <a:off x="10374497" y="5357094"/>
            <a:ext cx="1568058" cy="923330"/>
          </a:xfrm>
          <a:prstGeom prst="rect">
            <a:avLst/>
          </a:prstGeom>
          <a:noFill/>
        </p:spPr>
        <p:txBody>
          <a:bodyPr wrap="none" rtlCol="0">
            <a:spAutoFit/>
          </a:bodyPr>
          <a:lstStyle/>
          <a:p>
            <a:r>
              <a:rPr lang="en-US" dirty="0"/>
              <a:t>…but only for</a:t>
            </a:r>
          </a:p>
          <a:p>
            <a:r>
              <a:rPr lang="en-US" dirty="0"/>
              <a:t>variables</a:t>
            </a:r>
          </a:p>
          <a:p>
            <a:r>
              <a:rPr lang="en-US" dirty="0"/>
              <a:t>(as in C++)</a:t>
            </a:r>
          </a:p>
        </p:txBody>
      </p:sp>
      <p:sp>
        <p:nvSpPr>
          <p:cNvPr id="77" name="TextBox 76">
            <a:extLst>
              <a:ext uri="{FF2B5EF4-FFF2-40B4-BE49-F238E27FC236}">
                <a16:creationId xmlns:a16="http://schemas.microsoft.com/office/drawing/2014/main" id="{777EADE7-5342-ED48-8344-D4FDFEA41A84}"/>
              </a:ext>
            </a:extLst>
          </p:cNvPr>
          <p:cNvSpPr txBox="1"/>
          <p:nvPr/>
        </p:nvSpPr>
        <p:spPr>
          <a:xfrm>
            <a:off x="1676400" y="2448179"/>
            <a:ext cx="553357" cy="369332"/>
          </a:xfrm>
          <a:prstGeom prst="rect">
            <a:avLst/>
          </a:prstGeom>
          <a:noFill/>
        </p:spPr>
        <p:txBody>
          <a:bodyPr wrap="none" rtlCol="0">
            <a:spAutoFit/>
          </a:bodyPr>
          <a:lstStyle/>
          <a:p>
            <a:r>
              <a:rPr lang="en-US" dirty="0"/>
              <a:t>SET</a:t>
            </a:r>
          </a:p>
        </p:txBody>
      </p:sp>
      <p:sp>
        <p:nvSpPr>
          <p:cNvPr id="78" name="TextBox 77">
            <a:extLst>
              <a:ext uri="{FF2B5EF4-FFF2-40B4-BE49-F238E27FC236}">
                <a16:creationId xmlns:a16="http://schemas.microsoft.com/office/drawing/2014/main" id="{5A207C33-4FAB-2E48-8858-9403C12F20DC}"/>
              </a:ext>
            </a:extLst>
          </p:cNvPr>
          <p:cNvSpPr txBox="1"/>
          <p:nvPr/>
        </p:nvSpPr>
        <p:spPr>
          <a:xfrm>
            <a:off x="7890859" y="2405180"/>
            <a:ext cx="564578" cy="369332"/>
          </a:xfrm>
          <a:prstGeom prst="rect">
            <a:avLst/>
          </a:prstGeom>
          <a:noFill/>
        </p:spPr>
        <p:txBody>
          <a:bodyPr wrap="none" rtlCol="0">
            <a:spAutoFit/>
          </a:bodyPr>
          <a:lstStyle/>
          <a:p>
            <a:r>
              <a:rPr lang="en-US" dirty="0"/>
              <a:t>REF</a:t>
            </a:r>
          </a:p>
        </p:txBody>
      </p:sp>
      <p:sp>
        <p:nvSpPr>
          <p:cNvPr id="79" name="TextBox 78">
            <a:extLst>
              <a:ext uri="{FF2B5EF4-FFF2-40B4-BE49-F238E27FC236}">
                <a16:creationId xmlns:a16="http://schemas.microsoft.com/office/drawing/2014/main" id="{A0A44159-9910-D044-8AF8-837BCB1EF3B8}"/>
              </a:ext>
            </a:extLst>
          </p:cNvPr>
          <p:cNvSpPr txBox="1"/>
          <p:nvPr/>
        </p:nvSpPr>
        <p:spPr>
          <a:xfrm>
            <a:off x="3106403" y="5928347"/>
            <a:ext cx="5777287" cy="646331"/>
          </a:xfrm>
          <a:prstGeom prst="rect">
            <a:avLst/>
          </a:prstGeom>
          <a:noFill/>
        </p:spPr>
        <p:txBody>
          <a:bodyPr wrap="none" rtlCol="0">
            <a:spAutoFit/>
          </a:bodyPr>
          <a:lstStyle/>
          <a:p>
            <a:r>
              <a:rPr lang="en-US" dirty="0"/>
              <a:t>not shown: In both cases, the set expression</a:t>
            </a:r>
          </a:p>
          <a:p>
            <a:r>
              <a:rPr lang="en-US" dirty="0"/>
              <a:t>builds a new </a:t>
            </a:r>
            <a:r>
              <a:rPr lang="en-US" dirty="0" err="1"/>
              <a:t>IntVal</a:t>
            </a:r>
            <a:r>
              <a:rPr lang="en-US" dirty="0"/>
              <a:t> and changes the Ref to point to it.</a:t>
            </a:r>
          </a:p>
        </p:txBody>
      </p:sp>
      <p:sp>
        <p:nvSpPr>
          <p:cNvPr id="11" name="Oval 10">
            <a:extLst>
              <a:ext uri="{FF2B5EF4-FFF2-40B4-BE49-F238E27FC236}">
                <a16:creationId xmlns:a16="http://schemas.microsoft.com/office/drawing/2014/main" id="{9BA12D7B-89B6-904A-AA4A-3779E5424D64}"/>
              </a:ext>
            </a:extLst>
          </p:cNvPr>
          <p:cNvSpPr/>
          <p:nvPr/>
        </p:nvSpPr>
        <p:spPr>
          <a:xfrm>
            <a:off x="4795162" y="4829555"/>
            <a:ext cx="1055077" cy="1055077"/>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48B9059-DF3C-0A4C-952B-5703F42D7D52}"/>
              </a:ext>
            </a:extLst>
          </p:cNvPr>
          <p:cNvSpPr/>
          <p:nvPr/>
        </p:nvSpPr>
        <p:spPr>
          <a:xfrm>
            <a:off x="11160793" y="3926878"/>
            <a:ext cx="1055077" cy="1055077"/>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18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2" presetClass="entr" presetSubtype="2"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1+#ppt_w/2"/>
                                          </p:val>
                                        </p:tav>
                                        <p:tav tm="100000">
                                          <p:val>
                                            <p:strVal val="#ppt_x"/>
                                          </p:val>
                                        </p:tav>
                                      </p:tavLst>
                                    </p:anim>
                                    <p:anim calcmode="lin" valueType="num">
                                      <p:cBhvr additive="base">
                                        <p:cTn id="52" dur="500" fill="hold"/>
                                        <p:tgtEl>
                                          <p:spTgt spid="7"/>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1+#ppt_w/2"/>
                                          </p:val>
                                        </p:tav>
                                        <p:tav tm="100000">
                                          <p:val>
                                            <p:strVal val="#ppt_x"/>
                                          </p:val>
                                        </p:tav>
                                      </p:tavLst>
                                    </p:anim>
                                    <p:anim calcmode="lin" valueType="num">
                                      <p:cBhvr additive="base">
                                        <p:cTn id="56" dur="500" fill="hold"/>
                                        <p:tgtEl>
                                          <p:spTgt spid="8"/>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1+#ppt_w/2"/>
                                          </p:val>
                                        </p:tav>
                                        <p:tav tm="100000">
                                          <p:val>
                                            <p:strVal val="#ppt_x"/>
                                          </p:val>
                                        </p:tav>
                                      </p:tavLst>
                                    </p:anim>
                                    <p:anim calcmode="lin" valueType="num">
                                      <p:cBhvr additive="base">
                                        <p:cTn id="60" dur="500" fill="hold"/>
                                        <p:tgtEl>
                                          <p:spTgt spid="9"/>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1+#ppt_w/2"/>
                                          </p:val>
                                        </p:tav>
                                        <p:tav tm="100000">
                                          <p:val>
                                            <p:strVal val="#ppt_x"/>
                                          </p:val>
                                        </p:tav>
                                      </p:tavLst>
                                    </p:anim>
                                    <p:anim calcmode="lin" valueType="num">
                                      <p:cBhvr additive="base">
                                        <p:cTn id="64" dur="500" fill="hold"/>
                                        <p:tgtEl>
                                          <p:spTgt spid="10"/>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1+#ppt_w/2"/>
                                          </p:val>
                                        </p:tav>
                                        <p:tav tm="100000">
                                          <p:val>
                                            <p:strVal val="#ppt_x"/>
                                          </p:val>
                                        </p:tav>
                                      </p:tavLst>
                                    </p:anim>
                                    <p:anim calcmode="lin" valueType="num">
                                      <p:cBhvr additive="base">
                                        <p:cTn id="68" dur="500" fill="hold"/>
                                        <p:tgtEl>
                                          <p:spTgt spid="12"/>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1+#ppt_w/2"/>
                                          </p:val>
                                        </p:tav>
                                        <p:tav tm="100000">
                                          <p:val>
                                            <p:strVal val="#ppt_x"/>
                                          </p:val>
                                        </p:tav>
                                      </p:tavLst>
                                    </p:anim>
                                    <p:anim calcmode="lin" valueType="num">
                                      <p:cBhvr additive="base">
                                        <p:cTn id="72" dur="500" fill="hold"/>
                                        <p:tgtEl>
                                          <p:spTgt spid="14"/>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1+#ppt_w/2"/>
                                          </p:val>
                                        </p:tav>
                                        <p:tav tm="100000">
                                          <p:val>
                                            <p:strVal val="#ppt_x"/>
                                          </p:val>
                                        </p:tav>
                                      </p:tavLst>
                                    </p:anim>
                                    <p:anim calcmode="lin" valueType="num">
                                      <p:cBhvr additive="base">
                                        <p:cTn id="76" dur="500" fill="hold"/>
                                        <p:tgtEl>
                                          <p:spTgt spid="15"/>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1+#ppt_w/2"/>
                                          </p:val>
                                        </p:tav>
                                        <p:tav tm="100000">
                                          <p:val>
                                            <p:strVal val="#ppt_x"/>
                                          </p:val>
                                        </p:tav>
                                      </p:tavLst>
                                    </p:anim>
                                    <p:anim calcmode="lin" valueType="num">
                                      <p:cBhvr additive="base">
                                        <p:cTn id="80" dur="500" fill="hold"/>
                                        <p:tgtEl>
                                          <p:spTgt spid="16"/>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1+#ppt_w/2"/>
                                          </p:val>
                                        </p:tav>
                                        <p:tav tm="100000">
                                          <p:val>
                                            <p:strVal val="#ppt_x"/>
                                          </p:val>
                                        </p:tav>
                                      </p:tavLst>
                                    </p:anim>
                                    <p:anim calcmode="lin" valueType="num">
                                      <p:cBhvr additive="base">
                                        <p:cTn id="88" dur="500" fill="hold"/>
                                        <p:tgtEl>
                                          <p:spTgt spid="19"/>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1+#ppt_w/2"/>
                                          </p:val>
                                        </p:tav>
                                        <p:tav tm="100000">
                                          <p:val>
                                            <p:strVal val="#ppt_x"/>
                                          </p:val>
                                        </p:tav>
                                      </p:tavLst>
                                    </p:anim>
                                    <p:anim calcmode="lin" valueType="num">
                                      <p:cBhvr additive="base">
                                        <p:cTn id="92" dur="500" fill="hold"/>
                                        <p:tgtEl>
                                          <p:spTgt spid="20"/>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additive="base">
                                        <p:cTn id="95" dur="500" fill="hold"/>
                                        <p:tgtEl>
                                          <p:spTgt spid="21"/>
                                        </p:tgtEl>
                                        <p:attrNameLst>
                                          <p:attrName>ppt_x</p:attrName>
                                        </p:attrNameLst>
                                      </p:cBhvr>
                                      <p:tavLst>
                                        <p:tav tm="0">
                                          <p:val>
                                            <p:strVal val="1+#ppt_w/2"/>
                                          </p:val>
                                        </p:tav>
                                        <p:tav tm="100000">
                                          <p:val>
                                            <p:strVal val="#ppt_x"/>
                                          </p:val>
                                        </p:tav>
                                      </p:tavLst>
                                    </p:anim>
                                    <p:anim calcmode="lin" valueType="num">
                                      <p:cBhvr additive="base">
                                        <p:cTn id="96" dur="500" fill="hold"/>
                                        <p:tgtEl>
                                          <p:spTgt spid="21"/>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additive="base">
                                        <p:cTn id="99" dur="500" fill="hold"/>
                                        <p:tgtEl>
                                          <p:spTgt spid="22"/>
                                        </p:tgtEl>
                                        <p:attrNameLst>
                                          <p:attrName>ppt_x</p:attrName>
                                        </p:attrNameLst>
                                      </p:cBhvr>
                                      <p:tavLst>
                                        <p:tav tm="0">
                                          <p:val>
                                            <p:strVal val="1+#ppt_w/2"/>
                                          </p:val>
                                        </p:tav>
                                        <p:tav tm="100000">
                                          <p:val>
                                            <p:strVal val="#ppt_x"/>
                                          </p:val>
                                        </p:tav>
                                      </p:tavLst>
                                    </p:anim>
                                    <p:anim calcmode="lin" valueType="num">
                                      <p:cBhvr additive="base">
                                        <p:cTn id="100" dur="500" fill="hold"/>
                                        <p:tgtEl>
                                          <p:spTgt spid="22"/>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anim calcmode="lin" valueType="num">
                                      <p:cBhvr additive="base">
                                        <p:cTn id="103" dur="500" fill="hold"/>
                                        <p:tgtEl>
                                          <p:spTgt spid="52"/>
                                        </p:tgtEl>
                                        <p:attrNameLst>
                                          <p:attrName>ppt_x</p:attrName>
                                        </p:attrNameLst>
                                      </p:cBhvr>
                                      <p:tavLst>
                                        <p:tav tm="0">
                                          <p:val>
                                            <p:strVal val="1+#ppt_w/2"/>
                                          </p:val>
                                        </p:tav>
                                        <p:tav tm="100000">
                                          <p:val>
                                            <p:strVal val="#ppt_x"/>
                                          </p:val>
                                        </p:tav>
                                      </p:tavLst>
                                    </p:anim>
                                    <p:anim calcmode="lin" valueType="num">
                                      <p:cBhvr additive="base">
                                        <p:cTn id="104" dur="500" fill="hold"/>
                                        <p:tgtEl>
                                          <p:spTgt spid="52"/>
                                        </p:tgtEl>
                                        <p:attrNameLst>
                                          <p:attrName>ppt_y</p:attrName>
                                        </p:attrNameLst>
                                      </p:cBhvr>
                                      <p:tavLst>
                                        <p:tav tm="0">
                                          <p:val>
                                            <p:strVal val="#ppt_y"/>
                                          </p:val>
                                        </p:tav>
                                        <p:tav tm="100000">
                                          <p:val>
                                            <p:strVal val="#ppt_y"/>
                                          </p:val>
                                        </p:tav>
                                      </p:tavLst>
                                    </p:anim>
                                  </p:childTnLst>
                                </p:cTn>
                              </p:par>
                              <p:par>
                                <p:cTn id="105" presetID="2" presetClass="entr" presetSubtype="2"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anim calcmode="lin" valueType="num">
                                      <p:cBhvr additive="base">
                                        <p:cTn id="107" dur="500" fill="hold"/>
                                        <p:tgtEl>
                                          <p:spTgt spid="71"/>
                                        </p:tgtEl>
                                        <p:attrNameLst>
                                          <p:attrName>ppt_x</p:attrName>
                                        </p:attrNameLst>
                                      </p:cBhvr>
                                      <p:tavLst>
                                        <p:tav tm="0">
                                          <p:val>
                                            <p:strVal val="1+#ppt_w/2"/>
                                          </p:val>
                                        </p:tav>
                                        <p:tav tm="100000">
                                          <p:val>
                                            <p:strVal val="#ppt_x"/>
                                          </p:val>
                                        </p:tav>
                                      </p:tavLst>
                                    </p:anim>
                                    <p:anim calcmode="lin" valueType="num">
                                      <p:cBhvr additive="base">
                                        <p:cTn id="108" dur="500" fill="hold"/>
                                        <p:tgtEl>
                                          <p:spTgt spid="71"/>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anim calcmode="lin" valueType="num">
                                      <p:cBhvr additive="base">
                                        <p:cTn id="111" dur="500" fill="hold"/>
                                        <p:tgtEl>
                                          <p:spTgt spid="75"/>
                                        </p:tgtEl>
                                        <p:attrNameLst>
                                          <p:attrName>ppt_x</p:attrName>
                                        </p:attrNameLst>
                                      </p:cBhvr>
                                      <p:tavLst>
                                        <p:tav tm="0">
                                          <p:val>
                                            <p:strVal val="1+#ppt_w/2"/>
                                          </p:val>
                                        </p:tav>
                                        <p:tav tm="100000">
                                          <p:val>
                                            <p:strVal val="#ppt_x"/>
                                          </p:val>
                                        </p:tav>
                                      </p:tavLst>
                                    </p:anim>
                                    <p:anim calcmode="lin" valueType="num">
                                      <p:cBhvr additive="base">
                                        <p:cTn id="112"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grpId="0" nodeType="click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p:cTn id="117" dur="500" fill="hold"/>
                                        <p:tgtEl>
                                          <p:spTgt spid="76"/>
                                        </p:tgtEl>
                                        <p:attrNameLst>
                                          <p:attrName>ppt_w</p:attrName>
                                        </p:attrNameLst>
                                      </p:cBhvr>
                                      <p:tavLst>
                                        <p:tav tm="0">
                                          <p:val>
                                            <p:fltVal val="0"/>
                                          </p:val>
                                        </p:tav>
                                        <p:tav tm="100000">
                                          <p:val>
                                            <p:strVal val="#ppt_w"/>
                                          </p:val>
                                        </p:tav>
                                      </p:tavLst>
                                    </p:anim>
                                    <p:anim calcmode="lin" valueType="num">
                                      <p:cBhvr>
                                        <p:cTn id="118" dur="500" fill="hold"/>
                                        <p:tgtEl>
                                          <p:spTgt spid="76"/>
                                        </p:tgtEl>
                                        <p:attrNameLst>
                                          <p:attrName>ppt_h</p:attrName>
                                        </p:attrNameLst>
                                      </p:cBhvr>
                                      <p:tavLst>
                                        <p:tav tm="0">
                                          <p:val>
                                            <p:fltVal val="0"/>
                                          </p:val>
                                        </p:tav>
                                        <p:tav tm="100000">
                                          <p:val>
                                            <p:strVal val="#ppt_h"/>
                                          </p:val>
                                        </p:tav>
                                      </p:tavLst>
                                    </p:anim>
                                    <p:animEffect transition="in" filter="fade">
                                      <p:cBhvr>
                                        <p:cTn id="119" dur="500"/>
                                        <p:tgtEl>
                                          <p:spTgt spid="76"/>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79"/>
                                        </p:tgtEl>
                                        <p:attrNameLst>
                                          <p:attrName>style.visibility</p:attrName>
                                        </p:attrNameLst>
                                      </p:cBhvr>
                                      <p:to>
                                        <p:strVal val="visible"/>
                                      </p:to>
                                    </p:set>
                                    <p:anim calcmode="lin" valueType="num">
                                      <p:cBhvr>
                                        <p:cTn id="124" dur="500" fill="hold"/>
                                        <p:tgtEl>
                                          <p:spTgt spid="79"/>
                                        </p:tgtEl>
                                        <p:attrNameLst>
                                          <p:attrName>ppt_w</p:attrName>
                                        </p:attrNameLst>
                                      </p:cBhvr>
                                      <p:tavLst>
                                        <p:tav tm="0">
                                          <p:val>
                                            <p:fltVal val="0"/>
                                          </p:val>
                                        </p:tav>
                                        <p:tav tm="100000">
                                          <p:val>
                                            <p:strVal val="#ppt_w"/>
                                          </p:val>
                                        </p:tav>
                                      </p:tavLst>
                                    </p:anim>
                                    <p:anim calcmode="lin" valueType="num">
                                      <p:cBhvr>
                                        <p:cTn id="125" dur="500" fill="hold"/>
                                        <p:tgtEl>
                                          <p:spTgt spid="79"/>
                                        </p:tgtEl>
                                        <p:attrNameLst>
                                          <p:attrName>ppt_h</p:attrName>
                                        </p:attrNameLst>
                                      </p:cBhvr>
                                      <p:tavLst>
                                        <p:tav tm="0">
                                          <p:val>
                                            <p:fltVal val="0"/>
                                          </p:val>
                                        </p:tav>
                                        <p:tav tm="100000">
                                          <p:val>
                                            <p:strVal val="#ppt_h"/>
                                          </p:val>
                                        </p:tav>
                                      </p:tavLst>
                                    </p:anim>
                                    <p:animEffect transition="in" filter="fade">
                                      <p:cBhvr>
                                        <p:cTn id="126" dur="500"/>
                                        <p:tgtEl>
                                          <p:spTgt spid="79"/>
                                        </p:tgtEl>
                                      </p:cBhvr>
                                    </p:animEffect>
                                  </p:childTnLst>
                                </p:cTn>
                              </p:par>
                              <p:par>
                                <p:cTn id="127" presetID="1" presetClass="entr" presetSubtype="0" fill="hold" grpId="0"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5" grpId="0" animBg="1"/>
      <p:bldP spid="16" grpId="0" animBg="1"/>
      <p:bldP spid="18" grpId="0" animBg="1"/>
      <p:bldP spid="35" grpId="0" animBg="1"/>
      <p:bldP spid="36" grpId="0" animBg="1"/>
      <p:bldP spid="37" grpId="0" animBg="1"/>
      <p:bldP spid="38" grpId="0" animBg="1"/>
      <p:bldP spid="39" grpId="0" animBg="1"/>
      <p:bldP spid="40" grpId="0" animBg="1"/>
      <p:bldP spid="43" grpId="0" animBg="1"/>
      <p:bldP spid="44" grpId="0" animBg="1"/>
      <p:bldP spid="45" grpId="0" animBg="1"/>
      <p:bldP spid="46" grpId="0" animBg="1"/>
      <p:bldP spid="51" grpId="0"/>
      <p:bldP spid="52" grpId="0"/>
      <p:bldP spid="74" grpId="0"/>
      <p:bldP spid="75" grpId="0"/>
      <p:bldP spid="76" grpId="0"/>
      <p:bldP spid="77" grpId="0"/>
      <p:bldP spid="78" grpId="0"/>
      <p:bldP spid="79" grpId="0"/>
      <p:bldP spid="11" grpId="0" animBg="1"/>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80E7-9227-704C-A82F-474791251597}"/>
              </a:ext>
            </a:extLst>
          </p:cNvPr>
          <p:cNvSpPr>
            <a:spLocks noGrp="1"/>
          </p:cNvSpPr>
          <p:nvPr>
            <p:ph type="title"/>
          </p:nvPr>
        </p:nvSpPr>
        <p:spPr>
          <a:xfrm>
            <a:off x="680321" y="753228"/>
            <a:ext cx="9944749" cy="1080938"/>
          </a:xfrm>
        </p:spPr>
        <p:txBody>
          <a:bodyPr/>
          <a:lstStyle/>
          <a:p>
            <a:r>
              <a:rPr lang="en-US" dirty="0"/>
              <a:t>A nice diversion</a:t>
            </a:r>
          </a:p>
        </p:txBody>
      </p:sp>
      <p:sp>
        <p:nvSpPr>
          <p:cNvPr id="3" name="Content Placeholder 2">
            <a:extLst>
              <a:ext uri="{FF2B5EF4-FFF2-40B4-BE49-F238E27FC236}">
                <a16:creationId xmlns:a16="http://schemas.microsoft.com/office/drawing/2014/main" id="{CB1273D0-E7C2-B141-95DF-A5380BC1E29D}"/>
              </a:ext>
            </a:extLst>
          </p:cNvPr>
          <p:cNvSpPr>
            <a:spLocks noGrp="1"/>
          </p:cNvSpPr>
          <p:nvPr>
            <p:ph idx="1"/>
          </p:nvPr>
        </p:nvSpPr>
        <p:spPr/>
        <p:txBody>
          <a:bodyPr/>
          <a:lstStyle/>
          <a:p>
            <a:r>
              <a:rPr lang="en-US" dirty="0">
                <a:hlinkClick r:id="rId2"/>
              </a:rPr>
              <a:t>A Little Break: Lambda Calculus: Jim Grandpre</a:t>
            </a:r>
          </a:p>
          <a:p>
            <a:r>
              <a:rPr lang="en-US">
                <a:hlinkClick r:id="rId3"/>
              </a:rPr>
              <a:t>https</a:t>
            </a:r>
            <a:r>
              <a:rPr lang="en-US" dirty="0">
                <a:hlinkClick r:id="rId3"/>
              </a:rPr>
              <a:t>://youtu.be/peOk3W7KZ4o</a:t>
            </a:r>
            <a:endParaRPr lang="en-US" dirty="0"/>
          </a:p>
          <a:p>
            <a:r>
              <a:rPr lang="en-US" dirty="0">
                <a:hlinkClick r:id="rId4"/>
              </a:rPr>
              <a:t>https://youtu.be/peOk3W7KZ4o?t=39</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3175B7CF-ADC8-964C-96D9-98DD0B65610B}"/>
              </a:ext>
            </a:extLst>
          </p:cNvPr>
          <p:cNvSpPr>
            <a:spLocks noGrp="1"/>
          </p:cNvSpPr>
          <p:nvPr>
            <p:ph type="dt" sz="half" idx="10"/>
          </p:nvPr>
        </p:nvSpPr>
        <p:spPr/>
        <p:txBody>
          <a:bodyPr/>
          <a:lstStyle/>
          <a:p>
            <a:fld id="{4487964A-5FD0-9F4A-94B0-D1F129D27F1B}" type="datetime1">
              <a:rPr lang="en-US" smtClean="0"/>
              <a:t>3/17/21</a:t>
            </a:fld>
            <a:endParaRPr lang="en-US"/>
          </a:p>
        </p:txBody>
      </p:sp>
      <p:sp>
        <p:nvSpPr>
          <p:cNvPr id="5" name="Footer Placeholder 4">
            <a:extLst>
              <a:ext uri="{FF2B5EF4-FFF2-40B4-BE49-F238E27FC236}">
                <a16:creationId xmlns:a16="http://schemas.microsoft.com/office/drawing/2014/main" id="{CC0306C5-0DF0-D348-B58C-532CB9CD65DB}"/>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880FE098-4964-6446-98A0-B147F733CE82}"/>
              </a:ext>
            </a:extLst>
          </p:cNvPr>
          <p:cNvSpPr>
            <a:spLocks noGrp="1"/>
          </p:cNvSpPr>
          <p:nvPr>
            <p:ph type="sldNum" sz="quarter" idx="12"/>
          </p:nvPr>
        </p:nvSpPr>
        <p:spPr/>
        <p:txBody>
          <a:bodyPr/>
          <a:lstStyle/>
          <a:p>
            <a:fld id="{96BDC4DD-03EC-6948-A06B-20516E71545D}" type="slidenum">
              <a:rPr lang="en-US" smtClean="0"/>
              <a:t>4</a:t>
            </a:fld>
            <a:endParaRPr lang="en-US"/>
          </a:p>
        </p:txBody>
      </p:sp>
    </p:spTree>
    <p:extLst>
      <p:ext uri="{BB962C8B-B14F-4D97-AF65-F5344CB8AC3E}">
        <p14:creationId xmlns:p14="http://schemas.microsoft.com/office/powerpoint/2010/main" val="3969393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D75E-841A-9E47-AB4F-97F7D240B373}"/>
              </a:ext>
            </a:extLst>
          </p:cNvPr>
          <p:cNvSpPr>
            <a:spLocks noGrp="1"/>
          </p:cNvSpPr>
          <p:nvPr>
            <p:ph type="title"/>
          </p:nvPr>
        </p:nvSpPr>
        <p:spPr/>
        <p:txBody>
          <a:bodyPr/>
          <a:lstStyle/>
          <a:p>
            <a:r>
              <a:rPr lang="en-US" dirty="0"/>
              <a:t>Changing SET (pass-by-value)</a:t>
            </a:r>
            <a:br>
              <a:rPr lang="en-US" dirty="0"/>
            </a:br>
            <a:r>
              <a:rPr lang="en-US" dirty="0"/>
              <a:t>to REF (pass-by-reference)</a:t>
            </a:r>
          </a:p>
        </p:txBody>
      </p:sp>
      <p:sp>
        <p:nvSpPr>
          <p:cNvPr id="6" name="Content Placeholder 5">
            <a:extLst>
              <a:ext uri="{FF2B5EF4-FFF2-40B4-BE49-F238E27FC236}">
                <a16:creationId xmlns:a16="http://schemas.microsoft.com/office/drawing/2014/main" id="{2918C851-0118-8B4B-9681-E158B2C15CE6}"/>
              </a:ext>
            </a:extLst>
          </p:cNvPr>
          <p:cNvSpPr>
            <a:spLocks noGrp="1"/>
          </p:cNvSpPr>
          <p:nvPr>
            <p:ph idx="1"/>
          </p:nvPr>
        </p:nvSpPr>
        <p:spPr/>
        <p:txBody>
          <a:bodyPr>
            <a:normAutofit/>
          </a:bodyPr>
          <a:lstStyle/>
          <a:p>
            <a:r>
              <a:rPr lang="en-US" dirty="0"/>
              <a:t>SET Exp class </a:t>
            </a:r>
            <a:r>
              <a:rPr lang="en-US" dirty="0" err="1"/>
              <a:t>Exp.evalRef</a:t>
            </a:r>
            <a:r>
              <a:rPr lang="en-US" dirty="0"/>
              <a:t> method:</a:t>
            </a:r>
          </a:p>
          <a:p>
            <a:pPr marL="457200" lvl="1" indent="0">
              <a:buNone/>
            </a:pPr>
            <a:r>
              <a:rPr lang="en-US" dirty="0">
                <a:latin typeface="Andale Mono" panose="020B0509000000000004" pitchFamily="49" charset="0"/>
              </a:rPr>
              <a:t>public Ref </a:t>
            </a:r>
            <a:r>
              <a:rPr lang="en-US" dirty="0" err="1">
                <a:latin typeface="Andale Mono" panose="020B0509000000000004" pitchFamily="49" charset="0"/>
              </a:rPr>
              <a:t>evalRef</a:t>
            </a:r>
            <a:r>
              <a:rPr lang="en-US" dirty="0">
                <a:latin typeface="Andale Mono" panose="020B0509000000000004" pitchFamily="49" charset="0"/>
              </a:rPr>
              <a:t>(Env env) {</a:t>
            </a:r>
          </a:p>
          <a:p>
            <a:pPr marL="457200" lvl="1" indent="0">
              <a:buNone/>
            </a:pPr>
            <a:r>
              <a:rPr lang="en-US" dirty="0">
                <a:latin typeface="Andale Mono" panose="020B0509000000000004" pitchFamily="49" charset="0"/>
              </a:rPr>
              <a:t>    return new </a:t>
            </a:r>
            <a:r>
              <a:rPr lang="en-US" dirty="0" err="1">
                <a:latin typeface="Andale Mono" panose="020B0509000000000004" pitchFamily="49" charset="0"/>
              </a:rPr>
              <a:t>ValRef</a:t>
            </a:r>
            <a:r>
              <a:rPr lang="en-US" dirty="0">
                <a:latin typeface="Andale Mono" panose="020B0509000000000004" pitchFamily="49" charset="0"/>
              </a:rPr>
              <a:t>(eval(env));</a:t>
            </a:r>
          </a:p>
          <a:p>
            <a:pPr marL="457200" lvl="1" indent="0">
              <a:buNone/>
            </a:pPr>
            <a:r>
              <a:rPr lang="en-US" dirty="0">
                <a:latin typeface="Andale Mono" panose="020B0509000000000004" pitchFamily="49" charset="0"/>
              </a:rPr>
              <a:t>}</a:t>
            </a:r>
          </a:p>
          <a:p>
            <a:r>
              <a:rPr lang="en-US" dirty="0"/>
              <a:t>REF’s </a:t>
            </a:r>
            <a:r>
              <a:rPr lang="en-US" dirty="0" err="1"/>
              <a:t>VarExp</a:t>
            </a:r>
            <a:r>
              <a:rPr lang="en-US" dirty="0"/>
              <a:t> subclass –- </a:t>
            </a:r>
            <a:r>
              <a:rPr lang="en-US" u="sng" dirty="0"/>
              <a:t>only</a:t>
            </a:r>
            <a:r>
              <a:rPr lang="en-US" dirty="0"/>
              <a:t> for this subclass -- override:</a:t>
            </a:r>
          </a:p>
          <a:p>
            <a:pPr marL="457200" lvl="1" indent="0">
              <a:buNone/>
            </a:pPr>
            <a:r>
              <a:rPr lang="en-US" dirty="0">
                <a:latin typeface="Andale Mono" panose="020B0509000000000004" pitchFamily="49" charset="0"/>
              </a:rPr>
              <a:t>public Ref </a:t>
            </a:r>
            <a:r>
              <a:rPr lang="en-US" dirty="0" err="1">
                <a:latin typeface="Andale Mono" panose="020B0509000000000004" pitchFamily="49" charset="0"/>
              </a:rPr>
              <a:t>evalRef</a:t>
            </a:r>
            <a:r>
              <a:rPr lang="en-US" dirty="0">
                <a:latin typeface="Andale Mono" panose="020B0509000000000004" pitchFamily="49" charset="0"/>
              </a:rPr>
              <a:t>(Env env) {</a:t>
            </a:r>
          </a:p>
          <a:p>
            <a:pPr marL="457200" lvl="1" indent="0">
              <a:buNone/>
            </a:pPr>
            <a:r>
              <a:rPr lang="en-US" dirty="0">
                <a:latin typeface="Andale Mono" panose="020B0509000000000004" pitchFamily="49" charset="0"/>
              </a:rPr>
              <a:t>    return </a:t>
            </a:r>
            <a:r>
              <a:rPr lang="en-US" dirty="0" err="1">
                <a:latin typeface="Andale Mono" panose="020B0509000000000004" pitchFamily="49" charset="0"/>
              </a:rPr>
              <a:t>env.applyEnvRef</a:t>
            </a:r>
            <a:r>
              <a:rPr lang="en-US" dirty="0">
                <a:latin typeface="Andale Mono" panose="020B0509000000000004" pitchFamily="49" charset="0"/>
              </a:rPr>
              <a:t>(var); // </a:t>
            </a:r>
            <a:r>
              <a:rPr lang="en-US" sz="1600" dirty="0">
                <a:latin typeface="Andale Mono" panose="020B0509000000000004" pitchFamily="49" charset="0"/>
              </a:rPr>
              <a:t>look up existing reference</a:t>
            </a:r>
            <a:endParaRPr lang="en-US" dirty="0">
              <a:latin typeface="Andale Mono" panose="020B0509000000000004" pitchFamily="49" charset="0"/>
            </a:endParaRPr>
          </a:p>
          <a:p>
            <a:pPr marL="457200" lvl="1" indent="0">
              <a:buNone/>
            </a:pPr>
            <a:r>
              <a:rPr lang="en-US" dirty="0">
                <a:latin typeface="Andale Mono" panose="020B0509000000000004" pitchFamily="49" charset="0"/>
              </a:rPr>
              <a:t>}</a:t>
            </a:r>
          </a:p>
          <a:p>
            <a:r>
              <a:rPr lang="en-US" dirty="0"/>
              <a:t>Why not change other Exp types?</a:t>
            </a:r>
          </a:p>
        </p:txBody>
      </p:sp>
      <p:sp>
        <p:nvSpPr>
          <p:cNvPr id="3" name="Date Placeholder 2">
            <a:extLst>
              <a:ext uri="{FF2B5EF4-FFF2-40B4-BE49-F238E27FC236}">
                <a16:creationId xmlns:a16="http://schemas.microsoft.com/office/drawing/2014/main" id="{59391FD4-C6B4-224E-8BEA-7B555F16B5FD}"/>
              </a:ext>
            </a:extLst>
          </p:cNvPr>
          <p:cNvSpPr>
            <a:spLocks noGrp="1"/>
          </p:cNvSpPr>
          <p:nvPr>
            <p:ph type="dt" sz="half" idx="10"/>
          </p:nvPr>
        </p:nvSpPr>
        <p:spPr/>
        <p:txBody>
          <a:bodyPr/>
          <a:lstStyle/>
          <a:p>
            <a:fld id="{14562876-9E27-504A-9154-1F634342D8D0}" type="datetime1">
              <a:rPr lang="en-US" smtClean="0"/>
              <a:t>3/17/21</a:t>
            </a:fld>
            <a:endParaRPr lang="en-US"/>
          </a:p>
        </p:txBody>
      </p:sp>
      <p:sp>
        <p:nvSpPr>
          <p:cNvPr id="4" name="Footer Placeholder 3">
            <a:extLst>
              <a:ext uri="{FF2B5EF4-FFF2-40B4-BE49-F238E27FC236}">
                <a16:creationId xmlns:a16="http://schemas.microsoft.com/office/drawing/2014/main" id="{7E615035-26AD-454C-8667-595822EA826E}"/>
              </a:ext>
            </a:extLst>
          </p:cNvPr>
          <p:cNvSpPr>
            <a:spLocks noGrp="1"/>
          </p:cNvSpPr>
          <p:nvPr>
            <p:ph type="ftr" sz="quarter" idx="11"/>
          </p:nvPr>
        </p:nvSpPr>
        <p:spPr/>
        <p:txBody>
          <a:bodyPr/>
          <a:lstStyle/>
          <a:p>
            <a:r>
              <a:rPr lang="en-US"/>
              <a:t>PLC Spring 2021</a:t>
            </a:r>
          </a:p>
        </p:txBody>
      </p:sp>
      <p:sp>
        <p:nvSpPr>
          <p:cNvPr id="5" name="Slide Number Placeholder 4">
            <a:extLst>
              <a:ext uri="{FF2B5EF4-FFF2-40B4-BE49-F238E27FC236}">
                <a16:creationId xmlns:a16="http://schemas.microsoft.com/office/drawing/2014/main" id="{811578F9-5558-FC4A-8C21-54DCDE8E57F0}"/>
              </a:ext>
            </a:extLst>
          </p:cNvPr>
          <p:cNvSpPr>
            <a:spLocks noGrp="1"/>
          </p:cNvSpPr>
          <p:nvPr>
            <p:ph type="sldNum" sz="quarter" idx="12"/>
          </p:nvPr>
        </p:nvSpPr>
        <p:spPr/>
        <p:txBody>
          <a:bodyPr/>
          <a:lstStyle/>
          <a:p>
            <a:fld id="{96BDC4DD-03EC-6948-A06B-20516E71545D}" type="slidenum">
              <a:rPr lang="en-US" smtClean="0"/>
              <a:t>40</a:t>
            </a:fld>
            <a:endParaRPr lang="en-US"/>
          </a:p>
        </p:txBody>
      </p:sp>
      <p:sp>
        <p:nvSpPr>
          <p:cNvPr id="7" name="TextBox 6">
            <a:extLst>
              <a:ext uri="{FF2B5EF4-FFF2-40B4-BE49-F238E27FC236}">
                <a16:creationId xmlns:a16="http://schemas.microsoft.com/office/drawing/2014/main" id="{3824C608-8407-794E-8E5C-5A7627B02216}"/>
              </a:ext>
            </a:extLst>
          </p:cNvPr>
          <p:cNvSpPr txBox="1"/>
          <p:nvPr/>
        </p:nvSpPr>
        <p:spPr>
          <a:xfrm>
            <a:off x="6959477" y="2514497"/>
            <a:ext cx="5232523" cy="1169551"/>
          </a:xfrm>
          <a:prstGeom prst="rect">
            <a:avLst/>
          </a:prstGeom>
          <a:noFill/>
          <a:ln>
            <a:solidFill>
              <a:schemeClr val="bg1">
                <a:lumMod val="75000"/>
                <a:lumOff val="25000"/>
              </a:schemeClr>
            </a:solidFill>
          </a:ln>
        </p:spPr>
        <p:txBody>
          <a:bodyPr wrap="none" rtlCol="0">
            <a:spAutoFit/>
          </a:bodyPr>
          <a:lstStyle/>
          <a:p>
            <a:r>
              <a:rPr lang="en-US" sz="1400" dirty="0">
                <a:latin typeface="Andale Mono" panose="020B0509000000000004" pitchFamily="49" charset="0"/>
              </a:rPr>
              <a:t>public List&lt; Ref &gt; </a:t>
            </a:r>
            <a:r>
              <a:rPr lang="en-US" sz="1400" dirty="0" err="1">
                <a:latin typeface="Andale Mono" panose="020B0509000000000004" pitchFamily="49" charset="0"/>
              </a:rPr>
              <a:t>evalOperandsRef</a:t>
            </a:r>
            <a:r>
              <a:rPr lang="en-US" sz="1400" dirty="0">
                <a:latin typeface="Andale Mono" panose="020B0509000000000004" pitchFamily="49" charset="0"/>
              </a:rPr>
              <a:t>( </a:t>
            </a:r>
            <a:r>
              <a:rPr lang="en-US" sz="1400" dirty="0" err="1">
                <a:latin typeface="Andale Mono" panose="020B0509000000000004" pitchFamily="49" charset="0"/>
              </a:rPr>
              <a:t>Env</a:t>
            </a:r>
            <a:r>
              <a:rPr lang="en-US" sz="1400" dirty="0">
                <a:latin typeface="Andale Mono" panose="020B0509000000000004" pitchFamily="49" charset="0"/>
              </a:rPr>
              <a:t> </a:t>
            </a:r>
            <a:r>
              <a:rPr lang="en-US" sz="1400" dirty="0" err="1">
                <a:latin typeface="Andale Mono" panose="020B0509000000000004" pitchFamily="49" charset="0"/>
              </a:rPr>
              <a:t>env</a:t>
            </a:r>
            <a:r>
              <a:rPr lang="en-US" sz="1400" dirty="0">
                <a:latin typeface="Andale Mono" panose="020B0509000000000004" pitchFamily="49" charset="0"/>
              </a:rPr>
              <a:t> ) {</a:t>
            </a:r>
          </a:p>
          <a:p>
            <a:r>
              <a:rPr lang="en-US" sz="1400" dirty="0">
                <a:latin typeface="Andale Mono" panose="020B0509000000000004" pitchFamily="49" charset="0"/>
              </a:rPr>
              <a:t>    return </a:t>
            </a:r>
            <a:r>
              <a:rPr lang="en-US" sz="1400" dirty="0" err="1">
                <a:latin typeface="Andale Mono" panose="020B0509000000000004" pitchFamily="49" charset="0"/>
              </a:rPr>
              <a:t>expList.stream</a:t>
            </a:r>
            <a:r>
              <a:rPr lang="en-US" sz="1400" dirty="0">
                <a:latin typeface="Andale Mono" panose="020B0509000000000004" pitchFamily="49" charset="0"/>
              </a:rPr>
              <a:t>()</a:t>
            </a:r>
          </a:p>
          <a:p>
            <a:r>
              <a:rPr lang="en-US" sz="1400" dirty="0">
                <a:latin typeface="Andale Mono" panose="020B0509000000000004" pitchFamily="49" charset="0"/>
              </a:rPr>
              <a:t>        .map( </a:t>
            </a:r>
            <a:r>
              <a:rPr lang="en-US" sz="1400" dirty="0" err="1">
                <a:latin typeface="Andale Mono" panose="020B0509000000000004" pitchFamily="49" charset="0"/>
              </a:rPr>
              <a:t>exp</a:t>
            </a:r>
            <a:r>
              <a:rPr lang="en-US" sz="1400" dirty="0">
                <a:latin typeface="Andale Mono" panose="020B0509000000000004" pitchFamily="49" charset="0"/>
              </a:rPr>
              <a:t> -&gt; </a:t>
            </a:r>
            <a:r>
              <a:rPr lang="en-US" sz="1400" dirty="0" err="1">
                <a:latin typeface="Andale Mono" panose="020B0509000000000004" pitchFamily="49" charset="0"/>
              </a:rPr>
              <a:t>exp.evalRef</a:t>
            </a:r>
            <a:r>
              <a:rPr lang="en-US" sz="1400" dirty="0">
                <a:latin typeface="Andale Mono" panose="020B0509000000000004" pitchFamily="49" charset="0"/>
              </a:rPr>
              <a:t>( </a:t>
            </a:r>
            <a:r>
              <a:rPr lang="en-US" sz="1400" dirty="0" err="1">
                <a:latin typeface="Andale Mono" panose="020B0509000000000004" pitchFamily="49" charset="0"/>
              </a:rPr>
              <a:t>env</a:t>
            </a:r>
            <a:r>
              <a:rPr lang="en-US" sz="1400" dirty="0">
                <a:latin typeface="Andale Mono" panose="020B0509000000000004" pitchFamily="49" charset="0"/>
              </a:rPr>
              <a:t> ) )</a:t>
            </a:r>
          </a:p>
          <a:p>
            <a:r>
              <a:rPr lang="en-US" sz="1400" dirty="0">
                <a:latin typeface="Andale Mono" panose="020B0509000000000004" pitchFamily="49" charset="0"/>
              </a:rPr>
              <a:t>        .collect( </a:t>
            </a:r>
            <a:r>
              <a:rPr lang="en-US" sz="1400" dirty="0" err="1">
                <a:latin typeface="Andale Mono" panose="020B0509000000000004" pitchFamily="49" charset="0"/>
              </a:rPr>
              <a:t>Collectors.toList</a:t>
            </a:r>
            <a:r>
              <a:rPr lang="en-US" sz="1400" dirty="0">
                <a:latin typeface="Andale Mono" panose="020B0509000000000004" pitchFamily="49" charset="0"/>
              </a:rPr>
              <a:t>() );</a:t>
            </a:r>
          </a:p>
          <a:p>
            <a:r>
              <a:rPr lang="en-US" sz="1400" dirty="0">
                <a:latin typeface="Andale Mono" panose="020B0509000000000004" pitchFamily="49" charset="0"/>
              </a:rPr>
              <a:t>}</a:t>
            </a:r>
          </a:p>
        </p:txBody>
      </p:sp>
      <p:sp>
        <p:nvSpPr>
          <p:cNvPr id="8" name="TextBox 7">
            <a:extLst>
              <a:ext uri="{FF2B5EF4-FFF2-40B4-BE49-F238E27FC236}">
                <a16:creationId xmlns:a16="http://schemas.microsoft.com/office/drawing/2014/main" id="{95CCB91D-D582-0F41-8EB3-91609E5595BB}"/>
              </a:ext>
            </a:extLst>
          </p:cNvPr>
          <p:cNvSpPr txBox="1"/>
          <p:nvPr/>
        </p:nvSpPr>
        <p:spPr>
          <a:xfrm>
            <a:off x="8509718" y="2123592"/>
            <a:ext cx="2058577" cy="369332"/>
          </a:xfrm>
          <a:prstGeom prst="rect">
            <a:avLst/>
          </a:prstGeom>
          <a:noFill/>
          <a:ln>
            <a:solidFill>
              <a:schemeClr val="bg1">
                <a:lumMod val="75000"/>
                <a:lumOff val="25000"/>
              </a:schemeClr>
            </a:solidFill>
          </a:ln>
        </p:spPr>
        <p:txBody>
          <a:bodyPr wrap="none" rtlCol="0">
            <a:spAutoFit/>
          </a:bodyPr>
          <a:lstStyle/>
          <a:p>
            <a:r>
              <a:rPr lang="en-US" dirty="0"/>
              <a:t>in Operands class:</a:t>
            </a:r>
          </a:p>
        </p:txBody>
      </p:sp>
    </p:spTree>
    <p:extLst>
      <p:ext uri="{BB962C8B-B14F-4D97-AF65-F5344CB8AC3E}">
        <p14:creationId xmlns:p14="http://schemas.microsoft.com/office/powerpoint/2010/main" val="277507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1+#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000" fill="hold"/>
                                        <p:tgtEl>
                                          <p:spTgt spid="8"/>
                                        </p:tgtEl>
                                        <p:attrNameLst>
                                          <p:attrName>ppt_x</p:attrName>
                                        </p:attrNameLst>
                                      </p:cBhvr>
                                      <p:tavLst>
                                        <p:tav tm="0">
                                          <p:val>
                                            <p:strVal val="1+#ppt_w/2"/>
                                          </p:val>
                                        </p:tav>
                                        <p:tav tm="100000">
                                          <p:val>
                                            <p:strVal val="#ppt_x"/>
                                          </p:val>
                                        </p:tav>
                                      </p:tavLst>
                                    </p:anim>
                                    <p:anim calcmode="lin" valueType="num">
                                      <p:cBhvr additive="base">
                                        <p:cTn id="12" dur="2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31CF-F8D9-164B-BDDA-70DEE9FCC1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798327F-863A-A84F-A1B0-663AB63A29C9}"/>
              </a:ext>
            </a:extLst>
          </p:cNvPr>
          <p:cNvSpPr>
            <a:spLocks noGrp="1"/>
          </p:cNvSpPr>
          <p:nvPr>
            <p:ph idx="1"/>
          </p:nvPr>
        </p:nvSpPr>
        <p:spPr/>
        <p:txBody>
          <a:bodyPr/>
          <a:lstStyle/>
          <a:p>
            <a:r>
              <a:rPr lang="en-US" i="1" dirty="0"/>
              <a:t>Since, inherently, volatile memory loses data, the mechanism to retain data in volatile memory is to keep refreshing the data content. By refreshing, we mean to read the data and write it back in cycle.</a:t>
            </a:r>
          </a:p>
          <a:p>
            <a:endParaRPr lang="en-US" i="1" dirty="0"/>
          </a:p>
          <a:p>
            <a:r>
              <a:rPr lang="en-US" dirty="0" err="1"/>
              <a:t>Sanjeeb</a:t>
            </a:r>
            <a:r>
              <a:rPr lang="en-US" dirty="0"/>
              <a:t> Mishra et al</a:t>
            </a:r>
            <a:br>
              <a:rPr lang="en-US" dirty="0"/>
            </a:br>
            <a:r>
              <a:rPr lang="en-US" u="sng" dirty="0"/>
              <a:t>System on Chip Interfaces for Low Power Design</a:t>
            </a:r>
            <a:endParaRPr lang="en-US" dirty="0"/>
          </a:p>
          <a:p>
            <a:r>
              <a:rPr lang="en-US" dirty="0"/>
              <a:t>2016</a:t>
            </a:r>
          </a:p>
        </p:txBody>
      </p:sp>
      <p:sp>
        <p:nvSpPr>
          <p:cNvPr id="4" name="Date Placeholder 3">
            <a:extLst>
              <a:ext uri="{FF2B5EF4-FFF2-40B4-BE49-F238E27FC236}">
                <a16:creationId xmlns:a16="http://schemas.microsoft.com/office/drawing/2014/main" id="{266B9611-8F43-7F4F-BECE-F740C1DFC170}"/>
              </a:ext>
            </a:extLst>
          </p:cNvPr>
          <p:cNvSpPr>
            <a:spLocks noGrp="1"/>
          </p:cNvSpPr>
          <p:nvPr>
            <p:ph type="dt" sz="half" idx="10"/>
          </p:nvPr>
        </p:nvSpPr>
        <p:spPr/>
        <p:txBody>
          <a:bodyPr/>
          <a:lstStyle/>
          <a:p>
            <a:fld id="{B87B6078-66E7-2C49-9382-2AFD4830B374}" type="datetime1">
              <a:rPr lang="en-US" smtClean="0"/>
              <a:t>3/17/21</a:t>
            </a:fld>
            <a:endParaRPr lang="en-US"/>
          </a:p>
        </p:txBody>
      </p:sp>
      <p:sp>
        <p:nvSpPr>
          <p:cNvPr id="5" name="Footer Placeholder 4">
            <a:extLst>
              <a:ext uri="{FF2B5EF4-FFF2-40B4-BE49-F238E27FC236}">
                <a16:creationId xmlns:a16="http://schemas.microsoft.com/office/drawing/2014/main" id="{0E6CA715-F898-B94A-BEB3-BEB16E18A11A}"/>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C211A664-5E1A-9C43-B5E7-43284D6837C9}"/>
              </a:ext>
            </a:extLst>
          </p:cNvPr>
          <p:cNvSpPr>
            <a:spLocks noGrp="1"/>
          </p:cNvSpPr>
          <p:nvPr>
            <p:ph type="sldNum" sz="quarter" idx="12"/>
          </p:nvPr>
        </p:nvSpPr>
        <p:spPr/>
        <p:txBody>
          <a:bodyPr/>
          <a:lstStyle/>
          <a:p>
            <a:fld id="{96BDC4DD-03EC-6948-A06B-20516E71545D}" type="slidenum">
              <a:rPr lang="en-US" smtClean="0"/>
              <a:t>41</a:t>
            </a:fld>
            <a:endParaRPr lang="en-US"/>
          </a:p>
        </p:txBody>
      </p:sp>
    </p:spTree>
    <p:extLst>
      <p:ext uri="{BB962C8B-B14F-4D97-AF65-F5344CB8AC3E}">
        <p14:creationId xmlns:p14="http://schemas.microsoft.com/office/powerpoint/2010/main" val="67115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A027-7D87-B842-8510-D3C6059A68ED}"/>
              </a:ext>
            </a:extLst>
          </p:cNvPr>
          <p:cNvSpPr>
            <a:spLocks noGrp="1"/>
          </p:cNvSpPr>
          <p:nvPr>
            <p:ph type="title"/>
          </p:nvPr>
        </p:nvSpPr>
        <p:spPr/>
        <p:txBody>
          <a:bodyPr/>
          <a:lstStyle/>
          <a:p>
            <a:r>
              <a:rPr lang="en-US" dirty="0"/>
              <a:t>It’s </a:t>
            </a:r>
            <a:r>
              <a:rPr lang="en-US" dirty="0" err="1"/>
              <a:t>brain.refresh</a:t>
            </a:r>
            <a:r>
              <a:rPr lang="en-US" dirty="0"/>
              <a:t>() time</a:t>
            </a:r>
            <a:br>
              <a:rPr lang="en-US" dirty="0"/>
            </a:br>
            <a:r>
              <a:rPr lang="en-US" dirty="0"/>
              <a:t>What types of expressions have we made?</a:t>
            </a:r>
          </a:p>
        </p:txBody>
      </p:sp>
      <p:sp>
        <p:nvSpPr>
          <p:cNvPr id="7" name="Content Placeholder 6">
            <a:extLst>
              <a:ext uri="{FF2B5EF4-FFF2-40B4-BE49-F238E27FC236}">
                <a16:creationId xmlns:a16="http://schemas.microsoft.com/office/drawing/2014/main" id="{16A6264E-6564-AB41-BE37-D0CE9658115B}"/>
              </a:ext>
            </a:extLst>
          </p:cNvPr>
          <p:cNvSpPr>
            <a:spLocks noGrp="1"/>
          </p:cNvSpPr>
          <p:nvPr>
            <p:ph sz="half" idx="1"/>
          </p:nvPr>
        </p:nvSpPr>
        <p:spPr/>
        <p:txBody>
          <a:bodyPr/>
          <a:lstStyle/>
          <a:p>
            <a:r>
              <a:rPr lang="en-US" dirty="0"/>
              <a:t>Variable (the one we just saw)</a:t>
            </a:r>
          </a:p>
          <a:p>
            <a:r>
              <a:rPr lang="en-US" dirty="0"/>
              <a:t>Prim(</a:t>
            </a:r>
            <a:r>
              <a:rPr lang="en-US" dirty="0" err="1"/>
              <a:t>itive</a:t>
            </a:r>
            <a:r>
              <a:rPr lang="en-US" dirty="0"/>
              <a:t>)</a:t>
            </a:r>
          </a:p>
          <a:p>
            <a:r>
              <a:rPr lang="en-US" dirty="0"/>
              <a:t>Lit(</a:t>
            </a:r>
            <a:r>
              <a:rPr lang="en-US" dirty="0" err="1"/>
              <a:t>eral</a:t>
            </a:r>
            <a:r>
              <a:rPr lang="en-US" dirty="0"/>
              <a:t>) (numbers)</a:t>
            </a:r>
          </a:p>
          <a:p>
            <a:r>
              <a:rPr lang="en-US" dirty="0"/>
              <a:t>If</a:t>
            </a:r>
          </a:p>
          <a:p>
            <a:r>
              <a:rPr lang="en-US" dirty="0"/>
              <a:t>Let</a:t>
            </a:r>
          </a:p>
          <a:p>
            <a:r>
              <a:rPr lang="en-US" dirty="0"/>
              <a:t>Proc</a:t>
            </a:r>
          </a:p>
        </p:txBody>
      </p:sp>
      <p:sp>
        <p:nvSpPr>
          <p:cNvPr id="8" name="Content Placeholder 7">
            <a:extLst>
              <a:ext uri="{FF2B5EF4-FFF2-40B4-BE49-F238E27FC236}">
                <a16:creationId xmlns:a16="http://schemas.microsoft.com/office/drawing/2014/main" id="{21B31ABD-94D1-4844-A991-FD7B0B0BF3BB}"/>
              </a:ext>
            </a:extLst>
          </p:cNvPr>
          <p:cNvSpPr>
            <a:spLocks noGrp="1"/>
          </p:cNvSpPr>
          <p:nvPr>
            <p:ph sz="half" idx="2"/>
          </p:nvPr>
        </p:nvSpPr>
        <p:spPr/>
        <p:txBody>
          <a:bodyPr/>
          <a:lstStyle/>
          <a:p>
            <a:r>
              <a:rPr lang="en-US" dirty="0" err="1"/>
              <a:t>Letrec</a:t>
            </a:r>
            <a:r>
              <a:rPr lang="en-US" dirty="0"/>
              <a:t>(</a:t>
            </a:r>
            <a:r>
              <a:rPr lang="en-US" dirty="0" err="1"/>
              <a:t>ursive</a:t>
            </a:r>
            <a:r>
              <a:rPr lang="en-US" dirty="0"/>
              <a:t>)</a:t>
            </a:r>
          </a:p>
          <a:p>
            <a:r>
              <a:rPr lang="en-US" dirty="0" err="1"/>
              <a:t>Seq</a:t>
            </a:r>
            <a:r>
              <a:rPr lang="en-US" dirty="0"/>
              <a:t>(</a:t>
            </a:r>
            <a:r>
              <a:rPr lang="en-US" dirty="0" err="1"/>
              <a:t>uence</a:t>
            </a:r>
            <a:r>
              <a:rPr lang="en-US" dirty="0"/>
              <a:t>)</a:t>
            </a:r>
          </a:p>
          <a:p>
            <a:r>
              <a:rPr lang="en-US" dirty="0" err="1"/>
              <a:t>ProcApp</a:t>
            </a:r>
            <a:r>
              <a:rPr lang="en-US" dirty="0"/>
              <a:t>(</a:t>
            </a:r>
            <a:r>
              <a:rPr lang="en-US" dirty="0" err="1"/>
              <a:t>ly</a:t>
            </a:r>
            <a:r>
              <a:rPr lang="en-US" dirty="0"/>
              <a:t>)</a:t>
            </a:r>
          </a:p>
          <a:p>
            <a:r>
              <a:rPr lang="en-US" dirty="0"/>
              <a:t>Set</a:t>
            </a:r>
          </a:p>
        </p:txBody>
      </p:sp>
      <p:sp>
        <p:nvSpPr>
          <p:cNvPr id="4" name="Date Placeholder 3">
            <a:extLst>
              <a:ext uri="{FF2B5EF4-FFF2-40B4-BE49-F238E27FC236}">
                <a16:creationId xmlns:a16="http://schemas.microsoft.com/office/drawing/2014/main" id="{A73942C8-831B-B542-A8D7-537F296B2C73}"/>
              </a:ext>
            </a:extLst>
          </p:cNvPr>
          <p:cNvSpPr>
            <a:spLocks noGrp="1"/>
          </p:cNvSpPr>
          <p:nvPr>
            <p:ph type="dt" sz="half" idx="10"/>
          </p:nvPr>
        </p:nvSpPr>
        <p:spPr/>
        <p:txBody>
          <a:bodyPr/>
          <a:lstStyle/>
          <a:p>
            <a:fld id="{5F23EC36-1F3A-1446-B151-8126C8BA3A9D}" type="datetime1">
              <a:rPr lang="en-US" smtClean="0"/>
              <a:t>3/17/21</a:t>
            </a:fld>
            <a:endParaRPr lang="en-US"/>
          </a:p>
        </p:txBody>
      </p:sp>
      <p:sp>
        <p:nvSpPr>
          <p:cNvPr id="5" name="Footer Placeholder 4">
            <a:extLst>
              <a:ext uri="{FF2B5EF4-FFF2-40B4-BE49-F238E27FC236}">
                <a16:creationId xmlns:a16="http://schemas.microsoft.com/office/drawing/2014/main" id="{469DF0BC-1172-8C43-9577-7E4C85E225CF}"/>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D2467D94-AD06-1649-957B-46FCE22911AC}"/>
              </a:ext>
            </a:extLst>
          </p:cNvPr>
          <p:cNvSpPr>
            <a:spLocks noGrp="1"/>
          </p:cNvSpPr>
          <p:nvPr>
            <p:ph type="sldNum" sz="quarter" idx="12"/>
          </p:nvPr>
        </p:nvSpPr>
        <p:spPr/>
        <p:txBody>
          <a:bodyPr/>
          <a:lstStyle/>
          <a:p>
            <a:fld id="{96BDC4DD-03EC-6948-A06B-20516E71545D}" type="slidenum">
              <a:rPr lang="en-US" smtClean="0"/>
              <a:t>42</a:t>
            </a:fld>
            <a:endParaRPr lang="en-US"/>
          </a:p>
        </p:txBody>
      </p:sp>
      <p:sp>
        <p:nvSpPr>
          <p:cNvPr id="3" name="Rectangle 2">
            <a:extLst>
              <a:ext uri="{FF2B5EF4-FFF2-40B4-BE49-F238E27FC236}">
                <a16:creationId xmlns:a16="http://schemas.microsoft.com/office/drawing/2014/main" id="{B2FB0FFD-832A-E444-9FE7-DBAE9B4C4EAD}"/>
              </a:ext>
            </a:extLst>
          </p:cNvPr>
          <p:cNvSpPr/>
          <p:nvPr/>
        </p:nvSpPr>
        <p:spPr>
          <a:xfrm>
            <a:off x="0" y="2094807"/>
            <a:ext cx="10856422" cy="3225338"/>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blinds(horizontal)">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blinds(horizontal)">
                                      <p:cBhvr>
                                        <p:cTn id="42" dur="500"/>
                                        <p:tgtEl>
                                          <p:spTgt spid="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blinds(horizontal)">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xEl>
                                              <p:pRg st="3" end="3"/>
                                            </p:txEl>
                                          </p:spTgt>
                                        </p:tgtEl>
                                        <p:attrNameLst>
                                          <p:attrName>style.visibility</p:attrName>
                                        </p:attrNameLst>
                                      </p:cBhvr>
                                      <p:to>
                                        <p:strVal val="visible"/>
                                      </p:to>
                                    </p:set>
                                    <p:animEffect transition="in" filter="blinds(horizontal)">
                                      <p:cBhvr>
                                        <p:cTn id="52" dur="500"/>
                                        <p:tgtEl>
                                          <p:spTgt spid="8">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dissolve">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CD2FD9-5235-A34E-A305-E3E8BCB05F4D}"/>
              </a:ext>
            </a:extLst>
          </p:cNvPr>
          <p:cNvSpPr>
            <a:spLocks noGrp="1"/>
          </p:cNvSpPr>
          <p:nvPr>
            <p:ph type="title"/>
          </p:nvPr>
        </p:nvSpPr>
        <p:spPr/>
        <p:txBody>
          <a:bodyPr/>
          <a:lstStyle/>
          <a:p>
            <a:r>
              <a:rPr lang="en-US" dirty="0"/>
              <a:t>NAME: Pass-by-name Semantics</a:t>
            </a:r>
          </a:p>
        </p:txBody>
      </p:sp>
      <p:sp>
        <p:nvSpPr>
          <p:cNvPr id="9" name="Content Placeholder 8">
            <a:extLst>
              <a:ext uri="{FF2B5EF4-FFF2-40B4-BE49-F238E27FC236}">
                <a16:creationId xmlns:a16="http://schemas.microsoft.com/office/drawing/2014/main" id="{2D66FAF7-F392-9C47-91D1-8479993552A3}"/>
              </a:ext>
            </a:extLst>
          </p:cNvPr>
          <p:cNvSpPr>
            <a:spLocks noGrp="1"/>
          </p:cNvSpPr>
          <p:nvPr>
            <p:ph sz="half" idx="1"/>
          </p:nvPr>
        </p:nvSpPr>
        <p:spPr/>
        <p:txBody>
          <a:bodyPr>
            <a:normAutofit fontScale="92500"/>
          </a:bodyPr>
          <a:lstStyle/>
          <a:p>
            <a:pPr marL="0" indent="0">
              <a:buNone/>
            </a:pPr>
            <a:r>
              <a:rPr lang="en-US" dirty="0">
                <a:latin typeface="Andale Mono" panose="020B0509000000000004" pitchFamily="49" charset="0"/>
              </a:rPr>
              <a:t>let</a:t>
            </a:r>
          </a:p>
          <a:p>
            <a:pPr marL="0" indent="0">
              <a:buNone/>
            </a:pPr>
            <a:r>
              <a:rPr lang="en-US" dirty="0">
                <a:latin typeface="Andale Mono" panose="020B0509000000000004" pitchFamily="49" charset="0"/>
              </a:rPr>
              <a:t>  x = 1</a:t>
            </a:r>
          </a:p>
          <a:p>
            <a:pPr marL="0" indent="0">
              <a:buNone/>
            </a:pPr>
            <a:r>
              <a:rPr lang="en-US" dirty="0">
                <a:latin typeface="Andale Mono" panose="020B0509000000000004" pitchFamily="49" charset="0"/>
              </a:rPr>
              <a:t>  f = proc(</a:t>
            </a:r>
            <a:r>
              <a:rPr lang="en-US" dirty="0" err="1">
                <a:latin typeface="Andale Mono" panose="020B0509000000000004" pitchFamily="49" charset="0"/>
              </a:rPr>
              <a:t>t,u</a:t>
            </a:r>
            <a:r>
              <a:rPr lang="en-US" dirty="0">
                <a:latin typeface="Andale Mono" panose="020B0509000000000004" pitchFamily="49" charset="0"/>
              </a:rPr>
              <a:t>) {</a:t>
            </a:r>
          </a:p>
          <a:p>
            <a:pPr marL="0" indent="0">
              <a:buNone/>
            </a:pPr>
            <a:r>
              <a:rPr lang="en-US" dirty="0">
                <a:latin typeface="Andale Mono" panose="020B0509000000000004" pitchFamily="49" charset="0"/>
              </a:rPr>
              <a:t>        set t = add1(t) ;</a:t>
            </a:r>
          </a:p>
          <a:p>
            <a:pPr marL="0" indent="0">
              <a:buNone/>
            </a:pPr>
            <a:r>
              <a:rPr lang="en-US" dirty="0">
                <a:latin typeface="Andale Mono" panose="020B0509000000000004" pitchFamily="49" charset="0"/>
              </a:rPr>
              <a:t>        u</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in</a:t>
            </a:r>
          </a:p>
          <a:p>
            <a:pPr marL="0" indent="0">
              <a:buNone/>
            </a:pPr>
            <a:r>
              <a:rPr lang="en-US" dirty="0">
                <a:latin typeface="Andale Mono" panose="020B0509000000000004" pitchFamily="49" charset="0"/>
              </a:rPr>
              <a:t>  .f(x, +(x,5))</a:t>
            </a:r>
          </a:p>
        </p:txBody>
      </p:sp>
      <p:sp>
        <p:nvSpPr>
          <p:cNvPr id="10" name="Content Placeholder 9">
            <a:extLst>
              <a:ext uri="{FF2B5EF4-FFF2-40B4-BE49-F238E27FC236}">
                <a16:creationId xmlns:a16="http://schemas.microsoft.com/office/drawing/2014/main" id="{516993AF-E8A6-8E42-92E7-6F35A37EC34A}"/>
              </a:ext>
            </a:extLst>
          </p:cNvPr>
          <p:cNvSpPr>
            <a:spLocks noGrp="1"/>
          </p:cNvSpPr>
          <p:nvPr>
            <p:ph sz="half" idx="2"/>
          </p:nvPr>
        </p:nvSpPr>
        <p:spPr/>
        <p:txBody>
          <a:bodyPr>
            <a:normAutofit fontScale="92500"/>
          </a:bodyPr>
          <a:lstStyle/>
          <a:p>
            <a:r>
              <a:rPr lang="en-US" dirty="0"/>
              <a:t>NAME</a:t>
            </a:r>
          </a:p>
          <a:p>
            <a:r>
              <a:rPr lang="en-US" dirty="0"/>
              <a:t>t and x both refer to the same value.</a:t>
            </a:r>
          </a:p>
          <a:p>
            <a:r>
              <a:rPr lang="en-US" dirty="0"/>
              <a:t>u refers to the addition expression: “+(x,5)”</a:t>
            </a:r>
          </a:p>
          <a:p>
            <a:r>
              <a:rPr lang="en-US" dirty="0"/>
              <a:t>t, i.e., x, is incremented to 2.</a:t>
            </a:r>
          </a:p>
          <a:p>
            <a:r>
              <a:rPr lang="en-US" dirty="0"/>
              <a:t>7, the value of +(x,5), is returned.</a:t>
            </a:r>
          </a:p>
        </p:txBody>
      </p:sp>
      <p:sp>
        <p:nvSpPr>
          <p:cNvPr id="5" name="Date Placeholder 4">
            <a:extLst>
              <a:ext uri="{FF2B5EF4-FFF2-40B4-BE49-F238E27FC236}">
                <a16:creationId xmlns:a16="http://schemas.microsoft.com/office/drawing/2014/main" id="{5D04A832-B992-5F4E-A8FF-AAB1D1CA669E}"/>
              </a:ext>
            </a:extLst>
          </p:cNvPr>
          <p:cNvSpPr>
            <a:spLocks noGrp="1"/>
          </p:cNvSpPr>
          <p:nvPr>
            <p:ph type="dt" sz="half" idx="10"/>
          </p:nvPr>
        </p:nvSpPr>
        <p:spPr/>
        <p:txBody>
          <a:bodyPr/>
          <a:lstStyle/>
          <a:p>
            <a:fld id="{8FAFE218-B193-0846-8E24-B5920A1FDB80}" type="datetime1">
              <a:rPr lang="en-US" smtClean="0"/>
              <a:t>3/17/21</a:t>
            </a:fld>
            <a:endParaRPr lang="en-US"/>
          </a:p>
        </p:txBody>
      </p:sp>
      <p:sp>
        <p:nvSpPr>
          <p:cNvPr id="6" name="Footer Placeholder 5">
            <a:extLst>
              <a:ext uri="{FF2B5EF4-FFF2-40B4-BE49-F238E27FC236}">
                <a16:creationId xmlns:a16="http://schemas.microsoft.com/office/drawing/2014/main" id="{80F33845-A242-E549-82AD-7AEC9750A3D0}"/>
              </a:ext>
            </a:extLst>
          </p:cNvPr>
          <p:cNvSpPr>
            <a:spLocks noGrp="1"/>
          </p:cNvSpPr>
          <p:nvPr>
            <p:ph type="ftr" sz="quarter" idx="11"/>
          </p:nvPr>
        </p:nvSpPr>
        <p:spPr/>
        <p:txBody>
          <a:bodyPr/>
          <a:lstStyle/>
          <a:p>
            <a:r>
              <a:rPr lang="en-US"/>
              <a:t>PLC Spring 2021</a:t>
            </a:r>
          </a:p>
        </p:txBody>
      </p:sp>
      <p:sp>
        <p:nvSpPr>
          <p:cNvPr id="7" name="Slide Number Placeholder 6">
            <a:extLst>
              <a:ext uri="{FF2B5EF4-FFF2-40B4-BE49-F238E27FC236}">
                <a16:creationId xmlns:a16="http://schemas.microsoft.com/office/drawing/2014/main" id="{AF160F3D-34D1-364D-958A-7417B16DBDEF}"/>
              </a:ext>
            </a:extLst>
          </p:cNvPr>
          <p:cNvSpPr>
            <a:spLocks noGrp="1"/>
          </p:cNvSpPr>
          <p:nvPr>
            <p:ph type="sldNum" sz="quarter" idx="12"/>
          </p:nvPr>
        </p:nvSpPr>
        <p:spPr/>
        <p:txBody>
          <a:bodyPr/>
          <a:lstStyle/>
          <a:p>
            <a:fld id="{96BDC4DD-03EC-6948-A06B-20516E71545D}" type="slidenum">
              <a:rPr lang="en-US" smtClean="0"/>
              <a:t>43</a:t>
            </a:fld>
            <a:endParaRPr lang="en-US"/>
          </a:p>
        </p:txBody>
      </p:sp>
    </p:spTree>
    <p:extLst>
      <p:ext uri="{BB962C8B-B14F-4D97-AF65-F5344CB8AC3E}">
        <p14:creationId xmlns:p14="http://schemas.microsoft.com/office/powerpoint/2010/main" val="812689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987A-ED14-0849-92D5-942D4CE01036}"/>
              </a:ext>
            </a:extLst>
          </p:cNvPr>
          <p:cNvSpPr>
            <a:spLocks noGrp="1"/>
          </p:cNvSpPr>
          <p:nvPr>
            <p:ph type="title"/>
          </p:nvPr>
        </p:nvSpPr>
        <p:spPr/>
        <p:txBody>
          <a:bodyPr/>
          <a:lstStyle/>
          <a:p>
            <a:r>
              <a:rPr lang="en-US" dirty="0"/>
              <a:t>What if popular languages did this?</a:t>
            </a:r>
          </a:p>
        </p:txBody>
      </p:sp>
      <p:sp>
        <p:nvSpPr>
          <p:cNvPr id="3" name="Content Placeholder 2">
            <a:extLst>
              <a:ext uri="{FF2B5EF4-FFF2-40B4-BE49-F238E27FC236}">
                <a16:creationId xmlns:a16="http://schemas.microsoft.com/office/drawing/2014/main" id="{5464FE2F-208E-1F41-A6DB-7544A6F2CEC3}"/>
              </a:ext>
            </a:extLst>
          </p:cNvPr>
          <p:cNvSpPr>
            <a:spLocks noGrp="1"/>
          </p:cNvSpPr>
          <p:nvPr>
            <p:ph sz="half" idx="1"/>
          </p:nvPr>
        </p:nvSpPr>
        <p:spPr>
          <a:xfrm>
            <a:off x="680320" y="2336872"/>
            <a:ext cx="4698358" cy="3599315"/>
          </a:xfrm>
        </p:spPr>
        <p:txBody>
          <a:bodyPr>
            <a:normAutofit/>
          </a:bodyPr>
          <a:lstStyle/>
          <a:p>
            <a:pPr marL="0" indent="0">
              <a:buNone/>
            </a:pPr>
            <a:r>
              <a:rPr lang="en-US" sz="2000" dirty="0">
                <a:latin typeface="Andale Mono" panose="020B0509000000000004" pitchFamily="49" charset="0"/>
              </a:rPr>
              <a:t># Let's use Python syntax.</a:t>
            </a:r>
            <a:endParaRPr lang="en-US" dirty="0">
              <a:latin typeface="Andale Mono" panose="020B0509000000000004" pitchFamily="49" charset="0"/>
            </a:endParaRPr>
          </a:p>
          <a:p>
            <a:pPr marL="0" indent="0">
              <a:buNone/>
            </a:pPr>
            <a:r>
              <a:rPr lang="en-US" dirty="0">
                <a:latin typeface="Andale Mono" panose="020B0509000000000004" pitchFamily="49" charset="0"/>
              </a:rPr>
              <a:t>a = [ 2, 4, 6, 8, 10 ]</a:t>
            </a:r>
          </a:p>
          <a:p>
            <a:pPr marL="0" indent="0">
              <a:buNone/>
            </a:pPr>
            <a:r>
              <a:rPr lang="en-US" dirty="0">
                <a:latin typeface="Andale Mono" panose="020B0509000000000004" pitchFamily="49" charset="0"/>
              </a:rPr>
              <a:t>def change( x, y ):</a:t>
            </a:r>
          </a:p>
          <a:p>
            <a:pPr marL="0" indent="0">
              <a:buNone/>
            </a:pPr>
            <a:r>
              <a:rPr lang="en-US" dirty="0">
                <a:latin typeface="Andale Mono" panose="020B0509000000000004" pitchFamily="49" charset="0"/>
              </a:rPr>
              <a:t>    x = x + 1</a:t>
            </a:r>
          </a:p>
          <a:p>
            <a:pPr marL="0" indent="0">
              <a:buNone/>
            </a:pPr>
            <a:r>
              <a:rPr lang="en-US" dirty="0">
                <a:latin typeface="Andale Mono" panose="020B0509000000000004" pitchFamily="49" charset="0"/>
              </a:rPr>
              <a:t>    y = y + 1</a:t>
            </a:r>
          </a:p>
          <a:p>
            <a:pPr marL="0" indent="0">
              <a:buNone/>
            </a:pPr>
            <a:r>
              <a:rPr lang="en-US" dirty="0" err="1">
                <a:latin typeface="Andale Mono" panose="020B0509000000000004" pitchFamily="49" charset="0"/>
              </a:rPr>
              <a:t>i</a:t>
            </a:r>
            <a:r>
              <a:rPr lang="en-US" dirty="0">
                <a:latin typeface="Andale Mono" panose="020B0509000000000004" pitchFamily="49" charset="0"/>
              </a:rPr>
              <a:t> = 1</a:t>
            </a:r>
          </a:p>
          <a:p>
            <a:pPr marL="0" indent="0">
              <a:buNone/>
            </a:pPr>
            <a:r>
              <a:rPr lang="en-US" dirty="0">
                <a:latin typeface="Andale Mono" panose="020B0509000000000004" pitchFamily="49" charset="0"/>
              </a:rPr>
              <a:t>change( </a:t>
            </a:r>
            <a:r>
              <a:rPr lang="en-US" dirty="0" err="1">
                <a:latin typeface="Andale Mono" panose="020B0509000000000004" pitchFamily="49" charset="0"/>
              </a:rPr>
              <a:t>i</a:t>
            </a:r>
            <a:r>
              <a:rPr lang="en-US" dirty="0">
                <a:latin typeface="Andale Mono" panose="020B0509000000000004" pitchFamily="49" charset="0"/>
              </a:rPr>
              <a:t>, a[</a:t>
            </a:r>
            <a:r>
              <a:rPr lang="en-US" dirty="0" err="1">
                <a:latin typeface="Andale Mono" panose="020B0509000000000004" pitchFamily="49" charset="0"/>
              </a:rPr>
              <a:t>i</a:t>
            </a:r>
            <a:r>
              <a:rPr lang="en-US" dirty="0">
                <a:latin typeface="Andale Mono" panose="020B0509000000000004" pitchFamily="49" charset="0"/>
              </a:rPr>
              <a:t>] )</a:t>
            </a:r>
          </a:p>
          <a:p>
            <a:pPr marL="0" indent="0">
              <a:buNone/>
            </a:pPr>
            <a:r>
              <a:rPr lang="en-US" dirty="0">
                <a:latin typeface="Andale Mono" panose="020B0509000000000004" pitchFamily="49" charset="0"/>
              </a:rPr>
              <a:t>print( </a:t>
            </a:r>
            <a:r>
              <a:rPr lang="en-US" dirty="0" err="1">
                <a:latin typeface="Andale Mono" panose="020B0509000000000004" pitchFamily="49" charset="0"/>
              </a:rPr>
              <a:t>i</a:t>
            </a:r>
            <a:r>
              <a:rPr lang="en-US" dirty="0">
                <a:latin typeface="Andale Mono" panose="020B0509000000000004" pitchFamily="49" charset="0"/>
              </a:rPr>
              <a:t>, a )</a:t>
            </a:r>
          </a:p>
        </p:txBody>
      </p:sp>
      <p:sp>
        <p:nvSpPr>
          <p:cNvPr id="7" name="Content Placeholder 6">
            <a:extLst>
              <a:ext uri="{FF2B5EF4-FFF2-40B4-BE49-F238E27FC236}">
                <a16:creationId xmlns:a16="http://schemas.microsoft.com/office/drawing/2014/main" id="{4A4F6B58-290D-254A-95DA-F43ABF1F2B0E}"/>
              </a:ext>
            </a:extLst>
          </p:cNvPr>
          <p:cNvSpPr>
            <a:spLocks noGrp="1"/>
          </p:cNvSpPr>
          <p:nvPr>
            <p:ph sz="half" idx="2"/>
          </p:nvPr>
        </p:nvSpPr>
        <p:spPr/>
        <p:txBody>
          <a:bodyPr>
            <a:normAutofit/>
          </a:bodyPr>
          <a:lstStyle/>
          <a:p>
            <a:r>
              <a:rPr lang="en-US" dirty="0"/>
              <a:t>Assignment:</a:t>
            </a:r>
          </a:p>
          <a:p>
            <a:r>
              <a:rPr lang="en-US" dirty="0"/>
              <a:t>Write down the results of the print statement using the semantics of</a:t>
            </a:r>
          </a:p>
          <a:p>
            <a:pPr lvl="1"/>
            <a:r>
              <a:rPr lang="en-US" dirty="0"/>
              <a:t>SET</a:t>
            </a:r>
          </a:p>
          <a:p>
            <a:pPr lvl="1"/>
            <a:r>
              <a:rPr lang="en-US" dirty="0"/>
              <a:t>REF</a:t>
            </a:r>
          </a:p>
          <a:p>
            <a:pPr lvl="1"/>
            <a:r>
              <a:rPr lang="en-US" dirty="0"/>
              <a:t>NAME</a:t>
            </a:r>
          </a:p>
          <a:p>
            <a:r>
              <a:rPr lang="en-US" dirty="0"/>
              <a:t>(Treat a[</a:t>
            </a:r>
            <a:r>
              <a:rPr lang="en-US" dirty="0" err="1"/>
              <a:t>i</a:t>
            </a:r>
            <a:r>
              <a:rPr lang="en-US" dirty="0"/>
              <a:t>] as an </a:t>
            </a:r>
            <a:r>
              <a:rPr lang="en-US" dirty="0" err="1"/>
              <a:t>lvalue</a:t>
            </a:r>
            <a:r>
              <a:rPr lang="en-US" dirty="0"/>
              <a:t>.)</a:t>
            </a:r>
          </a:p>
        </p:txBody>
      </p:sp>
      <p:sp>
        <p:nvSpPr>
          <p:cNvPr id="4" name="Date Placeholder 3">
            <a:extLst>
              <a:ext uri="{FF2B5EF4-FFF2-40B4-BE49-F238E27FC236}">
                <a16:creationId xmlns:a16="http://schemas.microsoft.com/office/drawing/2014/main" id="{906CF4DD-60EB-2E4A-867C-19F7F7AA3CC9}"/>
              </a:ext>
            </a:extLst>
          </p:cNvPr>
          <p:cNvSpPr>
            <a:spLocks noGrp="1"/>
          </p:cNvSpPr>
          <p:nvPr>
            <p:ph type="dt" sz="half" idx="10"/>
          </p:nvPr>
        </p:nvSpPr>
        <p:spPr/>
        <p:txBody>
          <a:bodyPr/>
          <a:lstStyle/>
          <a:p>
            <a:fld id="{9F14A57A-7211-A440-BB10-0DE8D83D88DD}" type="datetime1">
              <a:rPr lang="en-US" smtClean="0"/>
              <a:t>3/17/21</a:t>
            </a:fld>
            <a:endParaRPr lang="en-US"/>
          </a:p>
        </p:txBody>
      </p:sp>
      <p:sp>
        <p:nvSpPr>
          <p:cNvPr id="5" name="Footer Placeholder 4">
            <a:extLst>
              <a:ext uri="{FF2B5EF4-FFF2-40B4-BE49-F238E27FC236}">
                <a16:creationId xmlns:a16="http://schemas.microsoft.com/office/drawing/2014/main" id="{94674A11-6A76-AA43-AC14-968CB422D595}"/>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4D431F1D-36DB-2843-80B2-79F97B04E246}"/>
              </a:ext>
            </a:extLst>
          </p:cNvPr>
          <p:cNvSpPr>
            <a:spLocks noGrp="1"/>
          </p:cNvSpPr>
          <p:nvPr>
            <p:ph type="sldNum" sz="quarter" idx="12"/>
          </p:nvPr>
        </p:nvSpPr>
        <p:spPr/>
        <p:txBody>
          <a:bodyPr/>
          <a:lstStyle/>
          <a:p>
            <a:fld id="{96BDC4DD-03EC-6948-A06B-20516E71545D}" type="slidenum">
              <a:rPr lang="en-US" smtClean="0"/>
              <a:t>44</a:t>
            </a:fld>
            <a:endParaRPr lang="en-US"/>
          </a:p>
        </p:txBody>
      </p:sp>
    </p:spTree>
    <p:extLst>
      <p:ext uri="{BB962C8B-B14F-4D97-AF65-F5344CB8AC3E}">
        <p14:creationId xmlns:p14="http://schemas.microsoft.com/office/powerpoint/2010/main" val="2578971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89A57F-B897-424F-81D6-9FA276A36361}"/>
              </a:ext>
            </a:extLst>
          </p:cNvPr>
          <p:cNvSpPr/>
          <p:nvPr/>
        </p:nvSpPr>
        <p:spPr>
          <a:xfrm>
            <a:off x="5717628" y="2133600"/>
            <a:ext cx="2795751" cy="872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284F9-C7DA-6F42-9691-EA5758375E65}"/>
              </a:ext>
            </a:extLst>
          </p:cNvPr>
          <p:cNvSpPr>
            <a:spLocks noGrp="1"/>
          </p:cNvSpPr>
          <p:nvPr>
            <p:ph type="title"/>
          </p:nvPr>
        </p:nvSpPr>
        <p:spPr/>
        <p:txBody>
          <a:bodyPr/>
          <a:lstStyle/>
          <a:p>
            <a:r>
              <a:rPr lang="en-US" dirty="0"/>
              <a:t>OK, but it is also useful.</a:t>
            </a:r>
          </a:p>
        </p:txBody>
      </p:sp>
      <p:sp>
        <p:nvSpPr>
          <p:cNvPr id="3" name="Content Placeholder 2">
            <a:extLst>
              <a:ext uri="{FF2B5EF4-FFF2-40B4-BE49-F238E27FC236}">
                <a16:creationId xmlns:a16="http://schemas.microsoft.com/office/drawing/2014/main" id="{4741CB48-9951-3B44-AD49-8703ECD11EC2}"/>
              </a:ext>
            </a:extLst>
          </p:cNvPr>
          <p:cNvSpPr>
            <a:spLocks noGrp="1"/>
          </p:cNvSpPr>
          <p:nvPr>
            <p:ph sz="half" idx="1"/>
          </p:nvPr>
        </p:nvSpPr>
        <p:spPr>
          <a:xfrm>
            <a:off x="680320" y="2336873"/>
            <a:ext cx="5121390" cy="3599316"/>
          </a:xfrm>
          <a:ln>
            <a:solidFill>
              <a:schemeClr val="tx1"/>
            </a:solidFill>
          </a:ln>
        </p:spPr>
        <p:txBody>
          <a:bodyPr>
            <a:normAutofit fontScale="85000" lnSpcReduction="20000"/>
          </a:bodyPr>
          <a:lstStyle/>
          <a:p>
            <a:pPr marL="0" indent="0">
              <a:buNone/>
            </a:pPr>
            <a:r>
              <a:rPr lang="en-US" dirty="0">
                <a:latin typeface="Andale Mono" panose="020B0509000000000004" pitchFamily="49" charset="0"/>
              </a:rPr>
              <a:t>define while =</a:t>
            </a:r>
          </a:p>
          <a:p>
            <a:pPr marL="0" indent="0">
              <a:buNone/>
            </a:pPr>
            <a:r>
              <a:rPr lang="en-US" dirty="0">
                <a:latin typeface="Andale Mono" panose="020B0509000000000004" pitchFamily="49" charset="0"/>
              </a:rPr>
              <a:t>  proc( test?, do, </a:t>
            </a:r>
            <a:r>
              <a:rPr lang="en-US" dirty="0" err="1">
                <a:latin typeface="Andale Mono" panose="020B0509000000000004" pitchFamily="49" charset="0"/>
              </a:rPr>
              <a:t>ans</a:t>
            </a:r>
            <a:r>
              <a:rPr lang="en-US" dirty="0">
                <a:latin typeface="Andale Mono" panose="020B0509000000000004" pitchFamily="49" charset="0"/>
              </a:rPr>
              <a:t> )</a:t>
            </a:r>
          </a:p>
          <a:p>
            <a:pPr marL="0" indent="0">
              <a:buNone/>
            </a:pPr>
            <a:r>
              <a:rPr lang="en-US" dirty="0">
                <a:latin typeface="Andale Mono" panose="020B0509000000000004" pitchFamily="49" charset="0"/>
              </a:rPr>
              <a:t>    </a:t>
            </a:r>
            <a:r>
              <a:rPr lang="en-US" dirty="0" err="1">
                <a:latin typeface="Andale Mono" panose="020B0509000000000004" pitchFamily="49" charset="0"/>
              </a:rPr>
              <a:t>letrec</a:t>
            </a:r>
            <a:endParaRPr lang="en-US" dirty="0">
              <a:latin typeface="Andale Mono" panose="020B0509000000000004" pitchFamily="49" charset="0"/>
            </a:endParaRPr>
          </a:p>
          <a:p>
            <a:pPr marL="0" indent="0">
              <a:buNone/>
            </a:pPr>
            <a:r>
              <a:rPr lang="en-US" dirty="0">
                <a:latin typeface="Andale Mono" panose="020B0509000000000004" pitchFamily="49" charset="0"/>
              </a:rPr>
              <a:t>      loop = proc()</a:t>
            </a:r>
          </a:p>
          <a:p>
            <a:pPr marL="0" indent="0">
              <a:buNone/>
            </a:pPr>
            <a:r>
              <a:rPr lang="en-US" dirty="0">
                <a:latin typeface="Andale Mono" panose="020B0509000000000004" pitchFamily="49" charset="0"/>
              </a:rPr>
              <a:t>        if test?</a:t>
            </a:r>
          </a:p>
          <a:p>
            <a:pPr marL="0" indent="0">
              <a:buNone/>
            </a:pPr>
            <a:r>
              <a:rPr lang="en-US" dirty="0">
                <a:latin typeface="Andale Mono" panose="020B0509000000000004" pitchFamily="49" charset="0"/>
              </a:rPr>
              <a:t>          then { do; .loop() }</a:t>
            </a:r>
          </a:p>
          <a:p>
            <a:pPr marL="0" indent="0">
              <a:buNone/>
            </a:pPr>
            <a:r>
              <a:rPr lang="en-US" dirty="0">
                <a:latin typeface="Andale Mono" panose="020B0509000000000004" pitchFamily="49" charset="0"/>
              </a:rPr>
              <a:t>          else </a:t>
            </a:r>
            <a:r>
              <a:rPr lang="en-US" dirty="0" err="1">
                <a:latin typeface="Andale Mono" panose="020B0509000000000004" pitchFamily="49" charset="0"/>
              </a:rPr>
              <a:t>ans</a:t>
            </a:r>
            <a:endParaRPr lang="en-US" dirty="0">
              <a:latin typeface="Andale Mono" panose="020B0509000000000004" pitchFamily="49" charset="0"/>
            </a:endParaRPr>
          </a:p>
          <a:p>
            <a:pPr marL="0" indent="0">
              <a:buNone/>
            </a:pPr>
            <a:r>
              <a:rPr lang="en-US" dirty="0">
                <a:latin typeface="Andale Mono" panose="020B0509000000000004" pitchFamily="49" charset="0"/>
              </a:rPr>
              <a:t>    in</a:t>
            </a:r>
          </a:p>
          <a:p>
            <a:pPr marL="0" indent="0">
              <a:buNone/>
            </a:pPr>
            <a:r>
              <a:rPr lang="en-US" dirty="0">
                <a:latin typeface="Andale Mono" panose="020B0509000000000004" pitchFamily="49" charset="0"/>
              </a:rPr>
              <a:t>      .loop()</a:t>
            </a:r>
          </a:p>
        </p:txBody>
      </p:sp>
      <p:sp>
        <p:nvSpPr>
          <p:cNvPr id="7" name="Content Placeholder 6">
            <a:extLst>
              <a:ext uri="{FF2B5EF4-FFF2-40B4-BE49-F238E27FC236}">
                <a16:creationId xmlns:a16="http://schemas.microsoft.com/office/drawing/2014/main" id="{C58F3887-D640-7C44-A668-3361B06401F3}"/>
              </a:ext>
            </a:extLst>
          </p:cNvPr>
          <p:cNvSpPr>
            <a:spLocks noGrp="1"/>
          </p:cNvSpPr>
          <p:nvPr>
            <p:ph sz="half" idx="2"/>
          </p:nvPr>
        </p:nvSpPr>
        <p:spPr>
          <a:xfrm>
            <a:off x="5875283" y="2336873"/>
            <a:ext cx="4854172" cy="3599316"/>
          </a:xfrm>
          <a:ln>
            <a:solidFill>
              <a:schemeClr val="tx1"/>
            </a:solidFill>
          </a:ln>
        </p:spPr>
        <p:txBody>
          <a:bodyPr>
            <a:normAutofit fontScale="85000" lnSpcReduction="20000"/>
          </a:bodyPr>
          <a:lstStyle/>
          <a:p>
            <a:pPr marL="0" indent="0">
              <a:buNone/>
            </a:pPr>
            <a:r>
              <a:rPr lang="en-US" dirty="0">
                <a:latin typeface="Andale Mono" panose="020B0509000000000004" pitchFamily="49" charset="0"/>
              </a:rPr>
              <a:t>define x = 0</a:t>
            </a:r>
          </a:p>
          <a:p>
            <a:pPr marL="0" indent="0">
              <a:buNone/>
            </a:pPr>
            <a:r>
              <a:rPr lang="en-US" dirty="0">
                <a:latin typeface="Andale Mono" panose="020B0509000000000004" pitchFamily="49" charset="0"/>
              </a:rPr>
              <a:t>define sum = 0</a:t>
            </a:r>
          </a:p>
          <a:p>
            <a:pPr marL="0" indent="0">
              <a:buNone/>
            </a:pPr>
            <a:r>
              <a:rPr lang="en-US" dirty="0">
                <a:latin typeface="Andale Mono" panose="020B0509000000000004" pitchFamily="49" charset="0"/>
              </a:rPr>
              <a:t>.while(</a:t>
            </a:r>
          </a:p>
          <a:p>
            <a:pPr marL="0" indent="0">
              <a:buNone/>
            </a:pPr>
            <a:r>
              <a:rPr lang="en-US" dirty="0">
                <a:latin typeface="Andale Mono" panose="020B0509000000000004" pitchFamily="49" charset="0"/>
              </a:rPr>
              <a:t>    &lt;=?(x,10),</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set sum = +(sum,*(</a:t>
            </a:r>
            <a:r>
              <a:rPr lang="en-US" dirty="0" err="1">
                <a:latin typeface="Andale Mono" panose="020B0509000000000004" pitchFamily="49" charset="0"/>
              </a:rPr>
              <a:t>x,x</a:t>
            </a:r>
            <a:r>
              <a:rPr lang="en-US" dirty="0">
                <a:latin typeface="Andale Mono" panose="020B0509000000000004" pitchFamily="49" charset="0"/>
              </a:rPr>
              <a:t>));</a:t>
            </a:r>
          </a:p>
          <a:p>
            <a:pPr marL="0" indent="0">
              <a:buNone/>
            </a:pPr>
            <a:r>
              <a:rPr lang="en-US" dirty="0">
                <a:latin typeface="Andale Mono" panose="020B0509000000000004" pitchFamily="49" charset="0"/>
              </a:rPr>
              <a:t>      set x = add1( x )</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sum</a:t>
            </a:r>
          </a:p>
          <a:p>
            <a:pPr marL="0" indent="0">
              <a:buNone/>
            </a:pPr>
            <a:r>
              <a:rPr lang="en-US" dirty="0">
                <a:latin typeface="Andale Mono" panose="020B0509000000000004" pitchFamily="49" charset="0"/>
              </a:rPr>
              <a:t>)</a:t>
            </a:r>
          </a:p>
          <a:p>
            <a:pPr marL="0" indent="0">
              <a:buNone/>
            </a:pPr>
            <a:endParaRPr lang="en-US" dirty="0">
              <a:latin typeface="Andale Mono" panose="020B0509000000000004" pitchFamily="49" charset="0"/>
            </a:endParaRPr>
          </a:p>
        </p:txBody>
      </p:sp>
      <p:sp>
        <p:nvSpPr>
          <p:cNvPr id="4" name="Date Placeholder 3">
            <a:extLst>
              <a:ext uri="{FF2B5EF4-FFF2-40B4-BE49-F238E27FC236}">
                <a16:creationId xmlns:a16="http://schemas.microsoft.com/office/drawing/2014/main" id="{D7248A74-7C48-8A48-8C59-A1F5FA1D7639}"/>
              </a:ext>
            </a:extLst>
          </p:cNvPr>
          <p:cNvSpPr>
            <a:spLocks noGrp="1"/>
          </p:cNvSpPr>
          <p:nvPr>
            <p:ph type="dt" sz="half" idx="10"/>
          </p:nvPr>
        </p:nvSpPr>
        <p:spPr/>
        <p:txBody>
          <a:bodyPr/>
          <a:lstStyle/>
          <a:p>
            <a:fld id="{A26B8467-84E0-2C4C-B097-9B03343D5D9C}" type="datetime1">
              <a:rPr lang="en-US" smtClean="0"/>
              <a:t>3/17/21</a:t>
            </a:fld>
            <a:endParaRPr lang="en-US"/>
          </a:p>
        </p:txBody>
      </p:sp>
      <p:sp>
        <p:nvSpPr>
          <p:cNvPr id="5" name="Footer Placeholder 4">
            <a:extLst>
              <a:ext uri="{FF2B5EF4-FFF2-40B4-BE49-F238E27FC236}">
                <a16:creationId xmlns:a16="http://schemas.microsoft.com/office/drawing/2014/main" id="{CC50FE3D-8DC5-1B48-95AC-511413864578}"/>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CFEA3B1B-8F10-ED4C-8B74-F42BD71A7969}"/>
              </a:ext>
            </a:extLst>
          </p:cNvPr>
          <p:cNvSpPr>
            <a:spLocks noGrp="1"/>
          </p:cNvSpPr>
          <p:nvPr>
            <p:ph type="sldNum" sz="quarter" idx="12"/>
          </p:nvPr>
        </p:nvSpPr>
        <p:spPr/>
        <p:txBody>
          <a:bodyPr/>
          <a:lstStyle/>
          <a:p>
            <a:fld id="{96BDC4DD-03EC-6948-A06B-20516E71545D}" type="slidenum">
              <a:rPr lang="en-US" smtClean="0"/>
              <a:t>45</a:t>
            </a:fld>
            <a:endParaRPr lang="en-US"/>
          </a:p>
        </p:txBody>
      </p:sp>
      <p:sp>
        <p:nvSpPr>
          <p:cNvPr id="9" name="TextBox 8">
            <a:extLst>
              <a:ext uri="{FF2B5EF4-FFF2-40B4-BE49-F238E27FC236}">
                <a16:creationId xmlns:a16="http://schemas.microsoft.com/office/drawing/2014/main" id="{C175F560-B768-2F43-814B-E18F3A99BC36}"/>
              </a:ext>
            </a:extLst>
          </p:cNvPr>
          <p:cNvSpPr txBox="1"/>
          <p:nvPr/>
        </p:nvSpPr>
        <p:spPr>
          <a:xfrm>
            <a:off x="3086692" y="6301312"/>
            <a:ext cx="6156494" cy="369332"/>
          </a:xfrm>
          <a:prstGeom prst="rect">
            <a:avLst/>
          </a:prstGeom>
          <a:noFill/>
        </p:spPr>
        <p:txBody>
          <a:bodyPr wrap="none" rtlCol="0">
            <a:spAutoFit/>
          </a:bodyPr>
          <a:lstStyle/>
          <a:p>
            <a:r>
              <a:rPr lang="en-US" dirty="0"/>
              <a:t>We can't enhance while to do this kind of stuff internally.</a:t>
            </a:r>
          </a:p>
        </p:txBody>
      </p:sp>
    </p:spTree>
    <p:extLst>
      <p:ext uri="{BB962C8B-B14F-4D97-AF65-F5344CB8AC3E}">
        <p14:creationId xmlns:p14="http://schemas.microsoft.com/office/powerpoint/2010/main" val="233216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EE1D-DB58-6F40-942C-F6266A91AE40}"/>
              </a:ext>
            </a:extLst>
          </p:cNvPr>
          <p:cNvSpPr>
            <a:spLocks noGrp="1"/>
          </p:cNvSpPr>
          <p:nvPr>
            <p:ph type="title"/>
          </p:nvPr>
        </p:nvSpPr>
        <p:spPr/>
        <p:txBody>
          <a:bodyPr/>
          <a:lstStyle/>
          <a:p>
            <a:r>
              <a:rPr lang="en-US" dirty="0"/>
              <a:t>How to implement?</a:t>
            </a:r>
          </a:p>
        </p:txBody>
      </p:sp>
      <p:sp>
        <p:nvSpPr>
          <p:cNvPr id="3" name="Content Placeholder 2">
            <a:extLst>
              <a:ext uri="{FF2B5EF4-FFF2-40B4-BE49-F238E27FC236}">
                <a16:creationId xmlns:a16="http://schemas.microsoft.com/office/drawing/2014/main" id="{CB3D65B2-3555-614E-BB70-00E946E09ADF}"/>
              </a:ext>
            </a:extLst>
          </p:cNvPr>
          <p:cNvSpPr>
            <a:spLocks noGrp="1"/>
          </p:cNvSpPr>
          <p:nvPr>
            <p:ph idx="1"/>
          </p:nvPr>
        </p:nvSpPr>
        <p:spPr/>
        <p:txBody>
          <a:bodyPr/>
          <a:lstStyle/>
          <a:p>
            <a:r>
              <a:rPr lang="en-US" dirty="0"/>
              <a:t>Approach #1</a:t>
            </a:r>
          </a:p>
          <a:p>
            <a:pPr lvl="1"/>
            <a:r>
              <a:rPr lang="en-US" dirty="0"/>
              <a:t>Pass argument expressions as strings. Interpret them on the fly.</a:t>
            </a:r>
          </a:p>
          <a:p>
            <a:r>
              <a:rPr lang="en-US" dirty="0"/>
              <a:t>Our approach</a:t>
            </a:r>
          </a:p>
          <a:p>
            <a:pPr lvl="1"/>
            <a:r>
              <a:rPr lang="en-US" dirty="0"/>
              <a:t>Observation: Approach #1 </a:t>
            </a:r>
            <a:r>
              <a:rPr lang="en-US" u="sng" dirty="0"/>
              <a:t>delays evaluation</a:t>
            </a:r>
            <a:r>
              <a:rPr lang="en-US" dirty="0"/>
              <a:t> until the string is interpreted.</a:t>
            </a:r>
          </a:p>
          <a:p>
            <a:pPr lvl="1"/>
            <a:r>
              <a:rPr lang="en-US" dirty="0"/>
              <a:t>Observation: In C/C++, passing a variable as </a:t>
            </a:r>
            <a:r>
              <a:rPr lang="en-US" dirty="0">
                <a:latin typeface="Andale Mono" panose="020B0509000000000004" pitchFamily="49" charset="0"/>
              </a:rPr>
              <a:t>&amp;x</a:t>
            </a:r>
            <a:r>
              <a:rPr lang="en-US" dirty="0"/>
              <a:t> </a:t>
            </a:r>
            <a:r>
              <a:rPr lang="en-US" u="sng" dirty="0"/>
              <a:t>delays access</a:t>
            </a:r>
            <a:r>
              <a:rPr lang="en-US" dirty="0"/>
              <a:t> to the variable until the function evaluates </a:t>
            </a:r>
            <a:r>
              <a:rPr lang="en-US" dirty="0">
                <a:latin typeface="Andale Mono" panose="020B0509000000000004" pitchFamily="49" charset="0"/>
              </a:rPr>
              <a:t>*x</a:t>
            </a:r>
            <a:r>
              <a:rPr lang="en-US" dirty="0"/>
              <a:t>.</a:t>
            </a:r>
          </a:p>
          <a:p>
            <a:pPr lvl="1"/>
            <a:r>
              <a:rPr lang="en-US" dirty="0"/>
              <a:t>Observation (from exercise): Wrapping an expression in a proc </a:t>
            </a:r>
            <a:r>
              <a:rPr lang="en-US" u="sng" dirty="0"/>
              <a:t>delays evaluation</a:t>
            </a:r>
            <a:r>
              <a:rPr lang="en-US" dirty="0"/>
              <a:t> until the proc is applied.</a:t>
            </a:r>
          </a:p>
          <a:p>
            <a:pPr lvl="1"/>
            <a:r>
              <a:rPr lang="en-US" dirty="0"/>
              <a:t>Solution: Wrap the arguments in </a:t>
            </a:r>
            <a:r>
              <a:rPr lang="en-US" i="1" dirty="0"/>
              <a:t>pseudo-procs</a:t>
            </a:r>
            <a:r>
              <a:rPr lang="en-US" dirty="0"/>
              <a:t>.</a:t>
            </a:r>
          </a:p>
        </p:txBody>
      </p:sp>
      <p:sp>
        <p:nvSpPr>
          <p:cNvPr id="4" name="Date Placeholder 3">
            <a:extLst>
              <a:ext uri="{FF2B5EF4-FFF2-40B4-BE49-F238E27FC236}">
                <a16:creationId xmlns:a16="http://schemas.microsoft.com/office/drawing/2014/main" id="{22CCEF73-C7EF-B448-84C8-79B029817D40}"/>
              </a:ext>
            </a:extLst>
          </p:cNvPr>
          <p:cNvSpPr>
            <a:spLocks noGrp="1"/>
          </p:cNvSpPr>
          <p:nvPr>
            <p:ph type="dt" sz="half" idx="10"/>
          </p:nvPr>
        </p:nvSpPr>
        <p:spPr/>
        <p:txBody>
          <a:bodyPr/>
          <a:lstStyle/>
          <a:p>
            <a:fld id="{BBB29620-CB75-424C-818C-86FBA6F274FB}" type="datetime1">
              <a:rPr lang="en-US" smtClean="0"/>
              <a:t>3/17/21</a:t>
            </a:fld>
            <a:endParaRPr lang="en-US"/>
          </a:p>
        </p:txBody>
      </p:sp>
      <p:sp>
        <p:nvSpPr>
          <p:cNvPr id="5" name="Footer Placeholder 4">
            <a:extLst>
              <a:ext uri="{FF2B5EF4-FFF2-40B4-BE49-F238E27FC236}">
                <a16:creationId xmlns:a16="http://schemas.microsoft.com/office/drawing/2014/main" id="{7ABC4E0B-9B31-DA40-9061-CE3B461830DA}"/>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DA6CE328-2F5E-364B-BBBE-FC663CA21E70}"/>
              </a:ext>
            </a:extLst>
          </p:cNvPr>
          <p:cNvSpPr>
            <a:spLocks noGrp="1"/>
          </p:cNvSpPr>
          <p:nvPr>
            <p:ph type="sldNum" sz="quarter" idx="12"/>
          </p:nvPr>
        </p:nvSpPr>
        <p:spPr/>
        <p:txBody>
          <a:bodyPr/>
          <a:lstStyle/>
          <a:p>
            <a:fld id="{96BDC4DD-03EC-6948-A06B-20516E71545D}" type="slidenum">
              <a:rPr lang="en-US" smtClean="0"/>
              <a:t>46</a:t>
            </a:fld>
            <a:endParaRPr lang="en-US"/>
          </a:p>
        </p:txBody>
      </p:sp>
    </p:spTree>
    <p:extLst>
      <p:ext uri="{BB962C8B-B14F-4D97-AF65-F5344CB8AC3E}">
        <p14:creationId xmlns:p14="http://schemas.microsoft.com/office/powerpoint/2010/main" val="106254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B22F-D8B1-684C-B2A5-F2BBE813568C}"/>
              </a:ext>
            </a:extLst>
          </p:cNvPr>
          <p:cNvSpPr>
            <a:spLocks noGrp="1"/>
          </p:cNvSpPr>
          <p:nvPr>
            <p:ph type="title"/>
          </p:nvPr>
        </p:nvSpPr>
        <p:spPr/>
        <p:txBody>
          <a:bodyPr/>
          <a:lstStyle/>
          <a:p>
            <a:r>
              <a:rPr lang="en-US" dirty="0" err="1"/>
              <a:t>Thunks</a:t>
            </a:r>
            <a:endParaRPr lang="en-US" dirty="0"/>
          </a:p>
        </p:txBody>
      </p:sp>
      <p:sp>
        <p:nvSpPr>
          <p:cNvPr id="3" name="Content Placeholder 2">
            <a:extLst>
              <a:ext uri="{FF2B5EF4-FFF2-40B4-BE49-F238E27FC236}">
                <a16:creationId xmlns:a16="http://schemas.microsoft.com/office/drawing/2014/main" id="{CA94F0FE-377C-7D49-8624-80D1FF9A5EA7}"/>
              </a:ext>
            </a:extLst>
          </p:cNvPr>
          <p:cNvSpPr>
            <a:spLocks noGrp="1"/>
          </p:cNvSpPr>
          <p:nvPr>
            <p:ph idx="1"/>
          </p:nvPr>
        </p:nvSpPr>
        <p:spPr/>
        <p:txBody>
          <a:bodyPr/>
          <a:lstStyle/>
          <a:p>
            <a:r>
              <a:rPr lang="en-US" dirty="0"/>
              <a:t>These special procs are simpler than our normal </a:t>
            </a:r>
            <a:r>
              <a:rPr lang="en-US" dirty="0" err="1">
                <a:latin typeface="Andale Mono" panose="020B0509000000000004" pitchFamily="49" charset="0"/>
              </a:rPr>
              <a:t>ProcVal</a:t>
            </a:r>
            <a:r>
              <a:rPr lang="en-US" dirty="0" err="1"/>
              <a:t>s</a:t>
            </a:r>
            <a:r>
              <a:rPr lang="en-US" dirty="0"/>
              <a:t>.</a:t>
            </a:r>
          </a:p>
          <a:p>
            <a:r>
              <a:rPr lang="en-US" dirty="0"/>
              <a:t>They have no </a:t>
            </a:r>
            <a:r>
              <a:rPr lang="en-US" dirty="0">
                <a:hlinkClick r:id="rId2"/>
              </a:rPr>
              <a:t>arguments</a:t>
            </a:r>
            <a:r>
              <a:rPr lang="en-US" dirty="0"/>
              <a:t>!</a:t>
            </a:r>
          </a:p>
          <a:p>
            <a:r>
              <a:rPr lang="en-US" dirty="0">
                <a:latin typeface="Andale Mono" panose="020B0509000000000004" pitchFamily="49" charset="0"/>
              </a:rPr>
              <a:t>ProcVal( Formals formals, Exp body, Env env )</a:t>
            </a:r>
          </a:p>
          <a:p>
            <a:r>
              <a:rPr lang="en-US" dirty="0" err="1">
                <a:latin typeface="Andale Mono" panose="020B0509000000000004" pitchFamily="49" charset="0"/>
              </a:rPr>
              <a:t>ThunkRef</a:t>
            </a:r>
            <a:r>
              <a:rPr lang="en-US" dirty="0">
                <a:latin typeface="Andale Mono" panose="020B0509000000000004" pitchFamily="49" charset="0"/>
              </a:rPr>
              <a:t>( Exp body, Env env )</a:t>
            </a:r>
          </a:p>
          <a:p>
            <a:pPr lvl="1"/>
            <a:r>
              <a:rPr lang="en-US" dirty="0"/>
              <a:t>Remember that this is built on REF, which de-references formal parameters.</a:t>
            </a:r>
          </a:p>
        </p:txBody>
      </p:sp>
      <p:sp>
        <p:nvSpPr>
          <p:cNvPr id="4" name="Date Placeholder 3">
            <a:extLst>
              <a:ext uri="{FF2B5EF4-FFF2-40B4-BE49-F238E27FC236}">
                <a16:creationId xmlns:a16="http://schemas.microsoft.com/office/drawing/2014/main" id="{1F078789-A473-0A42-82EF-EB2D16CEB71F}"/>
              </a:ext>
            </a:extLst>
          </p:cNvPr>
          <p:cNvSpPr>
            <a:spLocks noGrp="1"/>
          </p:cNvSpPr>
          <p:nvPr>
            <p:ph type="dt" sz="half" idx="10"/>
          </p:nvPr>
        </p:nvSpPr>
        <p:spPr/>
        <p:txBody>
          <a:bodyPr/>
          <a:lstStyle/>
          <a:p>
            <a:fld id="{08810E07-39AE-4647-928C-422D3D303408}" type="datetime1">
              <a:rPr lang="en-US" smtClean="0"/>
              <a:t>3/17/21</a:t>
            </a:fld>
            <a:endParaRPr lang="en-US"/>
          </a:p>
        </p:txBody>
      </p:sp>
      <p:sp>
        <p:nvSpPr>
          <p:cNvPr id="5" name="Footer Placeholder 4">
            <a:extLst>
              <a:ext uri="{FF2B5EF4-FFF2-40B4-BE49-F238E27FC236}">
                <a16:creationId xmlns:a16="http://schemas.microsoft.com/office/drawing/2014/main" id="{BFC4657E-561F-814D-9781-2C4CC19ED135}"/>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4F7FE01E-FD8C-6449-95EB-52C9C3EB0DE9}"/>
              </a:ext>
            </a:extLst>
          </p:cNvPr>
          <p:cNvSpPr>
            <a:spLocks noGrp="1"/>
          </p:cNvSpPr>
          <p:nvPr>
            <p:ph type="sldNum" sz="quarter" idx="12"/>
          </p:nvPr>
        </p:nvSpPr>
        <p:spPr/>
        <p:txBody>
          <a:bodyPr/>
          <a:lstStyle/>
          <a:p>
            <a:fld id="{96BDC4DD-03EC-6948-A06B-20516E71545D}" type="slidenum">
              <a:rPr lang="en-US" smtClean="0"/>
              <a:t>47</a:t>
            </a:fld>
            <a:endParaRPr lang="en-US"/>
          </a:p>
        </p:txBody>
      </p:sp>
    </p:spTree>
    <p:extLst>
      <p:ext uri="{BB962C8B-B14F-4D97-AF65-F5344CB8AC3E}">
        <p14:creationId xmlns:p14="http://schemas.microsoft.com/office/powerpoint/2010/main" val="342180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A75D-7061-AC47-98FB-C3B9550040F7}"/>
              </a:ext>
            </a:extLst>
          </p:cNvPr>
          <p:cNvSpPr>
            <a:spLocks noGrp="1"/>
          </p:cNvSpPr>
          <p:nvPr>
            <p:ph type="title"/>
          </p:nvPr>
        </p:nvSpPr>
        <p:spPr/>
        <p:txBody>
          <a:bodyPr/>
          <a:lstStyle/>
          <a:p>
            <a:r>
              <a:rPr lang="en-US" dirty="0"/>
              <a:t>How to change </a:t>
            </a:r>
            <a:r>
              <a:rPr lang="en-US" dirty="0" err="1">
                <a:latin typeface="Andale Mono" panose="020B0509000000000004" pitchFamily="49" charset="0"/>
              </a:rPr>
              <a:t>Exp.evalRef</a:t>
            </a:r>
            <a:endParaRPr lang="en-US" dirty="0">
              <a:latin typeface="Andale Mono" panose="020B0509000000000004" pitchFamily="49" charset="0"/>
            </a:endParaRPr>
          </a:p>
        </p:txBody>
      </p:sp>
      <p:sp>
        <p:nvSpPr>
          <p:cNvPr id="3" name="Content Placeholder 2">
            <a:extLst>
              <a:ext uri="{FF2B5EF4-FFF2-40B4-BE49-F238E27FC236}">
                <a16:creationId xmlns:a16="http://schemas.microsoft.com/office/drawing/2014/main" id="{6F2CD774-796E-BB4D-B147-FBEEB911FEFB}"/>
              </a:ext>
            </a:extLst>
          </p:cNvPr>
          <p:cNvSpPr>
            <a:spLocks noGrp="1"/>
          </p:cNvSpPr>
          <p:nvPr>
            <p:ph idx="1"/>
          </p:nvPr>
        </p:nvSpPr>
        <p:spPr>
          <a:xfrm>
            <a:off x="680321" y="1975104"/>
            <a:ext cx="9613861" cy="4210795"/>
          </a:xfrm>
        </p:spPr>
        <p:txBody>
          <a:bodyPr>
            <a:normAutofit/>
          </a:bodyPr>
          <a:lstStyle/>
          <a:p>
            <a:r>
              <a:rPr lang="en-US" dirty="0"/>
              <a:t>In the abstract superclass </a:t>
            </a:r>
            <a:r>
              <a:rPr lang="en-US" dirty="0">
                <a:latin typeface="Andale Mono" panose="020B0509000000000004" pitchFamily="49" charset="0"/>
              </a:rPr>
              <a:t>Exp</a:t>
            </a:r>
            <a:r>
              <a:rPr lang="en-US" dirty="0"/>
              <a:t>, assume we need a </a:t>
            </a:r>
            <a:r>
              <a:rPr lang="en-US" dirty="0" err="1"/>
              <a:t>thunk</a:t>
            </a:r>
            <a:r>
              <a:rPr lang="en-US" dirty="0"/>
              <a:t>.</a:t>
            </a:r>
          </a:p>
          <a:p>
            <a:pPr marL="457200" lvl="1" indent="0">
              <a:buNone/>
            </a:pPr>
            <a:r>
              <a:rPr lang="en-US" dirty="0">
                <a:solidFill>
                  <a:srgbClr val="FFFF00"/>
                </a:solidFill>
                <a:latin typeface="Andale Mono" panose="020B0509000000000004" pitchFamily="49" charset="0"/>
              </a:rPr>
              <a:t>public Ref </a:t>
            </a:r>
            <a:r>
              <a:rPr lang="en-US" dirty="0" err="1">
                <a:solidFill>
                  <a:srgbClr val="FFFF00"/>
                </a:solidFill>
                <a:latin typeface="Andale Mono" panose="020B0509000000000004" pitchFamily="49" charset="0"/>
              </a:rPr>
              <a:t>evalRef</a:t>
            </a:r>
            <a:r>
              <a:rPr lang="en-US" dirty="0">
                <a:solidFill>
                  <a:srgbClr val="FFFF00"/>
                </a:solidFill>
                <a:latin typeface="Andale Mono" panose="020B0509000000000004" pitchFamily="49" charset="0"/>
              </a:rPr>
              <a:t>( Env env ) {</a:t>
            </a:r>
          </a:p>
          <a:p>
            <a:pPr marL="457200" lvl="1" indent="0">
              <a:buNone/>
            </a:pPr>
            <a:r>
              <a:rPr lang="en-US" dirty="0">
                <a:solidFill>
                  <a:srgbClr val="FFFF00"/>
                </a:solidFill>
                <a:latin typeface="Andale Mono" panose="020B0509000000000004" pitchFamily="49" charset="0"/>
              </a:rPr>
              <a:t>        return new </a:t>
            </a:r>
            <a:r>
              <a:rPr lang="en-US" dirty="0" err="1">
                <a:solidFill>
                  <a:srgbClr val="FFFF00"/>
                </a:solidFill>
                <a:latin typeface="Andale Mono" panose="020B0509000000000004" pitchFamily="49" charset="0"/>
              </a:rPr>
              <a:t>ThunkRef</a:t>
            </a:r>
            <a:r>
              <a:rPr lang="en-US" dirty="0">
                <a:solidFill>
                  <a:srgbClr val="FFFF00"/>
                </a:solidFill>
                <a:latin typeface="Andale Mono" panose="020B0509000000000004" pitchFamily="49" charset="0"/>
              </a:rPr>
              <a:t>( this, </a:t>
            </a:r>
            <a:r>
              <a:rPr lang="en-US" dirty="0" err="1">
                <a:solidFill>
                  <a:srgbClr val="FFFF00"/>
                </a:solidFill>
                <a:latin typeface="Andale Mono" panose="020B0509000000000004" pitchFamily="49" charset="0"/>
              </a:rPr>
              <a:t>env</a:t>
            </a:r>
            <a:r>
              <a:rPr lang="en-US" dirty="0">
                <a:solidFill>
                  <a:srgbClr val="FFFF00"/>
                </a:solidFill>
                <a:latin typeface="Andale Mono" panose="020B0509000000000004" pitchFamily="49" charset="0"/>
              </a:rPr>
              <a:t> ); }</a:t>
            </a:r>
          </a:p>
          <a:p>
            <a:r>
              <a:rPr lang="en-US" dirty="0"/>
              <a:t>In </a:t>
            </a:r>
            <a:r>
              <a:rPr lang="en-US" dirty="0" err="1">
                <a:latin typeface="Andale Mono" panose="020B0509000000000004" pitchFamily="49" charset="0"/>
              </a:rPr>
              <a:t>VarExp</a:t>
            </a:r>
            <a:r>
              <a:rPr lang="en-US" dirty="0"/>
              <a:t>, we still want the reference stored in the Environment.</a:t>
            </a:r>
          </a:p>
          <a:p>
            <a:pPr marL="457200" lvl="1" indent="0">
              <a:buNone/>
            </a:pPr>
            <a:r>
              <a:rPr lang="en-US" dirty="0">
                <a:solidFill>
                  <a:srgbClr val="FFFF00"/>
                </a:solidFill>
                <a:latin typeface="Andale Mono" panose="020B0509000000000004" pitchFamily="49" charset="0"/>
              </a:rPr>
              <a:t>public Ref </a:t>
            </a:r>
            <a:r>
              <a:rPr lang="en-US" dirty="0" err="1">
                <a:solidFill>
                  <a:srgbClr val="FFFF00"/>
                </a:solidFill>
                <a:latin typeface="Andale Mono" panose="020B0509000000000004" pitchFamily="49" charset="0"/>
              </a:rPr>
              <a:t>evalRef</a:t>
            </a:r>
            <a:r>
              <a:rPr lang="en-US" dirty="0">
                <a:solidFill>
                  <a:srgbClr val="FFFF00"/>
                </a:solidFill>
                <a:latin typeface="Andale Mono" panose="020B0509000000000004" pitchFamily="49" charset="0"/>
              </a:rPr>
              <a:t>( Env env ) {</a:t>
            </a:r>
          </a:p>
          <a:p>
            <a:pPr marL="457200" lvl="1" indent="0">
              <a:buNone/>
            </a:pPr>
            <a:r>
              <a:rPr lang="en-US" dirty="0">
                <a:solidFill>
                  <a:srgbClr val="FFFF00"/>
                </a:solidFill>
                <a:latin typeface="Andale Mono" panose="020B0509000000000004" pitchFamily="49" charset="0"/>
              </a:rPr>
              <a:t>        return </a:t>
            </a:r>
            <a:r>
              <a:rPr lang="en-US" dirty="0" err="1">
                <a:solidFill>
                  <a:srgbClr val="FFFF00"/>
                </a:solidFill>
                <a:latin typeface="Andale Mono" panose="020B0509000000000004" pitchFamily="49" charset="0"/>
              </a:rPr>
              <a:t>env.applyEnvRef</a:t>
            </a:r>
            <a:r>
              <a:rPr lang="en-US" dirty="0">
                <a:solidFill>
                  <a:srgbClr val="FFFF00"/>
                </a:solidFill>
                <a:latin typeface="Andale Mono" panose="020B0509000000000004" pitchFamily="49" charset="0"/>
              </a:rPr>
              <a:t>( </a:t>
            </a:r>
            <a:r>
              <a:rPr lang="en-US" dirty="0" err="1">
                <a:solidFill>
                  <a:srgbClr val="FFFF00"/>
                </a:solidFill>
                <a:latin typeface="Andale Mono" panose="020B0509000000000004" pitchFamily="49" charset="0"/>
              </a:rPr>
              <a:t>var.str</a:t>
            </a:r>
            <a:r>
              <a:rPr lang="en-US" dirty="0">
                <a:solidFill>
                  <a:srgbClr val="FFFF00"/>
                </a:solidFill>
                <a:latin typeface="Andale Mono" panose="020B0509000000000004" pitchFamily="49" charset="0"/>
              </a:rPr>
              <a:t> ); }</a:t>
            </a:r>
          </a:p>
          <a:p>
            <a:r>
              <a:rPr lang="en-US" dirty="0"/>
              <a:t>In a proc, when a formal parameter variable is looked up (applied to the </a:t>
            </a:r>
            <a:r>
              <a:rPr lang="en-US" dirty="0" err="1">
                <a:latin typeface="Andale Mono" panose="020B0509000000000004" pitchFamily="49" charset="0"/>
              </a:rPr>
              <a:t>Env</a:t>
            </a:r>
            <a:r>
              <a:rPr lang="en-US" dirty="0"/>
              <a:t>), the </a:t>
            </a:r>
            <a:r>
              <a:rPr lang="en-US" dirty="0" err="1">
                <a:latin typeface="Andale Mono" panose="020B0509000000000004" pitchFamily="49" charset="0"/>
              </a:rPr>
              <a:t>ThunkRef</a:t>
            </a:r>
            <a:r>
              <a:rPr lang="en-US" dirty="0"/>
              <a:t> is returned.</a:t>
            </a:r>
          </a:p>
          <a:p>
            <a:r>
              <a:rPr lang="en-US" dirty="0"/>
              <a:t>When the </a:t>
            </a:r>
            <a:r>
              <a:rPr lang="en-US" dirty="0" err="1">
                <a:latin typeface="Andale Mono" panose="020B0509000000000004" pitchFamily="49" charset="0"/>
              </a:rPr>
              <a:t>ThunkRef</a:t>
            </a:r>
            <a:r>
              <a:rPr lang="en-US" dirty="0"/>
              <a:t> is dereferenced, the </a:t>
            </a:r>
            <a:r>
              <a:rPr lang="en-US" dirty="0" err="1"/>
              <a:t>thunk</a:t>
            </a:r>
            <a:r>
              <a:rPr lang="en-US" dirty="0"/>
              <a:t> is applied:</a:t>
            </a:r>
          </a:p>
          <a:p>
            <a:pPr marL="457200" lvl="1" indent="0">
              <a:buNone/>
            </a:pPr>
            <a:r>
              <a:rPr lang="en-US" dirty="0">
                <a:solidFill>
                  <a:srgbClr val="FFFF00"/>
                </a:solidFill>
                <a:latin typeface="Andale Mono" panose="020B0509000000000004" pitchFamily="49" charset="0"/>
              </a:rPr>
              <a:t>public Val </a:t>
            </a:r>
            <a:r>
              <a:rPr lang="en-US" dirty="0" err="1">
                <a:solidFill>
                  <a:srgbClr val="FFFF00"/>
                </a:solidFill>
                <a:latin typeface="Andale Mono" panose="020B0509000000000004" pitchFamily="49" charset="0"/>
              </a:rPr>
              <a:t>deRef</a:t>
            </a:r>
            <a:r>
              <a:rPr lang="en-US" dirty="0">
                <a:solidFill>
                  <a:srgbClr val="FFFF00"/>
                </a:solidFill>
                <a:latin typeface="Andale Mono" panose="020B0509000000000004" pitchFamily="49" charset="0"/>
              </a:rPr>
              <a:t>() {</a:t>
            </a:r>
          </a:p>
          <a:p>
            <a:pPr marL="457200" lvl="1" indent="0">
              <a:buNone/>
            </a:pPr>
            <a:r>
              <a:rPr lang="en-US" dirty="0">
                <a:solidFill>
                  <a:srgbClr val="FFFF00"/>
                </a:solidFill>
                <a:latin typeface="Andale Mono" panose="020B0509000000000004" pitchFamily="49" charset="0"/>
              </a:rPr>
              <a:t>        return </a:t>
            </a:r>
            <a:r>
              <a:rPr lang="en-US" dirty="0" err="1">
                <a:solidFill>
                  <a:srgbClr val="FFFF00"/>
                </a:solidFill>
                <a:latin typeface="Andale Mono" panose="020B0509000000000004" pitchFamily="49" charset="0"/>
              </a:rPr>
              <a:t>exp.eval</a:t>
            </a:r>
            <a:r>
              <a:rPr lang="en-US" dirty="0">
                <a:solidFill>
                  <a:srgbClr val="FFFF00"/>
                </a:solidFill>
                <a:latin typeface="Andale Mono" panose="020B0509000000000004" pitchFamily="49" charset="0"/>
              </a:rPr>
              <a:t>( </a:t>
            </a:r>
            <a:r>
              <a:rPr lang="en-US" dirty="0" err="1">
                <a:solidFill>
                  <a:srgbClr val="FFFF00"/>
                </a:solidFill>
                <a:latin typeface="Andale Mono" panose="020B0509000000000004" pitchFamily="49" charset="0"/>
              </a:rPr>
              <a:t>env</a:t>
            </a:r>
            <a:r>
              <a:rPr lang="en-US" dirty="0">
                <a:solidFill>
                  <a:srgbClr val="FFFF00"/>
                </a:solidFill>
                <a:latin typeface="Andale Mono" panose="020B0509000000000004" pitchFamily="49" charset="0"/>
              </a:rPr>
              <a:t> ); }</a:t>
            </a:r>
          </a:p>
        </p:txBody>
      </p:sp>
      <p:sp>
        <p:nvSpPr>
          <p:cNvPr id="4" name="Date Placeholder 3">
            <a:extLst>
              <a:ext uri="{FF2B5EF4-FFF2-40B4-BE49-F238E27FC236}">
                <a16:creationId xmlns:a16="http://schemas.microsoft.com/office/drawing/2014/main" id="{1E7407A6-EB3A-B248-A287-8C21E5E1C16E}"/>
              </a:ext>
            </a:extLst>
          </p:cNvPr>
          <p:cNvSpPr>
            <a:spLocks noGrp="1"/>
          </p:cNvSpPr>
          <p:nvPr>
            <p:ph type="dt" sz="half" idx="10"/>
          </p:nvPr>
        </p:nvSpPr>
        <p:spPr/>
        <p:txBody>
          <a:bodyPr/>
          <a:lstStyle/>
          <a:p>
            <a:fld id="{724923EB-F12D-764B-A898-894BAA4682BE}" type="datetime1">
              <a:rPr lang="en-US" smtClean="0"/>
              <a:t>3/17/21</a:t>
            </a:fld>
            <a:endParaRPr lang="en-US"/>
          </a:p>
        </p:txBody>
      </p:sp>
      <p:sp>
        <p:nvSpPr>
          <p:cNvPr id="5" name="Footer Placeholder 4">
            <a:extLst>
              <a:ext uri="{FF2B5EF4-FFF2-40B4-BE49-F238E27FC236}">
                <a16:creationId xmlns:a16="http://schemas.microsoft.com/office/drawing/2014/main" id="{6E061E9C-BE14-1046-A9DE-DD2FB64C742D}"/>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792F12FA-BD23-B34B-9A57-B5C4B03DE462}"/>
              </a:ext>
            </a:extLst>
          </p:cNvPr>
          <p:cNvSpPr>
            <a:spLocks noGrp="1"/>
          </p:cNvSpPr>
          <p:nvPr>
            <p:ph type="sldNum" sz="quarter" idx="12"/>
          </p:nvPr>
        </p:nvSpPr>
        <p:spPr/>
        <p:txBody>
          <a:bodyPr/>
          <a:lstStyle/>
          <a:p>
            <a:fld id="{96BDC4DD-03EC-6948-A06B-20516E71545D}" type="slidenum">
              <a:rPr lang="en-US" smtClean="0"/>
              <a:t>48</a:t>
            </a:fld>
            <a:endParaRPr lang="en-US"/>
          </a:p>
        </p:txBody>
      </p:sp>
    </p:spTree>
    <p:extLst>
      <p:ext uri="{BB962C8B-B14F-4D97-AF65-F5344CB8AC3E}">
        <p14:creationId xmlns:p14="http://schemas.microsoft.com/office/powerpoint/2010/main" val="2748311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31C0-DA33-BA4F-9956-CCEEB9A628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084245-7822-8248-AF1E-AE7CB41528DC}"/>
              </a:ext>
            </a:extLst>
          </p:cNvPr>
          <p:cNvSpPr>
            <a:spLocks noGrp="1"/>
          </p:cNvSpPr>
          <p:nvPr>
            <p:ph idx="1"/>
          </p:nvPr>
        </p:nvSpPr>
        <p:spPr/>
        <p:txBody>
          <a:bodyPr/>
          <a:lstStyle/>
          <a:p>
            <a:r>
              <a:rPr lang="en-US" dirty="0"/>
              <a:t>Conclusion from exercise</a:t>
            </a:r>
          </a:p>
          <a:p>
            <a:pPr lvl="1"/>
            <a:r>
              <a:rPr lang="en-US" dirty="0"/>
              <a:t>Pass-By-Name is yet another example of syntactic sugar.</a:t>
            </a:r>
          </a:p>
        </p:txBody>
      </p:sp>
      <p:sp>
        <p:nvSpPr>
          <p:cNvPr id="4" name="Date Placeholder 3">
            <a:extLst>
              <a:ext uri="{FF2B5EF4-FFF2-40B4-BE49-F238E27FC236}">
                <a16:creationId xmlns:a16="http://schemas.microsoft.com/office/drawing/2014/main" id="{424C87A5-F957-6B4C-A82F-C329642B67C4}"/>
              </a:ext>
            </a:extLst>
          </p:cNvPr>
          <p:cNvSpPr>
            <a:spLocks noGrp="1"/>
          </p:cNvSpPr>
          <p:nvPr>
            <p:ph type="dt" sz="half" idx="10"/>
          </p:nvPr>
        </p:nvSpPr>
        <p:spPr/>
        <p:txBody>
          <a:bodyPr/>
          <a:lstStyle/>
          <a:p>
            <a:fld id="{7821740B-78EA-964D-9123-182A37912768}" type="datetime1">
              <a:rPr lang="en-US" smtClean="0"/>
              <a:t>3/17/21</a:t>
            </a:fld>
            <a:endParaRPr lang="en-US"/>
          </a:p>
        </p:txBody>
      </p:sp>
      <p:sp>
        <p:nvSpPr>
          <p:cNvPr id="5" name="Footer Placeholder 4">
            <a:extLst>
              <a:ext uri="{FF2B5EF4-FFF2-40B4-BE49-F238E27FC236}">
                <a16:creationId xmlns:a16="http://schemas.microsoft.com/office/drawing/2014/main" id="{55BB2CF2-A15B-CD41-B07B-884CFC404CE3}"/>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61D8F2CA-5CA4-9440-832A-0BD7720F00D1}"/>
              </a:ext>
            </a:extLst>
          </p:cNvPr>
          <p:cNvSpPr>
            <a:spLocks noGrp="1"/>
          </p:cNvSpPr>
          <p:nvPr>
            <p:ph type="sldNum" sz="quarter" idx="12"/>
          </p:nvPr>
        </p:nvSpPr>
        <p:spPr/>
        <p:txBody>
          <a:bodyPr/>
          <a:lstStyle/>
          <a:p>
            <a:fld id="{96BDC4DD-03EC-6948-A06B-20516E71545D}" type="slidenum">
              <a:rPr lang="en-US" smtClean="0"/>
              <a:t>49</a:t>
            </a:fld>
            <a:endParaRPr lang="en-US"/>
          </a:p>
        </p:txBody>
      </p:sp>
    </p:spTree>
    <p:extLst>
      <p:ext uri="{BB962C8B-B14F-4D97-AF65-F5344CB8AC3E}">
        <p14:creationId xmlns:p14="http://schemas.microsoft.com/office/powerpoint/2010/main" val="256849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98B7-44DC-B047-961C-92451AA2DB7F}"/>
              </a:ext>
            </a:extLst>
          </p:cNvPr>
          <p:cNvSpPr>
            <a:spLocks noGrp="1"/>
          </p:cNvSpPr>
          <p:nvPr>
            <p:ph type="title"/>
          </p:nvPr>
        </p:nvSpPr>
        <p:spPr/>
        <p:txBody>
          <a:bodyPr/>
          <a:lstStyle/>
          <a:p>
            <a:r>
              <a:rPr lang="en-US" dirty="0"/>
              <a:t>Summary from 'F' Slides</a:t>
            </a:r>
          </a:p>
        </p:txBody>
      </p:sp>
      <p:sp>
        <p:nvSpPr>
          <p:cNvPr id="3" name="Content Placeholder 2">
            <a:extLst>
              <a:ext uri="{FF2B5EF4-FFF2-40B4-BE49-F238E27FC236}">
                <a16:creationId xmlns:a16="http://schemas.microsoft.com/office/drawing/2014/main" id="{FD0E7CEE-3E56-5149-87A8-C013FA10F330}"/>
              </a:ext>
            </a:extLst>
          </p:cNvPr>
          <p:cNvSpPr>
            <a:spLocks noGrp="1"/>
          </p:cNvSpPr>
          <p:nvPr>
            <p:ph idx="1"/>
          </p:nvPr>
        </p:nvSpPr>
        <p:spPr/>
        <p:txBody>
          <a:bodyPr/>
          <a:lstStyle/>
          <a:p>
            <a:r>
              <a:rPr lang="en-US" dirty="0"/>
              <a:t>Two features that play around with the Environment structure</a:t>
            </a:r>
          </a:p>
          <a:p>
            <a:pPr lvl="1"/>
            <a:r>
              <a:rPr lang="en-US" dirty="0" err="1">
                <a:latin typeface="Andale Mono" panose="020B0509000000000004" pitchFamily="49" charset="0"/>
              </a:rPr>
              <a:t>letrec</a:t>
            </a:r>
            <a:endParaRPr lang="en-US" dirty="0">
              <a:latin typeface="Andale Mono" panose="020B0509000000000004" pitchFamily="49" charset="0"/>
            </a:endParaRPr>
          </a:p>
          <a:p>
            <a:pPr lvl="2"/>
            <a:r>
              <a:rPr lang="en-US" dirty="0"/>
              <a:t>Lets you write procs that refer to themselves and other procs in the same set of bindings</a:t>
            </a:r>
          </a:p>
          <a:p>
            <a:pPr lvl="2"/>
            <a:r>
              <a:rPr lang="en-US" dirty="0"/>
              <a:t>HOW: An empty environment is created </a:t>
            </a:r>
            <a:r>
              <a:rPr lang="en-US" u="sng" dirty="0"/>
              <a:t>first</a:t>
            </a:r>
            <a:r>
              <a:rPr lang="en-US" dirty="0"/>
              <a:t>. When a </a:t>
            </a:r>
            <a:r>
              <a:rPr lang="en-US" dirty="0">
                <a:latin typeface="Andale Mono" panose="020B0509000000000004" pitchFamily="49" charset="0"/>
              </a:rPr>
              <a:t>ProcExp</a:t>
            </a:r>
            <a:r>
              <a:rPr lang="en-US" dirty="0"/>
              <a:t> is evaluated, the </a:t>
            </a:r>
            <a:r>
              <a:rPr lang="en-US" dirty="0">
                <a:latin typeface="Andale Mono" panose="020B0509000000000004" pitchFamily="49" charset="0"/>
              </a:rPr>
              <a:t>ProcVal</a:t>
            </a:r>
            <a:r>
              <a:rPr lang="en-US" dirty="0"/>
              <a:t> it creates refers to that new environment. The bindings are added to the new environment after all </a:t>
            </a:r>
            <a:r>
              <a:rPr lang="en-US" dirty="0" err="1">
                <a:latin typeface="Andale Mono" panose="020B0509000000000004" pitchFamily="49" charset="0"/>
              </a:rPr>
              <a:t>letrec</a:t>
            </a:r>
            <a:r>
              <a:rPr lang="en-US" dirty="0"/>
              <a:t> assignments have been processed.</a:t>
            </a:r>
          </a:p>
          <a:p>
            <a:pPr lvl="1"/>
            <a:r>
              <a:rPr lang="en-US" dirty="0">
                <a:latin typeface="Andale Mono" panose="020B0509000000000004" pitchFamily="49" charset="0"/>
              </a:rPr>
              <a:t>define</a:t>
            </a:r>
          </a:p>
          <a:p>
            <a:pPr lvl="2"/>
            <a:r>
              <a:rPr lang="en-US" dirty="0"/>
              <a:t>Huge change: global environment: survives each full </a:t>
            </a:r>
            <a:r>
              <a:rPr lang="en-US" dirty="0" err="1">
                <a:latin typeface="Andale Mono" panose="020B0509000000000004" pitchFamily="49" charset="0"/>
              </a:rPr>
              <a:t>Exp</a:t>
            </a:r>
            <a:r>
              <a:rPr lang="en-US" dirty="0"/>
              <a:t> evaluation</a:t>
            </a:r>
          </a:p>
          <a:p>
            <a:pPr lvl="2"/>
            <a:r>
              <a:rPr lang="en-US" dirty="0"/>
              <a:t>A </a:t>
            </a:r>
            <a:r>
              <a:rPr lang="en-US" dirty="0">
                <a:latin typeface="Andale Mono" panose="020B0509000000000004" pitchFamily="49" charset="0"/>
              </a:rPr>
              <a:t>Program</a:t>
            </a:r>
            <a:r>
              <a:rPr lang="en-US" dirty="0"/>
              <a:t> can now be either a </a:t>
            </a:r>
            <a:r>
              <a:rPr lang="en-US" dirty="0">
                <a:latin typeface="Andale Mono" panose="020B0509000000000004" pitchFamily="49" charset="0"/>
              </a:rPr>
              <a:t>define</a:t>
            </a:r>
            <a:r>
              <a:rPr lang="en-US" dirty="0"/>
              <a:t> statement or an </a:t>
            </a:r>
            <a:r>
              <a:rPr lang="en-US" dirty="0">
                <a:latin typeface="Andale Mono" panose="020B0509000000000004" pitchFamily="49" charset="0"/>
              </a:rPr>
              <a:t>Exp</a:t>
            </a:r>
            <a:r>
              <a:rPr lang="en-US" dirty="0"/>
              <a:t>ression.</a:t>
            </a:r>
          </a:p>
        </p:txBody>
      </p:sp>
      <p:sp>
        <p:nvSpPr>
          <p:cNvPr id="4" name="Date Placeholder 3">
            <a:extLst>
              <a:ext uri="{FF2B5EF4-FFF2-40B4-BE49-F238E27FC236}">
                <a16:creationId xmlns:a16="http://schemas.microsoft.com/office/drawing/2014/main" id="{43D0EC2D-AD57-6C4B-9409-A8A5CF4A8EE9}"/>
              </a:ext>
            </a:extLst>
          </p:cNvPr>
          <p:cNvSpPr>
            <a:spLocks noGrp="1"/>
          </p:cNvSpPr>
          <p:nvPr>
            <p:ph type="dt" sz="half" idx="10"/>
          </p:nvPr>
        </p:nvSpPr>
        <p:spPr/>
        <p:txBody>
          <a:bodyPr/>
          <a:lstStyle/>
          <a:p>
            <a:fld id="{B6F40C9C-ABA1-4141-86EA-4A1E28BA84FD}" type="datetime1">
              <a:rPr lang="en-US" smtClean="0"/>
              <a:t>3/17/21</a:t>
            </a:fld>
            <a:endParaRPr lang="en-US"/>
          </a:p>
        </p:txBody>
      </p:sp>
      <p:sp>
        <p:nvSpPr>
          <p:cNvPr id="5" name="Footer Placeholder 4">
            <a:extLst>
              <a:ext uri="{FF2B5EF4-FFF2-40B4-BE49-F238E27FC236}">
                <a16:creationId xmlns:a16="http://schemas.microsoft.com/office/drawing/2014/main" id="{E44130B3-1981-EB45-9157-4A9427661B5E}"/>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8563545B-4873-EF4A-92A0-86536FD39D68}"/>
              </a:ext>
            </a:extLst>
          </p:cNvPr>
          <p:cNvSpPr>
            <a:spLocks noGrp="1"/>
          </p:cNvSpPr>
          <p:nvPr>
            <p:ph type="sldNum" sz="quarter" idx="12"/>
          </p:nvPr>
        </p:nvSpPr>
        <p:spPr/>
        <p:txBody>
          <a:bodyPr/>
          <a:lstStyle/>
          <a:p>
            <a:fld id="{96BDC4DD-03EC-6948-A06B-20516E71545D}" type="slidenum">
              <a:rPr lang="en-US" smtClean="0"/>
              <a:t>5</a:t>
            </a:fld>
            <a:endParaRPr lang="en-US"/>
          </a:p>
        </p:txBody>
      </p:sp>
    </p:spTree>
    <p:extLst>
      <p:ext uri="{BB962C8B-B14F-4D97-AF65-F5344CB8AC3E}">
        <p14:creationId xmlns:p14="http://schemas.microsoft.com/office/powerpoint/2010/main" val="2562240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82ADDD4-C4A1-AC42-9255-A74A2B1B6298}"/>
              </a:ext>
            </a:extLst>
          </p:cNvPr>
          <p:cNvSpPr>
            <a:spLocks noGrp="1"/>
          </p:cNvSpPr>
          <p:nvPr>
            <p:ph sz="half" idx="2"/>
          </p:nvPr>
        </p:nvSpPr>
        <p:spPr>
          <a:xfrm>
            <a:off x="378372" y="2336873"/>
            <a:ext cx="9915809" cy="4389748"/>
          </a:xfrm>
        </p:spPr>
        <p:txBody>
          <a:bodyPr>
            <a:normAutofit fontScale="70000" lnSpcReduction="20000"/>
          </a:bodyPr>
          <a:lstStyle/>
          <a:p>
            <a:pPr marL="0" indent="0">
              <a:buNone/>
            </a:pPr>
            <a:r>
              <a:rPr lang="en-US" dirty="0">
                <a:latin typeface="Andale Mono" panose="020B0509000000000004" pitchFamily="49" charset="0"/>
              </a:rPr>
              <a:t>define list = proc(x, y) proc(t) if t then y else x</a:t>
            </a:r>
          </a:p>
          <a:p>
            <a:pPr marL="0" indent="0">
              <a:buNone/>
            </a:pPr>
            <a:r>
              <a:rPr lang="en-US" dirty="0">
                <a:latin typeface="Andale Mono" panose="020B0509000000000004" pitchFamily="49" charset="0"/>
              </a:rPr>
              <a:t>define empty = 0         % give the "empty list" a name</a:t>
            </a:r>
          </a:p>
          <a:p>
            <a:pPr marL="0" indent="0">
              <a:buNone/>
            </a:pPr>
            <a:r>
              <a:rPr lang="en-US" dirty="0">
                <a:latin typeface="Andale Mono" panose="020B0509000000000004" pitchFamily="49" charset="0"/>
              </a:rPr>
              <a:t>define </a:t>
            </a:r>
            <a:r>
              <a:rPr lang="en-US" dirty="0" err="1">
                <a:latin typeface="Andale Mono" panose="020B0509000000000004" pitchFamily="49" charset="0"/>
              </a:rPr>
              <a:t>isEmpty</a:t>
            </a:r>
            <a:r>
              <a:rPr lang="en-US" dirty="0">
                <a:latin typeface="Andale Mono" panose="020B0509000000000004" pitchFamily="49" charset="0"/>
              </a:rPr>
              <a:t> = proc(</a:t>
            </a:r>
            <a:r>
              <a:rPr lang="en-US" dirty="0" err="1">
                <a:latin typeface="Andale Mono" panose="020B0509000000000004" pitchFamily="49" charset="0"/>
              </a:rPr>
              <a:t>xs</a:t>
            </a:r>
            <a:r>
              <a:rPr lang="en-US" dirty="0">
                <a:latin typeface="Andale Mono" panose="020B0509000000000004" pitchFamily="49" charset="0"/>
              </a:rPr>
              <a:t>) if </a:t>
            </a:r>
            <a:r>
              <a:rPr lang="en-US" dirty="0" err="1">
                <a:latin typeface="Andale Mono" panose="020B0509000000000004" pitchFamily="49" charset="0"/>
              </a:rPr>
              <a:t>xs</a:t>
            </a:r>
            <a:r>
              <a:rPr lang="en-US" dirty="0">
                <a:latin typeface="Andale Mono" panose="020B0509000000000004" pitchFamily="49" charset="0"/>
              </a:rPr>
              <a:t> then 0 else 1</a:t>
            </a:r>
          </a:p>
          <a:p>
            <a:pPr marL="0" indent="0">
              <a:buNone/>
            </a:pPr>
            <a:r>
              <a:rPr lang="en-US" dirty="0">
                <a:latin typeface="Andale Mono" panose="020B0509000000000004" pitchFamily="49" charset="0"/>
              </a:rPr>
              <a:t>define head = proc(</a:t>
            </a:r>
            <a:r>
              <a:rPr lang="en-US" dirty="0" err="1">
                <a:latin typeface="Andale Mono" panose="020B0509000000000004" pitchFamily="49" charset="0"/>
              </a:rPr>
              <a:t>lst</a:t>
            </a:r>
            <a:r>
              <a:rPr lang="en-US" dirty="0">
                <a:latin typeface="Andale Mono" panose="020B0509000000000004" pitchFamily="49" charset="0"/>
              </a:rPr>
              <a:t>) .</a:t>
            </a:r>
            <a:r>
              <a:rPr lang="en-US" dirty="0" err="1">
                <a:latin typeface="Andale Mono" panose="020B0509000000000004" pitchFamily="49" charset="0"/>
              </a:rPr>
              <a:t>lst</a:t>
            </a:r>
            <a:r>
              <a:rPr lang="en-US" dirty="0">
                <a:latin typeface="Andale Mono" panose="020B0509000000000004" pitchFamily="49" charset="0"/>
              </a:rPr>
              <a:t>(0) % the first element of the list</a:t>
            </a:r>
          </a:p>
          <a:p>
            <a:pPr marL="0" indent="0">
              <a:buNone/>
            </a:pPr>
            <a:r>
              <a:rPr lang="en-US" dirty="0">
                <a:latin typeface="Andale Mono" panose="020B0509000000000004" pitchFamily="49" charset="0"/>
              </a:rPr>
              <a:t>define tail  = proc(</a:t>
            </a:r>
            <a:r>
              <a:rPr lang="en-US" dirty="0" err="1">
                <a:latin typeface="Andale Mono" panose="020B0509000000000004" pitchFamily="49" charset="0"/>
              </a:rPr>
              <a:t>lst</a:t>
            </a:r>
            <a:r>
              <a:rPr lang="en-US" dirty="0">
                <a:latin typeface="Andale Mono" panose="020B0509000000000004" pitchFamily="49" charset="0"/>
              </a:rPr>
              <a:t>) .</a:t>
            </a:r>
            <a:r>
              <a:rPr lang="en-US" dirty="0" err="1">
                <a:latin typeface="Andale Mono" panose="020B0509000000000004" pitchFamily="49" charset="0"/>
              </a:rPr>
              <a:t>lst</a:t>
            </a:r>
            <a:r>
              <a:rPr lang="en-US" dirty="0">
                <a:latin typeface="Andale Mono" panose="020B0509000000000004" pitchFamily="49" charset="0"/>
              </a:rPr>
              <a:t>(1) % the (list of the) rest of the list</a:t>
            </a:r>
          </a:p>
          <a:p>
            <a:pPr marL="0" indent="0">
              <a:buNone/>
            </a:pPr>
            <a:r>
              <a:rPr lang="en-US" sz="2600" dirty="0">
                <a:latin typeface="Andale Mono" panose="020B0509000000000004" pitchFamily="49" charset="0"/>
              </a:rPr>
              <a:t>define </a:t>
            </a:r>
            <a:r>
              <a:rPr lang="en-US" sz="2600" dirty="0" err="1">
                <a:latin typeface="Andale Mono" panose="020B0509000000000004" pitchFamily="49" charset="0"/>
              </a:rPr>
              <a:t>i_th</a:t>
            </a:r>
            <a:r>
              <a:rPr lang="en-US" sz="2600" dirty="0">
                <a:latin typeface="Andale Mono" panose="020B0509000000000004" pitchFamily="49" charset="0"/>
              </a:rPr>
              <a:t> = proc(</a:t>
            </a:r>
            <a:r>
              <a:rPr lang="en-US" sz="2600" dirty="0" err="1">
                <a:latin typeface="Andale Mono" panose="020B0509000000000004" pitchFamily="49" charset="0"/>
              </a:rPr>
              <a:t>lst,i</a:t>
            </a:r>
            <a:r>
              <a:rPr lang="en-US" sz="2600" dirty="0">
                <a:latin typeface="Andale Mono" panose="020B0509000000000004" pitchFamily="49" charset="0"/>
              </a:rPr>
              <a:t>)</a:t>
            </a:r>
          </a:p>
          <a:p>
            <a:pPr marL="0" indent="0">
              <a:buNone/>
            </a:pPr>
            <a:r>
              <a:rPr lang="en-US" sz="2600" dirty="0">
                <a:latin typeface="Andale Mono" panose="020B0509000000000004" pitchFamily="49" charset="0"/>
              </a:rPr>
              <a:t>                if </a:t>
            </a:r>
            <a:r>
              <a:rPr lang="en-US" sz="2600" dirty="0" err="1">
                <a:latin typeface="Andale Mono" panose="020B0509000000000004" pitchFamily="49" charset="0"/>
              </a:rPr>
              <a:t>i</a:t>
            </a:r>
            <a:r>
              <a:rPr lang="en-US" sz="2600" dirty="0">
                <a:latin typeface="Andale Mono" panose="020B0509000000000004" pitchFamily="49" charset="0"/>
              </a:rPr>
              <a:t> then .</a:t>
            </a:r>
            <a:r>
              <a:rPr lang="en-US" sz="2600" dirty="0" err="1">
                <a:latin typeface="Andale Mono" panose="020B0509000000000004" pitchFamily="49" charset="0"/>
              </a:rPr>
              <a:t>i_th</a:t>
            </a:r>
            <a:r>
              <a:rPr lang="en-US" sz="2600" dirty="0">
                <a:latin typeface="Andale Mono" panose="020B0509000000000004" pitchFamily="49" charset="0"/>
              </a:rPr>
              <a:t>(.tail(</a:t>
            </a:r>
            <a:r>
              <a:rPr lang="en-US" sz="2600" dirty="0" err="1">
                <a:latin typeface="Andale Mono" panose="020B0509000000000004" pitchFamily="49" charset="0"/>
              </a:rPr>
              <a:t>lst</a:t>
            </a:r>
            <a:r>
              <a:rPr lang="en-US" sz="2600" dirty="0">
                <a:latin typeface="Andale Mono" panose="020B0509000000000004" pitchFamily="49" charset="0"/>
              </a:rPr>
              <a:t>),sub1(</a:t>
            </a:r>
            <a:r>
              <a:rPr lang="en-US" sz="2600" dirty="0" err="1">
                <a:latin typeface="Andale Mono" panose="020B0509000000000004" pitchFamily="49" charset="0"/>
              </a:rPr>
              <a:t>i</a:t>
            </a:r>
            <a:r>
              <a:rPr lang="en-US" sz="2600" dirty="0">
                <a:latin typeface="Andale Mono" panose="020B0509000000000004" pitchFamily="49" charset="0"/>
              </a:rPr>
              <a:t>)) else .head(</a:t>
            </a:r>
            <a:r>
              <a:rPr lang="en-US" sz="2600" dirty="0" err="1">
                <a:latin typeface="Andale Mono" panose="020B0509000000000004" pitchFamily="49" charset="0"/>
              </a:rPr>
              <a:t>lst</a:t>
            </a:r>
            <a:r>
              <a:rPr lang="en-US" sz="2600" dirty="0">
                <a:latin typeface="Andale Mono" panose="020B0509000000000004" pitchFamily="49" charset="0"/>
              </a:rPr>
              <a:t>)</a:t>
            </a:r>
          </a:p>
          <a:p>
            <a:pPr marL="0" indent="0">
              <a:buNone/>
            </a:pPr>
            <a:endParaRPr lang="en-US" sz="2600" dirty="0">
              <a:latin typeface="Andale Mono" panose="020B0509000000000004" pitchFamily="49" charset="0"/>
            </a:endParaRPr>
          </a:p>
          <a:p>
            <a:pPr marL="0" indent="0">
              <a:buNone/>
            </a:pPr>
            <a:r>
              <a:rPr lang="en-US" sz="2600" dirty="0">
                <a:latin typeface="Andale Mono" panose="020B0509000000000004" pitchFamily="49" charset="0"/>
              </a:rPr>
              <a:t>define seq = proc(n) .list(</a:t>
            </a:r>
            <a:r>
              <a:rPr lang="en-US" sz="2600" dirty="0" err="1">
                <a:latin typeface="Andale Mono" panose="020B0509000000000004" pitchFamily="49" charset="0"/>
              </a:rPr>
              <a:t>n,.seq</a:t>
            </a:r>
            <a:r>
              <a:rPr lang="en-US" sz="2600" dirty="0">
                <a:latin typeface="Andale Mono" panose="020B0509000000000004" pitchFamily="49" charset="0"/>
              </a:rPr>
              <a:t>(add1(n))) % ∞ recursion?</a:t>
            </a:r>
          </a:p>
          <a:p>
            <a:pPr marL="0" indent="0">
              <a:buNone/>
            </a:pPr>
            <a:r>
              <a:rPr lang="en-US" sz="2600" dirty="0">
                <a:latin typeface="Andale Mono" panose="020B0509000000000004" pitchFamily="49" charset="0"/>
              </a:rPr>
              <a:t>define </a:t>
            </a:r>
            <a:r>
              <a:rPr lang="en-US" sz="2600" dirty="0" err="1">
                <a:latin typeface="Andale Mono" panose="020B0509000000000004" pitchFamily="49" charset="0"/>
              </a:rPr>
              <a:t>natnos</a:t>
            </a:r>
            <a:r>
              <a:rPr lang="en-US" sz="2600" dirty="0">
                <a:latin typeface="Andale Mono" panose="020B0509000000000004" pitchFamily="49" charset="0"/>
              </a:rPr>
              <a:t> = .seq(1)</a:t>
            </a:r>
          </a:p>
          <a:p>
            <a:pPr marL="0" indent="0">
              <a:buNone/>
            </a:pPr>
            <a:r>
              <a:rPr lang="en-US" sz="2600" dirty="0">
                <a:latin typeface="Andale Mono" panose="020B0509000000000004" pitchFamily="49" charset="0"/>
              </a:rPr>
              <a:t>.</a:t>
            </a:r>
            <a:r>
              <a:rPr lang="en-US" sz="2600" dirty="0" err="1">
                <a:latin typeface="Andale Mono" panose="020B0509000000000004" pitchFamily="49" charset="0"/>
              </a:rPr>
              <a:t>i_th</a:t>
            </a:r>
            <a:r>
              <a:rPr lang="en-US" sz="2600" dirty="0">
                <a:latin typeface="Andale Mono" panose="020B0509000000000004" pitchFamily="49" charset="0"/>
              </a:rPr>
              <a:t>(natnos,0)</a:t>
            </a:r>
          </a:p>
          <a:p>
            <a:pPr marL="0" indent="0">
              <a:buNone/>
            </a:pPr>
            <a:r>
              <a:rPr lang="en-US" sz="2600" dirty="0">
                <a:latin typeface="Andale Mono" panose="020B0509000000000004" pitchFamily="49" charset="0"/>
              </a:rPr>
              <a:t>.</a:t>
            </a:r>
            <a:r>
              <a:rPr lang="en-US" sz="2600" dirty="0" err="1">
                <a:latin typeface="Andale Mono" panose="020B0509000000000004" pitchFamily="49" charset="0"/>
              </a:rPr>
              <a:t>i_th</a:t>
            </a:r>
            <a:r>
              <a:rPr lang="en-US" sz="2600" dirty="0">
                <a:latin typeface="Andale Mono" panose="020B0509000000000004" pitchFamily="49" charset="0"/>
              </a:rPr>
              <a:t>(natnos,1)</a:t>
            </a:r>
          </a:p>
          <a:p>
            <a:pPr marL="0" indent="0">
              <a:buNone/>
            </a:pPr>
            <a:r>
              <a:rPr lang="en-US" sz="2600" dirty="0">
                <a:latin typeface="Andale Mono" panose="020B0509000000000004" pitchFamily="49" charset="0"/>
              </a:rPr>
              <a:t>.</a:t>
            </a:r>
            <a:r>
              <a:rPr lang="en-US" sz="2600" dirty="0" err="1">
                <a:latin typeface="Andale Mono" panose="020B0509000000000004" pitchFamily="49" charset="0"/>
              </a:rPr>
              <a:t>i_th</a:t>
            </a:r>
            <a:r>
              <a:rPr lang="en-US" sz="2600" dirty="0">
                <a:latin typeface="Andale Mono" panose="020B0509000000000004" pitchFamily="49" charset="0"/>
              </a:rPr>
              <a:t>(natnos,100)</a:t>
            </a:r>
            <a:endParaRPr lang="en-US" dirty="0">
              <a:latin typeface="Andale Mono" panose="020B0509000000000004" pitchFamily="49" charset="0"/>
            </a:endParaRPr>
          </a:p>
        </p:txBody>
      </p:sp>
      <p:sp>
        <p:nvSpPr>
          <p:cNvPr id="2" name="Title 1">
            <a:extLst>
              <a:ext uri="{FF2B5EF4-FFF2-40B4-BE49-F238E27FC236}">
                <a16:creationId xmlns:a16="http://schemas.microsoft.com/office/drawing/2014/main" id="{9594D3DD-4A4E-0A47-AE9A-EA24CCDDCB2D}"/>
              </a:ext>
            </a:extLst>
          </p:cNvPr>
          <p:cNvSpPr>
            <a:spLocks noGrp="1"/>
          </p:cNvSpPr>
          <p:nvPr>
            <p:ph type="title"/>
          </p:nvPr>
        </p:nvSpPr>
        <p:spPr/>
        <p:txBody>
          <a:bodyPr/>
          <a:lstStyle/>
          <a:p>
            <a:r>
              <a:rPr lang="en-US" dirty="0"/>
              <a:t>It’s Mind-</a:t>
            </a:r>
            <a:r>
              <a:rPr lang="en-US" dirty="0" err="1"/>
              <a:t>Clobberin</a:t>
            </a:r>
            <a:r>
              <a:rPr lang="en-US" dirty="0"/>
              <a:t>’ Time</a:t>
            </a:r>
          </a:p>
        </p:txBody>
      </p:sp>
      <p:pic>
        <p:nvPicPr>
          <p:cNvPr id="9" name="Content Placeholder 8">
            <a:extLst>
              <a:ext uri="{FF2B5EF4-FFF2-40B4-BE49-F238E27FC236}">
                <a16:creationId xmlns:a16="http://schemas.microsoft.com/office/drawing/2014/main" id="{0B22C99E-A930-D443-B657-50850AD3E0AA}"/>
              </a:ext>
            </a:extLst>
          </p:cNvPr>
          <p:cNvPicPr>
            <a:picLocks noGrp="1" noChangeAspect="1"/>
          </p:cNvPicPr>
          <p:nvPr>
            <p:ph sz="half" idx="1"/>
          </p:nvPr>
        </p:nvPicPr>
        <p:blipFill>
          <a:blip r:embed="rId2"/>
          <a:stretch>
            <a:fillRect/>
          </a:stretch>
        </p:blipFill>
        <p:spPr>
          <a:xfrm>
            <a:off x="9289692" y="44584"/>
            <a:ext cx="2902308" cy="3598863"/>
          </a:xfrm>
        </p:spPr>
      </p:pic>
      <p:sp>
        <p:nvSpPr>
          <p:cNvPr id="5" name="Date Placeholder 4">
            <a:extLst>
              <a:ext uri="{FF2B5EF4-FFF2-40B4-BE49-F238E27FC236}">
                <a16:creationId xmlns:a16="http://schemas.microsoft.com/office/drawing/2014/main" id="{663D5E08-912A-0B44-97A9-4D5215CAD848}"/>
              </a:ext>
            </a:extLst>
          </p:cNvPr>
          <p:cNvSpPr>
            <a:spLocks noGrp="1"/>
          </p:cNvSpPr>
          <p:nvPr>
            <p:ph type="dt" sz="half" idx="10"/>
          </p:nvPr>
        </p:nvSpPr>
        <p:spPr/>
        <p:txBody>
          <a:bodyPr/>
          <a:lstStyle/>
          <a:p>
            <a:fld id="{5B7AE9DA-4C38-FF4C-BDAD-DE2E6F60AD6F}" type="datetime1">
              <a:rPr lang="en-US" smtClean="0"/>
              <a:t>3/17/21</a:t>
            </a:fld>
            <a:endParaRPr lang="en-US"/>
          </a:p>
        </p:txBody>
      </p:sp>
      <p:sp>
        <p:nvSpPr>
          <p:cNvPr id="7" name="Slide Number Placeholder 6">
            <a:extLst>
              <a:ext uri="{FF2B5EF4-FFF2-40B4-BE49-F238E27FC236}">
                <a16:creationId xmlns:a16="http://schemas.microsoft.com/office/drawing/2014/main" id="{E5917F55-3215-F64B-A9F6-6411A01AC4CD}"/>
              </a:ext>
            </a:extLst>
          </p:cNvPr>
          <p:cNvSpPr>
            <a:spLocks noGrp="1"/>
          </p:cNvSpPr>
          <p:nvPr>
            <p:ph type="sldNum" sz="quarter" idx="12"/>
          </p:nvPr>
        </p:nvSpPr>
        <p:spPr/>
        <p:txBody>
          <a:bodyPr/>
          <a:lstStyle/>
          <a:p>
            <a:fld id="{96BDC4DD-03EC-6948-A06B-20516E71545D}" type="slidenum">
              <a:rPr lang="en-US" smtClean="0"/>
              <a:t>50</a:t>
            </a:fld>
            <a:endParaRPr lang="en-US"/>
          </a:p>
        </p:txBody>
      </p:sp>
    </p:spTree>
    <p:extLst>
      <p:ext uri="{BB962C8B-B14F-4D97-AF65-F5344CB8AC3E}">
        <p14:creationId xmlns:p14="http://schemas.microsoft.com/office/powerpoint/2010/main" val="43275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372D-7F90-C54A-9C9B-864B55A0965C}"/>
              </a:ext>
            </a:extLst>
          </p:cNvPr>
          <p:cNvSpPr>
            <a:spLocks noGrp="1"/>
          </p:cNvSpPr>
          <p:nvPr>
            <p:ph type="title"/>
          </p:nvPr>
        </p:nvSpPr>
        <p:spPr/>
        <p:txBody>
          <a:bodyPr/>
          <a:lstStyle/>
          <a:p>
            <a:r>
              <a:rPr lang="en-US" dirty="0"/>
              <a:t>This is referred to as</a:t>
            </a:r>
          </a:p>
        </p:txBody>
      </p:sp>
      <p:sp>
        <p:nvSpPr>
          <p:cNvPr id="3" name="Content Placeholder 2">
            <a:extLst>
              <a:ext uri="{FF2B5EF4-FFF2-40B4-BE49-F238E27FC236}">
                <a16:creationId xmlns:a16="http://schemas.microsoft.com/office/drawing/2014/main" id="{31EDA842-74BE-C140-A0AE-C6D567E209F6}"/>
              </a:ext>
            </a:extLst>
          </p:cNvPr>
          <p:cNvSpPr>
            <a:spLocks noGrp="1"/>
          </p:cNvSpPr>
          <p:nvPr>
            <p:ph idx="1"/>
          </p:nvPr>
        </p:nvSpPr>
        <p:spPr/>
        <p:txBody>
          <a:bodyPr>
            <a:normAutofit/>
          </a:bodyPr>
          <a:lstStyle/>
          <a:p>
            <a:r>
              <a:rPr lang="en-US" sz="3600" i="1" dirty="0"/>
              <a:t>Lazy Evaluation</a:t>
            </a:r>
            <a:endParaRPr lang="en-US" sz="3600" dirty="0"/>
          </a:p>
          <a:p>
            <a:endParaRPr lang="en-US" sz="3600" dirty="0"/>
          </a:p>
          <a:p>
            <a:r>
              <a:rPr lang="en-US" dirty="0"/>
              <a:t>It is considered safer in pure functional languages.</a:t>
            </a:r>
          </a:p>
          <a:p>
            <a:r>
              <a:rPr lang="en-US" dirty="0"/>
              <a:t>Side effects are what does pass-by-name in.</a:t>
            </a:r>
          </a:p>
          <a:p>
            <a:r>
              <a:rPr lang="en-US" dirty="0"/>
              <a:t>This is used in Haskell.</a:t>
            </a:r>
          </a:p>
        </p:txBody>
      </p:sp>
      <p:sp>
        <p:nvSpPr>
          <p:cNvPr id="4" name="Date Placeholder 3">
            <a:extLst>
              <a:ext uri="{FF2B5EF4-FFF2-40B4-BE49-F238E27FC236}">
                <a16:creationId xmlns:a16="http://schemas.microsoft.com/office/drawing/2014/main" id="{E15BBA39-9F17-C94A-B615-868E41A4F0AE}"/>
              </a:ext>
            </a:extLst>
          </p:cNvPr>
          <p:cNvSpPr>
            <a:spLocks noGrp="1"/>
          </p:cNvSpPr>
          <p:nvPr>
            <p:ph type="dt" sz="half" idx="10"/>
          </p:nvPr>
        </p:nvSpPr>
        <p:spPr/>
        <p:txBody>
          <a:bodyPr/>
          <a:lstStyle/>
          <a:p>
            <a:fld id="{B76E17A2-6BBC-7349-896B-6286AAC7A8D8}" type="datetime1">
              <a:rPr lang="en-US" smtClean="0"/>
              <a:t>3/17/21</a:t>
            </a:fld>
            <a:endParaRPr lang="en-US"/>
          </a:p>
        </p:txBody>
      </p:sp>
      <p:sp>
        <p:nvSpPr>
          <p:cNvPr id="5" name="Footer Placeholder 4">
            <a:extLst>
              <a:ext uri="{FF2B5EF4-FFF2-40B4-BE49-F238E27FC236}">
                <a16:creationId xmlns:a16="http://schemas.microsoft.com/office/drawing/2014/main" id="{07E7DF23-C556-244F-B169-46E81575C535}"/>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ED54AD7E-C236-9340-B3D0-FAEB581DD394}"/>
              </a:ext>
            </a:extLst>
          </p:cNvPr>
          <p:cNvSpPr>
            <a:spLocks noGrp="1"/>
          </p:cNvSpPr>
          <p:nvPr>
            <p:ph type="sldNum" sz="quarter" idx="12"/>
          </p:nvPr>
        </p:nvSpPr>
        <p:spPr/>
        <p:txBody>
          <a:bodyPr/>
          <a:lstStyle/>
          <a:p>
            <a:fld id="{96BDC4DD-03EC-6948-A06B-20516E71545D}" type="slidenum">
              <a:rPr lang="en-US" smtClean="0"/>
              <a:t>51</a:t>
            </a:fld>
            <a:endParaRPr lang="en-US"/>
          </a:p>
        </p:txBody>
      </p:sp>
    </p:spTree>
    <p:extLst>
      <p:ext uri="{BB962C8B-B14F-4D97-AF65-F5344CB8AC3E}">
        <p14:creationId xmlns:p14="http://schemas.microsoft.com/office/powerpoint/2010/main" val="4204551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B6F6-099B-CA46-92F3-3291A7FF9622}"/>
              </a:ext>
            </a:extLst>
          </p:cNvPr>
          <p:cNvSpPr>
            <a:spLocks noGrp="1"/>
          </p:cNvSpPr>
          <p:nvPr>
            <p:ph type="title"/>
          </p:nvPr>
        </p:nvSpPr>
        <p:spPr/>
        <p:txBody>
          <a:bodyPr/>
          <a:lstStyle/>
          <a:p>
            <a:r>
              <a:rPr lang="en-US" dirty="0"/>
              <a:t>A Simpler Example of NAME's Problem</a:t>
            </a:r>
          </a:p>
        </p:txBody>
      </p:sp>
      <p:sp>
        <p:nvSpPr>
          <p:cNvPr id="3" name="Content Placeholder 2">
            <a:extLst>
              <a:ext uri="{FF2B5EF4-FFF2-40B4-BE49-F238E27FC236}">
                <a16:creationId xmlns:a16="http://schemas.microsoft.com/office/drawing/2014/main" id="{9574D625-A458-C942-8105-DE37A8462188}"/>
              </a:ext>
            </a:extLst>
          </p:cNvPr>
          <p:cNvSpPr>
            <a:spLocks noGrp="1"/>
          </p:cNvSpPr>
          <p:nvPr>
            <p:ph idx="1"/>
          </p:nvPr>
        </p:nvSpPr>
        <p:spPr/>
        <p:txBody>
          <a:bodyPr>
            <a:normAutofit fontScale="92500" lnSpcReduction="10000"/>
          </a:bodyPr>
          <a:lstStyle/>
          <a:p>
            <a:r>
              <a:rPr lang="en-US" dirty="0"/>
              <a:t>What's wrong with this code?</a:t>
            </a:r>
          </a:p>
          <a:p>
            <a:pPr lvl="1"/>
            <a:r>
              <a:rPr lang="en-US" dirty="0"/>
              <a:t>(It works.)</a:t>
            </a:r>
          </a:p>
          <a:p>
            <a:endParaRPr lang="en-US" dirty="0"/>
          </a:p>
          <a:p>
            <a:pPr marL="0" indent="0">
              <a:buNone/>
            </a:pPr>
            <a:r>
              <a:rPr lang="en-US" dirty="0">
                <a:latin typeface="Andale Mono" panose="020B0509000000000004" pitchFamily="49" charset="0"/>
              </a:rPr>
              <a:t>define </a:t>
            </a:r>
            <a:r>
              <a:rPr lang="en-US" dirty="0" err="1">
                <a:latin typeface="Andale Mono" panose="020B0509000000000004" pitchFamily="49" charset="0"/>
              </a:rPr>
              <a:t>tripleVal</a:t>
            </a:r>
            <a:r>
              <a:rPr lang="en-US" dirty="0">
                <a:latin typeface="Andale Mono" panose="020B0509000000000004" pitchFamily="49" charset="0"/>
              </a:rPr>
              <a:t> = proc(x) { +( x, +( x, x ) )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define fact = proc(n)</a:t>
            </a:r>
          </a:p>
          <a:p>
            <a:pPr marL="0" indent="0">
              <a:buNone/>
            </a:pPr>
            <a:r>
              <a:rPr lang="en-US" dirty="0">
                <a:latin typeface="Andale Mono" panose="020B0509000000000004" pitchFamily="49" charset="0"/>
              </a:rPr>
              <a:t>            if zero?(n) then 1 else *(</a:t>
            </a:r>
            <a:r>
              <a:rPr lang="en-US" dirty="0" err="1">
                <a:latin typeface="Andale Mono" panose="020B0509000000000004" pitchFamily="49" charset="0"/>
              </a:rPr>
              <a:t>n,.fact</a:t>
            </a:r>
            <a:r>
              <a:rPr lang="en-US" dirty="0">
                <a:latin typeface="Andale Mono" panose="020B0509000000000004" pitchFamily="49" charset="0"/>
              </a:rPr>
              <a:t>(sub1(n)))</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a:t>
            </a:r>
            <a:r>
              <a:rPr lang="en-US" dirty="0" err="1">
                <a:latin typeface="Andale Mono" panose="020B0509000000000004" pitchFamily="49" charset="0"/>
              </a:rPr>
              <a:t>tripleVal</a:t>
            </a:r>
            <a:r>
              <a:rPr lang="en-US" dirty="0">
                <a:latin typeface="Andale Mono" panose="020B0509000000000004" pitchFamily="49" charset="0"/>
              </a:rPr>
              <a:t>( .fact(6) ) % =&gt; 2160</a:t>
            </a:r>
          </a:p>
        </p:txBody>
      </p:sp>
      <p:sp>
        <p:nvSpPr>
          <p:cNvPr id="4" name="Date Placeholder 3">
            <a:extLst>
              <a:ext uri="{FF2B5EF4-FFF2-40B4-BE49-F238E27FC236}">
                <a16:creationId xmlns:a16="http://schemas.microsoft.com/office/drawing/2014/main" id="{5FF973E8-39C6-9E41-860D-8697BCCF8570}"/>
              </a:ext>
            </a:extLst>
          </p:cNvPr>
          <p:cNvSpPr>
            <a:spLocks noGrp="1"/>
          </p:cNvSpPr>
          <p:nvPr>
            <p:ph type="dt" sz="half" idx="10"/>
          </p:nvPr>
        </p:nvSpPr>
        <p:spPr/>
        <p:txBody>
          <a:bodyPr/>
          <a:lstStyle/>
          <a:p>
            <a:fld id="{7D2C7312-CF3E-1E4D-B03A-40CA7BFFA168}" type="datetime1">
              <a:rPr lang="en-US" smtClean="0"/>
              <a:t>3/17/21</a:t>
            </a:fld>
            <a:endParaRPr lang="en-US"/>
          </a:p>
        </p:txBody>
      </p:sp>
      <p:sp>
        <p:nvSpPr>
          <p:cNvPr id="5" name="Footer Placeholder 4">
            <a:extLst>
              <a:ext uri="{FF2B5EF4-FFF2-40B4-BE49-F238E27FC236}">
                <a16:creationId xmlns:a16="http://schemas.microsoft.com/office/drawing/2014/main" id="{CFD4DA21-5945-DB42-B866-BD1AE15AEF85}"/>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6FA0E4AA-DE0C-7742-BAB9-F00DC4CA2C5F}"/>
              </a:ext>
            </a:extLst>
          </p:cNvPr>
          <p:cNvSpPr>
            <a:spLocks noGrp="1"/>
          </p:cNvSpPr>
          <p:nvPr>
            <p:ph type="sldNum" sz="quarter" idx="12"/>
          </p:nvPr>
        </p:nvSpPr>
        <p:spPr/>
        <p:txBody>
          <a:bodyPr/>
          <a:lstStyle/>
          <a:p>
            <a:fld id="{96BDC4DD-03EC-6948-A06B-20516E71545D}" type="slidenum">
              <a:rPr lang="en-US" smtClean="0"/>
              <a:t>52</a:t>
            </a:fld>
            <a:endParaRPr lang="en-US"/>
          </a:p>
        </p:txBody>
      </p:sp>
    </p:spTree>
    <p:extLst>
      <p:ext uri="{BB962C8B-B14F-4D97-AF65-F5344CB8AC3E}">
        <p14:creationId xmlns:p14="http://schemas.microsoft.com/office/powerpoint/2010/main" val="2425238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69A7-7FBB-BB49-9C31-5E21C79139A4}"/>
              </a:ext>
            </a:extLst>
          </p:cNvPr>
          <p:cNvSpPr>
            <a:spLocks noGrp="1"/>
          </p:cNvSpPr>
          <p:nvPr>
            <p:ph type="title"/>
          </p:nvPr>
        </p:nvSpPr>
        <p:spPr/>
        <p:txBody>
          <a:bodyPr/>
          <a:lstStyle/>
          <a:p>
            <a:r>
              <a:rPr lang="en-US" sz="4000" b="1" dirty="0"/>
              <a:t>NEED</a:t>
            </a:r>
            <a:r>
              <a:rPr lang="en-US" dirty="0"/>
              <a:t>: Like NAME, but With a </a:t>
            </a:r>
            <a:r>
              <a:rPr lang="en-US" u="sng" dirty="0"/>
              <a:t>Cache</a:t>
            </a:r>
          </a:p>
        </p:txBody>
      </p:sp>
      <p:sp>
        <p:nvSpPr>
          <p:cNvPr id="3" name="Content Placeholder 2">
            <a:extLst>
              <a:ext uri="{FF2B5EF4-FFF2-40B4-BE49-F238E27FC236}">
                <a16:creationId xmlns:a16="http://schemas.microsoft.com/office/drawing/2014/main" id="{587F76D7-733A-804D-AFFA-5CC18188CD15}"/>
              </a:ext>
            </a:extLst>
          </p:cNvPr>
          <p:cNvSpPr>
            <a:spLocks noGrp="1"/>
          </p:cNvSpPr>
          <p:nvPr>
            <p:ph idx="1"/>
          </p:nvPr>
        </p:nvSpPr>
        <p:spPr/>
        <p:txBody>
          <a:bodyPr/>
          <a:lstStyle/>
          <a:p>
            <a:pPr marL="0" indent="0">
              <a:buNone/>
            </a:pPr>
            <a:r>
              <a:rPr lang="en-US" dirty="0">
                <a:latin typeface="Andale Mono" panose="020B0509000000000004" pitchFamily="49" charset="0"/>
              </a:rPr>
              <a:t>define thrice = proc(x) { x ; x ; x }</a:t>
            </a:r>
          </a:p>
          <a:p>
            <a:pPr marL="0" indent="0">
              <a:buNone/>
            </a:pPr>
            <a:r>
              <a:rPr lang="en-US" dirty="0">
                <a:latin typeface="Andale Mono" panose="020B0509000000000004" pitchFamily="49" charset="0"/>
              </a:rPr>
              <a:t>define </a:t>
            </a:r>
            <a:r>
              <a:rPr lang="en-US" dirty="0" err="1">
                <a:latin typeface="Andale Mono" panose="020B0509000000000004" pitchFamily="49" charset="0"/>
              </a:rPr>
              <a:t>num</a:t>
            </a:r>
            <a:r>
              <a:rPr lang="en-US" dirty="0">
                <a:latin typeface="Andale Mono" panose="020B0509000000000004" pitchFamily="49" charset="0"/>
              </a:rPr>
              <a:t> = 0</a:t>
            </a:r>
          </a:p>
          <a:p>
            <a:pPr marL="0" indent="0">
              <a:buNone/>
            </a:pPr>
            <a:r>
              <a:rPr lang="en-US" dirty="0">
                <a:latin typeface="Andale Mono" panose="020B0509000000000004" pitchFamily="49" charset="0"/>
              </a:rPr>
              <a:t>.thrice( set </a:t>
            </a:r>
            <a:r>
              <a:rPr lang="en-US" dirty="0" err="1">
                <a:latin typeface="Andale Mono" panose="020B0509000000000004" pitchFamily="49" charset="0"/>
              </a:rPr>
              <a:t>num</a:t>
            </a:r>
            <a:r>
              <a:rPr lang="en-US" dirty="0">
                <a:latin typeface="Andale Mono" panose="020B0509000000000004" pitchFamily="49" charset="0"/>
              </a:rPr>
              <a:t> = add1( </a:t>
            </a:r>
            <a:r>
              <a:rPr lang="en-US" dirty="0" err="1">
                <a:latin typeface="Andale Mono" panose="020B0509000000000004" pitchFamily="49" charset="0"/>
              </a:rPr>
              <a:t>num</a:t>
            </a:r>
            <a:r>
              <a:rPr lang="en-US" dirty="0">
                <a:latin typeface="Andale Mono" panose="020B0509000000000004" pitchFamily="49" charset="0"/>
              </a:rPr>
              <a:t> )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=&gt; 1</a:t>
            </a:r>
          </a:p>
          <a:p>
            <a:endParaRPr lang="en-US" dirty="0"/>
          </a:p>
          <a:p>
            <a:r>
              <a:rPr lang="en-US" dirty="0"/>
              <a:t>Works like REF, except when "global" variables are changed by the actual argument expressions</a:t>
            </a:r>
          </a:p>
        </p:txBody>
      </p:sp>
      <p:sp>
        <p:nvSpPr>
          <p:cNvPr id="4" name="Date Placeholder 3">
            <a:extLst>
              <a:ext uri="{FF2B5EF4-FFF2-40B4-BE49-F238E27FC236}">
                <a16:creationId xmlns:a16="http://schemas.microsoft.com/office/drawing/2014/main" id="{F2134A7C-7972-4D47-9369-14ECF4A88713}"/>
              </a:ext>
            </a:extLst>
          </p:cNvPr>
          <p:cNvSpPr>
            <a:spLocks noGrp="1"/>
          </p:cNvSpPr>
          <p:nvPr>
            <p:ph type="dt" sz="half" idx="10"/>
          </p:nvPr>
        </p:nvSpPr>
        <p:spPr/>
        <p:txBody>
          <a:bodyPr/>
          <a:lstStyle/>
          <a:p>
            <a:fld id="{A474D9E8-6A79-FD4C-8C02-FC1355DAE1FC}" type="datetime1">
              <a:rPr lang="en-US" smtClean="0"/>
              <a:t>3/17/21</a:t>
            </a:fld>
            <a:endParaRPr lang="en-US"/>
          </a:p>
        </p:txBody>
      </p:sp>
      <p:sp>
        <p:nvSpPr>
          <p:cNvPr id="5" name="Footer Placeholder 4">
            <a:extLst>
              <a:ext uri="{FF2B5EF4-FFF2-40B4-BE49-F238E27FC236}">
                <a16:creationId xmlns:a16="http://schemas.microsoft.com/office/drawing/2014/main" id="{EC3BB99F-3082-CF4B-88FB-CBC1F56DB0B0}"/>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3B34739C-CE80-6244-A968-0486D2D73B7D}"/>
              </a:ext>
            </a:extLst>
          </p:cNvPr>
          <p:cNvSpPr>
            <a:spLocks noGrp="1"/>
          </p:cNvSpPr>
          <p:nvPr>
            <p:ph type="sldNum" sz="quarter" idx="12"/>
          </p:nvPr>
        </p:nvSpPr>
        <p:spPr/>
        <p:txBody>
          <a:bodyPr/>
          <a:lstStyle/>
          <a:p>
            <a:fld id="{96BDC4DD-03EC-6948-A06B-20516E71545D}" type="slidenum">
              <a:rPr lang="en-US" smtClean="0"/>
              <a:t>53</a:t>
            </a:fld>
            <a:endParaRPr lang="en-US"/>
          </a:p>
        </p:txBody>
      </p:sp>
    </p:spTree>
    <p:extLst>
      <p:ext uri="{BB962C8B-B14F-4D97-AF65-F5344CB8AC3E}">
        <p14:creationId xmlns:p14="http://schemas.microsoft.com/office/powerpoint/2010/main" val="751109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B6F6-099B-CA46-92F3-3291A7FF9622}"/>
              </a:ext>
            </a:extLst>
          </p:cNvPr>
          <p:cNvSpPr>
            <a:spLocks noGrp="1"/>
          </p:cNvSpPr>
          <p:nvPr>
            <p:ph type="title"/>
          </p:nvPr>
        </p:nvSpPr>
        <p:spPr/>
        <p:txBody>
          <a:bodyPr/>
          <a:lstStyle/>
          <a:p>
            <a:r>
              <a:rPr lang="en-US" dirty="0"/>
              <a:t>Think of the Use of NEED to be like </a:t>
            </a:r>
            <a:r>
              <a:rPr lang="en-US" dirty="0">
                <a:latin typeface="Andale Mono" panose="020B0509000000000004" pitchFamily="49" charset="0"/>
              </a:rPr>
              <a:t>let</a:t>
            </a:r>
          </a:p>
        </p:txBody>
      </p:sp>
      <p:sp>
        <p:nvSpPr>
          <p:cNvPr id="3" name="Content Placeholder 2">
            <a:extLst>
              <a:ext uri="{FF2B5EF4-FFF2-40B4-BE49-F238E27FC236}">
                <a16:creationId xmlns:a16="http://schemas.microsoft.com/office/drawing/2014/main" id="{9574D625-A458-C942-8105-DE37A8462188}"/>
              </a:ext>
            </a:extLst>
          </p:cNvPr>
          <p:cNvSpPr>
            <a:spLocks noGrp="1"/>
          </p:cNvSpPr>
          <p:nvPr>
            <p:ph idx="1"/>
          </p:nvPr>
        </p:nvSpPr>
        <p:spPr>
          <a:xfrm>
            <a:off x="680321" y="2336873"/>
            <a:ext cx="10949704" cy="3599316"/>
          </a:xfrm>
        </p:spPr>
        <p:txBody>
          <a:bodyPr>
            <a:normAutofit/>
          </a:bodyPr>
          <a:lstStyle/>
          <a:p>
            <a:pPr marL="0" indent="0">
              <a:buNone/>
            </a:pPr>
            <a:r>
              <a:rPr lang="en-US" dirty="0">
                <a:latin typeface="Andale Mono" panose="020B0509000000000004" pitchFamily="49" charset="0"/>
              </a:rPr>
              <a:t>define fact = proc(n)</a:t>
            </a:r>
          </a:p>
          <a:p>
            <a:pPr marL="0" indent="0">
              <a:buNone/>
            </a:pPr>
            <a:r>
              <a:rPr lang="en-US" dirty="0">
                <a:latin typeface="Andale Mono" panose="020B0509000000000004" pitchFamily="49" charset="0"/>
              </a:rPr>
              <a:t>            if zero?(n) then 1 else *(</a:t>
            </a:r>
            <a:r>
              <a:rPr lang="en-US" dirty="0" err="1">
                <a:latin typeface="Andale Mono" panose="020B0509000000000004" pitchFamily="49" charset="0"/>
              </a:rPr>
              <a:t>n,.fact</a:t>
            </a:r>
            <a:r>
              <a:rPr lang="en-US" dirty="0">
                <a:latin typeface="Andale Mono" panose="020B0509000000000004" pitchFamily="49" charset="0"/>
              </a:rPr>
              <a:t>(sub1(n)))</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let</a:t>
            </a:r>
          </a:p>
          <a:p>
            <a:pPr marL="0" indent="0">
              <a:buNone/>
            </a:pPr>
            <a:r>
              <a:rPr lang="en-US" dirty="0">
                <a:latin typeface="Andale Mono" panose="020B0509000000000004" pitchFamily="49" charset="0"/>
              </a:rPr>
              <a:t>    </a:t>
            </a:r>
            <a:r>
              <a:rPr lang="en-US" dirty="0" err="1">
                <a:latin typeface="Andale Mono" panose="020B0509000000000004" pitchFamily="49" charset="0"/>
              </a:rPr>
              <a:t>savedVal</a:t>
            </a:r>
            <a:r>
              <a:rPr lang="en-US" dirty="0">
                <a:latin typeface="Andale Mono" panose="020B0509000000000004" pitchFamily="49" charset="0"/>
              </a:rPr>
              <a:t> = .fact( 6 )</a:t>
            </a:r>
          </a:p>
          <a:p>
            <a:pPr marL="0" indent="0">
              <a:buNone/>
            </a:pPr>
            <a:r>
              <a:rPr lang="en-US" dirty="0">
                <a:latin typeface="Andale Mono" panose="020B0509000000000004" pitchFamily="49" charset="0"/>
              </a:rPr>
              <a:t>in</a:t>
            </a:r>
          </a:p>
          <a:p>
            <a:pPr marL="0" indent="0">
              <a:buNone/>
            </a:pPr>
            <a:r>
              <a:rPr lang="en-US" dirty="0">
                <a:latin typeface="Andale Mono" panose="020B0509000000000004" pitchFamily="49" charset="0"/>
              </a:rPr>
              <a:t>    add( </a:t>
            </a:r>
            <a:r>
              <a:rPr lang="en-US" dirty="0" err="1">
                <a:latin typeface="Andale Mono" panose="020B0509000000000004" pitchFamily="49" charset="0"/>
              </a:rPr>
              <a:t>savedVal</a:t>
            </a:r>
            <a:r>
              <a:rPr lang="en-US" dirty="0">
                <a:latin typeface="Andale Mono" panose="020B0509000000000004" pitchFamily="49" charset="0"/>
              </a:rPr>
              <a:t>, add( </a:t>
            </a:r>
            <a:r>
              <a:rPr lang="en-US" dirty="0" err="1">
                <a:latin typeface="Andale Mono" panose="020B0509000000000004" pitchFamily="49" charset="0"/>
              </a:rPr>
              <a:t>savedVal</a:t>
            </a:r>
            <a:r>
              <a:rPr lang="en-US" dirty="0">
                <a:latin typeface="Andale Mono" panose="020B0509000000000004" pitchFamily="49" charset="0"/>
              </a:rPr>
              <a:t>, </a:t>
            </a:r>
            <a:r>
              <a:rPr lang="en-US" dirty="0" err="1">
                <a:latin typeface="Andale Mono" panose="020B0509000000000004" pitchFamily="49" charset="0"/>
              </a:rPr>
              <a:t>savedVal</a:t>
            </a:r>
            <a:r>
              <a:rPr lang="en-US" dirty="0">
                <a:latin typeface="Andale Mono" panose="020B0509000000000004" pitchFamily="49" charset="0"/>
              </a:rPr>
              <a:t> ) )</a:t>
            </a:r>
          </a:p>
        </p:txBody>
      </p:sp>
      <p:sp>
        <p:nvSpPr>
          <p:cNvPr id="4" name="Date Placeholder 3">
            <a:extLst>
              <a:ext uri="{FF2B5EF4-FFF2-40B4-BE49-F238E27FC236}">
                <a16:creationId xmlns:a16="http://schemas.microsoft.com/office/drawing/2014/main" id="{5FF973E8-39C6-9E41-860D-8697BCCF8570}"/>
              </a:ext>
            </a:extLst>
          </p:cNvPr>
          <p:cNvSpPr>
            <a:spLocks noGrp="1"/>
          </p:cNvSpPr>
          <p:nvPr>
            <p:ph type="dt" sz="half" idx="10"/>
          </p:nvPr>
        </p:nvSpPr>
        <p:spPr/>
        <p:txBody>
          <a:bodyPr/>
          <a:lstStyle/>
          <a:p>
            <a:fld id="{15CAB41F-96FF-1441-B919-78DA27C35D55}" type="datetime1">
              <a:rPr lang="en-US" smtClean="0"/>
              <a:t>3/17/21</a:t>
            </a:fld>
            <a:endParaRPr lang="en-US"/>
          </a:p>
        </p:txBody>
      </p:sp>
      <p:sp>
        <p:nvSpPr>
          <p:cNvPr id="5" name="Footer Placeholder 4">
            <a:extLst>
              <a:ext uri="{FF2B5EF4-FFF2-40B4-BE49-F238E27FC236}">
                <a16:creationId xmlns:a16="http://schemas.microsoft.com/office/drawing/2014/main" id="{CFD4DA21-5945-DB42-B866-BD1AE15AEF85}"/>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6FA0E4AA-DE0C-7742-BAB9-F00DC4CA2C5F}"/>
              </a:ext>
            </a:extLst>
          </p:cNvPr>
          <p:cNvSpPr>
            <a:spLocks noGrp="1"/>
          </p:cNvSpPr>
          <p:nvPr>
            <p:ph type="sldNum" sz="quarter" idx="12"/>
          </p:nvPr>
        </p:nvSpPr>
        <p:spPr/>
        <p:txBody>
          <a:bodyPr/>
          <a:lstStyle/>
          <a:p>
            <a:fld id="{96BDC4DD-03EC-6948-A06B-20516E71545D}" type="slidenum">
              <a:rPr lang="en-US" smtClean="0"/>
              <a:t>54</a:t>
            </a:fld>
            <a:endParaRPr lang="en-US"/>
          </a:p>
        </p:txBody>
      </p:sp>
    </p:spTree>
    <p:extLst>
      <p:ext uri="{BB962C8B-B14F-4D97-AF65-F5344CB8AC3E}">
        <p14:creationId xmlns:p14="http://schemas.microsoft.com/office/powerpoint/2010/main" val="10597945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D5D9-62A8-0440-86A5-72FE28A62ED5}"/>
              </a:ext>
            </a:extLst>
          </p:cNvPr>
          <p:cNvSpPr>
            <a:spLocks noGrp="1"/>
          </p:cNvSpPr>
          <p:nvPr>
            <p:ph type="title"/>
          </p:nvPr>
        </p:nvSpPr>
        <p:spPr/>
        <p:txBody>
          <a:bodyPr/>
          <a:lstStyle/>
          <a:p>
            <a:r>
              <a:rPr lang="en-US" dirty="0" err="1"/>
              <a:t>ThunkRef</a:t>
            </a:r>
            <a:r>
              <a:rPr lang="en-US" dirty="0"/>
              <a:t> Now Remembers (</a:t>
            </a:r>
            <a:r>
              <a:rPr lang="en-US" i="1" dirty="0" err="1"/>
              <a:t>Memoization</a:t>
            </a:r>
            <a:r>
              <a:rPr lang="en-US" dirty="0"/>
              <a:t>)</a:t>
            </a:r>
          </a:p>
        </p:txBody>
      </p:sp>
      <p:sp>
        <p:nvSpPr>
          <p:cNvPr id="3" name="Content Placeholder 2">
            <a:extLst>
              <a:ext uri="{FF2B5EF4-FFF2-40B4-BE49-F238E27FC236}">
                <a16:creationId xmlns:a16="http://schemas.microsoft.com/office/drawing/2014/main" id="{EA8010D3-739F-1B44-B865-B4C2F862774F}"/>
              </a:ext>
            </a:extLst>
          </p:cNvPr>
          <p:cNvSpPr>
            <a:spLocks noGrp="1"/>
          </p:cNvSpPr>
          <p:nvPr>
            <p:ph sz="half" idx="1"/>
          </p:nvPr>
        </p:nvSpPr>
        <p:spPr/>
        <p:txBody>
          <a:bodyPr>
            <a:normAutofit fontScale="47500" lnSpcReduction="20000"/>
          </a:bodyPr>
          <a:lstStyle/>
          <a:p>
            <a:pPr marL="0" indent="0">
              <a:buNone/>
            </a:pPr>
            <a:r>
              <a:rPr lang="en-US" dirty="0">
                <a:latin typeface="Andale Mono" panose="020B0509000000000004" pitchFamily="49" charset="0"/>
              </a:rPr>
              <a:t>public class </a:t>
            </a:r>
            <a:r>
              <a:rPr lang="en-US" dirty="0" err="1">
                <a:latin typeface="Andale Mono" panose="020B0509000000000004" pitchFamily="49" charset="0"/>
              </a:rPr>
              <a:t>ThunkRef</a:t>
            </a:r>
            <a:r>
              <a:rPr lang="en-US" dirty="0">
                <a:latin typeface="Andale Mono" panose="020B0509000000000004" pitchFamily="49" charset="0"/>
              </a:rPr>
              <a:t> implements Ref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public final </a:t>
            </a:r>
            <a:r>
              <a:rPr lang="en-US" dirty="0" err="1">
                <a:latin typeface="Andale Mono" panose="020B0509000000000004" pitchFamily="49" charset="0"/>
              </a:rPr>
              <a:t>Exp</a:t>
            </a:r>
            <a:r>
              <a:rPr lang="en-US" dirty="0">
                <a:latin typeface="Andale Mono" panose="020B0509000000000004" pitchFamily="49" charset="0"/>
              </a:rPr>
              <a:t> </a:t>
            </a:r>
            <a:r>
              <a:rPr lang="en-US" dirty="0" err="1">
                <a:latin typeface="Andale Mono" panose="020B0509000000000004" pitchFamily="49" charset="0"/>
              </a:rPr>
              <a:t>exp</a:t>
            </a:r>
            <a:r>
              <a:rPr lang="en-US" dirty="0">
                <a:latin typeface="Andale Mono" panose="020B0509000000000004" pitchFamily="49" charset="0"/>
              </a:rPr>
              <a:t>;</a:t>
            </a:r>
          </a:p>
          <a:p>
            <a:pPr marL="0" indent="0">
              <a:buNone/>
            </a:pPr>
            <a:r>
              <a:rPr lang="en-US" dirty="0">
                <a:latin typeface="Andale Mono" panose="020B0509000000000004" pitchFamily="49" charset="0"/>
              </a:rPr>
              <a:t>    public final </a:t>
            </a:r>
            <a:r>
              <a:rPr lang="en-US" dirty="0" err="1">
                <a:latin typeface="Andale Mono" panose="020B0509000000000004" pitchFamily="49" charset="0"/>
              </a:rPr>
              <a:t>Env</a:t>
            </a:r>
            <a:r>
              <a:rPr lang="en-US" dirty="0">
                <a:latin typeface="Andale Mono" panose="020B0509000000000004" pitchFamily="49" charset="0"/>
              </a:rPr>
              <a:t> </a:t>
            </a:r>
            <a:r>
              <a:rPr lang="en-US" dirty="0" err="1">
                <a:latin typeface="Andale Mono" panose="020B0509000000000004" pitchFamily="49" charset="0"/>
              </a:rPr>
              <a:t>env</a:t>
            </a:r>
            <a:r>
              <a:rPr lang="en-US" dirty="0">
                <a:latin typeface="Andale Mono" panose="020B0509000000000004" pitchFamily="49" charset="0"/>
              </a:rPr>
              <a:t>;</a:t>
            </a:r>
          </a:p>
          <a:p>
            <a:pPr marL="0" indent="0">
              <a:buNone/>
            </a:pPr>
            <a:r>
              <a:rPr lang="en-US" dirty="0">
                <a:latin typeface="Andale Mono" panose="020B0509000000000004" pitchFamily="49" charset="0"/>
              </a:rPr>
              <a:t>    </a:t>
            </a:r>
            <a:r>
              <a:rPr lang="en-US" b="1" dirty="0">
                <a:solidFill>
                  <a:srgbClr val="FFFF00"/>
                </a:solidFill>
                <a:latin typeface="Andale Mono" panose="020B0509000000000004" pitchFamily="49" charset="0"/>
              </a:rPr>
              <a:t>public Val </a:t>
            </a:r>
            <a:r>
              <a:rPr lang="en-US" b="1" dirty="0" err="1">
                <a:solidFill>
                  <a:srgbClr val="FFFF00"/>
                </a:solidFill>
                <a:latin typeface="Andale Mono" panose="020B0509000000000004" pitchFamily="49" charset="0"/>
              </a:rPr>
              <a:t>val</a:t>
            </a:r>
            <a:r>
              <a:rPr lang="en-US" b="1" dirty="0">
                <a:solidFill>
                  <a:srgbClr val="FFFF00"/>
                </a:solidFill>
                <a:latin typeface="Andale Mono" panose="020B0509000000000004" pitchFamily="49" charset="0"/>
              </a:rPr>
              <a:t>; // stored after 1st evaluation</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public </a:t>
            </a:r>
            <a:r>
              <a:rPr lang="en-US" dirty="0" err="1">
                <a:latin typeface="Andale Mono" panose="020B0509000000000004" pitchFamily="49" charset="0"/>
              </a:rPr>
              <a:t>ThunkRef</a:t>
            </a:r>
            <a:r>
              <a:rPr lang="en-US" dirty="0">
                <a:latin typeface="Andale Mono" panose="020B0509000000000004" pitchFamily="49" charset="0"/>
              </a:rPr>
              <a:t>( </a:t>
            </a:r>
            <a:r>
              <a:rPr lang="en-US" dirty="0" err="1">
                <a:latin typeface="Andale Mono" panose="020B0509000000000004" pitchFamily="49" charset="0"/>
              </a:rPr>
              <a:t>Exp</a:t>
            </a:r>
            <a:r>
              <a:rPr lang="en-US" dirty="0">
                <a:latin typeface="Andale Mono" panose="020B0509000000000004" pitchFamily="49" charset="0"/>
              </a:rPr>
              <a:t> </a:t>
            </a:r>
            <a:r>
              <a:rPr lang="en-US" dirty="0" err="1">
                <a:latin typeface="Andale Mono" panose="020B0509000000000004" pitchFamily="49" charset="0"/>
              </a:rPr>
              <a:t>exp</a:t>
            </a:r>
            <a:r>
              <a:rPr lang="en-US" dirty="0">
                <a:latin typeface="Andale Mono" panose="020B0509000000000004" pitchFamily="49" charset="0"/>
              </a:rPr>
              <a:t>, </a:t>
            </a:r>
            <a:r>
              <a:rPr lang="en-US" dirty="0" err="1">
                <a:latin typeface="Andale Mono" panose="020B0509000000000004" pitchFamily="49" charset="0"/>
              </a:rPr>
              <a:t>Env</a:t>
            </a:r>
            <a:r>
              <a:rPr lang="en-US" dirty="0">
                <a:latin typeface="Andale Mono" panose="020B0509000000000004" pitchFamily="49" charset="0"/>
              </a:rPr>
              <a:t> </a:t>
            </a:r>
            <a:r>
              <a:rPr lang="en-US" dirty="0" err="1">
                <a:latin typeface="Andale Mono" panose="020B0509000000000004" pitchFamily="49" charset="0"/>
              </a:rPr>
              <a:t>env</a:t>
            </a:r>
            <a:r>
              <a:rPr lang="en-US" dirty="0">
                <a:latin typeface="Andale Mono" panose="020B0509000000000004" pitchFamily="49" charset="0"/>
              </a:rPr>
              <a:t> ) {</a:t>
            </a:r>
          </a:p>
          <a:p>
            <a:pPr marL="0" indent="0">
              <a:buNone/>
            </a:pPr>
            <a:r>
              <a:rPr lang="en-US" dirty="0">
                <a:latin typeface="Andale Mono" panose="020B0509000000000004" pitchFamily="49" charset="0"/>
              </a:rPr>
              <a:t>        </a:t>
            </a:r>
            <a:r>
              <a:rPr lang="en-US" dirty="0" err="1">
                <a:latin typeface="Andale Mono" panose="020B0509000000000004" pitchFamily="49" charset="0"/>
              </a:rPr>
              <a:t>this.exp</a:t>
            </a:r>
            <a:r>
              <a:rPr lang="en-US" dirty="0">
                <a:latin typeface="Andale Mono" panose="020B0509000000000004" pitchFamily="49" charset="0"/>
              </a:rPr>
              <a:t> = </a:t>
            </a:r>
            <a:r>
              <a:rPr lang="en-US" dirty="0" err="1">
                <a:latin typeface="Andale Mono" panose="020B0509000000000004" pitchFamily="49" charset="0"/>
              </a:rPr>
              <a:t>exp</a:t>
            </a:r>
            <a:r>
              <a:rPr lang="en-US" dirty="0">
                <a:latin typeface="Andale Mono" panose="020B0509000000000004" pitchFamily="49" charset="0"/>
              </a:rPr>
              <a:t>;</a:t>
            </a:r>
          </a:p>
          <a:p>
            <a:pPr marL="0" indent="0">
              <a:buNone/>
            </a:pPr>
            <a:r>
              <a:rPr lang="en-US" dirty="0">
                <a:latin typeface="Andale Mono" panose="020B0509000000000004" pitchFamily="49" charset="0"/>
              </a:rPr>
              <a:t>        </a:t>
            </a:r>
            <a:r>
              <a:rPr lang="en-US" dirty="0" err="1">
                <a:latin typeface="Andale Mono" panose="020B0509000000000004" pitchFamily="49" charset="0"/>
              </a:rPr>
              <a:t>this.env</a:t>
            </a:r>
            <a:r>
              <a:rPr lang="en-US" dirty="0">
                <a:latin typeface="Andale Mono" panose="020B0509000000000004" pitchFamily="49" charset="0"/>
              </a:rPr>
              <a:t> = </a:t>
            </a:r>
            <a:r>
              <a:rPr lang="en-US" dirty="0" err="1">
                <a:latin typeface="Andale Mono" panose="020B0509000000000004" pitchFamily="49" charset="0"/>
              </a:rPr>
              <a:t>env</a:t>
            </a:r>
            <a:r>
              <a:rPr lang="en-US" dirty="0">
                <a:latin typeface="Andale Mono" panose="020B0509000000000004" pitchFamily="49" charset="0"/>
              </a:rPr>
              <a:t>;</a:t>
            </a:r>
          </a:p>
          <a:p>
            <a:pPr marL="0" indent="0">
              <a:buNone/>
            </a:pPr>
            <a:r>
              <a:rPr lang="en-US" dirty="0">
                <a:latin typeface="Andale Mono" panose="020B0509000000000004" pitchFamily="49" charset="0"/>
              </a:rPr>
              <a:t>        </a:t>
            </a:r>
            <a:r>
              <a:rPr lang="en-US" b="1" dirty="0" err="1">
                <a:solidFill>
                  <a:srgbClr val="FFFF00"/>
                </a:solidFill>
                <a:latin typeface="Andale Mono" panose="020B0509000000000004" pitchFamily="49" charset="0"/>
              </a:rPr>
              <a:t>this.val</a:t>
            </a:r>
            <a:r>
              <a:rPr lang="en-US" b="1" dirty="0">
                <a:solidFill>
                  <a:srgbClr val="FFFF00"/>
                </a:solidFill>
                <a:latin typeface="Andale Mono" panose="020B0509000000000004" pitchFamily="49" charset="0"/>
              </a:rPr>
              <a:t> = null;</a:t>
            </a:r>
          </a:p>
          <a:p>
            <a:pPr marL="0" indent="0">
              <a:buNone/>
            </a:pPr>
            <a:r>
              <a:rPr lang="en-US" dirty="0">
                <a:latin typeface="Andale Mono" panose="020B0509000000000004" pitchFamily="49" charset="0"/>
              </a:rPr>
              <a:t>    }</a:t>
            </a: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
        <p:nvSpPr>
          <p:cNvPr id="4" name="Content Placeholder 3">
            <a:extLst>
              <a:ext uri="{FF2B5EF4-FFF2-40B4-BE49-F238E27FC236}">
                <a16:creationId xmlns:a16="http://schemas.microsoft.com/office/drawing/2014/main" id="{6EDB9773-AC21-A040-A561-8A925B9F5EF3}"/>
              </a:ext>
            </a:extLst>
          </p:cNvPr>
          <p:cNvSpPr>
            <a:spLocks noGrp="1"/>
          </p:cNvSpPr>
          <p:nvPr>
            <p:ph sz="half" idx="2"/>
          </p:nvPr>
        </p:nvSpPr>
        <p:spPr>
          <a:xfrm>
            <a:off x="5186363" y="2336873"/>
            <a:ext cx="5657850" cy="3599316"/>
          </a:xfrm>
        </p:spPr>
        <p:txBody>
          <a:bodyPr>
            <a:normAutofit fontScale="47500" lnSpcReduction="20000"/>
          </a:bodyPr>
          <a:lstStyle/>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 Get the value out of this </a:t>
            </a:r>
            <a:r>
              <a:rPr lang="en-US" dirty="0" err="1">
                <a:latin typeface="Andale Mono" panose="020B0509000000000004" pitchFamily="49" charset="0"/>
              </a:rPr>
              <a:t>ThunkRef</a:t>
            </a:r>
            <a:r>
              <a:rPr lang="en-US" dirty="0">
                <a:latin typeface="Andale Mono" panose="020B0509000000000004" pitchFamily="49" charset="0"/>
              </a:rPr>
              <a:t>.</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@Override</a:t>
            </a:r>
          </a:p>
          <a:p>
            <a:pPr marL="0" indent="0">
              <a:buNone/>
            </a:pPr>
            <a:r>
              <a:rPr lang="en-US" dirty="0">
                <a:latin typeface="Andale Mono" panose="020B0509000000000004" pitchFamily="49" charset="0"/>
              </a:rPr>
              <a:t>    public Val </a:t>
            </a:r>
            <a:r>
              <a:rPr lang="en-US" dirty="0" err="1">
                <a:latin typeface="Andale Mono" panose="020B0509000000000004" pitchFamily="49" charset="0"/>
              </a:rPr>
              <a:t>deRef</a:t>
            </a:r>
            <a:r>
              <a:rPr lang="en-US" dirty="0">
                <a:latin typeface="Andale Mono" panose="020B0509000000000004" pitchFamily="49" charset="0"/>
              </a:rPr>
              <a:t>() {</a:t>
            </a:r>
          </a:p>
          <a:p>
            <a:pPr marL="0" indent="0">
              <a:buNone/>
            </a:pPr>
            <a:r>
              <a:rPr lang="en-US" b="1" dirty="0">
                <a:solidFill>
                  <a:srgbClr val="FFFF00"/>
                </a:solidFill>
                <a:latin typeface="Andale Mono" panose="020B0509000000000004" pitchFamily="49" charset="0"/>
              </a:rPr>
              <a:t>        if ( </a:t>
            </a:r>
            <a:r>
              <a:rPr lang="en-US" b="1" dirty="0" err="1">
                <a:solidFill>
                  <a:srgbClr val="FFFF00"/>
                </a:solidFill>
                <a:latin typeface="Andale Mono" panose="020B0509000000000004" pitchFamily="49" charset="0"/>
              </a:rPr>
              <a:t>this.val</a:t>
            </a:r>
            <a:r>
              <a:rPr lang="en-US" b="1" dirty="0">
                <a:solidFill>
                  <a:srgbClr val="FFFF00"/>
                </a:solidFill>
                <a:latin typeface="Andale Mono" panose="020B0509000000000004" pitchFamily="49" charset="0"/>
              </a:rPr>
              <a:t> == null ) </a:t>
            </a:r>
            <a:r>
              <a:rPr lang="en-US" b="1" dirty="0" err="1">
                <a:solidFill>
                  <a:srgbClr val="FFFF00"/>
                </a:solidFill>
                <a:latin typeface="Andale Mono" panose="020B0509000000000004" pitchFamily="49" charset="0"/>
              </a:rPr>
              <a:t>this.val</a:t>
            </a:r>
            <a:r>
              <a:rPr lang="en-US" b="1" dirty="0">
                <a:solidFill>
                  <a:srgbClr val="FFFF00"/>
                </a:solidFill>
                <a:latin typeface="Andale Mono" panose="020B0509000000000004" pitchFamily="49" charset="0"/>
              </a:rPr>
              <a:t> = </a:t>
            </a:r>
            <a:r>
              <a:rPr lang="en-US" b="1" dirty="0" err="1">
                <a:solidFill>
                  <a:srgbClr val="FFFF00"/>
                </a:solidFill>
                <a:latin typeface="Andale Mono" panose="020B0509000000000004" pitchFamily="49" charset="0"/>
              </a:rPr>
              <a:t>exp.eval</a:t>
            </a:r>
            <a:r>
              <a:rPr lang="en-US" b="1" dirty="0">
                <a:solidFill>
                  <a:srgbClr val="FFFF00"/>
                </a:solidFill>
                <a:latin typeface="Andale Mono" panose="020B0509000000000004" pitchFamily="49" charset="0"/>
              </a:rPr>
              <a:t>( </a:t>
            </a:r>
            <a:r>
              <a:rPr lang="en-US" b="1" dirty="0" err="1">
                <a:solidFill>
                  <a:srgbClr val="FFFF00"/>
                </a:solidFill>
                <a:latin typeface="Andale Mono" panose="020B0509000000000004" pitchFamily="49" charset="0"/>
              </a:rPr>
              <a:t>env</a:t>
            </a:r>
            <a:r>
              <a:rPr lang="en-US" b="1" dirty="0">
                <a:solidFill>
                  <a:srgbClr val="FFFF00"/>
                </a:solidFill>
                <a:latin typeface="Andale Mono" panose="020B0509000000000004" pitchFamily="49" charset="0"/>
              </a:rPr>
              <a:t> );</a:t>
            </a:r>
          </a:p>
          <a:p>
            <a:pPr marL="0" indent="0">
              <a:buNone/>
            </a:pPr>
            <a:r>
              <a:rPr lang="en-US" b="1" dirty="0">
                <a:solidFill>
                  <a:srgbClr val="FFFF00"/>
                </a:solidFill>
                <a:latin typeface="Andale Mono" panose="020B0509000000000004" pitchFamily="49" charset="0"/>
              </a:rPr>
              <a:t>        return </a:t>
            </a:r>
            <a:r>
              <a:rPr lang="en-US" b="1" dirty="0" err="1">
                <a:solidFill>
                  <a:srgbClr val="FFFF00"/>
                </a:solidFill>
                <a:latin typeface="Andale Mono" panose="020B0509000000000004" pitchFamily="49" charset="0"/>
              </a:rPr>
              <a:t>this.val</a:t>
            </a:r>
            <a:r>
              <a:rPr lang="en-US" b="1" dirty="0">
                <a:solidFill>
                  <a:srgbClr val="FFFF00"/>
                </a:solidFill>
                <a:latin typeface="Andale Mono" panose="020B0509000000000004" pitchFamily="49" charset="0"/>
              </a:rPr>
              <a:t>;</a:t>
            </a:r>
          </a:p>
          <a:p>
            <a:pPr marL="0" indent="0">
              <a:buNone/>
            </a:pPr>
            <a:r>
              <a:rPr lang="en-US" dirty="0">
                <a:latin typeface="Andale Mono" panose="020B0509000000000004" pitchFamily="49" charset="0"/>
              </a:rPr>
              <a:t>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@Override</a:t>
            </a:r>
          </a:p>
          <a:p>
            <a:pPr marL="0" indent="0">
              <a:buNone/>
            </a:pPr>
            <a:r>
              <a:rPr lang="en-US" dirty="0">
                <a:latin typeface="Andale Mono" panose="020B0509000000000004" pitchFamily="49" charset="0"/>
              </a:rPr>
              <a:t>    public Val </a:t>
            </a:r>
            <a:r>
              <a:rPr lang="en-US" dirty="0" err="1">
                <a:latin typeface="Andale Mono" panose="020B0509000000000004" pitchFamily="49" charset="0"/>
              </a:rPr>
              <a:t>setRef</a:t>
            </a:r>
            <a:r>
              <a:rPr lang="en-US" dirty="0">
                <a:latin typeface="Andale Mono" panose="020B0509000000000004" pitchFamily="49" charset="0"/>
              </a:rPr>
              <a:t>( Val v ) {</a:t>
            </a:r>
          </a:p>
          <a:p>
            <a:pPr marL="0" indent="0">
              <a:buNone/>
            </a:pPr>
            <a:r>
              <a:rPr lang="en-US" dirty="0">
                <a:latin typeface="Andale Mono" panose="020B0509000000000004" pitchFamily="49" charset="0"/>
              </a:rPr>
              <a:t>        throw new </a:t>
            </a:r>
            <a:r>
              <a:rPr lang="en-US" dirty="0" err="1">
                <a:latin typeface="Andale Mono" panose="020B0509000000000004" pitchFamily="49" charset="0"/>
              </a:rPr>
              <a:t>RuntimeException</a:t>
            </a:r>
            <a:r>
              <a:rPr lang="en-US" dirty="0">
                <a:latin typeface="Andale Mono" panose="020B0509000000000004" pitchFamily="49" charset="0"/>
              </a:rPr>
              <a:t>("..");</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a:t>
            </a:r>
          </a:p>
          <a:p>
            <a:pPr marL="0" indent="0">
              <a:buNone/>
            </a:pPr>
            <a:endParaRPr lang="en-US" dirty="0">
              <a:latin typeface="Andale Mono" panose="020B0509000000000004" pitchFamily="49" charset="0"/>
            </a:endParaRPr>
          </a:p>
        </p:txBody>
      </p:sp>
      <p:sp>
        <p:nvSpPr>
          <p:cNvPr id="5" name="Date Placeholder 4">
            <a:extLst>
              <a:ext uri="{FF2B5EF4-FFF2-40B4-BE49-F238E27FC236}">
                <a16:creationId xmlns:a16="http://schemas.microsoft.com/office/drawing/2014/main" id="{56AB8F84-04E6-BD46-922A-37C03677FD69}"/>
              </a:ext>
            </a:extLst>
          </p:cNvPr>
          <p:cNvSpPr>
            <a:spLocks noGrp="1"/>
          </p:cNvSpPr>
          <p:nvPr>
            <p:ph type="dt" sz="half" idx="10"/>
          </p:nvPr>
        </p:nvSpPr>
        <p:spPr/>
        <p:txBody>
          <a:bodyPr/>
          <a:lstStyle/>
          <a:p>
            <a:fld id="{A9C14DCC-3157-4343-8B75-FF34CBF36FC9}" type="datetime1">
              <a:rPr lang="en-US" smtClean="0"/>
              <a:t>3/17/21</a:t>
            </a:fld>
            <a:endParaRPr lang="en-US"/>
          </a:p>
        </p:txBody>
      </p:sp>
      <p:sp>
        <p:nvSpPr>
          <p:cNvPr id="6" name="Footer Placeholder 5">
            <a:extLst>
              <a:ext uri="{FF2B5EF4-FFF2-40B4-BE49-F238E27FC236}">
                <a16:creationId xmlns:a16="http://schemas.microsoft.com/office/drawing/2014/main" id="{FAA62302-4AD3-E64F-90F9-F34337AA950A}"/>
              </a:ext>
            </a:extLst>
          </p:cNvPr>
          <p:cNvSpPr>
            <a:spLocks noGrp="1"/>
          </p:cNvSpPr>
          <p:nvPr>
            <p:ph type="ftr" sz="quarter" idx="11"/>
          </p:nvPr>
        </p:nvSpPr>
        <p:spPr/>
        <p:txBody>
          <a:bodyPr/>
          <a:lstStyle/>
          <a:p>
            <a:r>
              <a:rPr lang="en-US"/>
              <a:t>PLC Spring 2021</a:t>
            </a:r>
          </a:p>
        </p:txBody>
      </p:sp>
      <p:sp>
        <p:nvSpPr>
          <p:cNvPr id="7" name="Slide Number Placeholder 6">
            <a:extLst>
              <a:ext uri="{FF2B5EF4-FFF2-40B4-BE49-F238E27FC236}">
                <a16:creationId xmlns:a16="http://schemas.microsoft.com/office/drawing/2014/main" id="{93332EAA-984D-6E4C-A0F9-DF2F6CFC7C93}"/>
              </a:ext>
            </a:extLst>
          </p:cNvPr>
          <p:cNvSpPr>
            <a:spLocks noGrp="1"/>
          </p:cNvSpPr>
          <p:nvPr>
            <p:ph type="sldNum" sz="quarter" idx="12"/>
          </p:nvPr>
        </p:nvSpPr>
        <p:spPr/>
        <p:txBody>
          <a:bodyPr/>
          <a:lstStyle/>
          <a:p>
            <a:fld id="{96BDC4DD-03EC-6948-A06B-20516E71545D}" type="slidenum">
              <a:rPr lang="en-US" smtClean="0"/>
              <a:t>55</a:t>
            </a:fld>
            <a:endParaRPr lang="en-US"/>
          </a:p>
        </p:txBody>
      </p:sp>
    </p:spTree>
    <p:extLst>
      <p:ext uri="{BB962C8B-B14F-4D97-AF65-F5344CB8AC3E}">
        <p14:creationId xmlns:p14="http://schemas.microsoft.com/office/powerpoint/2010/main" val="8552459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B6F6-099B-CA46-92F3-3291A7FF9622}"/>
              </a:ext>
            </a:extLst>
          </p:cNvPr>
          <p:cNvSpPr>
            <a:spLocks noGrp="1"/>
          </p:cNvSpPr>
          <p:nvPr>
            <p:ph type="title"/>
          </p:nvPr>
        </p:nvSpPr>
        <p:spPr/>
        <p:txBody>
          <a:bodyPr/>
          <a:lstStyle/>
          <a:p>
            <a:r>
              <a:rPr lang="en-US" dirty="0"/>
              <a:t>NEED's Problem</a:t>
            </a:r>
          </a:p>
        </p:txBody>
      </p:sp>
      <p:sp>
        <p:nvSpPr>
          <p:cNvPr id="3" name="Content Placeholder 2">
            <a:extLst>
              <a:ext uri="{FF2B5EF4-FFF2-40B4-BE49-F238E27FC236}">
                <a16:creationId xmlns:a16="http://schemas.microsoft.com/office/drawing/2014/main" id="{9574D625-A458-C942-8105-DE37A8462188}"/>
              </a:ext>
            </a:extLst>
          </p:cNvPr>
          <p:cNvSpPr>
            <a:spLocks noGrp="1"/>
          </p:cNvSpPr>
          <p:nvPr>
            <p:ph idx="1"/>
          </p:nvPr>
        </p:nvSpPr>
        <p:spPr>
          <a:xfrm>
            <a:off x="680321" y="2336873"/>
            <a:ext cx="11511679" cy="4163940"/>
          </a:xfrm>
        </p:spPr>
        <p:txBody>
          <a:bodyPr>
            <a:normAutofit fontScale="77500" lnSpcReduction="20000"/>
          </a:bodyPr>
          <a:lstStyle/>
          <a:p>
            <a:r>
              <a:rPr lang="en-US" dirty="0"/>
              <a:t>What's wrong with this code?</a:t>
            </a:r>
          </a:p>
          <a:p>
            <a:pPr lvl="1"/>
            <a:r>
              <a:rPr lang="en-US" dirty="0"/>
              <a:t>(It does not work.)</a:t>
            </a:r>
          </a:p>
          <a:p>
            <a:endParaRPr lang="en-US" dirty="0"/>
          </a:p>
          <a:p>
            <a:pPr marL="0" indent="0">
              <a:buNone/>
            </a:pPr>
            <a:r>
              <a:rPr lang="en-US" dirty="0">
                <a:latin typeface="Andale Mono" panose="020B0509000000000004" pitchFamily="49" charset="0"/>
              </a:rPr>
              <a:t>define while = proc( test?, do, </a:t>
            </a:r>
            <a:r>
              <a:rPr lang="en-US" dirty="0" err="1">
                <a:latin typeface="Andale Mono" panose="020B0509000000000004" pitchFamily="49" charset="0"/>
              </a:rPr>
              <a:t>ans</a:t>
            </a:r>
            <a:r>
              <a:rPr lang="en-US" dirty="0">
                <a:latin typeface="Andale Mono" panose="020B0509000000000004" pitchFamily="49" charset="0"/>
              </a:rPr>
              <a:t> )</a:t>
            </a:r>
          </a:p>
          <a:p>
            <a:pPr marL="0" indent="0">
              <a:buNone/>
            </a:pPr>
            <a:r>
              <a:rPr lang="en-US" dirty="0">
                <a:latin typeface="Andale Mono" panose="020B0509000000000004" pitchFamily="49" charset="0"/>
              </a:rPr>
              <a:t>                </a:t>
            </a:r>
            <a:r>
              <a:rPr lang="en-US" dirty="0" err="1">
                <a:latin typeface="Andale Mono" panose="020B0509000000000004" pitchFamily="49" charset="0"/>
              </a:rPr>
              <a:t>letrec</a:t>
            </a:r>
            <a:r>
              <a:rPr lang="en-US" dirty="0">
                <a:latin typeface="Andale Mono" panose="020B0509000000000004" pitchFamily="49" charset="0"/>
              </a:rPr>
              <a:t>   loop = proc() if test? then { do; .loop() } else </a:t>
            </a:r>
            <a:r>
              <a:rPr lang="en-US" dirty="0" err="1">
                <a:latin typeface="Andale Mono" panose="020B0509000000000004" pitchFamily="49" charset="0"/>
              </a:rPr>
              <a:t>ans</a:t>
            </a:r>
            <a:endParaRPr lang="en-US" dirty="0">
              <a:latin typeface="Andale Mono" panose="020B0509000000000004" pitchFamily="49" charset="0"/>
            </a:endParaRPr>
          </a:p>
          <a:p>
            <a:pPr marL="0" indent="0">
              <a:buNone/>
            </a:pPr>
            <a:r>
              <a:rPr lang="en-US" dirty="0">
                <a:latin typeface="Andale Mono" panose="020B0509000000000004" pitchFamily="49" charset="0"/>
              </a:rPr>
              <a:t>                in       .loop()</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define x = 0</a:t>
            </a:r>
          </a:p>
          <a:p>
            <a:pPr marL="0" indent="0">
              <a:buNone/>
            </a:pPr>
            <a:r>
              <a:rPr lang="en-US" dirty="0">
                <a:latin typeface="Andale Mono" panose="020B0509000000000004" pitchFamily="49" charset="0"/>
              </a:rPr>
              <a:t>define sum = 0</a:t>
            </a:r>
          </a:p>
          <a:p>
            <a:pPr marL="0" indent="0">
              <a:buNone/>
            </a:pPr>
            <a:r>
              <a:rPr lang="en-US" dirty="0">
                <a:latin typeface="Andale Mono" panose="020B0509000000000004" pitchFamily="49" charset="0"/>
              </a:rPr>
              <a:t>.while( &lt;=?(x,10),</a:t>
            </a:r>
          </a:p>
          <a:p>
            <a:pPr marL="0" indent="0">
              <a:buNone/>
            </a:pPr>
            <a:r>
              <a:rPr lang="en-US" dirty="0">
                <a:latin typeface="Andale Mono" panose="020B0509000000000004" pitchFamily="49" charset="0"/>
              </a:rPr>
              <a:t>        { set sum = + ( sum, *( x, x ) ); set x = add1( x ) },</a:t>
            </a:r>
          </a:p>
          <a:p>
            <a:pPr marL="0" indent="0">
              <a:buNone/>
            </a:pPr>
            <a:r>
              <a:rPr lang="en-US" dirty="0">
                <a:latin typeface="Andale Mono" panose="020B0509000000000004" pitchFamily="49" charset="0"/>
              </a:rPr>
              <a:t>        sum )</a:t>
            </a:r>
          </a:p>
        </p:txBody>
      </p:sp>
      <p:sp>
        <p:nvSpPr>
          <p:cNvPr id="4" name="Date Placeholder 3">
            <a:extLst>
              <a:ext uri="{FF2B5EF4-FFF2-40B4-BE49-F238E27FC236}">
                <a16:creationId xmlns:a16="http://schemas.microsoft.com/office/drawing/2014/main" id="{5FF973E8-39C6-9E41-860D-8697BCCF8570}"/>
              </a:ext>
            </a:extLst>
          </p:cNvPr>
          <p:cNvSpPr>
            <a:spLocks noGrp="1"/>
          </p:cNvSpPr>
          <p:nvPr>
            <p:ph type="dt" sz="half" idx="10"/>
          </p:nvPr>
        </p:nvSpPr>
        <p:spPr/>
        <p:txBody>
          <a:bodyPr/>
          <a:lstStyle/>
          <a:p>
            <a:fld id="{6E3EBD0F-0FE5-D748-A179-AA3FF2179FB6}" type="datetime1">
              <a:rPr lang="en-US" smtClean="0"/>
              <a:t>3/17/21</a:t>
            </a:fld>
            <a:endParaRPr lang="en-US"/>
          </a:p>
        </p:txBody>
      </p:sp>
      <p:sp>
        <p:nvSpPr>
          <p:cNvPr id="6" name="Slide Number Placeholder 5">
            <a:extLst>
              <a:ext uri="{FF2B5EF4-FFF2-40B4-BE49-F238E27FC236}">
                <a16:creationId xmlns:a16="http://schemas.microsoft.com/office/drawing/2014/main" id="{6FA0E4AA-DE0C-7742-BAB9-F00DC4CA2C5F}"/>
              </a:ext>
            </a:extLst>
          </p:cNvPr>
          <p:cNvSpPr>
            <a:spLocks noGrp="1"/>
          </p:cNvSpPr>
          <p:nvPr>
            <p:ph type="sldNum" sz="quarter" idx="12"/>
          </p:nvPr>
        </p:nvSpPr>
        <p:spPr/>
        <p:txBody>
          <a:bodyPr/>
          <a:lstStyle/>
          <a:p>
            <a:fld id="{96BDC4DD-03EC-6948-A06B-20516E71545D}" type="slidenum">
              <a:rPr lang="en-US" smtClean="0"/>
              <a:t>56</a:t>
            </a:fld>
            <a:endParaRPr lang="en-US"/>
          </a:p>
        </p:txBody>
      </p:sp>
      <p:sp>
        <p:nvSpPr>
          <p:cNvPr id="5" name="Footer Placeholder 4">
            <a:extLst>
              <a:ext uri="{FF2B5EF4-FFF2-40B4-BE49-F238E27FC236}">
                <a16:creationId xmlns:a16="http://schemas.microsoft.com/office/drawing/2014/main" id="{D1EEE51B-BCF8-5547-911C-7EDED301FABF}"/>
              </a:ext>
            </a:extLst>
          </p:cNvPr>
          <p:cNvSpPr>
            <a:spLocks noGrp="1"/>
          </p:cNvSpPr>
          <p:nvPr>
            <p:ph type="ftr" sz="quarter" idx="11"/>
          </p:nvPr>
        </p:nvSpPr>
        <p:spPr/>
        <p:txBody>
          <a:bodyPr/>
          <a:lstStyle/>
          <a:p>
            <a:r>
              <a:rPr lang="en-US"/>
              <a:t>PLC Spring 2021</a:t>
            </a:r>
          </a:p>
        </p:txBody>
      </p:sp>
    </p:spTree>
    <p:extLst>
      <p:ext uri="{BB962C8B-B14F-4D97-AF65-F5344CB8AC3E}">
        <p14:creationId xmlns:p14="http://schemas.microsoft.com/office/powerpoint/2010/main" val="1230203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2A68-C6A1-B640-AE25-2F4D7001CE16}"/>
              </a:ext>
            </a:extLst>
          </p:cNvPr>
          <p:cNvSpPr>
            <a:spLocks noGrp="1"/>
          </p:cNvSpPr>
          <p:nvPr>
            <p:ph type="title"/>
          </p:nvPr>
        </p:nvSpPr>
        <p:spPr/>
        <p:txBody>
          <a:bodyPr/>
          <a:lstStyle/>
          <a:p>
            <a:r>
              <a:rPr lang="en-US" dirty="0"/>
              <a:t>Related: Eiffel </a:t>
            </a:r>
            <a:r>
              <a:rPr lang="en-US" dirty="0">
                <a:latin typeface="Andale Mono" panose="020B0509000000000004" pitchFamily="49" charset="0"/>
              </a:rPr>
              <a:t>once</a:t>
            </a:r>
            <a:r>
              <a:rPr lang="en-US" dirty="0"/>
              <a:t> Variables</a:t>
            </a:r>
          </a:p>
        </p:txBody>
      </p:sp>
      <p:sp>
        <p:nvSpPr>
          <p:cNvPr id="3" name="Content Placeholder 2">
            <a:extLst>
              <a:ext uri="{FF2B5EF4-FFF2-40B4-BE49-F238E27FC236}">
                <a16:creationId xmlns:a16="http://schemas.microsoft.com/office/drawing/2014/main" id="{4CBE5FF9-CEDB-7143-AE3B-1A47557EA776}"/>
              </a:ext>
            </a:extLst>
          </p:cNvPr>
          <p:cNvSpPr>
            <a:spLocks noGrp="1"/>
          </p:cNvSpPr>
          <p:nvPr>
            <p:ph idx="1"/>
          </p:nvPr>
        </p:nvSpPr>
        <p:spPr/>
        <p:txBody>
          <a:bodyPr>
            <a:normAutofit fontScale="92500" lnSpcReduction="10000"/>
          </a:bodyPr>
          <a:lstStyle/>
          <a:p>
            <a:pPr marL="0" indent="0">
              <a:buNone/>
            </a:pPr>
            <a:r>
              <a:rPr lang="en-US" dirty="0">
                <a:latin typeface="Andale Mono" panose="020B0509000000000004" pitchFamily="49" charset="0"/>
              </a:rPr>
              <a:t>class DAYS</a:t>
            </a:r>
          </a:p>
          <a:p>
            <a:pPr marL="0" indent="0">
              <a:buNone/>
            </a:pPr>
            <a:r>
              <a:rPr lang="en-US" dirty="0">
                <a:latin typeface="Andale Mono" panose="020B0509000000000004" pitchFamily="49" charset="0"/>
              </a:rPr>
              <a:t>feature</a:t>
            </a:r>
          </a:p>
          <a:p>
            <a:pPr marL="0" indent="0">
              <a:buNone/>
            </a:pPr>
            <a:r>
              <a:rPr lang="en-US">
                <a:latin typeface="Andale Mono" panose="020B0509000000000004" pitchFamily="49" charset="0"/>
              </a:rPr>
              <a:t>	names: ARRAY[ STRING ] is </a:t>
            </a:r>
            <a:r>
              <a:rPr lang="en-US" dirty="0">
                <a:latin typeface="Andale Mono" panose="020B0509000000000004" pitchFamily="49" charset="0"/>
              </a:rPr>
              <a:t>... -- not shown here</a:t>
            </a:r>
          </a:p>
          <a:p>
            <a:pPr marL="0" indent="0">
              <a:buNone/>
            </a:pPr>
            <a:r>
              <a:rPr lang="en-US" dirty="0">
                <a:latin typeface="Andale Mono" panose="020B0509000000000004" pitchFamily="49" charset="0"/>
              </a:rPr>
              <a:t>	</a:t>
            </a:r>
            <a:r>
              <a:rPr lang="en-US" dirty="0" err="1">
                <a:latin typeface="Andale Mono" panose="020B0509000000000004" pitchFamily="49" charset="0"/>
              </a:rPr>
              <a:t>dayStrForNum</a:t>
            </a:r>
            <a:r>
              <a:rPr lang="en-US" dirty="0">
                <a:latin typeface="Andale Mono" panose="020B0509000000000004" pitchFamily="49" charset="0"/>
              </a:rPr>
              <a:t>( d: INTEGER ): STRING is ...</a:t>
            </a:r>
          </a:p>
          <a:p>
            <a:pPr marL="0" indent="0">
              <a:buNone/>
            </a:pPr>
            <a:r>
              <a:rPr lang="en-US" dirty="0">
                <a:latin typeface="Andale Mono" panose="020B0509000000000004" pitchFamily="49" charset="0"/>
              </a:rPr>
              <a:t>	</a:t>
            </a:r>
            <a:r>
              <a:rPr lang="en-US" dirty="0" err="1">
                <a:latin typeface="Andale Mono" panose="020B0509000000000004" pitchFamily="49" charset="0"/>
              </a:rPr>
              <a:t>numDaysInWeek</a:t>
            </a:r>
            <a:r>
              <a:rPr lang="en-US" dirty="0">
                <a:latin typeface="Andale Mono" panose="020B0509000000000004" pitchFamily="49" charset="0"/>
              </a:rPr>
              <a:t>: INTEGER is once</a:t>
            </a:r>
          </a:p>
          <a:p>
            <a:pPr marL="0" indent="0">
              <a:buNone/>
            </a:pPr>
            <a:r>
              <a:rPr lang="en-US" dirty="0">
                <a:latin typeface="Andale Mono" panose="020B0509000000000004" pitchFamily="49" charset="0"/>
              </a:rPr>
              <a:t>		do</a:t>
            </a:r>
          </a:p>
          <a:p>
            <a:pPr marL="0" indent="0">
              <a:buNone/>
            </a:pPr>
            <a:r>
              <a:rPr lang="en-US" dirty="0">
                <a:latin typeface="Andale Mono" panose="020B0509000000000004" pitchFamily="49" charset="0"/>
              </a:rPr>
              <a:t>			</a:t>
            </a:r>
            <a:r>
              <a:rPr lang="en-US" dirty="0" err="1">
                <a:latin typeface="Andale Mono" panose="020B0509000000000004" pitchFamily="49" charset="0"/>
              </a:rPr>
              <a:t>numDaysInWeek</a:t>
            </a:r>
            <a:r>
              <a:rPr lang="en-US" dirty="0">
                <a:latin typeface="Andale Mono" panose="020B0509000000000004" pitchFamily="49" charset="0"/>
              </a:rPr>
              <a:t> := </a:t>
            </a:r>
            <a:r>
              <a:rPr lang="en-US" dirty="0" err="1">
                <a:latin typeface="Andale Mono" panose="020B0509000000000004" pitchFamily="49" charset="0"/>
              </a:rPr>
              <a:t>names.size</a:t>
            </a:r>
            <a:endParaRPr lang="en-US" dirty="0">
              <a:latin typeface="Andale Mono" panose="020B0509000000000004" pitchFamily="49" charset="0"/>
            </a:endParaRPr>
          </a:p>
          <a:p>
            <a:pPr marL="0" indent="0">
              <a:buNone/>
            </a:pPr>
            <a:r>
              <a:rPr lang="en-US" dirty="0">
                <a:latin typeface="Andale Mono" panose="020B0509000000000004" pitchFamily="49" charset="0"/>
              </a:rPr>
              <a:t>		end</a:t>
            </a:r>
          </a:p>
          <a:p>
            <a:pPr marL="0" indent="0">
              <a:buNone/>
            </a:pPr>
            <a:r>
              <a:rPr lang="en-US" dirty="0">
                <a:latin typeface="Andale Mono" panose="020B0509000000000004" pitchFamily="49" charset="0"/>
              </a:rPr>
              <a:t>end</a:t>
            </a:r>
          </a:p>
        </p:txBody>
      </p:sp>
      <p:sp>
        <p:nvSpPr>
          <p:cNvPr id="4" name="Date Placeholder 3">
            <a:extLst>
              <a:ext uri="{FF2B5EF4-FFF2-40B4-BE49-F238E27FC236}">
                <a16:creationId xmlns:a16="http://schemas.microsoft.com/office/drawing/2014/main" id="{21C72B99-9B86-9540-B84F-DD6F4831FA0D}"/>
              </a:ext>
            </a:extLst>
          </p:cNvPr>
          <p:cNvSpPr>
            <a:spLocks noGrp="1"/>
          </p:cNvSpPr>
          <p:nvPr>
            <p:ph type="dt" sz="half" idx="10"/>
          </p:nvPr>
        </p:nvSpPr>
        <p:spPr/>
        <p:txBody>
          <a:bodyPr/>
          <a:lstStyle/>
          <a:p>
            <a:fld id="{5864E4E5-E74D-4D44-80B5-846AC7520CA5}" type="datetime1">
              <a:rPr lang="en-US" smtClean="0"/>
              <a:t>3/17/21</a:t>
            </a:fld>
            <a:endParaRPr lang="en-US"/>
          </a:p>
        </p:txBody>
      </p:sp>
      <p:sp>
        <p:nvSpPr>
          <p:cNvPr id="5" name="Footer Placeholder 4">
            <a:extLst>
              <a:ext uri="{FF2B5EF4-FFF2-40B4-BE49-F238E27FC236}">
                <a16:creationId xmlns:a16="http://schemas.microsoft.com/office/drawing/2014/main" id="{E88C0683-E78A-E741-9CA6-4C772F8F16C2}"/>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8C47B2F8-124D-C643-8B68-9ABC4F539D7F}"/>
              </a:ext>
            </a:extLst>
          </p:cNvPr>
          <p:cNvSpPr>
            <a:spLocks noGrp="1"/>
          </p:cNvSpPr>
          <p:nvPr>
            <p:ph type="sldNum" sz="quarter" idx="12"/>
          </p:nvPr>
        </p:nvSpPr>
        <p:spPr/>
        <p:txBody>
          <a:bodyPr/>
          <a:lstStyle/>
          <a:p>
            <a:fld id="{96BDC4DD-03EC-6948-A06B-20516E71545D}" type="slidenum">
              <a:rPr lang="en-US" smtClean="0"/>
              <a:t>57</a:t>
            </a:fld>
            <a:endParaRPr lang="en-US"/>
          </a:p>
        </p:txBody>
      </p:sp>
    </p:spTree>
    <p:extLst>
      <p:ext uri="{BB962C8B-B14F-4D97-AF65-F5344CB8AC3E}">
        <p14:creationId xmlns:p14="http://schemas.microsoft.com/office/powerpoint/2010/main" val="150909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17C1-61C1-4E4F-9ED6-156DE523BF2A}"/>
              </a:ext>
            </a:extLst>
          </p:cNvPr>
          <p:cNvSpPr>
            <a:spLocks noGrp="1"/>
          </p:cNvSpPr>
          <p:nvPr>
            <p:ph type="title"/>
          </p:nvPr>
        </p:nvSpPr>
        <p:spPr/>
        <p:txBody>
          <a:bodyPr/>
          <a:lstStyle/>
          <a:p>
            <a:r>
              <a:rPr lang="en-US" dirty="0"/>
              <a:t>Full-Class Exercise</a:t>
            </a:r>
          </a:p>
        </p:txBody>
      </p:sp>
      <p:sp>
        <p:nvSpPr>
          <p:cNvPr id="3" name="Content Placeholder 2">
            <a:extLst>
              <a:ext uri="{FF2B5EF4-FFF2-40B4-BE49-F238E27FC236}">
                <a16:creationId xmlns:a16="http://schemas.microsoft.com/office/drawing/2014/main" id="{5F022AC5-80B5-E24D-A5A8-6CC7A0184249}"/>
              </a:ext>
            </a:extLst>
          </p:cNvPr>
          <p:cNvSpPr>
            <a:spLocks noGrp="1"/>
          </p:cNvSpPr>
          <p:nvPr>
            <p:ph idx="1"/>
          </p:nvPr>
        </p:nvSpPr>
        <p:spPr/>
        <p:txBody>
          <a:bodyPr/>
          <a:lstStyle/>
          <a:p>
            <a:r>
              <a:rPr lang="en-US" dirty="0"/>
              <a:t>Define a proc that performs the modulus function using repeated subtraction: no multiplication or division:</a:t>
            </a:r>
          </a:p>
          <a:p>
            <a:pPr marL="0" indent="0">
              <a:buNone/>
            </a:pPr>
            <a:r>
              <a:rPr lang="en-US" dirty="0">
                <a:latin typeface="Andale Mono" panose="020B0509000000000004" pitchFamily="49" charset="0"/>
              </a:rPr>
              <a:t>define modulo = proc( n, mod ) . . .</a:t>
            </a:r>
          </a:p>
          <a:p>
            <a:pPr marL="0" indent="0">
              <a:buNone/>
            </a:pPr>
            <a:r>
              <a:rPr lang="en-US" dirty="0">
                <a:latin typeface="Andale Mono" panose="020B0509000000000004" pitchFamily="49" charset="0"/>
              </a:rPr>
              <a:t>--&gt; .modulo( 5, 5 )</a:t>
            </a:r>
            <a:br>
              <a:rPr lang="en-US" dirty="0">
                <a:latin typeface="Andale Mono" panose="020B0509000000000004" pitchFamily="49" charset="0"/>
              </a:rPr>
            </a:br>
            <a:r>
              <a:rPr lang="en-US" dirty="0">
                <a:latin typeface="Andale Mono" panose="020B0509000000000004" pitchFamily="49" charset="0"/>
              </a:rPr>
              <a:t>0</a:t>
            </a:r>
            <a:br>
              <a:rPr lang="en-US" dirty="0">
                <a:latin typeface="Andale Mono" panose="020B0509000000000004" pitchFamily="49" charset="0"/>
              </a:rPr>
            </a:br>
            <a:r>
              <a:rPr lang="en-US" dirty="0">
                <a:latin typeface="Andale Mono" panose="020B0509000000000004" pitchFamily="49" charset="0"/>
              </a:rPr>
              <a:t>--&gt; .modulo( 18, 5 )</a:t>
            </a:r>
            <a:br>
              <a:rPr lang="en-US" dirty="0">
                <a:latin typeface="Andale Mono" panose="020B0509000000000004" pitchFamily="49" charset="0"/>
              </a:rPr>
            </a:br>
            <a:r>
              <a:rPr lang="en-US" dirty="0">
                <a:latin typeface="Andale Mono" panose="020B0509000000000004" pitchFamily="49" charset="0"/>
              </a:rPr>
              <a:t>3</a:t>
            </a:r>
          </a:p>
          <a:p>
            <a:r>
              <a:rPr lang="en-US"/>
              <a:t>n &gt;= 0; mod &gt; 0.</a:t>
            </a:r>
          </a:p>
        </p:txBody>
      </p:sp>
      <p:sp>
        <p:nvSpPr>
          <p:cNvPr id="4" name="Date Placeholder 3">
            <a:extLst>
              <a:ext uri="{FF2B5EF4-FFF2-40B4-BE49-F238E27FC236}">
                <a16:creationId xmlns:a16="http://schemas.microsoft.com/office/drawing/2014/main" id="{66A1DAAD-4A05-F94E-8985-E5C2C4322431}"/>
              </a:ext>
            </a:extLst>
          </p:cNvPr>
          <p:cNvSpPr>
            <a:spLocks noGrp="1"/>
          </p:cNvSpPr>
          <p:nvPr>
            <p:ph type="dt" sz="half" idx="10"/>
          </p:nvPr>
        </p:nvSpPr>
        <p:spPr/>
        <p:txBody>
          <a:bodyPr/>
          <a:lstStyle/>
          <a:p>
            <a:fld id="{A9F18311-84EC-FA4B-80AB-1B3FF1C1D1ED}" type="datetime1">
              <a:rPr lang="en-US" smtClean="0"/>
              <a:t>3/17/21</a:t>
            </a:fld>
            <a:endParaRPr lang="en-US"/>
          </a:p>
        </p:txBody>
      </p:sp>
      <p:sp>
        <p:nvSpPr>
          <p:cNvPr id="5" name="Footer Placeholder 4">
            <a:extLst>
              <a:ext uri="{FF2B5EF4-FFF2-40B4-BE49-F238E27FC236}">
                <a16:creationId xmlns:a16="http://schemas.microsoft.com/office/drawing/2014/main" id="{1FECB750-88D0-A549-9865-F3830071B83F}"/>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91F4DE17-D31A-2E47-81AA-C79DE4EA9D93}"/>
              </a:ext>
            </a:extLst>
          </p:cNvPr>
          <p:cNvSpPr>
            <a:spLocks noGrp="1"/>
          </p:cNvSpPr>
          <p:nvPr>
            <p:ph type="sldNum" sz="quarter" idx="12"/>
          </p:nvPr>
        </p:nvSpPr>
        <p:spPr/>
        <p:txBody>
          <a:bodyPr/>
          <a:lstStyle/>
          <a:p>
            <a:fld id="{96BDC4DD-03EC-6948-A06B-20516E71545D}" type="slidenum">
              <a:rPr lang="en-US" smtClean="0"/>
              <a:t>6</a:t>
            </a:fld>
            <a:endParaRPr lang="en-US"/>
          </a:p>
        </p:txBody>
      </p:sp>
      <p:sp>
        <p:nvSpPr>
          <p:cNvPr id="7" name="TextBox 6">
            <a:extLst>
              <a:ext uri="{FF2B5EF4-FFF2-40B4-BE49-F238E27FC236}">
                <a16:creationId xmlns:a16="http://schemas.microsoft.com/office/drawing/2014/main" id="{6DA36EE2-B056-A84B-BE31-297367493A4A}"/>
              </a:ext>
            </a:extLst>
          </p:cNvPr>
          <p:cNvSpPr txBox="1"/>
          <p:nvPr/>
        </p:nvSpPr>
        <p:spPr>
          <a:xfrm>
            <a:off x="4560277" y="6389077"/>
            <a:ext cx="1383712" cy="369332"/>
          </a:xfrm>
          <a:prstGeom prst="rect">
            <a:avLst/>
          </a:prstGeom>
          <a:noFill/>
        </p:spPr>
        <p:txBody>
          <a:bodyPr wrap="none" rtlCol="0">
            <a:spAutoFit/>
          </a:bodyPr>
          <a:lstStyle/>
          <a:p>
            <a:r>
              <a:rPr lang="en-US" dirty="0"/>
              <a:t>continued…</a:t>
            </a:r>
          </a:p>
        </p:txBody>
      </p:sp>
    </p:spTree>
    <p:extLst>
      <p:ext uri="{BB962C8B-B14F-4D97-AF65-F5344CB8AC3E}">
        <p14:creationId xmlns:p14="http://schemas.microsoft.com/office/powerpoint/2010/main" val="355196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4BCA-0DF4-504E-AB9B-FF69A468A69D}"/>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F29C01FB-D04F-8144-891A-93C206329991}"/>
              </a:ext>
            </a:extLst>
          </p:cNvPr>
          <p:cNvSpPr>
            <a:spLocks noGrp="1"/>
          </p:cNvSpPr>
          <p:nvPr>
            <p:ph idx="1"/>
          </p:nvPr>
        </p:nvSpPr>
        <p:spPr/>
        <p:txBody>
          <a:bodyPr/>
          <a:lstStyle/>
          <a:p>
            <a:pPr marL="0" indent="0">
              <a:buNone/>
            </a:pPr>
            <a:r>
              <a:rPr lang="en-US" dirty="0">
                <a:latin typeface="Andale Mono" panose="020B0509000000000004" pitchFamily="49" charset="0"/>
              </a:rPr>
              <a:t>define modulo = proc( n, m )</a:t>
            </a:r>
          </a:p>
          <a:p>
            <a:pPr marL="0" indent="0">
              <a:buNone/>
            </a:pPr>
            <a:r>
              <a:rPr lang="en-US" dirty="0">
                <a:latin typeface="Andale Mono" panose="020B0509000000000004" pitchFamily="49" charset="0"/>
              </a:rPr>
              <a:t>% Subtract m from n until the answer is less than m</a:t>
            </a:r>
          </a:p>
          <a:p>
            <a:pPr marL="0" indent="0">
              <a:buNone/>
            </a:pPr>
            <a:r>
              <a:rPr lang="en-US" dirty="0">
                <a:latin typeface="Andale Mono" panose="020B0509000000000004" pitchFamily="49" charset="0"/>
              </a:rPr>
              <a:t>% The answer would be value the final value of n</a:t>
            </a:r>
          </a:p>
          <a:p>
            <a:pPr marL="0" indent="0">
              <a:buNone/>
            </a:pPr>
            <a:r>
              <a:rPr lang="en-US" dirty="0">
                <a:latin typeface="Andale Mono" panose="020B0509000000000004" pitchFamily="49" charset="0"/>
              </a:rPr>
              <a:t>				if n &lt; m</a:t>
            </a:r>
          </a:p>
          <a:p>
            <a:pPr marL="0" indent="0">
              <a:buNone/>
            </a:pPr>
            <a:r>
              <a:rPr lang="en-US" dirty="0">
                <a:latin typeface="Andale Mono" panose="020B0509000000000004" pitchFamily="49" charset="0"/>
              </a:rPr>
              <a:t>					then n</a:t>
            </a:r>
          </a:p>
          <a:p>
            <a:pPr marL="0" indent="0">
              <a:buNone/>
            </a:pPr>
            <a:r>
              <a:rPr lang="en-US" dirty="0">
                <a:latin typeface="Andale Mono" panose="020B0509000000000004" pitchFamily="49" charset="0"/>
              </a:rPr>
              <a:t>					else .modulo( -(</a:t>
            </a:r>
            <a:r>
              <a:rPr lang="en-US" dirty="0" err="1">
                <a:latin typeface="Andale Mono" panose="020B0509000000000004" pitchFamily="49" charset="0"/>
              </a:rPr>
              <a:t>n,m</a:t>
            </a:r>
            <a:r>
              <a:rPr lang="en-US" dirty="0">
                <a:latin typeface="Andale Mono" panose="020B0509000000000004" pitchFamily="49" charset="0"/>
              </a:rPr>
              <a:t>), m )</a:t>
            </a:r>
          </a:p>
        </p:txBody>
      </p:sp>
      <p:sp>
        <p:nvSpPr>
          <p:cNvPr id="4" name="Date Placeholder 3">
            <a:extLst>
              <a:ext uri="{FF2B5EF4-FFF2-40B4-BE49-F238E27FC236}">
                <a16:creationId xmlns:a16="http://schemas.microsoft.com/office/drawing/2014/main" id="{C1A074B8-C887-2C49-9ECB-C4050FEDED34}"/>
              </a:ext>
            </a:extLst>
          </p:cNvPr>
          <p:cNvSpPr>
            <a:spLocks noGrp="1"/>
          </p:cNvSpPr>
          <p:nvPr>
            <p:ph type="dt" sz="half" idx="10"/>
          </p:nvPr>
        </p:nvSpPr>
        <p:spPr/>
        <p:txBody>
          <a:bodyPr/>
          <a:lstStyle/>
          <a:p>
            <a:fld id="{74FBCA8E-5A6C-464D-B57E-4F0930C6C829}" type="datetime1">
              <a:rPr lang="en-US" smtClean="0"/>
              <a:t>3/17/21</a:t>
            </a:fld>
            <a:endParaRPr lang="en-US"/>
          </a:p>
        </p:txBody>
      </p:sp>
      <p:sp>
        <p:nvSpPr>
          <p:cNvPr id="5" name="Footer Placeholder 4">
            <a:extLst>
              <a:ext uri="{FF2B5EF4-FFF2-40B4-BE49-F238E27FC236}">
                <a16:creationId xmlns:a16="http://schemas.microsoft.com/office/drawing/2014/main" id="{207F5A33-A760-AF48-BDB3-EDDA7EBC6CFA}"/>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36FC8D43-64BE-BD4D-B8BC-CB9944A65379}"/>
              </a:ext>
            </a:extLst>
          </p:cNvPr>
          <p:cNvSpPr>
            <a:spLocks noGrp="1"/>
          </p:cNvSpPr>
          <p:nvPr>
            <p:ph type="sldNum" sz="quarter" idx="12"/>
          </p:nvPr>
        </p:nvSpPr>
        <p:spPr/>
        <p:txBody>
          <a:bodyPr/>
          <a:lstStyle/>
          <a:p>
            <a:fld id="{96BDC4DD-03EC-6948-A06B-20516E71545D}" type="slidenum">
              <a:rPr lang="en-US" smtClean="0"/>
              <a:t>7</a:t>
            </a:fld>
            <a:endParaRPr lang="en-US"/>
          </a:p>
        </p:txBody>
      </p:sp>
    </p:spTree>
    <p:extLst>
      <p:ext uri="{BB962C8B-B14F-4D97-AF65-F5344CB8AC3E}">
        <p14:creationId xmlns:p14="http://schemas.microsoft.com/office/powerpoint/2010/main" val="400564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4BCA-0DF4-504E-AB9B-FF69A468A69D}"/>
              </a:ext>
            </a:extLst>
          </p:cNvPr>
          <p:cNvSpPr>
            <a:spLocks noGrp="1"/>
          </p:cNvSpPr>
          <p:nvPr>
            <p:ph type="title"/>
          </p:nvPr>
        </p:nvSpPr>
        <p:spPr/>
        <p:txBody>
          <a:bodyPr/>
          <a:lstStyle/>
          <a:p>
            <a:r>
              <a:rPr lang="en-US" dirty="0"/>
              <a:t>Solution to Problem</a:t>
            </a:r>
          </a:p>
        </p:txBody>
      </p:sp>
      <p:sp>
        <p:nvSpPr>
          <p:cNvPr id="3" name="Content Placeholder 2">
            <a:extLst>
              <a:ext uri="{FF2B5EF4-FFF2-40B4-BE49-F238E27FC236}">
                <a16:creationId xmlns:a16="http://schemas.microsoft.com/office/drawing/2014/main" id="{F29C01FB-D04F-8144-891A-93C206329991}"/>
              </a:ext>
            </a:extLst>
          </p:cNvPr>
          <p:cNvSpPr>
            <a:spLocks noGrp="1"/>
          </p:cNvSpPr>
          <p:nvPr>
            <p:ph idx="1"/>
          </p:nvPr>
        </p:nvSpPr>
        <p:spPr>
          <a:xfrm>
            <a:off x="152401" y="2336873"/>
            <a:ext cx="11731206" cy="3599316"/>
          </a:xfrm>
        </p:spPr>
        <p:txBody>
          <a:bodyPr>
            <a:normAutofit fontScale="92500"/>
          </a:bodyPr>
          <a:lstStyle/>
          <a:p>
            <a:pPr marL="0" indent="0">
              <a:buNone/>
            </a:pPr>
            <a:r>
              <a:rPr lang="en-US" dirty="0">
                <a:latin typeface="Andale Mono" panose="020B0509000000000004" pitchFamily="49" charset="0"/>
              </a:rPr>
              <a:t>define equal = proc( x, y ) zero?( -(</a:t>
            </a:r>
            <a:r>
              <a:rPr lang="en-US" dirty="0" err="1">
                <a:latin typeface="Andale Mono" panose="020B0509000000000004" pitchFamily="49" charset="0"/>
              </a:rPr>
              <a:t>x,y</a:t>
            </a:r>
            <a:r>
              <a:rPr lang="en-US" dirty="0">
                <a:latin typeface="Andale Mono" panose="020B0509000000000004" pitchFamily="49" charset="0"/>
              </a:rPr>
              <a:t>) )</a:t>
            </a:r>
          </a:p>
          <a:p>
            <a:pPr marL="0" indent="0">
              <a:buNone/>
            </a:pPr>
            <a:r>
              <a:rPr lang="en-US" dirty="0">
                <a:latin typeface="Andale Mono" panose="020B0509000000000004" pitchFamily="49" charset="0"/>
              </a:rPr>
              <a:t>define </a:t>
            </a:r>
            <a:r>
              <a:rPr lang="en-US" dirty="0" err="1">
                <a:latin typeface="Andale Mono" panose="020B0509000000000004" pitchFamily="49" charset="0"/>
              </a:rPr>
              <a:t>lessthan</a:t>
            </a:r>
            <a:r>
              <a:rPr lang="en-US" dirty="0">
                <a:latin typeface="Andale Mono" panose="020B0509000000000004" pitchFamily="49" charset="0"/>
              </a:rPr>
              <a:t> = proc( a, b )</a:t>
            </a:r>
          </a:p>
          <a:p>
            <a:pPr marL="0" indent="0">
              <a:buNone/>
            </a:pPr>
            <a:r>
              <a:rPr lang="en-US" dirty="0">
                <a:latin typeface="Andale Mono" panose="020B0509000000000004" pitchFamily="49" charset="0"/>
              </a:rPr>
              <a:t>				if .equal(</a:t>
            </a:r>
            <a:r>
              <a:rPr lang="en-US" dirty="0" err="1">
                <a:latin typeface="Andale Mono" panose="020B0509000000000004" pitchFamily="49" charset="0"/>
              </a:rPr>
              <a:t>a,b</a:t>
            </a:r>
            <a:r>
              <a:rPr lang="en-US" dirty="0">
                <a:latin typeface="Andale Mono" panose="020B0509000000000004" pitchFamily="49" charset="0"/>
              </a:rPr>
              <a:t>) then 0</a:t>
            </a:r>
          </a:p>
          <a:p>
            <a:pPr marL="0" indent="0">
              <a:buNone/>
            </a:pPr>
            <a:r>
              <a:rPr lang="en-US" dirty="0">
                <a:latin typeface="Andale Mono" panose="020B0509000000000004" pitchFamily="49" charset="0"/>
              </a:rPr>
              <a:t>				else .</a:t>
            </a:r>
            <a:r>
              <a:rPr lang="en-US" dirty="0" err="1">
                <a:latin typeface="Andale Mono" panose="020B0509000000000004" pitchFamily="49" charset="0"/>
              </a:rPr>
              <a:t>lessthan_rec</a:t>
            </a:r>
            <a:r>
              <a:rPr lang="en-US" dirty="0">
                <a:latin typeface="Andale Mono" panose="020B0509000000000004" pitchFamily="49" charset="0"/>
              </a:rPr>
              <a:t>(b,sub1(a),add1(a))</a:t>
            </a:r>
          </a:p>
          <a:p>
            <a:pPr marL="0" indent="0">
              <a:buNone/>
            </a:pPr>
            <a:r>
              <a:rPr lang="en-US" dirty="0">
                <a:latin typeface="Andale Mono" panose="020B0509000000000004" pitchFamily="49" charset="0"/>
              </a:rPr>
              <a:t>define </a:t>
            </a:r>
            <a:r>
              <a:rPr lang="en-US" dirty="0" err="1">
                <a:latin typeface="Andale Mono" panose="020B0509000000000004" pitchFamily="49" charset="0"/>
              </a:rPr>
              <a:t>lessthan_rec</a:t>
            </a:r>
            <a:r>
              <a:rPr lang="en-US" dirty="0">
                <a:latin typeface="Andale Mono" panose="020B0509000000000004" pitchFamily="49" charset="0"/>
              </a:rPr>
              <a:t> = proc( b, </a:t>
            </a:r>
            <a:r>
              <a:rPr lang="en-US" dirty="0" err="1">
                <a:latin typeface="Andale Mono" panose="020B0509000000000004" pitchFamily="49" charset="0"/>
              </a:rPr>
              <a:t>a_down</a:t>
            </a:r>
            <a:r>
              <a:rPr lang="en-US" dirty="0">
                <a:latin typeface="Andale Mono" panose="020B0509000000000004" pitchFamily="49" charset="0"/>
              </a:rPr>
              <a:t>, </a:t>
            </a:r>
            <a:r>
              <a:rPr lang="en-US" dirty="0" err="1">
                <a:latin typeface="Andale Mono" panose="020B0509000000000004" pitchFamily="49" charset="0"/>
              </a:rPr>
              <a:t>a_up</a:t>
            </a:r>
            <a:r>
              <a:rPr lang="en-US" dirty="0">
                <a:latin typeface="Andale Mono" panose="020B0509000000000004" pitchFamily="49" charset="0"/>
              </a:rPr>
              <a:t> )</a:t>
            </a:r>
          </a:p>
          <a:p>
            <a:pPr marL="0" indent="0">
              <a:buNone/>
            </a:pPr>
            <a:r>
              <a:rPr lang="en-US" dirty="0">
                <a:latin typeface="Andale Mono" panose="020B0509000000000004" pitchFamily="49" charset="0"/>
              </a:rPr>
              <a:t>				if .equal( </a:t>
            </a:r>
            <a:r>
              <a:rPr lang="en-US" dirty="0" err="1">
                <a:latin typeface="Andale Mono" panose="020B0509000000000004" pitchFamily="49" charset="0"/>
              </a:rPr>
              <a:t>a_up</a:t>
            </a:r>
            <a:r>
              <a:rPr lang="en-US" dirty="0">
                <a:latin typeface="Andale Mono" panose="020B0509000000000004" pitchFamily="49" charset="0"/>
              </a:rPr>
              <a:t>, b ) then 1</a:t>
            </a:r>
          </a:p>
          <a:p>
            <a:pPr marL="0" indent="0">
              <a:buNone/>
            </a:pPr>
            <a:r>
              <a:rPr lang="en-US" dirty="0">
                <a:latin typeface="Andale Mono" panose="020B0509000000000004" pitchFamily="49" charset="0"/>
              </a:rPr>
              <a:t>				else if .equal( </a:t>
            </a:r>
            <a:r>
              <a:rPr lang="en-US" dirty="0" err="1">
                <a:latin typeface="Andale Mono" panose="020B0509000000000004" pitchFamily="49" charset="0"/>
              </a:rPr>
              <a:t>a_down</a:t>
            </a:r>
            <a:r>
              <a:rPr lang="en-US" dirty="0">
                <a:latin typeface="Andale Mono" panose="020B0509000000000004" pitchFamily="49" charset="0"/>
              </a:rPr>
              <a:t>, b ) then 0</a:t>
            </a:r>
          </a:p>
          <a:p>
            <a:pPr marL="0" indent="0">
              <a:buNone/>
            </a:pPr>
            <a:r>
              <a:rPr lang="en-US" dirty="0">
                <a:latin typeface="Andale Mono" panose="020B0509000000000004" pitchFamily="49" charset="0"/>
              </a:rPr>
              <a:t>				else .</a:t>
            </a:r>
            <a:r>
              <a:rPr lang="en-US" dirty="0" err="1">
                <a:latin typeface="Andale Mono" panose="020B0509000000000004" pitchFamily="49" charset="0"/>
              </a:rPr>
              <a:t>lessthan_rec</a:t>
            </a:r>
            <a:r>
              <a:rPr lang="en-US" dirty="0">
                <a:latin typeface="Andale Mono" panose="020B0509000000000004" pitchFamily="49" charset="0"/>
              </a:rPr>
              <a:t>(b,sub1(</a:t>
            </a:r>
            <a:r>
              <a:rPr lang="en-US" dirty="0" err="1">
                <a:latin typeface="Andale Mono" panose="020B0509000000000004" pitchFamily="49" charset="0"/>
              </a:rPr>
              <a:t>a_down</a:t>
            </a:r>
            <a:r>
              <a:rPr lang="en-US" dirty="0">
                <a:latin typeface="Andale Mono" panose="020B0509000000000004" pitchFamily="49" charset="0"/>
              </a:rPr>
              <a:t>),add1(</a:t>
            </a:r>
            <a:r>
              <a:rPr lang="en-US" dirty="0" err="1">
                <a:latin typeface="Andale Mono" panose="020B0509000000000004" pitchFamily="49" charset="0"/>
              </a:rPr>
              <a:t>a_up</a:t>
            </a:r>
            <a:r>
              <a:rPr lang="en-US" dirty="0">
                <a:latin typeface="Andale Mono" panose="020B0509000000000004" pitchFamily="49" charset="0"/>
              </a:rPr>
              <a:t>))</a:t>
            </a:r>
          </a:p>
        </p:txBody>
      </p:sp>
      <p:sp>
        <p:nvSpPr>
          <p:cNvPr id="4" name="Date Placeholder 3">
            <a:extLst>
              <a:ext uri="{FF2B5EF4-FFF2-40B4-BE49-F238E27FC236}">
                <a16:creationId xmlns:a16="http://schemas.microsoft.com/office/drawing/2014/main" id="{C1A074B8-C887-2C49-9ECB-C4050FEDED34}"/>
              </a:ext>
            </a:extLst>
          </p:cNvPr>
          <p:cNvSpPr>
            <a:spLocks noGrp="1"/>
          </p:cNvSpPr>
          <p:nvPr>
            <p:ph type="dt" sz="half" idx="10"/>
          </p:nvPr>
        </p:nvSpPr>
        <p:spPr/>
        <p:txBody>
          <a:bodyPr/>
          <a:lstStyle/>
          <a:p>
            <a:fld id="{F170C456-92EA-8049-AE0B-7F4A10ADDCB0}" type="datetime1">
              <a:rPr lang="en-US" smtClean="0"/>
              <a:t>3/17/21</a:t>
            </a:fld>
            <a:endParaRPr lang="en-US"/>
          </a:p>
        </p:txBody>
      </p:sp>
      <p:sp>
        <p:nvSpPr>
          <p:cNvPr id="5" name="Footer Placeholder 4">
            <a:extLst>
              <a:ext uri="{FF2B5EF4-FFF2-40B4-BE49-F238E27FC236}">
                <a16:creationId xmlns:a16="http://schemas.microsoft.com/office/drawing/2014/main" id="{207F5A33-A760-AF48-BDB3-EDDA7EBC6CFA}"/>
              </a:ext>
            </a:extLst>
          </p:cNvPr>
          <p:cNvSpPr>
            <a:spLocks noGrp="1"/>
          </p:cNvSpPr>
          <p:nvPr>
            <p:ph type="ftr" sz="quarter" idx="11"/>
          </p:nvPr>
        </p:nvSpPr>
        <p:spPr/>
        <p:txBody>
          <a:bodyPr/>
          <a:lstStyle/>
          <a:p>
            <a:r>
              <a:rPr lang="en-US"/>
              <a:t>PLC Spring 2021</a:t>
            </a:r>
          </a:p>
        </p:txBody>
      </p:sp>
      <p:sp>
        <p:nvSpPr>
          <p:cNvPr id="6" name="Slide Number Placeholder 5">
            <a:extLst>
              <a:ext uri="{FF2B5EF4-FFF2-40B4-BE49-F238E27FC236}">
                <a16:creationId xmlns:a16="http://schemas.microsoft.com/office/drawing/2014/main" id="{36FC8D43-64BE-BD4D-B8BC-CB9944A65379}"/>
              </a:ext>
            </a:extLst>
          </p:cNvPr>
          <p:cNvSpPr>
            <a:spLocks noGrp="1"/>
          </p:cNvSpPr>
          <p:nvPr>
            <p:ph type="sldNum" sz="quarter" idx="12"/>
          </p:nvPr>
        </p:nvSpPr>
        <p:spPr/>
        <p:txBody>
          <a:bodyPr/>
          <a:lstStyle/>
          <a:p>
            <a:fld id="{96BDC4DD-03EC-6948-A06B-20516E71545D}" type="slidenum">
              <a:rPr lang="en-US" smtClean="0"/>
              <a:t>8</a:t>
            </a:fld>
            <a:endParaRPr lang="en-US"/>
          </a:p>
        </p:txBody>
      </p:sp>
    </p:spTree>
    <p:extLst>
      <p:ext uri="{BB962C8B-B14F-4D97-AF65-F5344CB8AC3E}">
        <p14:creationId xmlns:p14="http://schemas.microsoft.com/office/powerpoint/2010/main" val="260187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41252-D1E1-FB4A-B185-01032D8BB229}"/>
              </a:ext>
            </a:extLst>
          </p:cNvPr>
          <p:cNvSpPr>
            <a:spLocks noGrp="1"/>
          </p:cNvSpPr>
          <p:nvPr>
            <p:ph type="dt" sz="half" idx="10"/>
          </p:nvPr>
        </p:nvSpPr>
        <p:spPr/>
        <p:txBody>
          <a:bodyPr/>
          <a:lstStyle/>
          <a:p>
            <a:fld id="{DD5B32AF-B2B4-FC45-BB15-9526AA7A8CD1}" type="datetime1">
              <a:rPr lang="en-US" smtClean="0"/>
              <a:t>3/17/21</a:t>
            </a:fld>
            <a:endParaRPr lang="en-US"/>
          </a:p>
        </p:txBody>
      </p:sp>
      <p:sp>
        <p:nvSpPr>
          <p:cNvPr id="3" name="Footer Placeholder 2">
            <a:extLst>
              <a:ext uri="{FF2B5EF4-FFF2-40B4-BE49-F238E27FC236}">
                <a16:creationId xmlns:a16="http://schemas.microsoft.com/office/drawing/2014/main" id="{FA8D0D99-14DB-C349-956B-3649E4ECAB8B}"/>
              </a:ext>
            </a:extLst>
          </p:cNvPr>
          <p:cNvSpPr>
            <a:spLocks noGrp="1"/>
          </p:cNvSpPr>
          <p:nvPr>
            <p:ph type="ftr" sz="quarter" idx="11"/>
          </p:nvPr>
        </p:nvSpPr>
        <p:spPr/>
        <p:txBody>
          <a:bodyPr/>
          <a:lstStyle/>
          <a:p>
            <a:r>
              <a:rPr lang="en-US"/>
              <a:t>PLC Spring 2021</a:t>
            </a:r>
          </a:p>
        </p:txBody>
      </p:sp>
      <p:sp>
        <p:nvSpPr>
          <p:cNvPr id="4" name="Slide Number Placeholder 3">
            <a:extLst>
              <a:ext uri="{FF2B5EF4-FFF2-40B4-BE49-F238E27FC236}">
                <a16:creationId xmlns:a16="http://schemas.microsoft.com/office/drawing/2014/main" id="{4BCA80AC-D8E8-D347-BC2E-754259C7F425}"/>
              </a:ext>
            </a:extLst>
          </p:cNvPr>
          <p:cNvSpPr>
            <a:spLocks noGrp="1"/>
          </p:cNvSpPr>
          <p:nvPr>
            <p:ph type="sldNum" sz="quarter" idx="12"/>
          </p:nvPr>
        </p:nvSpPr>
        <p:spPr/>
        <p:txBody>
          <a:bodyPr/>
          <a:lstStyle/>
          <a:p>
            <a:fld id="{96BDC4DD-03EC-6948-A06B-20516E71545D}" type="slidenum">
              <a:rPr lang="en-US" smtClean="0"/>
              <a:t>9</a:t>
            </a:fld>
            <a:endParaRPr lang="en-US"/>
          </a:p>
        </p:txBody>
      </p:sp>
      <p:sp>
        <p:nvSpPr>
          <p:cNvPr id="5" name="TextBox 4">
            <a:extLst>
              <a:ext uri="{FF2B5EF4-FFF2-40B4-BE49-F238E27FC236}">
                <a16:creationId xmlns:a16="http://schemas.microsoft.com/office/drawing/2014/main" id="{46E9B582-94A2-D448-AD1C-15193B4D518C}"/>
              </a:ext>
            </a:extLst>
          </p:cNvPr>
          <p:cNvSpPr txBox="1"/>
          <p:nvPr/>
        </p:nvSpPr>
        <p:spPr>
          <a:xfrm>
            <a:off x="763088" y="2778369"/>
            <a:ext cx="9785051" cy="1569660"/>
          </a:xfrm>
          <a:prstGeom prst="rect">
            <a:avLst/>
          </a:prstGeom>
          <a:noFill/>
        </p:spPr>
        <p:txBody>
          <a:bodyPr wrap="none" rtlCol="0">
            <a:spAutoFit/>
          </a:bodyPr>
          <a:lstStyle/>
          <a:p>
            <a:pPr algn="ctr"/>
            <a:r>
              <a:rPr lang="en-US" sz="4800" dirty="0"/>
              <a:t>Plan on real in-class team exercise</a:t>
            </a:r>
          </a:p>
          <a:p>
            <a:pPr algn="ctr"/>
            <a:r>
              <a:rPr lang="en-US" sz="4800" dirty="0"/>
              <a:t>Wednesday, March 10</a:t>
            </a:r>
          </a:p>
        </p:txBody>
      </p:sp>
    </p:spTree>
    <p:extLst>
      <p:ext uri="{BB962C8B-B14F-4D97-AF65-F5344CB8AC3E}">
        <p14:creationId xmlns:p14="http://schemas.microsoft.com/office/powerpoint/2010/main" val="62667252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{068C7B17-4BAE-0B4C-B58F-5DDD72546BEC}tf10001057</Template>
  <TotalTime>4572</TotalTime>
  <Words>4546</Words>
  <Application>Microsoft Macintosh PowerPoint</Application>
  <PresentationFormat>Widescreen</PresentationFormat>
  <Paragraphs>811</Paragraphs>
  <Slides>57</Slides>
  <Notes>5</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Andale Mono</vt:lpstr>
      <vt:lpstr>Apple Chancery</vt:lpstr>
      <vt:lpstr>Arial</vt:lpstr>
      <vt:lpstr>Blackmoor LET Plain</vt:lpstr>
      <vt:lpstr>Calibri</vt:lpstr>
      <vt:lpstr>Trebuchet MS</vt:lpstr>
      <vt:lpstr>Wingdings</vt:lpstr>
      <vt:lpstr>Berlin</vt:lpstr>
      <vt:lpstr>Know Thy Java</vt:lpstr>
      <vt:lpstr>Tips and Notes</vt:lpstr>
      <vt:lpstr>CSCI 344 Programming Language Concepts</vt:lpstr>
      <vt:lpstr>A nice diversion</vt:lpstr>
      <vt:lpstr>Summary from 'F' Slides</vt:lpstr>
      <vt:lpstr>Full-Class Exercise</vt:lpstr>
      <vt:lpstr>Solution?</vt:lpstr>
      <vt:lpstr>Solution to Problem</vt:lpstr>
      <vt:lpstr>PowerPoint Presentation</vt:lpstr>
      <vt:lpstr>Code Changes in Next Language's Code</vt:lpstr>
      <vt:lpstr>Now on to…</vt:lpstr>
      <vt:lpstr>G. Set Expressions &amp; Parameter Passing: Reference Variables</vt:lpstr>
      <vt:lpstr>(Sequence Expressions)</vt:lpstr>
      <vt:lpstr>First Goal: Mutable Variables</vt:lpstr>
      <vt:lpstr>How To Modify Our Environment Design?</vt:lpstr>
      <vt:lpstr>How To Modify Our Environment Design?</vt:lpstr>
      <vt:lpstr>Let's Redo the Environment First</vt:lpstr>
      <vt:lpstr>Like This</vt:lpstr>
      <vt:lpstr>Now for the Usual Top-Down Stuff</vt:lpstr>
      <vt:lpstr>SetExp-i.java</vt:lpstr>
      <vt:lpstr>Wait! What is Mutation without Imperative Sequences?</vt:lpstr>
      <vt:lpstr>Let's have some fun!</vt:lpstr>
      <vt:lpstr>Let's have some fun!</vt:lpstr>
      <vt:lpstr>Let's have some fun!</vt:lpstr>
      <vt:lpstr>Another Syntactic Sugar Example</vt:lpstr>
      <vt:lpstr>Remember How We Used It?</vt:lpstr>
      <vt:lpstr>But there is a more general pattern here.</vt:lpstr>
      <vt:lpstr>in SET</vt:lpstr>
      <vt:lpstr>Cool! Will this work … in SET?</vt:lpstr>
      <vt:lpstr>Class Exercise: Write a while proc!</vt:lpstr>
      <vt:lpstr>Class Exercise: Write a while proc! (harder)</vt:lpstr>
      <vt:lpstr>The REF Language</vt:lpstr>
      <vt:lpstr>Pass-By (Call-By) Reference 1/3</vt:lpstr>
      <vt:lpstr>Pass-By (Call-By) Reference 2/3</vt:lpstr>
      <vt:lpstr>Pass-By (Call-By) Reference 3/3</vt:lpstr>
      <vt:lpstr>REF: Pass-by-reference Semantics</vt:lpstr>
      <vt:lpstr>Remember this diagram for Ref Bindings?</vt:lpstr>
      <vt:lpstr>We lied. Must think in terms of Java references.</vt:lpstr>
      <vt:lpstr>Why is this important? Formal parameters and Actual arguments</vt:lpstr>
      <vt:lpstr>Changing SET (pass-by-value) to REF (pass-by-reference)</vt:lpstr>
      <vt:lpstr>PowerPoint Presentation</vt:lpstr>
      <vt:lpstr>It’s brain.refresh() time What types of expressions have we made?</vt:lpstr>
      <vt:lpstr>NAME: Pass-by-name Semantics</vt:lpstr>
      <vt:lpstr>What if popular languages did this?</vt:lpstr>
      <vt:lpstr>OK, but it is also useful.</vt:lpstr>
      <vt:lpstr>How to implement?</vt:lpstr>
      <vt:lpstr>Thunks</vt:lpstr>
      <vt:lpstr>How to change Exp.evalRef</vt:lpstr>
      <vt:lpstr>PowerPoint Presentation</vt:lpstr>
      <vt:lpstr>It’s Mind-Clobberin’ Time</vt:lpstr>
      <vt:lpstr>This is referred to as</vt:lpstr>
      <vt:lpstr>A Simpler Example of NAME's Problem</vt:lpstr>
      <vt:lpstr>NEED: Like NAME, but With a Cache</vt:lpstr>
      <vt:lpstr>Think of the Use of NEED to be like let</vt:lpstr>
      <vt:lpstr>ThunkRef Now Remembers (Memoization)</vt:lpstr>
      <vt:lpstr>NEED's Problem</vt:lpstr>
      <vt:lpstr>Related: Eiffel once Variables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PLCC Beginning Languages</dc:title>
  <dc:creator>James Heliotis</dc:creator>
  <cp:lastModifiedBy>James Heliotis</cp:lastModifiedBy>
  <cp:revision>194</cp:revision>
  <cp:lastPrinted>2020-09-29T14:54:59Z</cp:lastPrinted>
  <dcterms:created xsi:type="dcterms:W3CDTF">2020-01-31T04:18:21Z</dcterms:created>
  <dcterms:modified xsi:type="dcterms:W3CDTF">2021-03-17T13:44:47Z</dcterms:modified>
</cp:coreProperties>
</file>