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8"/>
  </p:notesMasterIdLst>
  <p:sldIdLst>
    <p:sldId id="302" r:id="rId2"/>
    <p:sldId id="256" r:id="rId3"/>
    <p:sldId id="258" r:id="rId4"/>
    <p:sldId id="298" r:id="rId5"/>
    <p:sldId id="299" r:id="rId6"/>
    <p:sldId id="261" r:id="rId7"/>
    <p:sldId id="278" r:id="rId8"/>
    <p:sldId id="279" r:id="rId9"/>
    <p:sldId id="272" r:id="rId10"/>
    <p:sldId id="257" r:id="rId11"/>
    <p:sldId id="301" r:id="rId12"/>
    <p:sldId id="300" r:id="rId13"/>
    <p:sldId id="270" r:id="rId14"/>
    <p:sldId id="260" r:id="rId15"/>
    <p:sldId id="271" r:id="rId16"/>
    <p:sldId id="273" r:id="rId17"/>
    <p:sldId id="274" r:id="rId18"/>
    <p:sldId id="275" r:id="rId19"/>
    <p:sldId id="277" r:id="rId20"/>
    <p:sldId id="262" r:id="rId21"/>
    <p:sldId id="263" r:id="rId22"/>
    <p:sldId id="280" r:id="rId23"/>
    <p:sldId id="296" r:id="rId24"/>
    <p:sldId id="297" r:id="rId25"/>
    <p:sldId id="264" r:id="rId26"/>
    <p:sldId id="266" r:id="rId27"/>
    <p:sldId id="267" r:id="rId28"/>
    <p:sldId id="268" r:id="rId29"/>
    <p:sldId id="269" r:id="rId30"/>
    <p:sldId id="265" r:id="rId31"/>
    <p:sldId id="276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1" r:id="rId42"/>
    <p:sldId id="292" r:id="rId43"/>
    <p:sldId id="290" r:id="rId44"/>
    <p:sldId id="293" r:id="rId45"/>
    <p:sldId id="294" r:id="rId46"/>
    <p:sldId id="29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800"/>
    <a:srgbClr val="FF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/>
    <p:restoredTop sz="87350"/>
  </p:normalViewPr>
  <p:slideViewPr>
    <p:cSldViewPr snapToGrid="0" snapToObjects="1">
      <p:cViewPr varScale="1">
        <p:scale>
          <a:sx n="114" d="100"/>
          <a:sy n="114" d="100"/>
        </p:scale>
        <p:origin x="296" y="168"/>
      </p:cViewPr>
      <p:guideLst/>
    </p:cSldViewPr>
  </p:slideViewPr>
  <p:outlineViewPr>
    <p:cViewPr>
      <p:scale>
        <a:sx n="33" d="100"/>
        <a:sy n="33" d="100"/>
      </p:scale>
      <p:origin x="0" y="-385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E524-C84A-4642-9E94-3733D4C37C7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7D82-B0A3-184A-A237-115DB829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3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6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2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2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0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1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08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9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4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don't need to save a type closure because the only time you'll actually check type compatibility is right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6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7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78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0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15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36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”Infer” there is a circular pattern. If we know expression types we can infer new variables’ types. If we know variables’ types we can infer expressions’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2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9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1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2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75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90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2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13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67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0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”Infer” there is a circular pattern. If we know expression types we can infer new variables’ types. If we know variables’ types we can infer expressions’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7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0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define a procedure whose declared return type does not match the type of the body of the procedure;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non-procedure as a procedure;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procedure to the wrong number of actual parameters;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procedure to actual parameters whose types do not match the declared types of the corresponding formal parameters;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use a non-Boolean as the test in an if statement;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have expressions of different types in the then and else parts of an if statement;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assign a value to a variable with a set statement where the type of the variable does not match the type of the RHS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define a procedure whose declared return type does not match the type of the body of the procedure;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non-procedure as a procedure;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procedure to the wrong number of actual parameters;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procedure to actual parameters whose types do not match the declared types of the corresponding formal parameters;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use a non-Boolean as the test in an if statement;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have expressions of different types in the then and else parts of an if statement;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assign a value to a variable with a set statement where the type of the variable does not match the type of the RHS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7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define a procedure whose declared return type does not match the type of the body of the procedure;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non-procedure as a procedure;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procedure to the wrong number of actual parameters;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procedure to actual parameters whose types do not match the declared types of the corresponding formal parameters;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use a non-Boolean as the test in an if statement;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have expressions of different types in the then and else parts of an if statement;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assign a value to a variable with a set statement where the type of the variable does not match the type of the RHS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1B-9B42-A844-B944-2608A37B202C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A973-62B4-8B4C-8533-9EAD26BCF978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D95-0B32-9B43-9564-62296E4F4D25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EA30-7D09-404A-B32E-F09FD937552F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2E48-DCC1-1846-9570-C7F38488C22E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6781-0359-1643-8686-6DF8BE368789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3381-C9B6-694E-B7FC-93F587BF6F27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700-A41A-1142-9958-9146A621EF22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5610C74-ECB7-A04F-8875-60B98CF0AF8B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CABD-21D9-5C4B-94B2-51A3633AD33D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83B6-9839-6D46-8DD2-0BAB33EE1AF6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FFD-4F01-0F44-AE93-C59783909AF4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772D-4238-C54B-A171-BAD9F8E4394B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18E0-1F8C-5949-BE79-2B096C21800A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6368-432A-EF47-B7CB-40A707C3A1B4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47B-F9AA-F742-B7B8-12068BEFA370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8C-B11F-904B-9FF1-35EC3D593521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0A26-F0C8-3743-8E62-829F7B9FD61E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31A4-7117-694F-9566-1E1F40D6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FF7F-8B4A-6D47-83D1-81B1CF72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delayed to Monday March 29</a:t>
            </a:r>
          </a:p>
          <a:p>
            <a:pPr lvl="1"/>
            <a:r>
              <a:rPr lang="en-US" dirty="0"/>
              <a:t>We will spend some time Friday March 26 discussing the exam.</a:t>
            </a:r>
          </a:p>
          <a:p>
            <a:r>
              <a:rPr lang="en-US" dirty="0"/>
              <a:t>Because of the exam, no Homework that gets graded will be assigned next week.</a:t>
            </a:r>
          </a:p>
          <a:p>
            <a:pPr lvl="1"/>
            <a:r>
              <a:rPr lang="en-US" dirty="0"/>
              <a:t>I will post an optional, </a:t>
            </a:r>
            <a:r>
              <a:rPr lang="en-US" u="sng" dirty="0"/>
              <a:t>ungraded</a:t>
            </a:r>
            <a:r>
              <a:rPr lang="en-US" dirty="0"/>
              <a:t> homework with answers that you can use to help you prepare for type-checking on the exam.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04A-BDD1-3C4E-A518-8121ED64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CABD-21D9-5C4B-94B2-51A3633AD33D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37B09-046B-9A4F-A554-983F1722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5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C6F-629F-894B-87DB-AD7012C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a Type Error (in REF)?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47A6-BC5E-5547-89FB-D8162D3B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Invalid operand types for </a:t>
            </a:r>
            <a:r>
              <a:rPr lang="en-US" dirty="0" err="1"/>
              <a:t>proc's</a:t>
            </a:r>
            <a:r>
              <a:rPr lang="en-US" dirty="0"/>
              <a:t> formals</a:t>
            </a:r>
          </a:p>
          <a:p>
            <a:r>
              <a:rPr lang="en-US" dirty="0"/>
              <a:t>Applying a non-proc</a:t>
            </a:r>
          </a:p>
          <a:p>
            <a:r>
              <a:rPr lang="en-US" dirty="0"/>
              <a:t>if expression type mismatch between then </a:t>
            </a:r>
            <a:r>
              <a:rPr lang="en-US" dirty="0" err="1"/>
              <a:t>exp</a:t>
            </a:r>
            <a:r>
              <a:rPr lang="en-US" dirty="0"/>
              <a:t> and else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Does the declared proc return type match the body's type?</a:t>
            </a:r>
          </a:p>
          <a:p>
            <a:r>
              <a:rPr lang="en-US" dirty="0"/>
              <a:t>Setting a variable that does not exist (is this a type error?)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3DAD-C2D3-E449-B434-F8A9239C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D3C5-B82B-E047-BC09-6583026D0C5A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1E55-D1DF-AE47-94E4-F3C679C4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6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C6F-629F-894B-87DB-AD7012C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a Type Error (in REF)?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47A6-BC5E-5547-89FB-D8162D3B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Operand to proc application doesn't match formal's type.</a:t>
            </a:r>
          </a:p>
          <a:p>
            <a:r>
              <a:rPr lang="en-US" b="1" u="sng" dirty="0">
                <a:latin typeface="Andale Mono" panose="020B0509000000000004" pitchFamily="49" charset="0"/>
              </a:rPr>
              <a:t>set</a:t>
            </a:r>
            <a:r>
              <a:rPr lang="en-US" dirty="0"/>
              <a:t>ting a variable to a type other than its original type.</a:t>
            </a:r>
          </a:p>
          <a:p>
            <a:r>
              <a:rPr lang="en-US" dirty="0"/>
              <a:t>Declared return type matches the type of the body expression.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3DAD-C2D3-E449-B434-F8A9239C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D3C5-B82B-E047-BC09-6583026D0C5A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1E55-D1DF-AE47-94E4-F3C679C4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9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50D090-EB51-7B49-B869-9E398DE73D85}"/>
              </a:ext>
            </a:extLst>
          </p:cNvPr>
          <p:cNvSpPr/>
          <p:nvPr/>
        </p:nvSpPr>
        <p:spPr>
          <a:xfrm>
            <a:off x="391886" y="2071396"/>
            <a:ext cx="10151706" cy="3864791"/>
          </a:xfrm>
          <a:prstGeom prst="rect">
            <a:avLst/>
          </a:prstGeom>
          <a:solidFill>
            <a:srgbClr val="D8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4BC6F-629F-894B-87DB-AD7012C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a Type Error (in REF)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47A6-BC5E-5547-89FB-D8162D3B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a procedure whose declared return type does not match the type of the body of the procedure</a:t>
            </a:r>
          </a:p>
          <a:p>
            <a:r>
              <a:rPr lang="en-US" dirty="0"/>
              <a:t>Apply a non-procedure as a procedure</a:t>
            </a:r>
          </a:p>
          <a:p>
            <a:r>
              <a:rPr lang="en-US" dirty="0"/>
              <a:t>Apply a procedure to the wrong number of actual operands</a:t>
            </a:r>
          </a:p>
          <a:p>
            <a:r>
              <a:rPr lang="en-US" dirty="0"/>
              <a:t>Apply a procedure to actual parameters whose types do not match the declared types of the corresponding formal parameters</a:t>
            </a:r>
          </a:p>
          <a:p>
            <a:r>
              <a:rPr lang="en-US" dirty="0"/>
              <a:t>Use a non-Boolean as the test in an if statement</a:t>
            </a:r>
          </a:p>
          <a:p>
            <a:r>
              <a:rPr lang="en-US" dirty="0"/>
              <a:t>Have expressions of different types in the then and else parts of an if statement</a:t>
            </a:r>
          </a:p>
          <a:p>
            <a:r>
              <a:rPr lang="en-US" dirty="0"/>
              <a:t>Assign a value to a variable with a set statement where the type of the variable does not match the type of the RHS expression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3DAD-C2D3-E449-B434-F8A9239C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D3C5-B82B-E047-BC09-6583026D0C5A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1E55-D1DF-AE47-94E4-F3C679C4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5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80FB-496B-BC44-A57C-D88B53AD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TYPE0 Language,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630C-E700-7E44-8BCC-A8D37950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39454" cy="3599316"/>
          </a:xfrm>
        </p:spPr>
        <p:txBody>
          <a:bodyPr>
            <a:normAutofit/>
          </a:bodyPr>
          <a:lstStyle/>
          <a:p>
            <a:r>
              <a:rPr lang="en-US" dirty="0"/>
              <a:t>Type-checking syntax, but no semantics (actual type-checking)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define p =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y: bool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if y then add1(x) else x</a:t>
            </a:r>
          </a:p>
          <a:p>
            <a:r>
              <a:rPr lang="en-US" dirty="0"/>
              <a:t>Changes to the grammar for </a:t>
            </a:r>
            <a:r>
              <a:rPr lang="en-US" dirty="0">
                <a:latin typeface="Andale Mono" panose="020B0509000000000004" pitchFamily="49" charset="0"/>
              </a:rPr>
              <a:t>proc</a:t>
            </a:r>
            <a:r>
              <a:rPr lang="en-US" dirty="0"/>
              <a:t> declarations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&gt;:ProcExp ::= PROC LPAREN &lt;formals&gt; RPAREN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              COLON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  <a:r>
              <a:rPr lang="en-US" dirty="0" err="1">
                <a:latin typeface="Andale Mono" panose="020B0509000000000004" pitchFamily="49" charset="0"/>
              </a:rPr>
              <a:t>retType</a:t>
            </a:r>
            <a:r>
              <a:rPr lang="en-US" dirty="0">
                <a:latin typeface="Andale Mono" panose="020B0509000000000004" pitchFamily="49" charset="0"/>
              </a:rPr>
              <a:t>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&lt;formals&gt; **= &lt;VAR&gt; COLON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 +COMMA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5AD2-0AD2-6B4A-8C73-18BB692F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99FF-AC08-424F-8D05-1A9638C03C83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B0C8688-B02A-9A43-A483-D2E3F6F2F37C}"/>
              </a:ext>
            </a:extLst>
          </p:cNvPr>
          <p:cNvSpPr/>
          <p:nvPr/>
        </p:nvSpPr>
        <p:spPr>
          <a:xfrm>
            <a:off x="4211392" y="5653825"/>
            <a:ext cx="2021983" cy="875764"/>
          </a:xfrm>
          <a:prstGeom prst="wedgeRectCallout">
            <a:avLst>
              <a:gd name="adj1" fmla="val 84900"/>
              <a:gd name="adj2" fmla="val -68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9014A-FDD8-484A-989A-E4BFCF3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C6F-629F-894B-87DB-AD7012C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47A6-BC5E-5547-89FB-D8162D3B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168327"/>
          </a:xfrm>
        </p:spPr>
        <p:txBody>
          <a:bodyPr/>
          <a:lstStyle/>
          <a:p>
            <a:r>
              <a:rPr lang="en-US" dirty="0"/>
              <a:t>Primitive types are just new keywords.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int</a:t>
            </a:r>
            <a:endParaRPr lang="en-US" dirty="0">
              <a:latin typeface="Andale Mono" panose="020B0509000000000004" pitchFamily="49" charset="0"/>
            </a:endParaRPr>
          </a:p>
          <a:p>
            <a:pPr lvl="1"/>
            <a:r>
              <a:rPr lang="en-US" dirty="0">
                <a:latin typeface="Andale Mono" panose="020B0509000000000004" pitchFamily="49" charset="0"/>
              </a:rPr>
              <a:t>bool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3DAD-C2D3-E449-B434-F8A9239C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3201-4C25-C746-96B0-62DF04DCF097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BBB6-ED2A-1E48-A53B-4FDE0B7B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9EC159-13EA-DA4C-A09D-7131BA6A2256}"/>
              </a:ext>
            </a:extLst>
          </p:cNvPr>
          <p:cNvSpPr txBox="1">
            <a:spLocks/>
          </p:cNvSpPr>
          <p:nvPr/>
        </p:nvSpPr>
        <p:spPr>
          <a:xfrm>
            <a:off x="680321" y="3679331"/>
            <a:ext cx="9613861" cy="225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need to express the </a:t>
            </a:r>
            <a:r>
              <a:rPr lang="en-US" u="sng" dirty="0"/>
              <a:t>type</a:t>
            </a:r>
            <a:r>
              <a:rPr lang="en-US" dirty="0"/>
              <a:t> of a proc here is the notation.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[t</a:t>
            </a:r>
            <a:r>
              <a:rPr lang="en-US" baseline="-25000" dirty="0">
                <a:latin typeface="Andale Mono" panose="020B0509000000000004" pitchFamily="49" charset="0"/>
              </a:rPr>
              <a:t>1</a:t>
            </a:r>
            <a:r>
              <a:rPr lang="en-US" dirty="0">
                <a:latin typeface="Andale Mono" panose="020B0509000000000004" pitchFamily="49" charset="0"/>
              </a:rPr>
              <a:t>,t</a:t>
            </a:r>
            <a:r>
              <a:rPr lang="en-US" baseline="-25000" dirty="0">
                <a:latin typeface="Andale Mono" panose="020B0509000000000004" pitchFamily="49" charset="0"/>
              </a:rPr>
              <a:t>2</a:t>
            </a:r>
            <a:r>
              <a:rPr lang="en-US" dirty="0">
                <a:latin typeface="Andale Mono" panose="020B0509000000000004" pitchFamily="49" charset="0"/>
              </a:rPr>
              <a:t>,···,</a:t>
            </a:r>
            <a:r>
              <a:rPr lang="en-US" dirty="0" err="1">
                <a:latin typeface="Andale Mono" panose="020B0509000000000004" pitchFamily="49" charset="0"/>
              </a:rPr>
              <a:t>t</a:t>
            </a:r>
            <a:r>
              <a:rPr lang="en-US" i="1" baseline="-25000" dirty="0" err="1">
                <a:latin typeface="Andale Mono" panose="020B0509000000000004" pitchFamily="49" charset="0"/>
              </a:rPr>
              <a:t>n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t</a:t>
            </a:r>
            <a:r>
              <a:rPr lang="en-US" baseline="-25000" dirty="0" err="1">
                <a:latin typeface="Andale Mono" panose="020B0509000000000004" pitchFamily="49" charset="0"/>
              </a:rPr>
              <a:t>ret</a:t>
            </a:r>
            <a:r>
              <a:rPr lang="en-US" dirty="0">
                <a:latin typeface="Andale Mono" panose="020B0509000000000004" pitchFamily="49" charset="0"/>
              </a:rPr>
              <a:t>]</a:t>
            </a:r>
            <a:br>
              <a:rPr lang="en-US" dirty="0">
                <a:latin typeface="Andale Mono" panose="020B0509000000000004" pitchFamily="49" charset="0"/>
              </a:rPr>
            </a:b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It specifies the formals' types and the return type.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7DCF0-8B96-634A-9C29-B58AAE3846BF}"/>
              </a:ext>
            </a:extLst>
          </p:cNvPr>
          <p:cNvSpPr txBox="1"/>
          <p:nvPr/>
        </p:nvSpPr>
        <p:spPr>
          <a:xfrm>
            <a:off x="7759700" y="2451100"/>
            <a:ext cx="391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define p =</a:t>
            </a:r>
          </a:p>
          <a:p>
            <a:r>
              <a:rPr lang="en-US" dirty="0">
                <a:latin typeface="Andale Mono" panose="020B0509000000000004" pitchFamily="49" charset="0"/>
              </a:rPr>
              <a:t>    proc( x, y, p2 )</a:t>
            </a:r>
          </a:p>
          <a:p>
            <a:r>
              <a:rPr lang="en-US" dirty="0">
                <a:latin typeface="Andale Mono" panose="020B0509000000000004" pitchFamily="49" charset="0"/>
              </a:rPr>
              <a:t>        .p2( x, y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80FB-496B-BC44-A57C-D88B53AD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Type Expression</a:t>
            </a:r>
            <a:r>
              <a:rPr lang="en-US" dirty="0"/>
              <a:t> (for </a:t>
            </a:r>
            <a:r>
              <a:rPr lang="en-US" dirty="0">
                <a:latin typeface="Andale Mono" panose="020B0509000000000004" pitchFamily="49" charset="0"/>
              </a:rPr>
              <a:t>proc</a:t>
            </a:r>
            <a:r>
              <a:rPr lang="en-US" dirty="0"/>
              <a:t> defs)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630C-E700-7E44-8BCC-A8D37950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335668" cy="3793471"/>
          </a:xfrm>
        </p:spPr>
        <p:txBody>
          <a:bodyPr>
            <a:normAutofit/>
          </a:bodyPr>
          <a:lstStyle/>
          <a:p>
            <a:r>
              <a:rPr lang="en-US" dirty="0"/>
              <a:t>We have three types: integer, Boolean, and </a:t>
            </a:r>
            <a:r>
              <a:rPr lang="en-US" dirty="0">
                <a:latin typeface="Andale Mono" panose="020B0509000000000004" pitchFamily="49" charset="0"/>
              </a:rPr>
              <a:t>proc</a:t>
            </a:r>
            <a:r>
              <a:rPr lang="en-US" dirty="0"/>
              <a:t>, defined this way.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IntTypeExpr</a:t>
            </a:r>
            <a:r>
              <a:rPr lang="en-US" dirty="0">
                <a:latin typeface="Andale Mono" panose="020B0509000000000004" pitchFamily="49" charset="0"/>
              </a:rPr>
              <a:t> ::= INT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BoolTypeExpr</a:t>
            </a:r>
            <a:r>
              <a:rPr lang="en-US" dirty="0">
                <a:latin typeface="Andale Mono" panose="020B0509000000000004" pitchFamily="49" charset="0"/>
              </a:rPr>
              <a:t> ::= BOOL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ProcTypeExpr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LBRACK &lt;</a:t>
            </a:r>
            <a:r>
              <a:rPr lang="en-US" dirty="0" err="1">
                <a:latin typeface="Andale Mono" panose="020B0509000000000004" pitchFamily="49" charset="0"/>
              </a:rPr>
              <a:t>typeExprs</a:t>
            </a:r>
            <a:r>
              <a:rPr lang="en-US" dirty="0">
                <a:latin typeface="Andale Mono" panose="020B0509000000000004" pitchFamily="49" charset="0"/>
              </a:rPr>
              <a:t>&gt; RARROW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  <a:r>
              <a:rPr lang="en-US" dirty="0" err="1">
                <a:latin typeface="Andale Mono" panose="020B0509000000000004" pitchFamily="49" charset="0"/>
              </a:rPr>
              <a:t>retTypeExpr</a:t>
            </a:r>
            <a:r>
              <a:rPr lang="en-US" dirty="0">
                <a:latin typeface="Andale Mono" panose="020B0509000000000004" pitchFamily="49" charset="0"/>
              </a:rPr>
              <a:t> RBRACK</a:t>
            </a:r>
          </a:p>
          <a:p>
            <a:pPr marL="0" indent="0">
              <a:buNone/>
            </a:pP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&lt;</a:t>
            </a:r>
            <a:r>
              <a:rPr lang="en-US" dirty="0" err="1">
                <a:latin typeface="Andale Mono" panose="020B0509000000000004" pitchFamily="49" charset="0"/>
              </a:rPr>
              <a:t>typeExprs</a:t>
            </a:r>
            <a:r>
              <a:rPr lang="en-US" dirty="0">
                <a:latin typeface="Andale Mono" panose="020B0509000000000004" pitchFamily="49" charset="0"/>
              </a:rPr>
              <a:t>&gt; **=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 +COMMA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5AD2-0AD2-6B4A-8C73-18BB692F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17D7-2CD8-2746-A9E2-7F3B127407FB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8703C-55EE-C148-9412-7A9E4E95630E}"/>
              </a:ext>
            </a:extLst>
          </p:cNvPr>
          <p:cNvSpPr txBox="1"/>
          <p:nvPr/>
        </p:nvSpPr>
        <p:spPr>
          <a:xfrm rot="20026846">
            <a:off x="8272539" y="2952190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Bradley Hand" pitchFamily="2" charset="77"/>
              </a:rPr>
              <a:t>When types are mentioned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Bradley Hand" pitchFamily="2" charset="77"/>
              </a:rPr>
              <a:t>in the source code!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87E01-D68D-D64A-8F24-07BB17B6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5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2302-7F9F-1B42-B506-75B10EE4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with a Proc Type,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9B28-7B1B-324A-9C90-DD93C6A0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greater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y: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bool &gt;?( x, y 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less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y: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bool &lt;?( x, y 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245A-A356-6F4F-B613-F0C0EE1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E8D8-0DCC-854F-B117-366D9F911E68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556E-7982-D94D-B49B-AA4D1BFE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3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2302-7F9F-1B42-B506-75B10EE4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with a Proc Type,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9B28-7B1B-324A-9C90-DD93C6A0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4"/>
            <a:ext cx="11511679" cy="38063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firstOf3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proc( compare: [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=&gt; bool ], a: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b: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c: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if .compare( a, b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then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if .compare( a, c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then 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else c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else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if .compare( b, c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then b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else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245A-A356-6F4F-B613-F0C0EE1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378-F702-C14E-BCDE-B53ED71CF402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80F4-FE94-C247-9B74-EF871E83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8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2302-7F9F-1B42-B506-75B10EE4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with a Proc Type, 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9B28-7B1B-324A-9C90-DD93C6A0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.firstOf3( greater, 3, 8, 4 )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.firstOf3( less, 3, 8, 4 )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245A-A356-6F4F-B613-F0C0EE1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B54-44FF-3347-A578-39FD117649AC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14B40-1756-3445-A74D-FA687A10ED81}"/>
              </a:ext>
            </a:extLst>
          </p:cNvPr>
          <p:cNvSpPr txBox="1"/>
          <p:nvPr/>
        </p:nvSpPr>
        <p:spPr>
          <a:xfrm>
            <a:off x="5280338" y="4829577"/>
            <a:ext cx="56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Remember, in TYPE0 types are not actually checked!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8452-46E6-9C44-AD82-A6CC0B30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382-62D5-454E-8253-AD2E9981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777324" cy="1080938"/>
          </a:xfrm>
        </p:spPr>
        <p:txBody>
          <a:bodyPr/>
          <a:lstStyle/>
          <a:p>
            <a:r>
              <a:rPr lang="en-US" dirty="0"/>
              <a:t>TYPE1 Warmup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2A82-CCF8-D840-8727-47BA96B3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are now a full and separate type.</a:t>
            </a:r>
          </a:p>
          <a:p>
            <a:r>
              <a:rPr lang="en-US" dirty="0"/>
              <a:t>Each 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 statement's first operand now must be type </a:t>
            </a:r>
            <a:r>
              <a:rPr lang="en-US" dirty="0">
                <a:latin typeface="Andale Mono" panose="020B0509000000000004" pitchFamily="49" charset="0"/>
              </a:rPr>
              <a:t>bool</a:t>
            </a:r>
            <a:r>
              <a:rPr lang="en-US" dirty="0"/>
              <a:t>.</a:t>
            </a:r>
          </a:p>
          <a:p>
            <a:r>
              <a:rPr lang="en-US" dirty="0">
                <a:latin typeface="Andale Mono" panose="020B0509000000000004" pitchFamily="49" charset="0"/>
              </a:rPr>
              <a:t>Val</a:t>
            </a:r>
            <a:r>
              <a:rPr lang="en-US" dirty="0"/>
              <a:t> class: remove </a:t>
            </a:r>
            <a:r>
              <a:rPr lang="en-US" dirty="0" err="1">
                <a:latin typeface="Andale Mono" panose="020B0509000000000004" pitchFamily="49" charset="0"/>
              </a:rPr>
              <a:t>isTrue</a:t>
            </a:r>
            <a:r>
              <a:rPr lang="en-US" dirty="0">
                <a:latin typeface="Andale Mono" panose="020B0509000000000004" pitchFamily="49" charset="0"/>
              </a:rPr>
              <a:t>()</a:t>
            </a:r>
            <a:r>
              <a:rPr lang="en-US" dirty="0"/>
              <a:t>, replace with </a:t>
            </a:r>
            <a:r>
              <a:rPr lang="en-US" dirty="0" err="1">
                <a:latin typeface="Andale Mono" panose="020B0509000000000004" pitchFamily="49" charset="0"/>
              </a:rPr>
              <a:t>boolVal</a:t>
            </a:r>
            <a:r>
              <a:rPr lang="en-US" dirty="0">
                <a:latin typeface="Andale Mono" panose="020B05090000000000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Create </a:t>
            </a:r>
            <a:r>
              <a:rPr lang="en-US" dirty="0" err="1">
                <a:latin typeface="Andale Mono" panose="020B0509000000000004" pitchFamily="49" charset="0"/>
              </a:rPr>
              <a:t>BoolVal</a:t>
            </a:r>
            <a:r>
              <a:rPr lang="en-US" dirty="0"/>
              <a:t> class as new implementer of </a:t>
            </a:r>
            <a:r>
              <a:rPr lang="en-US" dirty="0">
                <a:latin typeface="Andale Mono" panose="020B0509000000000004" pitchFamily="49" charset="0"/>
              </a:rPr>
              <a:t>Val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intVal</a:t>
            </a:r>
            <a:r>
              <a:rPr lang="en-US" dirty="0">
                <a:latin typeface="Andale Mono" panose="020B0509000000000004" pitchFamily="49" charset="0"/>
              </a:rPr>
              <a:t>()</a:t>
            </a:r>
            <a:r>
              <a:rPr lang="en-US" dirty="0"/>
              <a:t> fails.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boolVal</a:t>
            </a:r>
            <a:r>
              <a:rPr lang="en-US" dirty="0">
                <a:latin typeface="Andale Mono" panose="020B0509000000000004" pitchFamily="49" charset="0"/>
              </a:rPr>
              <a:t>()</a:t>
            </a:r>
            <a:r>
              <a:rPr lang="en-US" dirty="0"/>
              <a:t> works, of course.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A15-8F87-084F-89CF-3C7FF40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C33-5955-144C-A738-889FF10EB319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1E0F-0525-E048-9572-B85B55F2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AFD9-2EEE-6444-A6F1-054ACCF99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6D37-9F2C-9542-A4F5-CC7F66259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401120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ACD0-5618-5141-BBB5-F872015A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TYPE1: Type Checking: The General </a:t>
            </a:r>
            <a:r>
              <a:rPr lang="en-US" i="1" dirty="0"/>
              <a:t>Design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A0643-839A-3045-ADB6-D847A8D8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2959" y="5820277"/>
            <a:ext cx="2743200" cy="365125"/>
          </a:xfrm>
        </p:spPr>
        <p:txBody>
          <a:bodyPr/>
          <a:lstStyle/>
          <a:p>
            <a:fld id="{94982E0B-5999-E04F-AAD4-2F75EEAD7BFB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2DA8-B559-5E46-8966-7926F7ECE60F}"/>
              </a:ext>
            </a:extLst>
          </p:cNvPr>
          <p:cNvSpPr/>
          <p:nvPr/>
        </p:nvSpPr>
        <p:spPr>
          <a:xfrm>
            <a:off x="680321" y="3477296"/>
            <a:ext cx="23825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Interpreting an</a:t>
            </a:r>
          </a:p>
          <a:p>
            <a:pPr algn="ctr"/>
            <a:r>
              <a:rPr lang="en-US" dirty="0"/>
              <a:t>Expression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628EC9-E1CB-444E-BB35-2BAF4288782D}"/>
              </a:ext>
            </a:extLst>
          </p:cNvPr>
          <p:cNvSpPr/>
          <p:nvPr/>
        </p:nvSpPr>
        <p:spPr>
          <a:xfrm>
            <a:off x="3410643" y="2292439"/>
            <a:ext cx="1081825" cy="32969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9E586-E5B6-7B4A-9163-BC307BF94976}"/>
              </a:ext>
            </a:extLst>
          </p:cNvPr>
          <p:cNvSpPr/>
          <p:nvPr/>
        </p:nvSpPr>
        <p:spPr>
          <a:xfrm>
            <a:off x="5368231" y="2292439"/>
            <a:ext cx="23825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Evaluate the expression's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D0A4F0-F50D-7141-AD1D-D29FE739FF26}"/>
              </a:ext>
            </a:extLst>
          </p:cNvPr>
          <p:cNvSpPr/>
          <p:nvPr/>
        </p:nvSpPr>
        <p:spPr>
          <a:xfrm>
            <a:off x="5368231" y="4675031"/>
            <a:ext cx="23825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Compute the expression's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5CC95-BF1B-4B42-987C-2C8E1EBE5D47}"/>
              </a:ext>
            </a:extLst>
          </p:cNvPr>
          <p:cNvSpPr/>
          <p:nvPr/>
        </p:nvSpPr>
        <p:spPr>
          <a:xfrm>
            <a:off x="8703860" y="2408349"/>
            <a:ext cx="712299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A13FC-E2C8-5147-BC4B-97579B07E42D}"/>
              </a:ext>
            </a:extLst>
          </p:cNvPr>
          <p:cNvSpPr/>
          <p:nvPr/>
        </p:nvSpPr>
        <p:spPr>
          <a:xfrm>
            <a:off x="9777265" y="2393489"/>
            <a:ext cx="712299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F3CC2-A8B3-6A46-AE28-8E6776867C19}"/>
              </a:ext>
            </a:extLst>
          </p:cNvPr>
          <p:cNvSpPr/>
          <p:nvPr/>
        </p:nvSpPr>
        <p:spPr>
          <a:xfrm>
            <a:off x="10856541" y="2408349"/>
            <a:ext cx="321971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424B53-675C-1140-B648-F96F883F6B6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750823" y="2749639"/>
            <a:ext cx="953037" cy="148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3E20F5-4704-AE47-BE3F-1CC1C8BA96E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416159" y="2749639"/>
            <a:ext cx="361106" cy="148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BDEDB0-5263-F446-9A0C-ED97150BBA9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0489564" y="2749639"/>
            <a:ext cx="366977" cy="148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A698190-B60C-3640-98F3-5C956FF35551}"/>
              </a:ext>
            </a:extLst>
          </p:cNvPr>
          <p:cNvSpPr/>
          <p:nvPr/>
        </p:nvSpPr>
        <p:spPr>
          <a:xfrm>
            <a:off x="8703860" y="4779209"/>
            <a:ext cx="712299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FCEAA-48B9-AF4B-959E-CEF55998ACCF}"/>
              </a:ext>
            </a:extLst>
          </p:cNvPr>
          <p:cNvSpPr/>
          <p:nvPr/>
        </p:nvSpPr>
        <p:spPr>
          <a:xfrm>
            <a:off x="9777265" y="4764349"/>
            <a:ext cx="712299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67FA0E-8FA1-F34C-AA4A-E47B0F7098F0}"/>
              </a:ext>
            </a:extLst>
          </p:cNvPr>
          <p:cNvSpPr/>
          <p:nvPr/>
        </p:nvSpPr>
        <p:spPr>
          <a:xfrm>
            <a:off x="10856541" y="4779209"/>
            <a:ext cx="321971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A52B18-5EFA-5242-91CD-4084BE17A53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9416159" y="5120499"/>
            <a:ext cx="361106" cy="148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1D3F60-090D-B749-BA78-9D7675DCFDCC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0489564" y="5120499"/>
            <a:ext cx="366977" cy="148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EBA787-C1BF-8C49-88CA-C67B37446C08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7750823" y="5132231"/>
            <a:ext cx="953037" cy="312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7B7357FB-26F8-524E-9E9C-9E224BE9F264}"/>
              </a:ext>
            </a:extLst>
          </p:cNvPr>
          <p:cNvSpPr/>
          <p:nvPr/>
        </p:nvSpPr>
        <p:spPr>
          <a:xfrm rot="16200000">
            <a:off x="9718453" y="2267136"/>
            <a:ext cx="445466" cy="247465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5B09D0-24E0-8E4E-A497-842C894E4988}"/>
              </a:ext>
            </a:extLst>
          </p:cNvPr>
          <p:cNvSpPr txBox="1"/>
          <p:nvPr/>
        </p:nvSpPr>
        <p:spPr>
          <a:xfrm>
            <a:off x="9159562" y="379359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type</a:t>
            </a:r>
            <a:r>
              <a:rPr lang="en-US" dirty="0"/>
              <a:t> bindings</a:t>
            </a:r>
            <a:endParaRPr lang="en-US" u="sng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119B36AC-E0D4-7B41-8175-B37C54688FAC}"/>
              </a:ext>
            </a:extLst>
          </p:cNvPr>
          <p:cNvSpPr/>
          <p:nvPr/>
        </p:nvSpPr>
        <p:spPr>
          <a:xfrm rot="16200000">
            <a:off x="9718453" y="4587002"/>
            <a:ext cx="445466" cy="247465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7B223-665C-4045-B3B0-8BDE2BB3CF20}"/>
              </a:ext>
            </a:extLst>
          </p:cNvPr>
          <p:cNvSpPr txBox="1"/>
          <p:nvPr/>
        </p:nvSpPr>
        <p:spPr>
          <a:xfrm>
            <a:off x="9159562" y="6113462"/>
            <a:ext cx="201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value</a:t>
            </a:r>
            <a:r>
              <a:rPr lang="en-US" dirty="0"/>
              <a:t> bindings</a:t>
            </a:r>
            <a:endParaRPr lang="en-US" u="sng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8F58746-267F-F34A-9574-6B754939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63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ACD0-5618-5141-BBB5-F872015A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DA064-3C93-224A-A2CF-9F94D05386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"Real", original</a:t>
            </a:r>
            <a:br>
              <a:rPr lang="en-US" dirty="0"/>
            </a:br>
            <a:r>
              <a:rPr lang="en-US" dirty="0"/>
              <a:t>interpretation</a:t>
            </a:r>
          </a:p>
          <a:p>
            <a:endParaRPr lang="en-US" dirty="0"/>
          </a:p>
          <a:p>
            <a:r>
              <a:rPr lang="en-US" dirty="0"/>
              <a:t>Expression gets evaluated against bindings present in the environment it's given.</a:t>
            </a:r>
          </a:p>
          <a:p>
            <a:endParaRPr lang="en-US" dirty="0"/>
          </a:p>
          <a:p>
            <a:r>
              <a:rPr lang="en-US" dirty="0" err="1">
                <a:latin typeface="Andale Mono" panose="020B0509000000000004" pitchFamily="49" charset="0"/>
              </a:rPr>
              <a:t>exp.eval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r>
              <a:rPr lang="en-US" dirty="0">
                <a:latin typeface="Andale Mono" panose="020B0509000000000004" pitchFamily="49" charset="0"/>
              </a:rPr>
              <a:t>) -&gt; Val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D5DBDF-B24E-2245-967E-204C6A6B7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2" y="2336873"/>
            <a:ext cx="6153378" cy="3599316"/>
          </a:xfrm>
        </p:spPr>
        <p:txBody>
          <a:bodyPr/>
          <a:lstStyle/>
          <a:p>
            <a:r>
              <a:rPr lang="en-US" dirty="0"/>
              <a:t>Type checking pseudo-interpretation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Expression gets evaluated against type bindings present in a </a:t>
            </a:r>
            <a:r>
              <a:rPr lang="en-US" i="1" dirty="0"/>
              <a:t>type environment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>
                <a:latin typeface="Andale Mono" panose="020B0509000000000004" pitchFamily="49" charset="0"/>
              </a:rPr>
              <a:t>exp.evalType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typeEnv</a:t>
            </a:r>
            <a:r>
              <a:rPr lang="en-US" dirty="0">
                <a:latin typeface="Andale Mono" panose="020B0509000000000004" pitchFamily="49" charset="0"/>
              </a:rPr>
              <a:t>) -&gt; Type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A0643-839A-3045-ADB6-D847A8D8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94F-B9C3-754F-B973-BEFD735F22DF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1E52-86D0-C44F-A418-4BB5489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10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33E0-A894-7D42-B519-5DD32E79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checking (</a:t>
            </a:r>
            <a:r>
              <a:rPr lang="en-US" i="1" dirty="0"/>
              <a:t>type evaluation</a:t>
            </a:r>
            <a:r>
              <a:rPr lang="en-US" dirty="0"/>
              <a:t>) like?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91F6FC-71A9-D243-8398-8EF53472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0194"/>
          </a:xfrm>
        </p:spPr>
        <p:txBody>
          <a:bodyPr>
            <a:normAutofit/>
          </a:bodyPr>
          <a:lstStyle/>
          <a:p>
            <a:r>
              <a:rPr lang="en-US" dirty="0"/>
              <a:t>Although following the same general algorithm, type-checking does not take as long as actual evaluation.</a:t>
            </a:r>
          </a:p>
          <a:p>
            <a:r>
              <a:rPr lang="en-US" dirty="0"/>
              <a:t>It does not have to go as "deep" and is guaranteed to finish.</a:t>
            </a:r>
          </a:p>
          <a:p>
            <a:r>
              <a:rPr lang="en-US" dirty="0"/>
              <a:t>Evaluating an expression for type correctness simply involves checking each component of the expression, recursively, and making sure that its type is known and correct for its environment.</a:t>
            </a:r>
          </a:p>
          <a:p>
            <a:r>
              <a:rPr lang="en-US" dirty="0"/>
              <a:t>Differences</a:t>
            </a:r>
          </a:p>
          <a:p>
            <a:pPr lvl="1"/>
            <a:r>
              <a:rPr lang="en-US" dirty="0"/>
              <a:t>(small) No need to update a variable binding in </a:t>
            </a:r>
            <a:r>
              <a:rPr lang="en-US" dirty="0">
                <a:latin typeface="Andale Mono" panose="020B0509000000000004" pitchFamily="49" charset="0"/>
              </a:rPr>
              <a:t>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(big) No need to actually apply a proc or primitive.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966D-1D17-354D-AFD1-A7C80A86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715F-A32C-484A-B23C-055B25051545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622DF-8863-5742-BC11-1F50575D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93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1AF3-093E-6E40-8D8B-BE72BD4A66D1}"/>
              </a:ext>
            </a:extLst>
          </p:cNvPr>
          <p:cNvSpPr/>
          <p:nvPr/>
        </p:nvSpPr>
        <p:spPr>
          <a:xfrm>
            <a:off x="2302933" y="2252133"/>
            <a:ext cx="7230534" cy="40491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221B8-6E77-F548-9ABB-C6295707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Type Notation Found in Source =&gt; in AST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081A-2911-5543-8068-A4B50CA7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994B-C6CD-EA42-B646-39DECD7E449A}" type="datetime1">
              <a:rPr lang="en-US" smtClean="0"/>
              <a:t>4/30/21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ECBFE-38A2-A643-AC97-1D0DFF98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2405587"/>
            <a:ext cx="5969000" cy="353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66EAD-1159-7D41-BBFA-DDC4D568FA1A}"/>
              </a:ext>
            </a:extLst>
          </p:cNvPr>
          <p:cNvSpPr txBox="1"/>
          <p:nvPr/>
        </p:nvSpPr>
        <p:spPr>
          <a:xfrm>
            <a:off x="2302933" y="5331816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toString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methods return back the same</a:t>
            </a:r>
          </a:p>
          <a:p>
            <a:r>
              <a:rPr lang="en-US" dirty="0">
                <a:solidFill>
                  <a:schemeClr val="bg1"/>
                </a:solidFill>
              </a:rPr>
              <a:t>notation found in the source code.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BF68C-CE7E-1946-87CF-1FDF3473DA8F}"/>
              </a:ext>
            </a:extLst>
          </p:cNvPr>
          <p:cNvSpPr txBox="1"/>
          <p:nvPr/>
        </p:nvSpPr>
        <p:spPr>
          <a:xfrm>
            <a:off x="2404533" y="2436216"/>
            <a:ext cx="270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toType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methods generate the 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objects stored in the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TypeEnv</a:t>
            </a:r>
            <a:r>
              <a:rPr lang="en-US" dirty="0">
                <a:solidFill>
                  <a:schemeClr val="bg1"/>
                </a:solidFill>
              </a:rPr>
              <a:t> bindings.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4D5B8-B481-0F46-ACE9-0A2F0B32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BCACA0-56EA-4A41-BBEF-06FE14F0EE54}"/>
              </a:ext>
            </a:extLst>
          </p:cNvPr>
          <p:cNvSpPr/>
          <p:nvPr/>
        </p:nvSpPr>
        <p:spPr>
          <a:xfrm>
            <a:off x="5113867" y="2721429"/>
            <a:ext cx="1493762" cy="46808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1AF3-093E-6E40-8D8B-BE72BD4A66D1}"/>
              </a:ext>
            </a:extLst>
          </p:cNvPr>
          <p:cNvSpPr/>
          <p:nvPr/>
        </p:nvSpPr>
        <p:spPr>
          <a:xfrm>
            <a:off x="2425699" y="169333"/>
            <a:ext cx="7230534" cy="6470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081A-2911-5543-8068-A4B50CA7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EE19-44A2-1945-B8F1-B992873F1E33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221B8-6E77-F548-9ABB-C6295707F5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2475"/>
            <a:ext cx="2235200" cy="471699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TYPE1 </a:t>
            </a:r>
            <a:r>
              <a:rPr lang="en-US" u="sng" dirty="0"/>
              <a:t>Internal</a:t>
            </a:r>
            <a:r>
              <a:rPr lang="en-US" dirty="0"/>
              <a:t> Type </a:t>
            </a:r>
            <a:r>
              <a:rPr lang="en-US" dirty="0" err="1"/>
              <a:t>Repre-sentation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14B24-2E38-1048-9B7B-8CEB191A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66" y="413805"/>
            <a:ext cx="5969000" cy="598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8C3AA-2613-BF43-BE2B-E1788B4C944C}"/>
              </a:ext>
            </a:extLst>
          </p:cNvPr>
          <p:cNvSpPr txBox="1"/>
          <p:nvPr/>
        </p:nvSpPr>
        <p:spPr>
          <a:xfrm>
            <a:off x="6040966" y="5148080"/>
            <a:ext cx="339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toString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methods still return back the same notation found in the source code (handy for homework).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DCC5E-6E9D-5E47-A3A1-0E172E28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50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8564-59AC-9546-B679-4A8CE165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Evaluating, via </a:t>
            </a:r>
            <a:r>
              <a:rPr lang="en-US" dirty="0" err="1">
                <a:latin typeface="Andale Mono" panose="020B0509000000000004" pitchFamily="49" charset="0"/>
              </a:rPr>
              <a:t>Exp.evalType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TypeEnv</a:t>
            </a:r>
            <a:r>
              <a:rPr lang="en-US" dirty="0">
                <a:latin typeface="Andale Mono" panose="020B0509000000000004" pitchFamily="49" charset="0"/>
              </a:rPr>
              <a:t>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Different Expressions' Types,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FDB-F4D8-9F47-B593-E0F5C8F8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154310"/>
            <a:ext cx="11283079" cy="3964439"/>
          </a:xfrm>
        </p:spPr>
        <p:txBody>
          <a:bodyPr>
            <a:normAutofit/>
          </a:bodyPr>
          <a:lstStyle/>
          <a:p>
            <a:r>
              <a:rPr lang="en-US" sz="2800" dirty="0"/>
              <a:t>Literal</a:t>
            </a:r>
          </a:p>
          <a:p>
            <a:pPr lvl="1"/>
            <a:r>
              <a:rPr lang="en-US" sz="2400" dirty="0"/>
              <a:t>Instantly identifiable as </a:t>
            </a:r>
            <a:r>
              <a:rPr lang="en-US" sz="2400" dirty="0" err="1"/>
              <a:t>int</a:t>
            </a:r>
            <a:r>
              <a:rPr lang="en-US" sz="2400" dirty="0"/>
              <a:t> or bool</a:t>
            </a:r>
          </a:p>
          <a:p>
            <a:r>
              <a:rPr lang="en-US" sz="2800" dirty="0"/>
              <a:t>Variable</a:t>
            </a:r>
          </a:p>
          <a:p>
            <a:pPr lvl="1"/>
            <a:r>
              <a:rPr lang="en-US" sz="2400" dirty="0"/>
              <a:t>Type is found in the type environment</a:t>
            </a:r>
          </a:p>
          <a:p>
            <a:r>
              <a:rPr lang="en-US" sz="2800" dirty="0"/>
              <a:t>Primitive application</a:t>
            </a:r>
          </a:p>
          <a:p>
            <a:pPr lvl="1"/>
            <a:r>
              <a:rPr lang="en-US" sz="2400" dirty="0" err="1">
                <a:latin typeface="Andale Mono" panose="020B0509000000000004" pitchFamily="49" charset="0"/>
              </a:rPr>
              <a:t>ProcType</a:t>
            </a:r>
            <a:r>
              <a:rPr lang="en-US" sz="2400" dirty="0"/>
              <a:t> instances of primitives are hard-coded in </a:t>
            </a:r>
            <a:r>
              <a:rPr lang="en-US" sz="2400" b="1" dirty="0" err="1"/>
              <a:t>PrimProcType-i.java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Ask the </a:t>
            </a:r>
            <a:r>
              <a:rPr lang="en-US" sz="2400" dirty="0">
                <a:latin typeface="Andale Mono" panose="020B0509000000000004" pitchFamily="49" charset="0"/>
              </a:rPr>
              <a:t>Prim</a:t>
            </a:r>
            <a:r>
              <a:rPr lang="en-US" sz="2400" dirty="0"/>
              <a:t> instance for its </a:t>
            </a:r>
            <a:r>
              <a:rPr lang="en-US" sz="2400" dirty="0" err="1">
                <a:latin typeface="Andale Mono" panose="020B0509000000000004" pitchFamily="49" charset="0"/>
              </a:rPr>
              <a:t>definedType</a:t>
            </a:r>
            <a:r>
              <a:rPr lang="en-US" sz="2400" dirty="0"/>
              <a:t>.</a:t>
            </a:r>
          </a:p>
          <a:p>
            <a:pPr lvl="2"/>
            <a:r>
              <a:rPr lang="en-US" sz="2200" dirty="0" err="1">
                <a:latin typeface="Andale Mono" panose="020B0509000000000004" pitchFamily="49" charset="0"/>
              </a:rPr>
              <a:t>Prim.definedType</a:t>
            </a:r>
            <a:r>
              <a:rPr lang="en-US" sz="2200" dirty="0">
                <a:latin typeface="Andale Mono" panose="020B0509000000000004" pitchFamily="49" charset="0"/>
              </a:rPr>
              <a:t>()</a:t>
            </a:r>
            <a:r>
              <a:rPr lang="en-US" sz="2200" dirty="0"/>
              <a:t> returns the correct hard-coded instance.</a:t>
            </a:r>
          </a:p>
          <a:p>
            <a:pPr lvl="1"/>
            <a:r>
              <a:rPr lang="en-US" sz="2200" dirty="0"/>
              <a:t>Evaluate operands' types, and match against hard-coded formals' types.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EF4C-216F-E340-BBC6-F8333CD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5811-9796-4B44-9BB5-DCEA8889FDF6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C6525-280B-974E-A82A-E9D4721A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09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8564-59AC-9546-B679-4A8CE165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Evaluating, via </a:t>
            </a:r>
            <a:r>
              <a:rPr lang="en-US" dirty="0" err="1">
                <a:latin typeface="Andale Mono" panose="020B0509000000000004" pitchFamily="49" charset="0"/>
              </a:rPr>
              <a:t>Exp.evalType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TypeEnv</a:t>
            </a:r>
            <a:r>
              <a:rPr lang="en-US" dirty="0">
                <a:latin typeface="Andale Mono" panose="020B0509000000000004" pitchFamily="49" charset="0"/>
              </a:rPr>
              <a:t>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Different Expressions' Types,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FDB-F4D8-9F47-B593-E0F5C8F8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18237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</a:t>
            </a:r>
          </a:p>
          <a:p>
            <a:pPr lvl="1"/>
            <a:r>
              <a:rPr lang="en-US" dirty="0"/>
              <a:t>Extract type info from the </a:t>
            </a:r>
            <a:r>
              <a:rPr lang="en-US" dirty="0" err="1">
                <a:latin typeface="Andale Mono" panose="020B0509000000000004" pitchFamily="49" charset="0"/>
              </a:rPr>
              <a:t>ProcExpr</a:t>
            </a:r>
            <a:r>
              <a:rPr lang="en-US" dirty="0"/>
              <a:t> itself. </a:t>
            </a:r>
          </a:p>
          <a:p>
            <a:pPr lvl="1"/>
            <a:r>
              <a:rPr lang="en-US" dirty="0"/>
              <a:t>Environment need not be saved as a "type closure"; think about it.</a:t>
            </a:r>
          </a:p>
          <a:p>
            <a:pPr lvl="1"/>
            <a:r>
              <a:rPr lang="en-US" dirty="0"/>
              <a:t>Evaluate the type of the body.</a:t>
            </a:r>
          </a:p>
          <a:p>
            <a:pPr lvl="2"/>
            <a:r>
              <a:rPr lang="en-US" dirty="0"/>
              <a:t>Add a new type environment with the formals bound to their types.</a:t>
            </a:r>
          </a:p>
          <a:p>
            <a:pPr lvl="2"/>
            <a:r>
              <a:rPr lang="en-US" dirty="0"/>
              <a:t>The type correctness of the body will be checked in the process.</a:t>
            </a:r>
          </a:p>
          <a:p>
            <a:pPr lvl="1"/>
            <a:r>
              <a:rPr lang="en-US" dirty="0"/>
              <a:t>Make sure the type of the evaluated body expression matches the declared type.</a:t>
            </a:r>
          </a:p>
          <a:p>
            <a:r>
              <a:rPr lang="en-US" dirty="0"/>
              <a:t>Proc application</a:t>
            </a:r>
          </a:p>
          <a:p>
            <a:pPr lvl="1"/>
            <a:r>
              <a:rPr lang="en-US" dirty="0"/>
              <a:t>Evaluate the type of the expression that is supposed to be the proc.</a:t>
            </a:r>
          </a:p>
          <a:p>
            <a:pPr lvl="1"/>
            <a:r>
              <a:rPr lang="en-US" dirty="0"/>
              <a:t>Make sure the operands' types (and number) match the formals' types.</a:t>
            </a:r>
          </a:p>
          <a:p>
            <a:pPr lvl="1"/>
            <a:r>
              <a:rPr lang="en-US" dirty="0"/>
              <a:t>Type is the return type of the proc being applied.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EF4C-216F-E340-BBC6-F8333CD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DDA-33D1-774D-BBE9-EEBF04F983C2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9CAC-1613-CD47-AB65-CA066E87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8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8564-59AC-9546-B679-4A8CE165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Evaluating, via </a:t>
            </a:r>
            <a:r>
              <a:rPr lang="en-US" dirty="0" err="1">
                <a:latin typeface="Andale Mono" panose="020B0509000000000004" pitchFamily="49" charset="0"/>
              </a:rPr>
              <a:t>Exp.evalType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TypeEnv</a:t>
            </a:r>
            <a:r>
              <a:rPr lang="en-US" dirty="0">
                <a:latin typeface="Andale Mono" panose="020B0509000000000004" pitchFamily="49" charset="0"/>
              </a:rPr>
              <a:t>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Different Expressions' Types, 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FDB-F4D8-9F47-B593-E0F5C8F8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39454" cy="3599316"/>
          </a:xfrm>
        </p:spPr>
        <p:txBody>
          <a:bodyPr>
            <a:normAutofit/>
          </a:bodyPr>
          <a:lstStyle/>
          <a:p>
            <a:r>
              <a:rPr lang="en-US" dirty="0"/>
              <a:t>If</a:t>
            </a:r>
          </a:p>
          <a:p>
            <a:pPr lvl="1"/>
            <a:r>
              <a:rPr lang="en-US" dirty="0"/>
              <a:t>Make sure 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 expression type is bool.</a:t>
            </a:r>
          </a:p>
          <a:p>
            <a:pPr lvl="1"/>
            <a:r>
              <a:rPr lang="en-US" dirty="0"/>
              <a:t>Make sure </a:t>
            </a:r>
            <a:r>
              <a:rPr lang="en-US" dirty="0">
                <a:latin typeface="Andale Mono" panose="020B0509000000000004" pitchFamily="49" charset="0"/>
              </a:rPr>
              <a:t>then</a:t>
            </a:r>
            <a:r>
              <a:rPr lang="en-US" dirty="0"/>
              <a:t> and </a:t>
            </a:r>
            <a:r>
              <a:rPr lang="en-US" dirty="0">
                <a:latin typeface="Andale Mono" panose="020B0509000000000004" pitchFamily="49" charset="0"/>
              </a:rPr>
              <a:t>else</a:t>
            </a:r>
            <a:r>
              <a:rPr lang="en-US" dirty="0"/>
              <a:t> expressions' types match.</a:t>
            </a:r>
          </a:p>
          <a:p>
            <a:pPr lvl="1"/>
            <a:r>
              <a:rPr lang="en-US" dirty="0"/>
              <a:t>Type is the type of the </a:t>
            </a:r>
            <a:r>
              <a:rPr lang="en-US" dirty="0">
                <a:latin typeface="Andale Mono" panose="020B0509000000000004" pitchFamily="49" charset="0"/>
              </a:rPr>
              <a:t>then</a:t>
            </a:r>
            <a:r>
              <a:rPr lang="en-US" dirty="0"/>
              <a:t> and </a:t>
            </a:r>
            <a:r>
              <a:rPr lang="en-US" dirty="0">
                <a:latin typeface="Andale Mono" panose="020B0509000000000004" pitchFamily="49" charset="0"/>
              </a:rPr>
              <a:t>else</a:t>
            </a:r>
            <a:r>
              <a:rPr lang="en-US" dirty="0"/>
              <a:t> expressions.</a:t>
            </a:r>
          </a:p>
          <a:p>
            <a:r>
              <a:rPr lang="en-US" dirty="0"/>
              <a:t>Let : like proc</a:t>
            </a:r>
          </a:p>
          <a:p>
            <a:pPr lvl="1"/>
            <a:r>
              <a:rPr lang="en-US" dirty="0"/>
              <a:t>Check for duplicated variable names in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  <a:r>
              <a:rPr lang="en-US" dirty="0"/>
              <a:t> list. (not really a type issue)</a:t>
            </a:r>
          </a:p>
          <a:p>
            <a:pPr lvl="1"/>
            <a:r>
              <a:rPr lang="en-US" dirty="0"/>
              <a:t>Bind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  <a:r>
              <a:rPr lang="en-US" dirty="0"/>
              <a:t> variables' types to their expressions' evaluated types, in a new </a:t>
            </a:r>
            <a:r>
              <a:rPr lang="en-US" dirty="0" err="1">
                <a:latin typeface="Andale Mono" panose="020B0509000000000004" pitchFamily="49" charset="0"/>
              </a:rPr>
              <a:t>TypeEnv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Type is the type of the </a:t>
            </a:r>
            <a:r>
              <a:rPr lang="en-US" dirty="0">
                <a:latin typeface="Andale Mono" panose="020B0509000000000004" pitchFamily="49" charset="0"/>
              </a:rPr>
              <a:t>in</a:t>
            </a:r>
            <a:r>
              <a:rPr lang="en-US" dirty="0"/>
              <a:t> expression.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EF4C-216F-E340-BBC6-F8333CD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D00D-E65C-F046-BC23-E45DBE29DA28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C663-7D14-C44C-B8F1-1BE0D0DD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0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8564-59AC-9546-B679-4A8CE165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Evaluating, via </a:t>
            </a:r>
            <a:r>
              <a:rPr lang="en-US" dirty="0" err="1">
                <a:latin typeface="Andale Mono" panose="020B0509000000000004" pitchFamily="49" charset="0"/>
              </a:rPr>
              <a:t>Exp.evalType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TypeEnv</a:t>
            </a:r>
            <a:r>
              <a:rPr lang="en-US" dirty="0">
                <a:latin typeface="Andale Mono" panose="020B0509000000000004" pitchFamily="49" charset="0"/>
              </a:rPr>
              <a:t>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Different Expressions' Types, 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FDB-F4D8-9F47-B593-E0F5C8F8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61913" cy="3599316"/>
          </a:xfrm>
        </p:spPr>
        <p:txBody>
          <a:bodyPr>
            <a:normAutofit/>
          </a:bodyPr>
          <a:lstStyle/>
          <a:p>
            <a:r>
              <a:rPr lang="en-US" sz="3200" dirty="0" err="1"/>
              <a:t>Letrec</a:t>
            </a:r>
            <a:r>
              <a:rPr lang="en-US" sz="3200" dirty="0"/>
              <a:t> : what is different from </a:t>
            </a:r>
            <a:r>
              <a:rPr lang="en-US" sz="3200" dirty="0">
                <a:latin typeface="Andale Mono" panose="020B0509000000000004" pitchFamily="49" charset="0"/>
              </a:rPr>
              <a:t>let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Gather up all the bindings of variables to their RHS types</a:t>
            </a:r>
          </a:p>
          <a:p>
            <a:pPr lvl="2"/>
            <a:r>
              <a:rPr lang="en-US" sz="2400" dirty="0"/>
              <a:t>Trick: </a:t>
            </a:r>
            <a:r>
              <a:rPr lang="en-US" sz="2400" u="sng" dirty="0"/>
              <a:t>Trust</a:t>
            </a:r>
            <a:r>
              <a:rPr lang="en-US" sz="2400" dirty="0"/>
              <a:t> the defined types of any procs; don't look at bodies.</a:t>
            </a:r>
            <a:r>
              <a:rPr lang="en-US" sz="3200" dirty="0"/>
              <a:t>🙈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Make a new type environment from the bindings.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Go back and reevaluate the expressions' types carefully using the types from the environment.</a:t>
            </a:r>
            <a:br>
              <a:rPr lang="en-US" sz="2800" dirty="0"/>
            </a:br>
            <a:r>
              <a:rPr lang="en-US" sz="2800" dirty="0"/>
              <a:t>(Trick not done this time.)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EF4C-216F-E340-BBC6-F8333CD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A30E-DAA5-B84A-86B9-A710EC2CF2AA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FEF75-4709-9043-802D-636C69C7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7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8564-59AC-9546-B679-4A8CE165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Evaluating, via </a:t>
            </a:r>
            <a:r>
              <a:rPr lang="en-US" dirty="0" err="1">
                <a:latin typeface="Andale Mono" panose="020B0509000000000004" pitchFamily="49" charset="0"/>
              </a:rPr>
              <a:t>Exp.evalType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TypeEnv</a:t>
            </a:r>
            <a:r>
              <a:rPr lang="en-US" dirty="0">
                <a:latin typeface="Andale Mono" panose="020B0509000000000004" pitchFamily="49" charset="0"/>
              </a:rPr>
              <a:t>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Different Expressions' Types, Slide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FDB-F4D8-9F47-B593-E0F5C8F8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18237" cy="3599316"/>
          </a:xfrm>
        </p:spPr>
        <p:txBody>
          <a:bodyPr>
            <a:normAutofit/>
          </a:bodyPr>
          <a:lstStyle/>
          <a:p>
            <a:r>
              <a:rPr lang="en-US" dirty="0"/>
              <a:t>Set</a:t>
            </a:r>
          </a:p>
          <a:p>
            <a:pPr lvl="1"/>
            <a:r>
              <a:rPr lang="en-US" dirty="0"/>
              <a:t>Type of expression is the type of the RHS.</a:t>
            </a:r>
          </a:p>
          <a:p>
            <a:pPr lvl="1"/>
            <a:r>
              <a:rPr lang="en-US" dirty="0"/>
              <a:t>Extra work: Make sure that type matches the "declared" type of the LHS variable.</a:t>
            </a:r>
          </a:p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Type of expression is the type of the final expression.</a:t>
            </a:r>
          </a:p>
          <a:p>
            <a:pPr lvl="1"/>
            <a:r>
              <a:rPr lang="en-US" dirty="0"/>
              <a:t>Extra work: All expressions must be checked for internal type consistency.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EF4C-216F-E340-BBC6-F8333CD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65E-8F0B-894A-8B13-2D38CA2C8722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124E-FC9E-7842-A187-158EE039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0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382-62D5-454E-8253-AD2E9981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777324" cy="1080938"/>
          </a:xfrm>
        </p:spPr>
        <p:txBody>
          <a:bodyPr/>
          <a:lstStyle/>
          <a:p>
            <a:r>
              <a:rPr lang="en-US" dirty="0"/>
              <a:t>Aside: Steps to Implement Booleans (TYPE0)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2A82-CCF8-D840-8727-47BA96B3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literals </a:t>
            </a:r>
            <a:r>
              <a:rPr lang="en-US" dirty="0">
                <a:latin typeface="Andale Mono" panose="020B05090000000000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Andale Mono" panose="020B05090000000000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Define corresponding expression types </a:t>
            </a:r>
            <a:r>
              <a:rPr lang="en-US" dirty="0" err="1">
                <a:latin typeface="Andale Mono" panose="020B0509000000000004" pitchFamily="49" charset="0"/>
              </a:rPr>
              <a:t>TrueExp</a:t>
            </a:r>
            <a:r>
              <a:rPr lang="en-US" dirty="0"/>
              <a:t> and </a:t>
            </a:r>
            <a:r>
              <a:rPr lang="en-US" dirty="0" err="1">
                <a:latin typeface="Andale Mono" panose="020B0509000000000004" pitchFamily="49" charset="0"/>
              </a:rPr>
              <a:t>FalseExp</a:t>
            </a:r>
            <a:r>
              <a:rPr lang="en-US" dirty="0"/>
              <a:t>.</a:t>
            </a:r>
          </a:p>
          <a:p>
            <a:r>
              <a:rPr lang="en-US" dirty="0"/>
              <a:t>Add </a:t>
            </a:r>
            <a:r>
              <a:rPr lang="en-US" dirty="0" err="1">
                <a:latin typeface="Andale Mono" panose="020B0509000000000004" pitchFamily="49" charset="0"/>
              </a:rPr>
              <a:t>isTrue</a:t>
            </a:r>
            <a:r>
              <a:rPr lang="en-US" dirty="0"/>
              <a:t> method in </a:t>
            </a:r>
            <a:r>
              <a:rPr lang="en-US" dirty="0">
                <a:latin typeface="Andale Mono" panose="020B0509000000000004" pitchFamily="49" charset="0"/>
              </a:rPr>
              <a:t>Exp</a:t>
            </a:r>
            <a:r>
              <a:rPr lang="en-US" dirty="0"/>
              <a:t> class.</a:t>
            </a:r>
          </a:p>
          <a:p>
            <a:r>
              <a:rPr lang="en-US" dirty="0"/>
              <a:t>For now, if statements still accept integer tests as well.</a:t>
            </a:r>
          </a:p>
          <a:p>
            <a:pPr lvl="1"/>
            <a:r>
              <a:rPr lang="en-US" dirty="0"/>
              <a:t>0 =&gt; </a:t>
            </a:r>
            <a:r>
              <a:rPr lang="en-US" dirty="0">
                <a:latin typeface="Andale Mono" panose="020B0509000000000004" pitchFamily="49" charset="0"/>
              </a:rPr>
              <a:t>false</a:t>
            </a:r>
          </a:p>
          <a:p>
            <a:pPr lvl="1"/>
            <a:r>
              <a:rPr lang="en-US" dirty="0"/>
              <a:t>Anything else =&gt; </a:t>
            </a:r>
            <a:r>
              <a:rPr lang="en-US" dirty="0">
                <a:latin typeface="Andale Mono" panose="020B0509000000000004" pitchFamily="49" charset="0"/>
              </a:rPr>
              <a:t>true</a:t>
            </a:r>
          </a:p>
          <a:p>
            <a:r>
              <a:rPr lang="en-US" dirty="0"/>
              <a:t>Allow bool as a legitimate type expression</a:t>
            </a:r>
          </a:p>
          <a:p>
            <a:pPr lvl="1"/>
            <a:r>
              <a:rPr lang="en-US" dirty="0"/>
              <a:t>Since types aren't checked, we don't need to fully define the type.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A15-8F87-084F-89CF-3C7FF40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4EBA-AB8D-ED40-88FF-45BF53F2FFFC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3173-CED9-D249-9137-5B6649B1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33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73F3-719D-A24B-AD53-8FF378C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look at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A70BD-347F-6D4E-B607-C0835E10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end, for most of the checks, it comes down to this question.</a:t>
            </a:r>
          </a:p>
          <a:p>
            <a:r>
              <a:rPr lang="en-US" i="1" dirty="0"/>
              <a:t>Is </a:t>
            </a:r>
            <a:r>
              <a:rPr lang="en-US" i="1" u="sng" dirty="0"/>
              <a:t>this</a:t>
            </a:r>
            <a:r>
              <a:rPr lang="en-US" i="1" dirty="0"/>
              <a:t> type the same as </a:t>
            </a:r>
            <a:r>
              <a:rPr lang="en-US" i="1" u="sng" dirty="0"/>
              <a:t>that</a:t>
            </a:r>
            <a:r>
              <a:rPr lang="en-US" i="1" dirty="0"/>
              <a:t> type?</a:t>
            </a:r>
            <a:endParaRPr lang="en-US" dirty="0"/>
          </a:p>
          <a:p>
            <a:r>
              <a:rPr lang="en-US" dirty="0"/>
              <a:t>The code to do this often ends up in a procedure that does </a:t>
            </a:r>
            <a:r>
              <a:rPr lang="en-US" u="sng" dirty="0"/>
              <a:t>not</a:t>
            </a:r>
            <a:r>
              <a:rPr lang="en-US" dirty="0"/>
              <a:t> return a true/false answer.</a:t>
            </a:r>
          </a:p>
          <a:p>
            <a:r>
              <a:rPr lang="en-US" dirty="0"/>
              <a:t>The most basic code either</a:t>
            </a:r>
          </a:p>
          <a:p>
            <a:pPr lvl="1"/>
            <a:r>
              <a:rPr lang="en-US" dirty="0"/>
              <a:t>returns silently ("true") </a:t>
            </a:r>
            <a:r>
              <a:rPr lang="en-US" sz="2800" dirty="0"/>
              <a:t>👍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throws an exception ("false") </a:t>
            </a:r>
            <a:r>
              <a:rPr lang="en-US" sz="2800" dirty="0"/>
              <a:t>🤯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FA64-026F-7342-96AA-7342F47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FA17-B0AA-4C4C-891D-1FD2805FD20B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861E-67F4-134A-B18A-A105AA41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71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7FD3-5342-2B41-AEF1-32AF8ECD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File Organization,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2463-68F0-E54C-8D25-5555B251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TYPE1.plcc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Program-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Declare-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Define-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Eval-i.java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Formals-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LetDecls-i.java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LetrecDecls-i.java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Operands-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8C15-6705-9047-AA34-595C195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DA1A-3315-E944-8412-1A57D157BED7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2D1153C8-C115-B742-B8CB-1F80E1092A30}"/>
              </a:ext>
            </a:extLst>
          </p:cNvPr>
          <p:cNvSpPr/>
          <p:nvPr/>
        </p:nvSpPr>
        <p:spPr>
          <a:xfrm>
            <a:off x="7550981" y="2556933"/>
            <a:ext cx="3404886" cy="1270000"/>
          </a:xfrm>
          <a:prstGeom prst="borderCallout1">
            <a:avLst>
              <a:gd name="adj1" fmla="val 18750"/>
              <a:gd name="adj2" fmla="val -8333"/>
              <a:gd name="adj3" fmla="val 21393"/>
              <a:gd name="adj4" fmla="val -13133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 definitions</a:t>
            </a:r>
          </a:p>
          <a:p>
            <a:pPr algn="ctr"/>
            <a:r>
              <a:rPr lang="en-US" dirty="0"/>
              <a:t>Grammar</a:t>
            </a:r>
          </a:p>
          <a:p>
            <a:pPr algn="ctr"/>
            <a:r>
              <a:rPr lang="en-US" i="1" dirty="0"/>
              <a:t>include</a:t>
            </a:r>
            <a:r>
              <a:rPr lang="en-US" dirty="0"/>
              <a:t> files</a:t>
            </a:r>
            <a:endParaRPr lang="en-US" i="1" dirty="0"/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1F3D1190-CA93-AB4B-9836-E7622A3D7A8A}"/>
              </a:ext>
            </a:extLst>
          </p:cNvPr>
          <p:cNvSpPr/>
          <p:nvPr/>
        </p:nvSpPr>
        <p:spPr>
          <a:xfrm>
            <a:off x="7075144" y="4019473"/>
            <a:ext cx="2795285" cy="948266"/>
          </a:xfrm>
          <a:prstGeom prst="borderCallout1">
            <a:avLst>
              <a:gd name="adj1" fmla="val 18750"/>
              <a:gd name="adj2" fmla="val -8333"/>
              <a:gd name="adj3" fmla="val -38393"/>
              <a:gd name="adj4" fmla="val -100655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grammar element and its choices</a:t>
            </a:r>
            <a:endParaRPr lang="en-US" i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19E151C-B435-DC4C-9207-1F854773B56D}"/>
              </a:ext>
            </a:extLst>
          </p:cNvPr>
          <p:cNvSpPr/>
          <p:nvPr/>
        </p:nvSpPr>
        <p:spPr>
          <a:xfrm>
            <a:off x="3640666" y="2963333"/>
            <a:ext cx="474133" cy="1259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B6917A4-939C-844C-B1B0-DF8807D2BB2E}"/>
              </a:ext>
            </a:extLst>
          </p:cNvPr>
          <p:cNvSpPr/>
          <p:nvPr/>
        </p:nvSpPr>
        <p:spPr>
          <a:xfrm>
            <a:off x="4131732" y="4453466"/>
            <a:ext cx="474133" cy="1259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1FEC3B12-C077-644C-A1CC-3AD1EEFBD93E}"/>
              </a:ext>
            </a:extLst>
          </p:cNvPr>
          <p:cNvSpPr/>
          <p:nvPr/>
        </p:nvSpPr>
        <p:spPr>
          <a:xfrm>
            <a:off x="6484181" y="5370510"/>
            <a:ext cx="2795285" cy="948266"/>
          </a:xfrm>
          <a:prstGeom prst="borderCallout1">
            <a:avLst>
              <a:gd name="adj1" fmla="val 18750"/>
              <a:gd name="adj2" fmla="val -8333"/>
              <a:gd name="adj3" fmla="val -29464"/>
              <a:gd name="adj4" fmla="val -6067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(random grammatical elements needed by others)</a:t>
            </a:r>
            <a:endParaRPr lang="en-US" i="1" dirty="0"/>
          </a:p>
        </p:txBody>
      </p:sp>
      <p:sp>
        <p:nvSpPr>
          <p:cNvPr id="13" name="Line Callout 3 12">
            <a:extLst>
              <a:ext uri="{FF2B5EF4-FFF2-40B4-BE49-F238E27FC236}">
                <a16:creationId xmlns:a16="http://schemas.microsoft.com/office/drawing/2014/main" id="{ED335208-925C-8D40-A5EA-C73EF04E28CD}"/>
              </a:ext>
            </a:extLst>
          </p:cNvPr>
          <p:cNvSpPr/>
          <p:nvPr/>
        </p:nvSpPr>
        <p:spPr>
          <a:xfrm>
            <a:off x="10294181" y="4758267"/>
            <a:ext cx="1525286" cy="954613"/>
          </a:xfrm>
          <a:prstGeom prst="borderCallout3">
            <a:avLst>
              <a:gd name="adj1" fmla="val -15752"/>
              <a:gd name="adj2" fmla="val 64939"/>
              <a:gd name="adj3" fmla="val -259154"/>
              <a:gd name="adj4" fmla="val 74367"/>
              <a:gd name="adj5" fmla="val -256297"/>
              <a:gd name="adj6" fmla="val -206507"/>
              <a:gd name="adj7" fmla="val -131818"/>
              <a:gd name="adj8" fmla="val -44019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NEW: to be discussed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D303A-78ED-F340-A188-5555574E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7FD3-5342-2B41-AEF1-32AF8ECD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File Organization,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2463-68F0-E54C-8D25-5555B251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EnvSource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Binding*-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*Val-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r>
              <a:rPr lang="en-US" dirty="0">
                <a:latin typeface="Andale Mono" panose="020B0509000000000004" pitchFamily="49" charset="0"/>
              </a:rPr>
              <a:t>*-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Ref-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ExpSource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*</a:t>
            </a:r>
            <a:r>
              <a:rPr lang="en-US" dirty="0" err="1">
                <a:latin typeface="Andale Mono" panose="020B0509000000000004" pitchFamily="49" charset="0"/>
              </a:rPr>
              <a:t>Exp-i.java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PrimSource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*Prim-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8C15-6705-9047-AA34-595C195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738E-B51A-B246-8A61-8FCEEE6774EF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5BBC1CA9-ED51-6B41-9A73-7395E576BD75}"/>
              </a:ext>
            </a:extLst>
          </p:cNvPr>
          <p:cNvSpPr/>
          <p:nvPr/>
        </p:nvSpPr>
        <p:spPr>
          <a:xfrm>
            <a:off x="5737830" y="5018613"/>
            <a:ext cx="2795285" cy="1420283"/>
          </a:xfrm>
          <a:prstGeom prst="borderCallout1">
            <a:avLst>
              <a:gd name="adj1" fmla="val 18750"/>
              <a:gd name="adj2" fmla="val -8333"/>
              <a:gd name="adj3" fmla="val 49107"/>
              <a:gd name="adj4" fmla="val -6430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information pertinent to primitive (built-in) procedures, including their types.</a:t>
            </a:r>
          </a:p>
          <a:p>
            <a:pPr algn="ctr"/>
            <a:r>
              <a:rPr lang="en-US" dirty="0"/>
              <a:t>(But see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4</a:t>
            </a:r>
            <a:r>
              <a:rPr lang="en-US" dirty="0"/>
              <a:t>.)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BA319AB2-3CC1-544F-BA3F-F9E83E5739D7}"/>
              </a:ext>
            </a:extLst>
          </p:cNvPr>
          <p:cNvSpPr/>
          <p:nvPr/>
        </p:nvSpPr>
        <p:spPr>
          <a:xfrm>
            <a:off x="6830673" y="2329462"/>
            <a:ext cx="2795285" cy="948266"/>
          </a:xfrm>
          <a:prstGeom prst="borderCallout1">
            <a:avLst>
              <a:gd name="adj1" fmla="val 18750"/>
              <a:gd name="adj2" fmla="val -8333"/>
              <a:gd name="adj3" fmla="val 116964"/>
              <a:gd name="adj4" fmla="val -6491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support tor the </a:t>
            </a:r>
            <a:r>
              <a:rPr lang="en-US" u="sng" dirty="0"/>
              <a:t>value</a:t>
            </a:r>
            <a:r>
              <a:rPr lang="en-US" dirty="0"/>
              <a:t> bindings</a:t>
            </a:r>
            <a:br>
              <a:rPr lang="en-US" dirty="0"/>
            </a:br>
            <a:r>
              <a:rPr lang="en-US" dirty="0"/>
              <a:t>(and references)</a:t>
            </a:r>
            <a:endParaRPr lang="en-US" i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CCB0034-4EDC-924E-9F4F-6745455DD167}"/>
              </a:ext>
            </a:extLst>
          </p:cNvPr>
          <p:cNvSpPr/>
          <p:nvPr/>
        </p:nvSpPr>
        <p:spPr>
          <a:xfrm>
            <a:off x="4419599" y="2641599"/>
            <a:ext cx="474133" cy="17102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232FBA42-D439-3642-9411-77F73452613B}"/>
              </a:ext>
            </a:extLst>
          </p:cNvPr>
          <p:cNvSpPr/>
          <p:nvPr/>
        </p:nvSpPr>
        <p:spPr>
          <a:xfrm>
            <a:off x="7135472" y="3575052"/>
            <a:ext cx="2795285" cy="1202267"/>
          </a:xfrm>
          <a:prstGeom prst="borderCallout1">
            <a:avLst>
              <a:gd name="adj1" fmla="val 18750"/>
              <a:gd name="adj2" fmla="val -8333"/>
              <a:gd name="adj3" fmla="val 103583"/>
              <a:gd name="adj4" fmla="val -119435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 objects from the parse tree. Now includes evaluating their types and values.</a:t>
            </a:r>
            <a:endParaRPr lang="en-US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C8104-03BD-7841-BFC6-67E12727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7FD3-5342-2B41-AEF1-32AF8ECD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File Organization, 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2463-68F0-E54C-8D25-5555B251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TypeEnvSource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TypeBinding</a:t>
            </a:r>
            <a:r>
              <a:rPr lang="en-US" dirty="0">
                <a:latin typeface="Andale Mono" panose="020B0509000000000004" pitchFamily="49" charset="0"/>
              </a:rPr>
              <a:t>*-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</a:t>
            </a:r>
            <a:r>
              <a:rPr lang="en-US" dirty="0" err="1">
                <a:latin typeface="Andale Mono" panose="020B0509000000000004" pitchFamily="49" charset="0"/>
              </a:rPr>
              <a:t>TypeEnv</a:t>
            </a:r>
            <a:r>
              <a:rPr lang="en-US" dirty="0">
                <a:latin typeface="Andale Mono" panose="020B0509000000000004" pitchFamily="49" charset="0"/>
              </a:rPr>
              <a:t>*-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TypeExprSource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BoolTypeExpr-i.java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IntTypeExpr-i.java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ProcTypeExpr-i.java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</a:t>
            </a:r>
            <a:r>
              <a:rPr lang="en-US" dirty="0" err="1">
                <a:latin typeface="Andale Mono" panose="020B0509000000000004" pitchFamily="49" charset="0"/>
              </a:rPr>
              <a:t>TypeExpr-i.java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8C15-6705-9047-AA34-595C195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EDC2-E962-984F-B47D-EF7652AE4193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E950ED60-3EF0-F844-9993-8E9B6393D760}"/>
              </a:ext>
            </a:extLst>
          </p:cNvPr>
          <p:cNvSpPr/>
          <p:nvPr/>
        </p:nvSpPr>
        <p:spPr>
          <a:xfrm>
            <a:off x="7498895" y="2847974"/>
            <a:ext cx="2795285" cy="948266"/>
          </a:xfrm>
          <a:prstGeom prst="borderCallout1">
            <a:avLst>
              <a:gd name="adj1" fmla="val 18750"/>
              <a:gd name="adj2" fmla="val -8333"/>
              <a:gd name="adj3" fmla="val 49107"/>
              <a:gd name="adj4" fmla="val -57039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special type bindings used only during</a:t>
            </a:r>
          </a:p>
          <a:p>
            <a:pPr algn="ctr"/>
            <a:r>
              <a:rPr lang="en-US" dirty="0"/>
              <a:t>type-checking</a:t>
            </a:r>
            <a:endParaRPr lang="en-US" i="1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ED4DDF6-D53A-D64C-8FB0-6545BB8F218A}"/>
              </a:ext>
            </a:extLst>
          </p:cNvPr>
          <p:cNvSpPr/>
          <p:nvPr/>
        </p:nvSpPr>
        <p:spPr>
          <a:xfrm>
            <a:off x="5250184" y="2794000"/>
            <a:ext cx="474133" cy="10562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0C10246-5277-074C-BD93-316AE1E284BF}"/>
              </a:ext>
            </a:extLst>
          </p:cNvPr>
          <p:cNvSpPr/>
          <p:nvPr/>
        </p:nvSpPr>
        <p:spPr>
          <a:xfrm>
            <a:off x="5554984" y="3979333"/>
            <a:ext cx="474133" cy="18478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74877EF1-9BA6-1C48-A57C-7B73CD8C6305}"/>
              </a:ext>
            </a:extLst>
          </p:cNvPr>
          <p:cNvSpPr/>
          <p:nvPr/>
        </p:nvSpPr>
        <p:spPr>
          <a:xfrm>
            <a:off x="7498895" y="4449227"/>
            <a:ext cx="2474839" cy="1486959"/>
          </a:xfrm>
          <a:prstGeom prst="borderCallout1">
            <a:avLst>
              <a:gd name="adj1" fmla="val 18750"/>
              <a:gd name="adj2" fmla="val -8333"/>
              <a:gd name="adj3" fmla="val 31223"/>
              <a:gd name="adj4" fmla="val -545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AST nodes for type descriptions. They get converted to internal types...</a:t>
            </a:r>
            <a:endParaRPr lang="en-US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023A83-D3CE-A346-B626-AA0C27FC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7FD3-5342-2B41-AEF1-32AF8ECD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File Organization, 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2463-68F0-E54C-8D25-5555B251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TypeSource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Type-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BoolType-i.java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IntType-i.java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PrimProcType-i.java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</a:t>
            </a:r>
            <a:r>
              <a:rPr lang="en-US" dirty="0" err="1">
                <a:latin typeface="Andale Mono" panose="020B0509000000000004" pitchFamily="49" charset="0"/>
              </a:rPr>
              <a:t>ProcType-i.java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8C15-6705-9047-AA34-595C195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61-D98A-4D47-AA81-D69703561F26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A1CDD8EA-589A-2A4A-ABB4-3706A6903966}"/>
              </a:ext>
            </a:extLst>
          </p:cNvPr>
          <p:cNvSpPr/>
          <p:nvPr/>
        </p:nvSpPr>
        <p:spPr>
          <a:xfrm>
            <a:off x="8422405" y="2767937"/>
            <a:ext cx="2795285" cy="1990330"/>
          </a:xfrm>
          <a:prstGeom prst="borderCallout1">
            <a:avLst>
              <a:gd name="adj1" fmla="val 18750"/>
              <a:gd name="adj2" fmla="val -8333"/>
              <a:gd name="adj3" fmla="val 67925"/>
              <a:gd name="adj4" fmla="val -54616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TYPE1's internal representation of types. Includes type matching (comparison) and errors.</a:t>
            </a:r>
          </a:p>
          <a:p>
            <a:pPr algn="ctr"/>
            <a:r>
              <a:rPr lang="en-US" i="1" dirty="0"/>
              <a:t>Stored in the type environment bindings.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8BB9CE5-2FE7-1B41-BFE8-49E6AC452A82}"/>
              </a:ext>
            </a:extLst>
          </p:cNvPr>
          <p:cNvSpPr/>
          <p:nvPr/>
        </p:nvSpPr>
        <p:spPr>
          <a:xfrm>
            <a:off x="6153339" y="3183465"/>
            <a:ext cx="474133" cy="22785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EC683884-BF69-BF41-A222-3BF92EC8CEB0}"/>
              </a:ext>
            </a:extLst>
          </p:cNvPr>
          <p:cNvSpPr/>
          <p:nvPr/>
        </p:nvSpPr>
        <p:spPr>
          <a:xfrm>
            <a:off x="8016006" y="5012267"/>
            <a:ext cx="2584262" cy="1117599"/>
          </a:xfrm>
          <a:prstGeom prst="borderCallout1">
            <a:avLst>
              <a:gd name="adj1" fmla="val 18750"/>
              <a:gd name="adj2" fmla="val -8333"/>
              <a:gd name="adj3" fmla="val -15408"/>
              <a:gd name="adj4" fmla="val -8475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Hard-coded descriptions of built-in primitive procedures</a:t>
            </a:r>
            <a:endParaRPr lang="en-US" i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24AFC-1E53-2740-A943-097313F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6714-7E9B-1E4E-AC9F-08A869D1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Examples 1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define p = proc( x: </a:t>
            </a:r>
            <a:r>
              <a:rPr lang="en-US" sz="2400" dirty="0" err="1"/>
              <a:t>int</a:t>
            </a:r>
            <a:r>
              <a:rPr lang="en-US" sz="2400" dirty="0"/>
              <a:t>, y: bool ): </a:t>
            </a:r>
            <a:r>
              <a:rPr lang="en-US" sz="2400" dirty="0" err="1"/>
              <a:t>int</a:t>
            </a:r>
            <a:r>
              <a:rPr lang="en-US" sz="2400" dirty="0"/>
              <a:t> if y then add1(x) else 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BA5B-8E68-7A4A-B2E8-A46B0540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 eg1.type1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 set to </a:t>
            </a:r>
            <a:r>
              <a:rPr lang="el-GR" dirty="0">
                <a:latin typeface="Andale Mono" panose="020B0509000000000004" pitchFamily="49" charset="0"/>
              </a:rPr>
              <a:t>λ(</a:t>
            </a:r>
            <a:r>
              <a:rPr lang="en-US" dirty="0" err="1">
                <a:latin typeface="Andale Mono" panose="020B0509000000000004" pitchFamily="49" charset="0"/>
              </a:rPr>
              <a:t>x,y</a:t>
            </a:r>
            <a:r>
              <a:rPr lang="en-US" dirty="0">
                <a:latin typeface="Andale Mono" panose="020B0509000000000004" pitchFamily="49" charset="0"/>
              </a:rPr>
              <a:t>){return y ? add1(x) : x}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.p( 3, false ) .p( 4, false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.p( 3 )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Param/operand list size mismatch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.p( 3, 1 )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.p( proc():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1, true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[ =&gt;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]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FA63-04C3-7141-AC6A-C790DFA3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CFE-1D0A-764D-B3B4-CEECE8AA353D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E468-0B48-D34D-B941-4DC4CC59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D27D276-0490-224D-A645-14C309E4FEFF}"/>
              </a:ext>
            </a:extLst>
          </p:cNvPr>
          <p:cNvSpPr/>
          <p:nvPr/>
        </p:nvSpPr>
        <p:spPr>
          <a:xfrm>
            <a:off x="7973122" y="4137102"/>
            <a:ext cx="4003288" cy="1416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</a:t>
            </a:r>
            <a:r>
              <a:rPr lang="en-US" dirty="0" err="1">
                <a:latin typeface="Andale Mono" panose="020B0509000000000004" pitchFamily="49" charset="0"/>
              </a:rPr>
              <a:t>Type.checkEqualTypes</a:t>
            </a:r>
            <a:r>
              <a:rPr lang="en-US" dirty="0">
                <a:latin typeface="Andale Mono" panose="020B0509000000000004" pitchFamily="49" charset="0"/>
              </a:rPr>
              <a:t>()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called by</a:t>
            </a:r>
          </a:p>
          <a:p>
            <a:pPr algn="ctr"/>
            <a:r>
              <a:rPr lang="en-US" dirty="0" err="1">
                <a:latin typeface="Andale Mono" panose="020B0509000000000004" pitchFamily="49" charset="0"/>
              </a:rPr>
              <a:t>ProcType.checkProcType</a:t>
            </a:r>
            <a:r>
              <a:rPr lang="en-US" dirty="0">
                <a:latin typeface="Andale Mono" panose="020B0509000000000004" pitchFamily="49" charset="0"/>
              </a:rPr>
              <a:t>()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E681505-2FBD-2E4A-BC3C-F7E0B8300542}"/>
              </a:ext>
            </a:extLst>
          </p:cNvPr>
          <p:cNvCxnSpPr/>
          <p:nvPr/>
        </p:nvCxnSpPr>
        <p:spPr>
          <a:xfrm rot="10800000">
            <a:off x="5553307" y="4427034"/>
            <a:ext cx="2810108" cy="2007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3C6ADA2-9E28-F94F-9C22-909B7963E36F}"/>
              </a:ext>
            </a:extLst>
          </p:cNvPr>
          <p:cNvCxnSpPr/>
          <p:nvPr/>
        </p:nvCxnSpPr>
        <p:spPr>
          <a:xfrm rot="10800000" flipV="1">
            <a:off x="6088567" y="4850780"/>
            <a:ext cx="2464419" cy="23417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B83FF26-A473-0F43-89B0-56B36A41B972}"/>
              </a:ext>
            </a:extLst>
          </p:cNvPr>
          <p:cNvCxnSpPr/>
          <p:nvPr/>
        </p:nvCxnSpPr>
        <p:spPr>
          <a:xfrm rot="10800000" flipV="1">
            <a:off x="6947211" y="5229922"/>
            <a:ext cx="1416205" cy="49065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3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6714-7E9B-1E4E-AC9F-08A869D1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BA5B-8E68-7A4A-B2E8-A46B0540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if 5 then 6 else 7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if true then 6 else false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let n = 10 in set n = true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==?(x,0) 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proc():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add1(x)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[ =&gt;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]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FA63-04C3-7141-AC6A-C790DFA3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7B05-3946-C247-8869-04D83E976B2A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C318-4F00-2D45-B8F9-9D15BE6F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that this does not 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23146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cat oe.type1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odd?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false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                      else .even?(sub1(t))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even?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true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                       else .odd?(sub1(t))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 oe.type1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No type binding for even?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odd?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No type binding for odd?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55E7-8278-8247-8FF2-C4D23291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E73-814D-264A-A6D5-7A0D39D2F2AC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80F8751-797F-E741-9553-11CC16A4485A}"/>
              </a:ext>
            </a:extLst>
          </p:cNvPr>
          <p:cNvSpPr/>
          <p:nvPr/>
        </p:nvSpPr>
        <p:spPr>
          <a:xfrm>
            <a:off x="6062135" y="4555067"/>
            <a:ext cx="4741332" cy="1746245"/>
          </a:xfrm>
          <a:prstGeom prst="wedgeRoundRectCallout">
            <a:avLst>
              <a:gd name="adj1" fmla="val -3635"/>
              <a:gd name="adj2" fmla="val -119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definition of </a:t>
            </a:r>
            <a:r>
              <a:rPr lang="en-US" sz="2400" dirty="0">
                <a:latin typeface="Andale Mono" panose="020B0509000000000004" pitchFamily="49" charset="0"/>
              </a:rPr>
              <a:t>odd?</a:t>
            </a:r>
            <a:r>
              <a:rPr lang="en-US" sz="2400" dirty="0"/>
              <a:t> cannot be type-checked because </a:t>
            </a:r>
            <a:r>
              <a:rPr lang="en-US" sz="2400" dirty="0">
                <a:latin typeface="Andale Mono" panose="020B0509000000000004" pitchFamily="49" charset="0"/>
              </a:rPr>
              <a:t>even?</a:t>
            </a:r>
            <a:r>
              <a:rPr lang="en-US" sz="2400" dirty="0"/>
              <a:t> is not in the </a:t>
            </a:r>
            <a:r>
              <a:rPr lang="en-US" sz="2400" dirty="0" err="1">
                <a:latin typeface="Andale Mono" panose="020B0509000000000004" pitchFamily="49" charset="0"/>
              </a:rPr>
              <a:t>TypeEnv</a:t>
            </a:r>
            <a:r>
              <a:rPr lang="en-US" sz="2400" dirty="0"/>
              <a:t> at this point in time.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E6490-7598-A149-B713-70CFBC61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New </a:t>
            </a:r>
            <a:r>
              <a:rPr lang="en-US" dirty="0">
                <a:latin typeface="Andale Mono" panose="020B0509000000000004" pitchFamily="49" charset="0"/>
              </a:rPr>
              <a:t>Program</a:t>
            </a:r>
            <a:r>
              <a:rPr lang="en-US" dirty="0"/>
              <a:t> type: </a:t>
            </a:r>
            <a:r>
              <a:rPr lang="en-US" dirty="0">
                <a:latin typeface="Andale Mono" panose="020B0509000000000004" pitchFamily="49" charset="0"/>
              </a:rPr>
              <a:t>declare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2314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cat oe.type1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declare odd? : [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=&gt;bool]  % not really necessary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declare even? : [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=&gt;bool]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odd?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false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                      else .even?(sub1(t))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even?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true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                      else .odd?(sub1(t))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55E7-8278-8247-8FF2-C4D23291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0DA-9004-9E4F-8A51-79DF97FDA33A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F0FC-76A7-5941-8431-D60C06FE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0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New </a:t>
            </a:r>
            <a:r>
              <a:rPr lang="en-US" dirty="0">
                <a:latin typeface="Andale Mono" panose="020B0509000000000004" pitchFamily="49" charset="0"/>
              </a:rPr>
              <a:t>Program</a:t>
            </a:r>
            <a:r>
              <a:rPr lang="en-US" dirty="0"/>
              <a:t> type: </a:t>
            </a:r>
            <a:r>
              <a:rPr lang="en-US" dirty="0">
                <a:latin typeface="Andale Mono" panose="020B0509000000000004" pitchFamily="49" charset="0"/>
              </a:rPr>
              <a:t>Declare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23146" cy="35993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 oe.type1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odd?: [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even?: [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odd? set to </a:t>
            </a:r>
            <a:r>
              <a:rPr lang="el-GR" dirty="0">
                <a:latin typeface="Andale Mono" panose="020B0509000000000004" pitchFamily="49" charset="0"/>
              </a:rPr>
              <a:t>λ(</a:t>
            </a:r>
            <a:r>
              <a:rPr lang="en-US" dirty="0">
                <a:latin typeface="Andale Mono" panose="020B0509000000000004" pitchFamily="49" charset="0"/>
              </a:rPr>
              <a:t>t){return zero?(t) ? false : CALL [even?](sub1(t))}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even? set to </a:t>
            </a:r>
            <a:r>
              <a:rPr lang="el-GR" dirty="0">
                <a:latin typeface="Andale Mono" panose="020B0509000000000004" pitchFamily="49" charset="0"/>
              </a:rPr>
              <a:t>λ(</a:t>
            </a:r>
            <a:r>
              <a:rPr lang="en-US" dirty="0">
                <a:latin typeface="Andale Mono" panose="020B0509000000000004" pitchFamily="49" charset="0"/>
              </a:rPr>
              <a:t>t){return zero?(t) ? true : CALL [odd?](sub1(t))}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.odd?( 9 )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.even?( 9 )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false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DED4EC-4033-3D45-8F13-35130F074F86}"/>
              </a:ext>
            </a:extLst>
          </p:cNvPr>
          <p:cNvSpPr txBox="1">
            <a:spLocks/>
          </p:cNvSpPr>
          <p:nvPr/>
        </p:nvSpPr>
        <p:spPr>
          <a:xfrm>
            <a:off x="4669616" y="4556232"/>
            <a:ext cx="7396879" cy="2188032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declare odd? : [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=&gt;bool]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declare even? : [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=&gt;bool]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define odd? = proc(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t:int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):bool</a:t>
            </a:r>
            <a:b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</a:b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    if zero?(t) then false else .even?(sub1(t))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define even? = proc(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t:int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):bool</a:t>
            </a:r>
            <a:b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</a:b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    if zero?(t) then true else .odd?(sub1(t))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01FD2-F437-E244-AE4B-DA259A32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0C3D-6F9F-9046-B838-F3EB46ABCA45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F026C-97E5-864E-91BC-00DA4A1D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0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CCE6-0C71-F24C-88A8-74F3DC09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Where to </a:t>
            </a:r>
            <a:r>
              <a:rPr lang="en-US" u="sng" dirty="0"/>
              <a:t>add</a:t>
            </a:r>
            <a:r>
              <a:rPr lang="en-US" dirty="0"/>
              <a:t> type info to existing language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38A0-872D-0948-B159-990FC4F6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changes</a:t>
            </a:r>
          </a:p>
          <a:p>
            <a:r>
              <a:rPr lang="en-US" dirty="0"/>
              <a:t>Check if a proc application's expression is really a proc.</a:t>
            </a:r>
          </a:p>
          <a:p>
            <a:r>
              <a:rPr lang="en-US" dirty="0"/>
              <a:t>Restrict proc applications to variable names, defined as procs.</a:t>
            </a:r>
          </a:p>
          <a:p>
            <a:r>
              <a:rPr lang="en-US" dirty="0"/>
              <a:t>Leaves of the parse tree should somehow have obvious types.</a:t>
            </a:r>
          </a:p>
          <a:p>
            <a:pPr lvl="1"/>
            <a:r>
              <a:rPr lang="en-US" dirty="0"/>
              <a:t>Work your way up the tree, deducing types as you go, and checking.</a:t>
            </a:r>
          </a:p>
          <a:p>
            <a:pPr lvl="1"/>
            <a:r>
              <a:rPr lang="en-US" dirty="0"/>
              <a:t>Perhaps, at the leaves, matching patterns to types.</a:t>
            </a:r>
          </a:p>
          <a:p>
            <a:pPr lvl="1"/>
            <a:r>
              <a:rPr lang="en-US" dirty="0"/>
              <a:t>Preassign primitive returns to types.</a:t>
            </a:r>
          </a:p>
          <a:p>
            <a:r>
              <a:rPr lang="en-US" dirty="0"/>
              <a:t>Need a way of anticipating what type an expression will return.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2539-DD53-D641-B967-496A472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CABD-21D9-5C4B-94B2-51A3633AD33D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588E6-EA7E-D041-97D3-C19B2212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75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recursive functions need this, too.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2314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declare fact : [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fact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if zero?( x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then 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else *( x, .fact( sub1( x ) )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EAAC-7BA9-014B-8F39-652741C7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0E8-FFB9-4A4B-B429-D5D326C82C21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8292-D9C4-C34F-B31E-82ADE89F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12B99-17CE-7042-B7B9-235A12CA0FEE}"/>
              </a:ext>
            </a:extLst>
          </p:cNvPr>
          <p:cNvSpPr txBox="1"/>
          <p:nvPr/>
        </p:nvSpPr>
        <p:spPr>
          <a:xfrm>
            <a:off x="3111190" y="5936187"/>
            <a:ext cx="423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(Could have been done like </a:t>
            </a:r>
            <a:r>
              <a:rPr lang="en-US" sz="1600" dirty="0" err="1"/>
              <a:t>letrec</a:t>
            </a:r>
            <a:r>
              <a:rPr lang="en-US" sz="1600" dirty="0"/>
              <a:t>, though.)</a:t>
            </a:r>
          </a:p>
        </p:txBody>
      </p:sp>
    </p:spTree>
    <p:extLst>
      <p:ext uri="{BB962C8B-B14F-4D97-AF65-F5344CB8AC3E}">
        <p14:creationId xmlns:p14="http://schemas.microsoft.com/office/powerpoint/2010/main" val="4330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do </a:t>
            </a:r>
            <a:r>
              <a:rPr lang="en-US" u="sng" dirty="0"/>
              <a:t>not</a:t>
            </a:r>
            <a:r>
              <a:rPr lang="en-US" dirty="0"/>
              <a:t> need this if you use </a:t>
            </a:r>
            <a:r>
              <a:rPr lang="en-US" dirty="0" err="1"/>
              <a:t>letrec</a:t>
            </a:r>
            <a:r>
              <a:rPr lang="en-US" dirty="0"/>
              <a:t>.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23146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letrec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odd?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false else .even?(sub1(t))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even?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true else .odd?(sub1(t))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fact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if zero?( x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then 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else *( x, .fact( sub1( x ) )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.odd?( .fact( 5 ) 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BC876-506F-A94F-B46E-540E9C291AC7}"/>
              </a:ext>
            </a:extLst>
          </p:cNvPr>
          <p:cNvSpPr txBox="1">
            <a:spLocks/>
          </p:cNvSpPr>
          <p:nvPr/>
        </p:nvSpPr>
        <p:spPr>
          <a:xfrm>
            <a:off x="6908063" y="3314386"/>
            <a:ext cx="5120803" cy="2986927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err="1"/>
              <a:t>Letrec</a:t>
            </a:r>
            <a:r>
              <a:rPr lang="en-US" sz="3200" i="1" dirty="0"/>
              <a:t> : what is different from </a:t>
            </a:r>
            <a:r>
              <a:rPr lang="en-US" sz="3200" i="1" dirty="0">
                <a:latin typeface="Andale Mono" panose="020B0509000000000004" pitchFamily="49" charset="0"/>
              </a:rPr>
              <a:t>let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i="1" dirty="0"/>
              <a:t>Gather up all the bindings of variables to their RHS types</a:t>
            </a:r>
          </a:p>
          <a:p>
            <a:pPr lvl="2"/>
            <a:r>
              <a:rPr lang="en-US" sz="2400" i="1" dirty="0"/>
              <a:t>Trick: </a:t>
            </a:r>
            <a:r>
              <a:rPr lang="en-US" sz="2400" i="1" u="sng" dirty="0"/>
              <a:t>Trust</a:t>
            </a:r>
            <a:r>
              <a:rPr lang="en-US" sz="2400" i="1" dirty="0"/>
              <a:t> the defined types of any procs; don't look at bodies.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i="1" dirty="0"/>
              <a:t>Make a new environment from the bindings.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i="1" dirty="0"/>
              <a:t>Go back and reevaluate the types carefully using the types from the environment.</a:t>
            </a:r>
            <a:br>
              <a:rPr lang="en-US" sz="2800" i="1" dirty="0"/>
            </a:br>
            <a:r>
              <a:rPr lang="en-US" sz="2800" i="1" dirty="0"/>
              <a:t>(Trick not done this time.)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9C40-565F-524D-8670-FC5C7A3B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E1D-43DF-D64B-B0ED-ECC9B2CEC4BB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D6B28-38CF-AA4B-9151-0EDBE793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4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useful, but you can declare any type.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123146" cy="416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declare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x: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declare </a:t>
            </a:r>
            <a:r>
              <a:rPr lang="en-US" dirty="0" err="1">
                <a:latin typeface="Andale Mono" panose="020B0509000000000004" pitchFamily="49" charset="0"/>
              </a:rPr>
              <a:t>subx</a:t>
            </a:r>
            <a:r>
              <a:rPr lang="en-US" dirty="0">
                <a:latin typeface="Andale Mono" panose="020B0509000000000004" pitchFamily="49" charset="0"/>
              </a:rPr>
              <a:t>: [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]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 err="1">
                <a:latin typeface="Andale Mono" panose="020B0509000000000004" pitchFamily="49" charset="0"/>
              </a:rPr>
              <a:t>subx</a:t>
            </a:r>
            <a:r>
              <a:rPr lang="en-US" dirty="0">
                <a:latin typeface="Andale Mono" panose="020B0509000000000004" pitchFamily="49" charset="0"/>
              </a:rPr>
              <a:t>: [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</a:t>
            </a:r>
            <a:r>
              <a:rPr lang="en-US" dirty="0" err="1">
                <a:latin typeface="Andale Mono" panose="020B0509000000000004" pitchFamily="49" charset="0"/>
              </a:rPr>
              <a:t>subx</a:t>
            </a:r>
            <a:r>
              <a:rPr lang="en-US" dirty="0">
                <a:latin typeface="Andale Mono" panose="020B0509000000000004" pitchFamily="49" charset="0"/>
              </a:rPr>
              <a:t> = proc(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-(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, x )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 err="1">
                <a:latin typeface="Andale Mono" panose="020B0509000000000004" pitchFamily="49" charset="0"/>
              </a:rPr>
              <a:t>subx</a:t>
            </a:r>
            <a:r>
              <a:rPr lang="en-US" dirty="0">
                <a:latin typeface="Andale Mono" panose="020B0509000000000004" pitchFamily="49" charset="0"/>
              </a:rPr>
              <a:t> set to </a:t>
            </a:r>
            <a:r>
              <a:rPr lang="el-GR" dirty="0">
                <a:latin typeface="Andale Mono" panose="020B0509000000000004" pitchFamily="49" charset="0"/>
              </a:rPr>
              <a:t>λ(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){return -(</a:t>
            </a:r>
            <a:r>
              <a:rPr lang="en-US" dirty="0" err="1">
                <a:latin typeface="Andale Mono" panose="020B0509000000000004" pitchFamily="49" charset="0"/>
              </a:rPr>
              <a:t>i,x</a:t>
            </a:r>
            <a:r>
              <a:rPr lang="en-US" dirty="0">
                <a:latin typeface="Andale Mono" panose="020B0509000000000004" pitchFamily="49" charset="0"/>
              </a:rPr>
              <a:t>)}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x = false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7B52-C947-A543-9C6F-C8C12C70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441E-88E1-9949-9F66-79399020A7E8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CE9E-EB9A-9142-8FB2-F846B876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67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607D-DA4D-1746-8453-F39B7471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Checking: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706FEF-B96A-EE41-9324-CE2B1AB8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Static type checking: inference vs declaration</a:t>
            </a:r>
          </a:p>
          <a:p>
            <a:r>
              <a:rPr lang="en-US" sz="3200" dirty="0"/>
              <a:t>Major categories of type problems</a:t>
            </a:r>
          </a:p>
          <a:p>
            <a:pPr lvl="1"/>
            <a:r>
              <a:rPr lang="en-US" sz="2800" dirty="0"/>
              <a:t>non-matching types in set, proc </a:t>
            </a:r>
            <a:r>
              <a:rPr lang="en-US" sz="2800" dirty="0" err="1"/>
              <a:t>args</a:t>
            </a:r>
            <a:r>
              <a:rPr lang="en-US" sz="2800" dirty="0"/>
              <a:t>/formals, proc return type/body</a:t>
            </a:r>
          </a:p>
          <a:p>
            <a:pPr lvl="1"/>
            <a:r>
              <a:rPr lang="en-US" sz="2800" dirty="0"/>
              <a:t>proc </a:t>
            </a:r>
            <a:r>
              <a:rPr lang="en-US" sz="2800" dirty="0" err="1"/>
              <a:t>args</a:t>
            </a:r>
            <a:r>
              <a:rPr lang="en-US" sz="2800" dirty="0"/>
              <a:t>/formals count mismatch</a:t>
            </a:r>
          </a:p>
          <a:p>
            <a:pPr lvl="1"/>
            <a:r>
              <a:rPr lang="en-US" sz="2800" dirty="0"/>
              <a:t>if statement issues</a:t>
            </a:r>
          </a:p>
          <a:p>
            <a:pPr lvl="1"/>
            <a:r>
              <a:rPr lang="en-US" sz="2800" dirty="0"/>
              <a:t>apply non-proc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3FA9-B6BC-C244-AEC3-A08329C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123B-8449-6F47-8705-D9A0954EBAE6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5456C-E6C6-F841-923E-59065ECF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2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607D-DA4D-1746-8453-F39B7471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Checking: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706FEF-B96A-EE41-9324-CE2B1AB8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35946" cy="3599316"/>
          </a:xfrm>
        </p:spPr>
        <p:txBody>
          <a:bodyPr>
            <a:normAutofit/>
          </a:bodyPr>
          <a:lstStyle/>
          <a:p>
            <a:r>
              <a:rPr lang="en-US" sz="3200" dirty="0"/>
              <a:t>TYPE0 language: adds syntax of type declarations to REF</a:t>
            </a:r>
          </a:p>
          <a:p>
            <a:pPr lvl="1"/>
            <a:r>
              <a:rPr lang="en-US" sz="2800" dirty="0"/>
              <a:t>proc formal types, return type</a:t>
            </a:r>
          </a:p>
          <a:p>
            <a:pPr lvl="1"/>
            <a:r>
              <a:rPr lang="en-US" sz="2800" dirty="0"/>
              <a:t>syntax for describing type OF a proc</a:t>
            </a:r>
          </a:p>
          <a:p>
            <a:endParaRPr lang="en-US" sz="3200" dirty="0"/>
          </a:p>
          <a:p>
            <a:r>
              <a:rPr lang="en-US" sz="3200" dirty="0"/>
              <a:t>TYPE1 language: Really check types.</a:t>
            </a:r>
          </a:p>
          <a:p>
            <a:pPr lvl="1"/>
            <a:r>
              <a:rPr lang="en-US" sz="2800" dirty="0"/>
              <a:t>Done in separate, earlier, semantic analysis phase.</a:t>
            </a:r>
          </a:p>
          <a:p>
            <a:r>
              <a:rPr lang="en-US" sz="3200" dirty="0"/>
              <a:t>Booleans are now a full and separate type.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3FA9-B6BC-C244-AEC3-A08329C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2819-D8BB-9E44-A0B7-C4FADC01AEDD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55C48-1AF7-284D-84D6-C7E1888F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17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607D-DA4D-1746-8453-F39B7471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Checking: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706FEF-B96A-EE41-9324-CE2B1AB8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TYPE1: Type Checking: The General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"Run" the program where variables are bound to their types, not any values.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If the above step doesn't fail, go ahead and do normal evaluation.</a:t>
            </a:r>
          </a:p>
          <a:p>
            <a:endParaRPr lang="en-US" sz="2800" dirty="0"/>
          </a:p>
          <a:p>
            <a:r>
              <a:rPr lang="en-US" sz="2800" dirty="0"/>
              <a:t>For both type checking and real execution, each expression gets evaluated against bindings present in the environment it's given.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3FA9-B6BC-C244-AEC3-A08329C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193-0AC5-6247-BDF9-9CB60CD6F3A7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C541C-BCF2-BB49-9A64-D627C463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02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607D-DA4D-1746-8453-F39B7471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Checking: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706FEF-B96A-EE41-9324-CE2B1AB8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Three new sections of semantic code</a:t>
            </a:r>
          </a:p>
          <a:p>
            <a:pPr lvl="1"/>
            <a:r>
              <a:rPr lang="en-US" sz="2400" dirty="0"/>
              <a:t>Support for the syntactical elements of types</a:t>
            </a:r>
          </a:p>
          <a:p>
            <a:pPr lvl="1"/>
            <a:r>
              <a:rPr lang="en-US" sz="2400" dirty="0"/>
              <a:t>Support for internal representations of types, and how to get them from the above</a:t>
            </a:r>
          </a:p>
          <a:p>
            <a:pPr lvl="1"/>
            <a:r>
              <a:rPr lang="en-US" sz="2400" dirty="0"/>
              <a:t>Support for type bindings in type environments where internal type representations are stored</a:t>
            </a:r>
          </a:p>
          <a:p>
            <a:r>
              <a:rPr lang="en-US" sz="2800" dirty="0"/>
              <a:t>Pre-declaration of a </a:t>
            </a:r>
            <a:r>
              <a:rPr lang="en-US" sz="2800" dirty="0" err="1"/>
              <a:t>proc's</a:t>
            </a:r>
            <a:r>
              <a:rPr lang="en-US" sz="2800" dirty="0"/>
              <a:t> type so that type-checking of global recursive and mutually recursive functions works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3FA9-B6BC-C244-AEC3-A08329C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E650-CCB3-3641-8C37-D3A1EB5E9035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79997-20C6-274C-9EAF-07C96666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CCE6-0C71-F24C-88A8-74F3DC09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Where to </a:t>
            </a:r>
            <a:r>
              <a:rPr lang="en-US" u="sng" dirty="0"/>
              <a:t>add</a:t>
            </a:r>
            <a:r>
              <a:rPr lang="en-US" dirty="0"/>
              <a:t> type info to existing language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38A0-872D-0948-B159-990FC4F6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1,2,3 are </a:t>
            </a:r>
            <a:r>
              <a:rPr lang="en-US" dirty="0" err="1"/>
              <a:t>ints</a:t>
            </a:r>
            <a:r>
              <a:rPr lang="en-US" dirty="0"/>
              <a:t>, and </a:t>
            </a:r>
            <a:r>
              <a:rPr lang="en-US" dirty="0" err="1"/>
              <a:t>true,false</a:t>
            </a:r>
            <a:r>
              <a:rPr lang="en-US" dirty="0"/>
              <a:t> are bools</a:t>
            </a:r>
          </a:p>
          <a:p>
            <a:r>
              <a:rPr lang="en-US" dirty="0"/>
              <a:t>Declare the types of procs' formal parameters</a:t>
            </a:r>
          </a:p>
          <a:p>
            <a:r>
              <a:rPr lang="en-US" dirty="0"/>
              <a:t>Declare procs' return types</a:t>
            </a:r>
          </a:p>
          <a:p>
            <a:r>
              <a:rPr lang="en-US" dirty="0"/>
              <a:t>Declare variable types in let &amp; define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2539-DD53-D641-B967-496A472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CABD-21D9-5C4B-94B2-51A3633AD33D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588E6-EA7E-D041-97D3-C19B2212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5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0BA1DE-AEB8-3C4E-8FFB-54AE0BF714DE}"/>
              </a:ext>
            </a:extLst>
          </p:cNvPr>
          <p:cNvSpPr/>
          <p:nvPr/>
        </p:nvSpPr>
        <p:spPr>
          <a:xfrm>
            <a:off x="391886" y="3508310"/>
            <a:ext cx="10151706" cy="2427877"/>
          </a:xfrm>
          <a:prstGeom prst="rect">
            <a:avLst/>
          </a:prstGeom>
          <a:solidFill>
            <a:srgbClr val="D8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38382-62D5-454E-8253-AD2E998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Declare Types; When to </a:t>
            </a:r>
            <a:r>
              <a:rPr lang="en-US" i="1" dirty="0"/>
              <a:t>Infer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2A82-CCF8-D840-8727-47BA96B3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not one answer here!</a:t>
            </a:r>
          </a:p>
          <a:p>
            <a:r>
              <a:rPr lang="en-US" dirty="0"/>
              <a:t>The less we declare, the more the compiler must figure out what will happen at run time.</a:t>
            </a:r>
          </a:p>
          <a:p>
            <a:r>
              <a:rPr lang="en-US" dirty="0"/>
              <a:t>Our choices</a:t>
            </a:r>
          </a:p>
          <a:p>
            <a:pPr lvl="1"/>
            <a:r>
              <a:rPr lang="en-US" dirty="0"/>
              <a:t>Declare</a:t>
            </a:r>
          </a:p>
          <a:p>
            <a:pPr lvl="2"/>
            <a:r>
              <a:rPr lang="en-US" dirty="0"/>
              <a:t>types of proc formal parameters</a:t>
            </a:r>
          </a:p>
          <a:p>
            <a:pPr lvl="2"/>
            <a:r>
              <a:rPr lang="en-US" dirty="0"/>
              <a:t>type proc returns</a:t>
            </a:r>
          </a:p>
          <a:p>
            <a:pPr lvl="1"/>
            <a:r>
              <a:rPr lang="en-US" dirty="0"/>
              <a:t>Infer</a:t>
            </a:r>
          </a:p>
          <a:p>
            <a:pPr lvl="2"/>
            <a:r>
              <a:rPr lang="en-US" dirty="0"/>
              <a:t>types of variables in define statements and let expressions</a:t>
            </a:r>
          </a:p>
          <a:p>
            <a:pPr lvl="2"/>
            <a:r>
              <a:rPr lang="en-US" dirty="0"/>
              <a:t>all expressions’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A15-8F87-084F-89CF-3C7FF40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3A09-F0B5-4F4C-99C8-B539B4E84AF7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12E3-B7A1-4B45-8C4A-2FC374C9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1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382-62D5-454E-8253-AD2E998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PLCC Languages: Infer All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2A82-CCF8-D840-8727-47BA96B3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PLCC languages cannot go to complete type inference.</a:t>
            </a:r>
          </a:p>
          <a:p>
            <a:pPr marL="0" indent="0" algn="ctr">
              <a:buNone/>
            </a:pP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define p = proc( x, y, p2 ) .p2( x, y )</a:t>
            </a:r>
            <a:br>
              <a:rPr lang="en-US" dirty="0">
                <a:latin typeface="Andale Mono" panose="020B0509000000000004" pitchFamily="49" charset="0"/>
              </a:rPr>
            </a:b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This is a legitimate proc in the REF language.</a:t>
            </a:r>
          </a:p>
          <a:p>
            <a:r>
              <a:rPr lang="en-US" dirty="0"/>
              <a:t>We cannot infer the types of anything here until the proc is applied.</a:t>
            </a:r>
          </a:p>
          <a:p>
            <a:r>
              <a:rPr lang="en-US" dirty="0"/>
              <a:t>Other languages handle this by making sure that any applications of the proc are sound…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A15-8F87-084F-89CF-3C7FF40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85EF-7229-C744-B3CC-CB52347EA9A7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E033-0076-3644-B287-0ADD21DA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3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3E7E-5917-4F48-82A5-9B82131E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Haskell: Full Type Inferencing when desired</a:t>
            </a:r>
            <a:br>
              <a:rPr lang="en-US" dirty="0"/>
            </a:br>
            <a:r>
              <a:rPr lang="en-US" sz="1400" dirty="0"/>
              <a:t>(defining the proc from the previous page in Haskell)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324D-3EA5-FD4E-8099-2AA6AE19A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196" y="2336873"/>
            <a:ext cx="4342441" cy="3599316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let p = \ x y p2 -&gt; p2 x y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let f1 = \ a b -&gt; a + b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f1 3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let f2 = \ a b -&gt; a &gt; b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f2 3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p 3 5 f1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p 3 5 f2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False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4410B-A9CD-DB4B-8ECA-F8149BE13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9577" y="2336873"/>
            <a:ext cx="7109138" cy="3599316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p 3 True f1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&lt;interactive&gt;:10:3: error: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• No instance for (</a:t>
            </a:r>
            <a:r>
              <a:rPr lang="en-US" dirty="0" err="1">
                <a:latin typeface="Andale Mono" panose="020B0509000000000004" pitchFamily="49" charset="0"/>
              </a:rPr>
              <a:t>Num</a:t>
            </a:r>
            <a:r>
              <a:rPr lang="en-US" dirty="0">
                <a:latin typeface="Andale Mono" panose="020B0509000000000004" pitchFamily="49" charset="0"/>
              </a:rPr>
              <a:t> Bool) arising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    from the literal ‘3’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• In the first argument of ‘p’, namely ‘3’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In the expression: p 3 True f1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In an equation for ‘it’: it = p 3 True f1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DF59-EF78-0848-B761-B652FAD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5E23-1CB5-7B48-99CB-AD67A13CB7C0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7C996-A6A0-B14C-9ADE-5C4FC9BA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3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69CE-621C-774C-8F8E-1C68C240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989A-08C5-B74F-9CD0-B4456E98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19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let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condition = true   % inferred bool variable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quantity = 7       % inferred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variable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foo =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y: bool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if y then add1(x) else x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% Procs are explicitly typed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.foo( quantity, condition 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5B47-EBA4-9849-B7F2-3FD37C5A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1D1E-8C3A-F54D-9DD2-43A6C83F9E8F}" type="datetime1">
              <a:rPr lang="en-US" smtClean="0"/>
              <a:t>4/30/21</a:t>
            </a:fld>
            <a:endParaRPr lang="en-US" dirty="0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11BEDDCE-9D3B-7C42-B1D6-D6CB97EE3D57}"/>
              </a:ext>
            </a:extLst>
          </p:cNvPr>
          <p:cNvSpPr/>
          <p:nvPr/>
        </p:nvSpPr>
        <p:spPr>
          <a:xfrm>
            <a:off x="9594762" y="4317265"/>
            <a:ext cx="2202287" cy="1159098"/>
          </a:xfrm>
          <a:prstGeom prst="wedgeEllipseCallout">
            <a:avLst>
              <a:gd name="adj1" fmla="val -115497"/>
              <a:gd name="adj2" fmla="val -43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type matches foo's spec.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F8073D73-2CE8-B745-B206-B902DB992889}"/>
              </a:ext>
            </a:extLst>
          </p:cNvPr>
          <p:cNvSpPr/>
          <p:nvPr/>
        </p:nvSpPr>
        <p:spPr>
          <a:xfrm>
            <a:off x="7340959" y="5499710"/>
            <a:ext cx="2953222" cy="1159098"/>
          </a:xfrm>
          <a:prstGeom prst="wedgeEllipseCallout">
            <a:avLst>
              <a:gd name="adj1" fmla="val -84722"/>
              <a:gd name="adj2" fmla="val -2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parameters match foo's spec.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08FA0893-867E-B44B-8327-8265BC7B1C3E}"/>
              </a:ext>
            </a:extLst>
          </p:cNvPr>
          <p:cNvSpPr/>
          <p:nvPr/>
        </p:nvSpPr>
        <p:spPr>
          <a:xfrm>
            <a:off x="9929612" y="2462707"/>
            <a:ext cx="2202287" cy="1159098"/>
          </a:xfrm>
          <a:prstGeom prst="wedgeEllipseCallout">
            <a:avLst>
              <a:gd name="adj1" fmla="val -129532"/>
              <a:gd name="adj2" fmla="val 110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 of x and y match foo's spec.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4A731-45AA-304D-A256-7C4F560A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2087</TotalTime>
  <Words>4141</Words>
  <Application>Microsoft Macintosh PowerPoint</Application>
  <PresentationFormat>Widescreen</PresentationFormat>
  <Paragraphs>559</Paragraphs>
  <Slides>46</Slides>
  <Notes>41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Andale Mono</vt:lpstr>
      <vt:lpstr>Arial</vt:lpstr>
      <vt:lpstr>Bradley Hand</vt:lpstr>
      <vt:lpstr>Calibri</vt:lpstr>
      <vt:lpstr>Trebuchet MS</vt:lpstr>
      <vt:lpstr>Berlin</vt:lpstr>
      <vt:lpstr>Notices</vt:lpstr>
      <vt:lpstr>Type Checking</vt:lpstr>
      <vt:lpstr>Aside: Steps to Implement Booleans (TYPE0)</vt:lpstr>
      <vt:lpstr>Discussion: Where to add type info to existing language elements</vt:lpstr>
      <vt:lpstr>Discussion: Where to add type info to existing language elements</vt:lpstr>
      <vt:lpstr>When to Declare Types; When to Infer</vt:lpstr>
      <vt:lpstr>The PLCC Languages: Infer All Types?</vt:lpstr>
      <vt:lpstr>Haskell: Full Type Inferencing when desired (defining the proc from the previous page in Haskell)</vt:lpstr>
      <vt:lpstr>Examples</vt:lpstr>
      <vt:lpstr>Causes of a Type Error (in REF)?</vt:lpstr>
      <vt:lpstr>Causes of a Type Error (in REF)?</vt:lpstr>
      <vt:lpstr>Causes of a Type Error (in REF)</vt:lpstr>
      <vt:lpstr>TYPE0 Language, Slide 1</vt:lpstr>
      <vt:lpstr>Notation</vt:lpstr>
      <vt:lpstr>The Type Expression (for proc defs)</vt:lpstr>
      <vt:lpstr>An Example with a Proc Type, Slide 1</vt:lpstr>
      <vt:lpstr>An Example with a Proc Type, Slide 2</vt:lpstr>
      <vt:lpstr>An Example with a Proc Type, Slide 3</vt:lpstr>
      <vt:lpstr>TYPE1 Warmup Information</vt:lpstr>
      <vt:lpstr>TYPE1: Type Checking: The General Design</vt:lpstr>
      <vt:lpstr>Parallels</vt:lpstr>
      <vt:lpstr>What is type checking (type evaluation) like?</vt:lpstr>
      <vt:lpstr>Representation of Type Notation Found in Source =&gt; in AST</vt:lpstr>
      <vt:lpstr>TYPE1 Internal Type Repre-sentation</vt:lpstr>
      <vt:lpstr>Evaluating, via Exp.evalType(TypeEnv), Different Expressions' Types, Slide 1</vt:lpstr>
      <vt:lpstr>Evaluating, via Exp.evalType(TypeEnv), Different Expressions' Types, Slide 2</vt:lpstr>
      <vt:lpstr>Evaluating, via Exp.evalType(TypeEnv), Different Expressions' Types, Slide 3</vt:lpstr>
      <vt:lpstr>Evaluating, via Exp.evalType(TypeEnv), Different Expressions' Types, Slide 4</vt:lpstr>
      <vt:lpstr>Evaluating, via Exp.evalType(TypeEnv), Different Expressions' Types, Slide 5</vt:lpstr>
      <vt:lpstr>When you look at the code</vt:lpstr>
      <vt:lpstr>Code File Organization, Slide 1</vt:lpstr>
      <vt:lpstr>Code File Organization, Slide 2</vt:lpstr>
      <vt:lpstr>Code File Organization, Slide 3</vt:lpstr>
      <vt:lpstr>Code File Organization, Slide 4</vt:lpstr>
      <vt:lpstr>Code Examples 1  define p = proc( x: int, y: bool ): int if y then add1(x) else x</vt:lpstr>
      <vt:lpstr>Code Examples 2</vt:lpstr>
      <vt:lpstr>Note that this does not work.</vt:lpstr>
      <vt:lpstr>Fix: New Program type: declare</vt:lpstr>
      <vt:lpstr>Fix: New Program type: Declare</vt:lpstr>
      <vt:lpstr>Simple recursive functions need this, too.</vt:lpstr>
      <vt:lpstr>You do not need this if you use letrec.</vt:lpstr>
      <vt:lpstr>Not useful, but you can declare any type.</vt:lpstr>
      <vt:lpstr>Type Checking: SUMMARY</vt:lpstr>
      <vt:lpstr>Type Checking: SUMMARY</vt:lpstr>
      <vt:lpstr>Type Checking: SUMMARY</vt:lpstr>
      <vt:lpstr>Type Checking: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Heliotis</dc:creator>
  <cp:lastModifiedBy>James Heliotis</cp:lastModifiedBy>
  <cp:revision>122</cp:revision>
  <cp:lastPrinted>2021-03-21T23:21:56Z</cp:lastPrinted>
  <dcterms:created xsi:type="dcterms:W3CDTF">2020-03-06T05:38:35Z</dcterms:created>
  <dcterms:modified xsi:type="dcterms:W3CDTF">2021-04-30T13:38:43Z</dcterms:modified>
</cp:coreProperties>
</file>