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54" r:id="rId3"/>
    <p:sldId id="353" r:id="rId4"/>
    <p:sldId id="345" r:id="rId5"/>
    <p:sldId id="299" r:id="rId6"/>
    <p:sldId id="317" r:id="rId7"/>
    <p:sldId id="329" r:id="rId8"/>
    <p:sldId id="330" r:id="rId9"/>
    <p:sldId id="312" r:id="rId10"/>
    <p:sldId id="300" r:id="rId11"/>
    <p:sldId id="318" r:id="rId12"/>
    <p:sldId id="319" r:id="rId13"/>
    <p:sldId id="315" r:id="rId14"/>
    <p:sldId id="316" r:id="rId15"/>
    <p:sldId id="320" r:id="rId16"/>
    <p:sldId id="301" r:id="rId17"/>
    <p:sldId id="302" r:id="rId18"/>
    <p:sldId id="303" r:id="rId19"/>
    <p:sldId id="304" r:id="rId20"/>
    <p:sldId id="307" r:id="rId21"/>
    <p:sldId id="305" r:id="rId22"/>
    <p:sldId id="321" r:id="rId23"/>
    <p:sldId id="306" r:id="rId24"/>
    <p:sldId id="308" r:id="rId25"/>
    <p:sldId id="309" r:id="rId26"/>
    <p:sldId id="323" r:id="rId27"/>
    <p:sldId id="328" r:id="rId28"/>
    <p:sldId id="311" r:id="rId29"/>
    <p:sldId id="332" r:id="rId30"/>
    <p:sldId id="346" r:id="rId31"/>
    <p:sldId id="338" r:id="rId32"/>
    <p:sldId id="341" r:id="rId33"/>
    <p:sldId id="339" r:id="rId34"/>
    <p:sldId id="340" r:id="rId35"/>
    <p:sldId id="344" r:id="rId36"/>
    <p:sldId id="342" r:id="rId37"/>
    <p:sldId id="343" r:id="rId38"/>
    <p:sldId id="333" r:id="rId39"/>
    <p:sldId id="336" r:id="rId40"/>
    <p:sldId id="349" r:id="rId41"/>
    <p:sldId id="334" r:id="rId42"/>
    <p:sldId id="335" r:id="rId43"/>
    <p:sldId id="337" r:id="rId44"/>
    <p:sldId id="348" r:id="rId45"/>
    <p:sldId id="350" r:id="rId46"/>
    <p:sldId id="347" r:id="rId47"/>
    <p:sldId id="352" r:id="rId48"/>
    <p:sldId id="351" r:id="rId49"/>
  </p:sldIdLst>
  <p:sldSz cx="9144000" cy="6858000" type="screen4x3"/>
  <p:notesSz cx="6997700" cy="92837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3"/>
    <p:restoredTop sz="94674"/>
  </p:normalViewPr>
  <p:slideViewPr>
    <p:cSldViewPr>
      <p:cViewPr varScale="1">
        <p:scale>
          <a:sx n="124" d="100"/>
          <a:sy n="124" d="100"/>
        </p:scale>
        <p:origin x="1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8BF60134-D986-BE4B-897C-0EC7F6C5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DE8E9BBD-8432-B544-A722-F95A840E9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5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245ED2-9B9C-EF42-AD01-3B018588CB85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245ED2-9B9C-EF42-AD01-3B018588CB8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python, there is no module in syntax or scope. The file name is used as the module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E9BBD-8432-B544-A722-F95A840E9E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</a:t>
            </a:r>
            <a:r>
              <a:rPr lang="en-US" baseline="0" dirty="0"/>
              <a:t> pretty much everything OO except for inheritance. I did not find how to do construction.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8E9BBD-8432-B544-A722-F95A840E9E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constructor is actually a method. It runs only after the object exists.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3CEB23-C0EF-9041-ADA6-3BE9A40D4643}" type="slidenum">
              <a:rPr lang="en-US" sz="1300"/>
              <a:pPr eaLnBrk="1" hangingPunct="1"/>
              <a:t>16</a:t>
            </a:fld>
            <a:endParaRPr 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Python really doesn't care what you call it.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AA36A6-7D2B-6A41-BA9E-06957D2A7F95}" type="slidenum">
              <a:rPr lang="en-US" sz="1300"/>
              <a:pPr eaLnBrk="1" hangingPunct="1"/>
              <a:t>17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Before clicking again, ask the class: when the class declaration is "executed", is m created? is x created?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7E9A160-A1A6-6446-A59C-AE739EB7E903}" type="slidenum">
              <a:rPr lang="en-US" sz="1300"/>
              <a:pPr eaLnBrk="1" hangingPunct="1"/>
              <a:t>18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Inheritance is</a:t>
            </a:r>
            <a:r>
              <a:rPr lang="en-US" baseline="0" dirty="0"/>
              <a:t> far easier to express in an OO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8E9BBD-8432-B544-A722-F95A840E9E0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E9BBD-8432-B544-A722-F95A840E9E0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fld id="{7B999E2F-0DC0-DA42-A1AC-57A1D2CA1892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BCC75A3A-D941-0A40-BA21-D90A3FD46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9EB47A-532F-1248-8DA2-324E7D0D59F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6417CC-9EC0-4A48-8DF5-B8B467E7220D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E61BF0-6E60-8C43-929B-1D55C59F0C4C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99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90498-4D18-874A-AF7A-B68DDF34BC1A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F57A8-79DF-9648-8321-A0D4B34AE764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7EB5C-2222-9544-B148-4040618A8096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4EF273-2591-6C4F-BE13-457132EE22B3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DDC52-790D-5540-B0BA-E7B0A855C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fld id="{016EB201-2CEC-FD4A-8C73-C3309740A82C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D808CC3C-627A-D74B-BF38-CABECFB23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FDBB5-EF63-5642-8E33-892F0E54371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fld id="{68457ACD-413B-0D4B-A0DB-8140545ACA6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8DF1B0E9-F5AA-6C4D-906C-825301279D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9A39E-A3E8-3741-9A5F-8F57B1F2D2A2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020D1-BCC8-4444-95CE-1B10D8F8F6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96481D-8003-C247-8713-BB0829A9CE4E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A811B-0D53-8A40-B2DE-01B7BAA6FB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B18A5D-5EF1-D24C-8926-CF2EC6B3DFDD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DC35C-99CD-5D4D-822A-D6FC9F05FB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AD6BF1-5439-EE46-8A12-303E40703385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F3762-F51B-104A-88F9-2B01B759A2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B723E8-774D-E848-B533-1907F0D5F871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3DBCE-9E0E-FE4F-AF9C-D9688CF995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6273D3-A489-1847-84F4-0E0DDA3C16AA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5A164-1874-5C41-B51E-82230DF8E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7D2CEE-DC16-4A4F-AB83-1D512EE7B515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PLC - J. Heliotis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84520F-49D5-D843-B2D1-449B5EE492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hyperlink" Target="https://www.cs.rit.edu/~tvf/CSCI344/JNotes/slides-5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usr/local/pub/jeh/courses/PLC/Handouts/J_OOP/Examples/circ-5ths.obj" TargetMode="External"/><Relationship Id="rId2" Type="http://schemas.openxmlformats.org/officeDocument/2006/relationships/hyperlink" Target="https://www.cs.rit.edu/usr/local/pub/jeh/courses/PLC/Handouts/J_OOP/Examples/accum.obj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it.edu/usr/local/pub/jeh/courses/PLC/Handouts/J_OOP/Examples/wheres-waldo.obj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it.edu/usr/local/pub/jeh/courses/PLC/Handouts/J_OOP/Examples/obj-no-classes.obj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Object Orientation</a:t>
            </a:r>
          </a:p>
        </p:txBody>
      </p:sp>
      <p:sp>
        <p:nvSpPr>
          <p:cNvPr id="153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PLC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J. Heliotis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Types and Classes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55037" y="2590800"/>
            <a:ext cx="7772400" cy="1600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Object descriptions are classes.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Classes are an extension of the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record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concept...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79B470A-4F72-E942-8DF2-529BB3130A39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FBA273-3392-5546-BB1D-BAA0CAC8BAE0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Pre-OO and OO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does this tell us?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CB6A0-54C7-3F43-B150-A3C401BFB38C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FBA273-3392-5546-BB1D-BAA0CAC8BAE0}" type="slidenum">
              <a:rPr lang="en-US" sz="1400"/>
              <a:pPr eaLnBrk="1" hangingPunct="1"/>
              <a:t>11</a:t>
            </a:fld>
            <a:endParaRPr lang="en-US" sz="1400"/>
          </a:p>
        </p:txBody>
      </p:sp>
      <p:graphicFrame>
        <p:nvGraphicFramePr>
          <p:cNvPr id="16078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35784"/>
              </p:ext>
            </p:extLst>
          </p:nvPr>
        </p:nvGraphicFramePr>
        <p:xfrm>
          <a:off x="1329281" y="2057400"/>
          <a:ext cx="7509919" cy="4648200"/>
        </p:xfrm>
        <a:graphic>
          <a:graphicData uri="http://schemas.openxmlformats.org/drawingml/2006/table">
            <a:tbl>
              <a:tblPr/>
              <a:tblGrid>
                <a:gridCol w="396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ADT Manager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struct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Foo {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T1 a;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T2 b;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void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init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struct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Foo *f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//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void m(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struct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Foo *f ) {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// …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// True class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class Foo {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T1 a;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T2 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Foo()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  //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}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void m() {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  // …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 }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20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Module: Precursor to Class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32D6BA-6C2A-7648-8DCE-73E5E035AAEC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FBA273-3392-5546-BB1D-BAA0CAC8BAE0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31639" y="2025322"/>
            <a:ext cx="3108543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module Foo {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struct</a:t>
            </a:r>
            <a:r>
              <a:rPr lang="en-US" sz="2000" b="1" dirty="0">
                <a:latin typeface="Courier New" charset="0"/>
              </a:rPr>
              <a:t> Data {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T1 a;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T2 b;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};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  Data *create() {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    // …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  }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  void m(Data *d) {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// …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}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7787" y="2267133"/>
            <a:ext cx="4339650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import Foo;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000" b="1" dirty="0">
              <a:latin typeface="Courier New" charset="0"/>
            </a:endParaRP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 err="1">
                <a:latin typeface="Courier New" charset="0"/>
              </a:rPr>
              <a:t>Foo.Data</a:t>
            </a:r>
            <a:r>
              <a:rPr lang="en-US" sz="2000" b="1" dirty="0">
                <a:latin typeface="Courier New" charset="0"/>
              </a:rPr>
              <a:t> *x = </a:t>
            </a:r>
            <a:r>
              <a:rPr lang="en-US" sz="2000" b="1" dirty="0" err="1">
                <a:latin typeface="Courier New" charset="0"/>
              </a:rPr>
              <a:t>Foo.create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000" b="1" dirty="0">
              <a:latin typeface="Courier New" charset="0"/>
            </a:endParaRP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 err="1">
                <a:latin typeface="Courier New" charset="0"/>
              </a:rPr>
              <a:t>Foo.m</a:t>
            </a:r>
            <a:r>
              <a:rPr lang="en-US" sz="2000" b="1" dirty="0">
                <a:latin typeface="Courier New" charset="0"/>
              </a:rPr>
              <a:t>(x);</a:t>
            </a: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000" b="1" dirty="0">
              <a:latin typeface="Courier New" charset="0"/>
            </a:endParaRP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latin typeface="Courier New" charset="0"/>
              </a:rPr>
              <a:t>print( </a:t>
            </a:r>
            <a:r>
              <a:rPr lang="en-US" sz="2000" b="1" dirty="0" err="1">
                <a:latin typeface="Courier New" charset="0"/>
              </a:rPr>
              <a:t>x.a</a:t>
            </a:r>
            <a:r>
              <a:rPr lang="en-US" sz="2000" b="1" dirty="0">
                <a:latin typeface="Courier New" charset="0"/>
              </a:rPr>
              <a:t>, </a:t>
            </a:r>
            <a:r>
              <a:rPr lang="en-US" sz="2000" b="1" dirty="0" err="1">
                <a:latin typeface="Courier New" charset="0"/>
              </a:rPr>
              <a:t>x.b</a:t>
            </a:r>
            <a:r>
              <a:rPr lang="en-US" sz="2000" b="1" dirty="0">
                <a:latin typeface="Courier New" charset="0"/>
              </a:rPr>
              <a:t>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5181600"/>
            <a:ext cx="376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close to Python, except...?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6234555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Modula, Mesa, Ada, CLU (see later slide)</a:t>
            </a:r>
          </a:p>
        </p:txBody>
      </p:sp>
    </p:spTree>
    <p:extLst>
      <p:ext uri="{BB962C8B-B14F-4D97-AF65-F5344CB8AC3E}">
        <p14:creationId xmlns:p14="http://schemas.microsoft.com/office/powerpoint/2010/main" val="13658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Classes As Extensions of ADT Managers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2336873"/>
            <a:ext cx="8305800" cy="3599316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# File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tree.py</a:t>
            </a:r>
            <a:endParaRPr lang="en-US" sz="2400" b="1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Font typeface="Wingdings" charset="0"/>
              <a:buNone/>
            </a:pP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BSTNode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(object):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__slots__ = ("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value","left","right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")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endParaRPr lang="en-US" sz="2400" b="1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Font typeface="Wingdings" charset="0"/>
              <a:buNone/>
            </a:pP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def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makeNode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(v):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n =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BSTNode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()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n.value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= v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n.left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= None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en-US" sz="2400" b="1" dirty="0" err="1">
                <a:latin typeface="Courier New"/>
                <a:ea typeface="ＭＳ Ｐゴシック" charset="0"/>
                <a:cs typeface="Courier New"/>
              </a:rPr>
              <a:t>n.right</a:t>
            </a: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= None</a:t>
            </a:r>
            <a:br>
              <a:rPr lang="en-US" sz="2400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sz="2400" b="1" dirty="0">
                <a:latin typeface="Courier New"/>
                <a:ea typeface="ＭＳ Ｐゴシック" charset="0"/>
                <a:cs typeface="Courier New"/>
              </a:rPr>
              <a:t>    return n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1726E9-E80A-D846-B0E3-40DE5EEFDA3E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DE7F2E-9C8C-A448-B22C-7447C5DB3AD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486400" y="5562600"/>
            <a:ext cx="179387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continued…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Classes As Extensions of ADT Managers</a:t>
            </a:r>
          </a:p>
        </p:txBody>
      </p:sp>
      <p:sp>
        <p:nvSpPr>
          <p:cNvPr id="399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2133600"/>
            <a:ext cx="8077200" cy="448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add( n,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):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if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&lt; </a:t>
            </a:r>
            <a:r>
              <a:rPr lang="en-US" sz="2000" b="1" dirty="0" err="1">
                <a:latin typeface="Courier New"/>
                <a:cs typeface="Courier New"/>
              </a:rPr>
              <a:t>n.value</a:t>
            </a:r>
            <a:r>
              <a:rPr lang="en-US" sz="2000" b="1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if </a:t>
            </a:r>
            <a:r>
              <a:rPr lang="en-US" sz="2000" b="1" dirty="0" err="1">
                <a:latin typeface="Courier New"/>
                <a:cs typeface="Courier New"/>
              </a:rPr>
              <a:t>n.left</a:t>
            </a:r>
            <a:r>
              <a:rPr lang="en-US" sz="2000" b="1" dirty="0">
                <a:latin typeface="Courier New"/>
                <a:cs typeface="Courier New"/>
              </a:rPr>
              <a:t> is not None: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    add( </a:t>
            </a:r>
            <a:r>
              <a:rPr lang="en-US" sz="2000" b="1" dirty="0" err="1">
                <a:latin typeface="Courier New"/>
                <a:cs typeface="Courier New"/>
              </a:rPr>
              <a:t>n.left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hu-HU" sz="2000" b="1" dirty="0">
                <a:latin typeface="Courier New"/>
                <a:cs typeface="Courier New"/>
              </a:rPr>
              <a:t>    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    </a:t>
            </a:r>
            <a:r>
              <a:rPr lang="en-US" sz="2000" b="1" dirty="0" err="1">
                <a:latin typeface="Courier New"/>
                <a:cs typeface="Courier New"/>
              </a:rPr>
              <a:t>n.left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makeNode</a:t>
            </a:r>
            <a:r>
              <a:rPr lang="en-US" sz="2000" b="1" dirty="0">
                <a:latin typeface="Courier New"/>
                <a:cs typeface="Courier New"/>
              </a:rPr>
              <a:t>(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hu-HU" sz="2000" b="1" dirty="0">
                <a:latin typeface="Courier New"/>
                <a:cs typeface="Courier New"/>
              </a:rPr>
              <a:t>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if </a:t>
            </a:r>
            <a:r>
              <a:rPr lang="en-US" sz="2000" b="1" dirty="0" err="1">
                <a:latin typeface="Courier New"/>
                <a:cs typeface="Courier New"/>
              </a:rPr>
              <a:t>n.right</a:t>
            </a:r>
            <a:r>
              <a:rPr lang="en-US" sz="2000" b="1" dirty="0">
                <a:latin typeface="Courier New"/>
                <a:cs typeface="Courier New"/>
              </a:rPr>
              <a:t> is not None: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    add( </a:t>
            </a:r>
            <a:r>
              <a:rPr lang="en-US" sz="2000" b="1" dirty="0" err="1">
                <a:latin typeface="Courier New"/>
                <a:cs typeface="Courier New"/>
              </a:rPr>
              <a:t>n.right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)</a:t>
            </a:r>
          </a:p>
          <a:p>
            <a:pPr marL="0" indent="0">
              <a:buNone/>
            </a:pPr>
            <a:r>
              <a:rPr lang="hu-HU" sz="2000" b="1" dirty="0">
                <a:latin typeface="Courier New"/>
                <a:cs typeface="Courier New"/>
              </a:rPr>
              <a:t>    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    </a:t>
            </a:r>
            <a:r>
              <a:rPr lang="en-US" sz="2000" b="1" dirty="0" err="1">
                <a:latin typeface="Courier New"/>
                <a:cs typeface="Courier New"/>
              </a:rPr>
              <a:t>n.right</a:t>
            </a:r>
            <a:r>
              <a:rPr lang="en-US" sz="2000" b="1" dirty="0">
                <a:latin typeface="Courier New"/>
                <a:cs typeface="Courier New"/>
              </a:rPr>
              <a:t> = </a:t>
            </a:r>
            <a:r>
              <a:rPr lang="en-US" sz="2000" b="1" dirty="0" err="1">
                <a:latin typeface="Courier New"/>
                <a:cs typeface="Courier New"/>
              </a:rPr>
              <a:t>makeNode</a:t>
            </a:r>
            <a:r>
              <a:rPr lang="en-US" sz="2000" b="1" dirty="0">
                <a:latin typeface="Courier New"/>
                <a:cs typeface="Courier New"/>
              </a:rPr>
              <a:t>( </a:t>
            </a:r>
            <a:r>
              <a:rPr lang="en-US" sz="2000" b="1" dirty="0" err="1">
                <a:latin typeface="Courier New"/>
                <a:cs typeface="Courier New"/>
              </a:rPr>
              <a:t>newValue</a:t>
            </a:r>
            <a:r>
              <a:rPr lang="en-US" sz="2000" b="1" dirty="0">
                <a:latin typeface="Courier New"/>
                <a:cs typeface="Courier New"/>
              </a:rPr>
              <a:t> )</a:t>
            </a:r>
            <a:endParaRPr lang="en-US" sz="2000" b="1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91B94B-8BC5-5B49-A3EF-F2AF61CEBE98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05A982-7B63-FE43-8B1C-06F17AD6E2A2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1017"/>
            <a:ext cx="8001000" cy="1143000"/>
          </a:xfrm>
        </p:spPr>
        <p:txBody>
          <a:bodyPr/>
          <a:lstStyle/>
          <a:p>
            <a:r>
              <a:rPr lang="en-US" dirty="0"/>
              <a:t>CLU [MIT, Barbara </a:t>
            </a:r>
            <a:r>
              <a:rPr lang="en-US" dirty="0" err="1"/>
              <a:t>Liskov</a:t>
            </a:r>
            <a:r>
              <a:rPr lang="en-US" dirty="0"/>
              <a:t> et 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730" y="2057400"/>
            <a:ext cx="6701381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complex_number = cluster is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add, subtract, multiply, ...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rep = record [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real_part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real,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imag_part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: real ]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add = proc ... end add;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subtract = proc ... end subtract;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multiply = proc ... end multiply;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...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end complex_number;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98AF1-A182-9645-A401-398D74B45057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Creation/Destruction</a:t>
            </a:r>
          </a:p>
        </p:txBody>
      </p:sp>
      <p:sp>
        <p:nvSpPr>
          <p:cNvPr id="235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2242066"/>
            <a:ext cx="7772400" cy="2743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Old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dirty="0" err="1">
                <a:latin typeface="Courier New" charset="0"/>
                <a:ea typeface="ＭＳ Ｐゴシック" charset="0"/>
              </a:rPr>
              <a:t>obj</a:t>
            </a:r>
            <a:r>
              <a:rPr lang="en-US" sz="2400" b="1" dirty="0">
                <a:latin typeface="Courier New" charset="0"/>
                <a:ea typeface="ＭＳ Ｐゴシック" charset="0"/>
              </a:rPr>
              <a:t> =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malloc</a:t>
            </a:r>
            <a:r>
              <a:rPr lang="en-US" sz="2400" b="1" dirty="0">
                <a:latin typeface="Courier New" charset="0"/>
                <a:ea typeface="ＭＳ Ｐゴシック" charset="0"/>
              </a:rPr>
              <a:t>(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sizeof</a:t>
            </a:r>
            <a:r>
              <a:rPr lang="en-US" sz="2400" b="1" dirty="0">
                <a:latin typeface="Courier New" charset="0"/>
                <a:ea typeface="ＭＳ Ｐゴシック" charset="0"/>
              </a:rPr>
              <a:t>(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struct</a:t>
            </a:r>
            <a:r>
              <a:rPr lang="en-US" sz="2400" b="1" dirty="0">
                <a:latin typeface="Courier New" charset="0"/>
                <a:ea typeface="ＭＳ Ｐゴシック" charset="0"/>
              </a:rPr>
              <a:t> Foo ) );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dirty="0" err="1">
                <a:latin typeface="Courier New" charset="0"/>
                <a:ea typeface="ＭＳ Ｐゴシック" charset="0"/>
              </a:rPr>
              <a:t>Foo_init</a:t>
            </a:r>
            <a:r>
              <a:rPr lang="en-US" sz="2400" b="1" dirty="0">
                <a:latin typeface="Courier New" charset="0"/>
                <a:ea typeface="ＭＳ Ｐゴシック" charset="0"/>
              </a:rPr>
              <a:t>(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obj</a:t>
            </a:r>
            <a:r>
              <a:rPr lang="en-US" sz="2400" b="1" dirty="0">
                <a:latin typeface="Courier New" charset="0"/>
                <a:ea typeface="ＭＳ Ｐゴシック" charset="0"/>
              </a:rPr>
              <a:t> );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OO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dirty="0" err="1">
                <a:latin typeface="Courier New" charset="0"/>
                <a:ea typeface="ＭＳ Ｐゴシック" charset="0"/>
              </a:rPr>
              <a:t>obj</a:t>
            </a:r>
            <a:r>
              <a:rPr lang="en-US" b="1" dirty="0">
                <a:latin typeface="Courier New" charset="0"/>
                <a:ea typeface="ＭＳ Ｐゴシック" charset="0"/>
              </a:rPr>
              <a:t> = new Foo();</a:t>
            </a:r>
          </a:p>
        </p:txBody>
      </p:sp>
      <p:sp>
        <p:nvSpPr>
          <p:cNvPr id="2355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F8F7422-F7D9-1946-97D4-0701D706DF42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36A7B0-0A77-F94A-A500-34F4D11DB139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419100" y="4961721"/>
            <a:ext cx="1752600" cy="829479"/>
          </a:xfrm>
          <a:prstGeom prst="wedgeRectCallout">
            <a:avLst>
              <a:gd name="adj1" fmla="val 62146"/>
              <a:gd name="adj2" fmla="val -1429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Allocates memory</a:t>
            </a:r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2858387" y="4981413"/>
            <a:ext cx="1752600" cy="809787"/>
          </a:xfrm>
          <a:prstGeom prst="wedgeRectCallout">
            <a:avLst>
              <a:gd name="adj1" fmla="val -32585"/>
              <a:gd name="adj2" fmla="val -1464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Initializes</a:t>
            </a:r>
          </a:p>
          <a:p>
            <a:pPr algn="ctr"/>
            <a:r>
              <a:rPr lang="en-US"/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3401197"/>
            <a:ext cx="3045071" cy="609601"/>
            <a:chOff x="601436" y="3401197"/>
            <a:chExt cx="4676359" cy="609601"/>
          </a:xfrm>
        </p:grpSpPr>
        <p:sp>
          <p:nvSpPr>
            <p:cNvPr id="23561" name="Left Brace 8"/>
            <p:cNvSpPr>
              <a:spLocks/>
            </p:cNvSpPr>
            <p:nvPr/>
          </p:nvSpPr>
          <p:spPr bwMode="auto">
            <a:xfrm rot="5400000">
              <a:off x="2087336" y="2220098"/>
              <a:ext cx="304800" cy="3276600"/>
            </a:xfrm>
            <a:prstGeom prst="leftBrace">
              <a:avLst>
                <a:gd name="adj1" fmla="val 8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2" name="TextBox 9"/>
            <p:cNvSpPr txBox="1">
              <a:spLocks noChangeArrowheads="1"/>
            </p:cNvSpPr>
            <p:nvPr/>
          </p:nvSpPr>
          <p:spPr bwMode="auto">
            <a:xfrm>
              <a:off x="1186543" y="3401197"/>
              <a:ext cx="40912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/>
                <a:t>What's happening here?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53228"/>
            <a:ext cx="7315199" cy="1080938"/>
          </a:xfrm>
        </p:spPr>
        <p:txBody>
          <a:bodyPr/>
          <a:lstStyle/>
          <a:p>
            <a:pPr eaLnBrk="1" hangingPunct="1"/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Self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A Method Call's Target Object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 extra argument is added to each instance subroutine's parameter list.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It is known as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self</a:t>
            </a:r>
            <a:r>
              <a:rPr lang="en-US" dirty="0">
                <a:latin typeface="Tahoma" charset="0"/>
                <a:ea typeface="ＭＳ Ｐゴシック" charset="0"/>
              </a:rPr>
              <a:t> (Smalltalk, Python*, Ruby, Ada-95)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this</a:t>
            </a:r>
            <a:r>
              <a:rPr lang="en-US" dirty="0">
                <a:latin typeface="Tahoma" charset="0"/>
                <a:ea typeface="ＭＳ Ｐゴシック" charset="0"/>
              </a:rPr>
              <a:t> (</a:t>
            </a:r>
            <a:r>
              <a:rPr lang="en-US" dirty="0" err="1">
                <a:latin typeface="Tahoma" charset="0"/>
                <a:ea typeface="ＭＳ Ｐゴシック" charset="0"/>
              </a:rPr>
              <a:t>Simula</a:t>
            </a:r>
            <a:r>
              <a:rPr lang="en-US" dirty="0">
                <a:latin typeface="Tahoma" charset="0"/>
                <a:ea typeface="ＭＳ Ｐゴシック" charset="0"/>
              </a:rPr>
              <a:t>, C++, Java, C#)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Current</a:t>
            </a:r>
            <a:r>
              <a:rPr lang="en-US" dirty="0">
                <a:latin typeface="Tahoma" charset="0"/>
                <a:ea typeface="ＭＳ Ｐゴシック" charset="0"/>
              </a:rPr>
              <a:t> (Eiffel)</a:t>
            </a:r>
          </a:p>
          <a:p>
            <a:pPr lvl="1" eaLnBrk="1" hangingPunct="1"/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self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Tahoma" charset="0"/>
                <a:ea typeface="ＭＳ Ｐゴシック" charset="0"/>
              </a:rPr>
              <a:t> (PLCC's OBJ language!?!)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205C15A-66C1-F540-A109-D8D3327789C2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DD72098-E22B-294D-8D6D-9453A540C2DB}" type="slidenum">
              <a:rPr lang="en-US" sz="1400"/>
              <a:pPr eaLnBrk="1" hangingPunct="1"/>
              <a:t>17</a:t>
            </a:fld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Scope</a:t>
            </a:r>
          </a:p>
        </p:txBody>
      </p:sp>
      <p:sp>
        <p:nvSpPr>
          <p:cNvPr id="16384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512852" y="2156350"/>
            <a:ext cx="3810000" cy="368035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Recall: What is the scope of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inside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global?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file?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subroutine local?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Technically,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is not a variable.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It's a field inside the record named by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this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6384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599" y="2057400"/>
            <a:ext cx="3352801" cy="1914851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class C {</a:t>
            </a:r>
            <a:b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 x;</a:t>
            </a:r>
            <a:b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  void m() {</a:t>
            </a:r>
            <a:b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    x = 5;</a:t>
            </a:r>
            <a:b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  }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27649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00E1F0-16B9-F04F-81C1-57642BC4D54F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7F5E59-D7F5-ED45-A9ED-7F1D6152809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6384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3962400"/>
            <a:ext cx="3352800" cy="198364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class C {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void m(C this) {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err="1">
                <a:latin typeface="Courier New" charset="0"/>
              </a:rPr>
              <a:t>this.x</a:t>
            </a:r>
            <a:r>
              <a:rPr lang="en-US" sz="2000" b="1" dirty="0">
                <a:latin typeface="Courier New" charset="0"/>
              </a:rPr>
              <a:t> = 5;</a:t>
            </a:r>
            <a:br>
              <a:rPr lang="en-US" sz="2000" b="1" dirty="0">
                <a:latin typeface="Courier New" charset="0"/>
              </a:rPr>
            </a:br>
            <a:r>
              <a:rPr lang="en-US" sz="2000" b="1" dirty="0">
                <a:latin typeface="Courier New" charset="0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build="p"/>
      <p:bldP spid="163845" grpId="0" animBg="1"/>
      <p:bldP spid="1638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Again: invoking an operation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obj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obj.m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 x, y );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⇓</a:t>
            </a:r>
          </a:p>
          <a:p>
            <a:pPr eaLnBrk="1" hangingPunct="1"/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struct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obj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;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m(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obj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x, y );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AA048F-29AC-BD4B-9849-5F29BD1FC226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FC2DFA-A764-9844-878E-E3616DD8906E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57800" y="2590800"/>
            <a:ext cx="320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i="1"/>
              <a:t>Does an OO language do anything more than adjust syntax?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7319-2E95-BF44-B340-7140D638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BA2C-7A2B-5445-B5E2-F46B1E02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92D050"/>
                </a:solidFill>
              </a:rPr>
              <a:t>assigned groups</a:t>
            </a:r>
          </a:p>
          <a:p>
            <a:pPr lvl="1"/>
            <a:r>
              <a:rPr lang="en-US" dirty="0"/>
              <a:t>Write a class for a playing card.</a:t>
            </a:r>
          </a:p>
          <a:p>
            <a:pPr lvl="2"/>
            <a:r>
              <a:rPr lang="en-US" dirty="0"/>
              <a:t>suit('C,'D,'H,'S) and rank(integer)</a:t>
            </a:r>
          </a:p>
          <a:p>
            <a:pPr lvl="1"/>
            <a:r>
              <a:rPr lang="en-US" dirty="0"/>
              <a:t>Write comparison procs </a:t>
            </a:r>
            <a:r>
              <a:rPr lang="en-US" dirty="0">
                <a:latin typeface="Andale Mono" panose="020B0509000000000004" pitchFamily="49" charset="0"/>
              </a:rPr>
              <a:t>less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equal</a:t>
            </a:r>
          </a:p>
          <a:p>
            <a:pPr lvl="2"/>
            <a:r>
              <a:rPr lang="en-US" dirty="0"/>
              <a:t>First, compare suits; use order above.</a:t>
            </a:r>
          </a:p>
          <a:p>
            <a:pPr lvl="2"/>
            <a:r>
              <a:rPr lang="en-US" dirty="0"/>
              <a:t>If cards have same suit, base </a:t>
            </a:r>
            <a:r>
              <a:rPr lang="en-US" dirty="0">
                <a:latin typeface="Andale Mono" panose="020B0509000000000004" pitchFamily="49" charset="0"/>
              </a:rPr>
              <a:t>less</a:t>
            </a:r>
            <a:r>
              <a:rPr lang="en-US" dirty="0"/>
              <a:t> on rank.</a:t>
            </a:r>
          </a:p>
          <a:p>
            <a:pPr lvl="1"/>
            <a:r>
              <a:rPr lang="en-US" dirty="0"/>
              <a:t>Write an </a:t>
            </a:r>
            <a:r>
              <a:rPr lang="en-US" dirty="0" err="1">
                <a:latin typeface="Andale Mono" panose="020B0509000000000004" pitchFamily="49" charset="0"/>
              </a:rPr>
              <a:t>asString</a:t>
            </a:r>
            <a:r>
              <a:rPr lang="en-US" dirty="0"/>
              <a:t> proc that returns a string (list of characters) of the card in the format</a:t>
            </a:r>
          </a:p>
          <a:p>
            <a:pPr lvl="2"/>
            <a:r>
              <a:rPr lang="en-US" dirty="0"/>
              <a:t>&lt;suit&gt;&lt;rank&gt;</a:t>
            </a:r>
          </a:p>
          <a:p>
            <a:pPr lvl="2"/>
            <a:r>
              <a:rPr lang="en-US" dirty="0"/>
              <a:t>example: "H12"</a:t>
            </a:r>
          </a:p>
          <a:p>
            <a:r>
              <a:rPr lang="en-US" dirty="0"/>
              <a:t>Due </a:t>
            </a:r>
            <a:r>
              <a:rPr lang="en-US" dirty="0">
                <a:solidFill>
                  <a:srgbClr val="FFFF00"/>
                </a:solidFill>
              </a:rPr>
              <a:t>Tuesday by end-of-day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1D43-D3CF-A04E-9318-12BB8522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FDBB5-EF63-5642-8E33-892F0E543717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FBEB6-CC7B-8248-B2D9-E673FAA8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Feature Access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2197576"/>
            <a:ext cx="7772400" cy="38886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3- or 4-level (C++, Java, C#)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public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protected</a:t>
            </a:r>
            <a:r>
              <a:rPr lang="en-US" dirty="0">
                <a:latin typeface="Tahoma" charset="0"/>
                <a:ea typeface="ＭＳ Ｐゴシック" charset="0"/>
              </a:rPr>
              <a:t> (loophole!)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private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internal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by class (Eiffel)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feature </a:t>
            </a:r>
            <a:r>
              <a:rPr lang="en-US" sz="1800" dirty="0">
                <a:latin typeface="Tahoma" charset="0"/>
                <a:ea typeface="ＭＳ Ｐゴシック" charset="0"/>
              </a:rPr>
              <a:t>– public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feature { SOME_CLASS }</a:t>
            </a:r>
            <a:br>
              <a:rPr lang="en-US" b="1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– </a:t>
            </a:r>
            <a:r>
              <a:rPr lang="en-US" sz="1600" dirty="0">
                <a:latin typeface="Tahoma" charset="0"/>
                <a:ea typeface="ＭＳ Ｐゴシック" charset="0"/>
              </a:rPr>
              <a:t>restricted to SOME_CLASS &amp; descendants</a:t>
            </a:r>
          </a:p>
          <a:p>
            <a:pPr lvl="1" eaLnBrk="1" hangingPunct="1"/>
            <a:r>
              <a:rPr lang="en-US" b="1" dirty="0">
                <a:latin typeface="Courier New" charset="0"/>
                <a:ea typeface="ＭＳ Ｐゴシック" charset="0"/>
              </a:rPr>
              <a:t>feature { NONE }</a:t>
            </a:r>
            <a:br>
              <a:rPr lang="en-US" b="1" dirty="0">
                <a:latin typeface="Courier New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– </a:t>
            </a:r>
            <a:r>
              <a:rPr lang="en-US" sz="1600" dirty="0">
                <a:latin typeface="Tahoma" charset="0"/>
                <a:ea typeface="ＭＳ Ｐゴシック" charset="0"/>
              </a:rPr>
              <a:t>accessible only to this class's routines (not via </a:t>
            </a:r>
            <a:r>
              <a:rPr lang="en-US" sz="1600" b="1" dirty="0">
                <a:latin typeface="Courier New" charset="0"/>
                <a:ea typeface="ＭＳ Ｐゴシック" charset="0"/>
                <a:cs typeface="Courier New" charset="0"/>
              </a:rPr>
              <a:t>Current</a:t>
            </a:r>
            <a:r>
              <a:rPr lang="en-US" sz="1600" dirty="0">
                <a:latin typeface="Tahoma" charset="0"/>
                <a:ea typeface="ＭＳ Ｐゴシック" charset="0"/>
              </a:rPr>
              <a:t>.)</a:t>
            </a:r>
          </a:p>
        </p:txBody>
      </p:sp>
      <p:sp>
        <p:nvSpPr>
          <p:cNvPr id="3072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1BD98-533F-6845-9CF5-3FD1682D5AF0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33A690-C573-2B4F-BC7B-54BCA9B78B47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5105400" y="2819400"/>
            <a:ext cx="1261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Courier New" charset="0"/>
              </a:rPr>
              <a:t>friend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Side Trip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Nested Classes, in Java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14331" y="4737499"/>
            <a:ext cx="3810000" cy="129709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Instance of nested class requires instance of outer class.</a:t>
            </a:r>
          </a:p>
        </p:txBody>
      </p:sp>
      <p:sp>
        <p:nvSpPr>
          <p:cNvPr id="3174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5FFDB8-5666-C54C-AC36-0BFB9F704F14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11B912-CF08-C34C-BCC2-94A520299097}" type="slidenum">
              <a:rPr lang="en-US" sz="1400"/>
              <a:pPr eaLnBrk="1" hangingPunct="1"/>
              <a:t>21</a:t>
            </a:fld>
            <a:endParaRPr lang="en-US" sz="1400" dirty="0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51468" y="2039676"/>
            <a:ext cx="294984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class Base {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boolean c;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class Inner {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chemeClr val="accent2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a;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float b;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}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5181600" y="3352800"/>
            <a:ext cx="1219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181600" y="3657600"/>
            <a:ext cx="1219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0.0932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181600" y="3962400"/>
            <a:ext cx="1219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7315200" y="3048000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4953000" y="33528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charset="0"/>
              </a:rPr>
              <a:t>b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3965428" y="3962400"/>
            <a:ext cx="1295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 dirty="0" err="1">
                <a:latin typeface="Courier New" charset="0"/>
              </a:rPr>
              <a:t>Base.this</a:t>
            </a:r>
            <a:endParaRPr lang="en-US" sz="1600" b="1" dirty="0">
              <a:latin typeface="Courier New" charset="0"/>
            </a:endParaRPr>
          </a:p>
        </p:txBody>
      </p:sp>
      <p:sp>
        <p:nvSpPr>
          <p:cNvPr id="31760" name="Freeform 14"/>
          <p:cNvSpPr>
            <a:spLocks/>
          </p:cNvSpPr>
          <p:nvPr/>
        </p:nvSpPr>
        <p:spPr bwMode="auto">
          <a:xfrm>
            <a:off x="5867400" y="3352800"/>
            <a:ext cx="1447800" cy="838200"/>
          </a:xfrm>
          <a:custGeom>
            <a:avLst/>
            <a:gdLst>
              <a:gd name="T0" fmla="*/ 0 w 912"/>
              <a:gd name="T1" fmla="*/ 2147483647 h 672"/>
              <a:gd name="T2" fmla="*/ 2147483647 w 912"/>
              <a:gd name="T3" fmla="*/ 2147483647 h 672"/>
              <a:gd name="T4" fmla="*/ 2147483647 w 912"/>
              <a:gd name="T5" fmla="*/ 2147483647 h 672"/>
              <a:gd name="T6" fmla="*/ 2147483647 w 912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672"/>
              <a:gd name="T14" fmla="*/ 912 w 9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672">
                <a:moveTo>
                  <a:pt x="0" y="672"/>
                </a:moveTo>
                <a:cubicBezTo>
                  <a:pt x="264" y="668"/>
                  <a:pt x="528" y="664"/>
                  <a:pt x="624" y="576"/>
                </a:cubicBezTo>
                <a:cubicBezTo>
                  <a:pt x="720" y="488"/>
                  <a:pt x="528" y="240"/>
                  <a:pt x="576" y="144"/>
                </a:cubicBezTo>
                <a:cubicBezTo>
                  <a:pt x="624" y="48"/>
                  <a:pt x="856" y="24"/>
                  <a:pt x="9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47596" y="3378504"/>
            <a:ext cx="678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 dirty="0">
                <a:latin typeface="Courier New" charset="0"/>
              </a:rPr>
              <a:t>this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976672" y="301625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charset="0"/>
              </a:rPr>
              <a:t>c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302259" y="2394987"/>
            <a:ext cx="922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1"/>
                </a:solidFill>
                <a:latin typeface="Courier New" charset="0"/>
              </a:rPr>
              <a:t>Base</a:t>
            </a:r>
            <a:endParaRPr lang="en-US" b="1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181600" y="2812703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  <a:latin typeface="Courier New" charset="0"/>
              </a:rPr>
              <a:t>Inner</a:t>
            </a:r>
            <a:endParaRPr lang="en-US" b="1" dirty="0">
              <a:solidFill>
                <a:schemeClr val="accent2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Inheritance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2797" y="2025120"/>
            <a:ext cx="3810000" cy="233045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Structure of subclass is appended to structure of superclass.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Offsets to fields in new structure are easy to compute:</a:t>
            </a:r>
          </a:p>
        </p:txBody>
      </p:sp>
      <p:sp>
        <p:nvSpPr>
          <p:cNvPr id="3174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E15BF2-A8B6-9D49-9820-BE973E5F5B0B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11B912-CF08-C34C-BCC2-94A520299097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894470" y="4419832"/>
            <a:ext cx="307968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class Base {</a:t>
            </a:r>
          </a:p>
          <a:p>
            <a:pPr eaLnBrk="1" hangingPunct="1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  </a:t>
            </a:r>
            <a:r>
              <a:rPr lang="en-US" sz="18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 a;</a:t>
            </a:r>
          </a:p>
          <a:p>
            <a:pPr eaLnBrk="1" hangingPunct="1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  float b;</a:t>
            </a:r>
          </a:p>
          <a:p>
            <a:pPr eaLnBrk="1" hangingPunct="1"/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charset="0"/>
              </a:rPr>
              <a:t>}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class Derived: Base {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  Base *parent;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5150276" y="3842016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150276" y="4146816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0.0932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150276" y="4451616"/>
            <a:ext cx="12192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8"/>
          <p:cNvSpPr>
            <a:spLocks noChangeArrowheads="1"/>
          </p:cNvSpPr>
          <p:nvPr/>
        </p:nvSpPr>
        <p:spPr bwMode="auto">
          <a:xfrm>
            <a:off x="7315200" y="3048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7315200" y="33528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7315200" y="3657600"/>
            <a:ext cx="12192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4921676" y="3842016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4921676" y="4146816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b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4312076" y="4451616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>
                <a:latin typeface="Courier New" charset="0"/>
              </a:rPr>
              <a:t>parent</a:t>
            </a:r>
          </a:p>
        </p:txBody>
      </p:sp>
      <p:sp>
        <p:nvSpPr>
          <p:cNvPr id="31760" name="Freeform 14"/>
          <p:cNvSpPr>
            <a:spLocks/>
          </p:cNvSpPr>
          <p:nvPr/>
        </p:nvSpPr>
        <p:spPr bwMode="auto">
          <a:xfrm>
            <a:off x="5837664" y="3124200"/>
            <a:ext cx="1477536" cy="1447800"/>
          </a:xfrm>
          <a:custGeom>
            <a:avLst/>
            <a:gdLst>
              <a:gd name="T0" fmla="*/ 0 w 912"/>
              <a:gd name="T1" fmla="*/ 2147483647 h 672"/>
              <a:gd name="T2" fmla="*/ 2147483647 w 912"/>
              <a:gd name="T3" fmla="*/ 2147483647 h 672"/>
              <a:gd name="T4" fmla="*/ 2147483647 w 912"/>
              <a:gd name="T5" fmla="*/ 2147483647 h 672"/>
              <a:gd name="T6" fmla="*/ 2147483647 w 912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672"/>
              <a:gd name="T14" fmla="*/ 912 w 91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672">
                <a:moveTo>
                  <a:pt x="0" y="672"/>
                </a:moveTo>
                <a:cubicBezTo>
                  <a:pt x="264" y="668"/>
                  <a:pt x="528" y="664"/>
                  <a:pt x="624" y="576"/>
                </a:cubicBezTo>
                <a:cubicBezTo>
                  <a:pt x="720" y="488"/>
                  <a:pt x="528" y="240"/>
                  <a:pt x="576" y="144"/>
                </a:cubicBezTo>
                <a:cubicBezTo>
                  <a:pt x="624" y="48"/>
                  <a:pt x="856" y="24"/>
                  <a:pt x="9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5105400" y="5105400"/>
            <a:ext cx="2981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ourier New" charset="0"/>
              </a:rPr>
              <a:t>a</a:t>
            </a:r>
            <a:r>
              <a:rPr lang="en-US" sz="1800"/>
              <a:t>: @objectPointer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b</a:t>
            </a:r>
            <a:r>
              <a:rPr lang="en-US" sz="1800"/>
              <a:t>: @objectPointer+4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parent</a:t>
            </a:r>
            <a:r>
              <a:rPr lang="en-US" sz="1800"/>
              <a:t>: @objectPointer+8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934200" y="2743200"/>
            <a:ext cx="1981200" cy="1447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29500-93C9-E546-BE9F-DD32CEE21735}"/>
              </a:ext>
            </a:extLst>
          </p:cNvPr>
          <p:cNvSpPr txBox="1"/>
          <p:nvPr/>
        </p:nvSpPr>
        <p:spPr>
          <a:xfrm>
            <a:off x="5867603" y="2603868"/>
            <a:ext cx="1048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could be</a:t>
            </a:r>
          </a:p>
          <a:p>
            <a:pPr algn="ctr"/>
            <a:r>
              <a:rPr lang="en-US" sz="1400" dirty="0"/>
              <a:t>instance of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400" dirty="0"/>
              <a:t> or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138456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Polymorphism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Two approaches: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Virtual function table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Class objects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6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70E762-CA1E-EE4F-B56A-21B5F6FE1B15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A63CFE-E3ED-7748-9571-33879034CED8}" type="slidenum">
              <a:rPr lang="en-US" sz="1400"/>
              <a:pPr eaLnBrk="1" hangingPunct="1"/>
              <a:t>23</a:t>
            </a:fld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Table</a:t>
            </a:r>
          </a:p>
        </p:txBody>
      </p:sp>
      <p:sp>
        <p:nvSpPr>
          <p:cNvPr id="3379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13A117-B27A-8C44-AE1B-4CB392D3FDA6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EAC77-D6C5-2A45-8EEF-2A34606BF566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096000" y="21336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@Derived.f1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096000" y="24384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48939" y="2037308"/>
            <a:ext cx="4063282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class Base {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</a:t>
            </a:r>
            <a:r>
              <a:rPr lang="en-US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a;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float b;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void f1(){…}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void f2(){…}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  void f3(){…}</a:t>
            </a:r>
          </a:p>
          <a:p>
            <a:pPr eaLnBrk="1" hangingPunct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class Derived: Base {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void f1(){…}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void f2(){…}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43600" y="4419600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tx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943600" y="4724400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tx2">
                    <a:lumMod val="25000"/>
                  </a:schemeClr>
                </a:solidFill>
              </a:rPr>
              <a:t>0.0932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15000" y="44196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715000" y="47244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b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943600" y="4114800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099050" y="4114800"/>
            <a:ext cx="923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>
                <a:latin typeface="Courier New" charset="0"/>
              </a:rPr>
              <a:t>fn_tbl</a:t>
            </a:r>
          </a:p>
        </p:txBody>
      </p:sp>
      <p:sp>
        <p:nvSpPr>
          <p:cNvPr id="33808" name="Freeform 19"/>
          <p:cNvSpPr>
            <a:spLocks/>
          </p:cNvSpPr>
          <p:nvPr/>
        </p:nvSpPr>
        <p:spPr bwMode="auto">
          <a:xfrm>
            <a:off x="5105400" y="2286000"/>
            <a:ext cx="1447800" cy="1981200"/>
          </a:xfrm>
          <a:custGeom>
            <a:avLst/>
            <a:gdLst>
              <a:gd name="T0" fmla="*/ 2147483647 w 912"/>
              <a:gd name="T1" fmla="*/ 2147483647 h 1248"/>
              <a:gd name="T2" fmla="*/ 2147483647 w 912"/>
              <a:gd name="T3" fmla="*/ 2147483647 h 1248"/>
              <a:gd name="T4" fmla="*/ 0 w 912"/>
              <a:gd name="T5" fmla="*/ 2147483647 h 1248"/>
              <a:gd name="T6" fmla="*/ 2147483647 w 91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248"/>
              <a:gd name="T14" fmla="*/ 912 w 91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248">
                <a:moveTo>
                  <a:pt x="912" y="1248"/>
                </a:moveTo>
                <a:cubicBezTo>
                  <a:pt x="844" y="1092"/>
                  <a:pt x="776" y="936"/>
                  <a:pt x="624" y="768"/>
                </a:cubicBezTo>
                <a:cubicBezTo>
                  <a:pt x="472" y="600"/>
                  <a:pt x="0" y="368"/>
                  <a:pt x="0" y="240"/>
                </a:cubicBezTo>
                <a:cubicBezTo>
                  <a:pt x="0" y="112"/>
                  <a:pt x="520" y="40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33810" name="Rectangle 4"/>
          <p:cNvSpPr>
            <a:spLocks noChangeArrowheads="1"/>
          </p:cNvSpPr>
          <p:nvPr/>
        </p:nvSpPr>
        <p:spPr bwMode="auto">
          <a:xfrm>
            <a:off x="7543800" y="21336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@Base.f1</a:t>
            </a:r>
          </a:p>
        </p:txBody>
      </p:sp>
      <p:sp>
        <p:nvSpPr>
          <p:cNvPr id="33811" name="Rectangle 5"/>
          <p:cNvSpPr>
            <a:spLocks noChangeArrowheads="1"/>
          </p:cNvSpPr>
          <p:nvPr/>
        </p:nvSpPr>
        <p:spPr bwMode="auto">
          <a:xfrm>
            <a:off x="7543800" y="24384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@Base.f2</a:t>
            </a:r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7543800" y="2743200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6102463" y="3014662"/>
            <a:ext cx="12618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for</a:t>
            </a:r>
            <a:br>
              <a:rPr lang="en-US" sz="2000" dirty="0"/>
            </a:b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Derived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33814" name="TextBox 22"/>
          <p:cNvSpPr txBox="1">
            <a:spLocks noChangeArrowheads="1"/>
          </p:cNvSpPr>
          <p:nvPr/>
        </p:nvSpPr>
        <p:spPr bwMode="auto">
          <a:xfrm>
            <a:off x="7656388" y="2998787"/>
            <a:ext cx="8002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for</a:t>
            </a:r>
            <a:br>
              <a:rPr lang="en-US" sz="2000" dirty="0"/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Base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26781" y="5162404"/>
            <a:ext cx="39576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C++ compilers typically use</a:t>
            </a:r>
            <a:br>
              <a:rPr lang="en-US" dirty="0"/>
            </a:br>
            <a:r>
              <a:rPr lang="en-US" dirty="0"/>
              <a:t>this for virtual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923" y="674232"/>
            <a:ext cx="502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Class Object</a:t>
            </a:r>
            <a:b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(closer to PLCC language)</a:t>
            </a:r>
          </a:p>
        </p:txBody>
      </p:sp>
      <p:sp>
        <p:nvSpPr>
          <p:cNvPr id="34817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F6098-2B62-474E-B27B-C6841B607C4E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2AAB996-737A-504D-9E13-D2D66CBDAF38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4989766" y="3672817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@Derived.f1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989766" y="3977617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@Derived.f2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158906" y="2005042"/>
            <a:ext cx="406328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class Base {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a;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float b;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static int c;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void f1(){…}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void f2(){…}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void f3(){…}</a:t>
            </a:r>
          </a:p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class Derived: Base {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void f1(){…}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void f2(){…}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4837366" y="5654017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4837366" y="5958817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0.0932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4608766" y="5654017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4608766" y="5958817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b</a:t>
            </a:r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4837366" y="5349217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34831" name="Text Box 13"/>
          <p:cNvSpPr txBox="1">
            <a:spLocks noChangeArrowheads="1"/>
          </p:cNvSpPr>
          <p:nvPr/>
        </p:nvSpPr>
        <p:spPr bwMode="auto">
          <a:xfrm>
            <a:off x="4116641" y="5349217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>
                <a:latin typeface="Courier New" charset="0"/>
              </a:rPr>
              <a:t>class</a:t>
            </a:r>
          </a:p>
        </p:txBody>
      </p:sp>
      <p:sp>
        <p:nvSpPr>
          <p:cNvPr id="34832" name="Freeform 14"/>
          <p:cNvSpPr>
            <a:spLocks/>
          </p:cNvSpPr>
          <p:nvPr/>
        </p:nvSpPr>
        <p:spPr bwMode="auto">
          <a:xfrm>
            <a:off x="3999166" y="3520417"/>
            <a:ext cx="1447800" cy="1981200"/>
          </a:xfrm>
          <a:custGeom>
            <a:avLst/>
            <a:gdLst>
              <a:gd name="T0" fmla="*/ 2147483647 w 912"/>
              <a:gd name="T1" fmla="*/ 2147483647 h 1248"/>
              <a:gd name="T2" fmla="*/ 2147483647 w 912"/>
              <a:gd name="T3" fmla="*/ 2147483647 h 1248"/>
              <a:gd name="T4" fmla="*/ 0 w 912"/>
              <a:gd name="T5" fmla="*/ 2147483647 h 1248"/>
              <a:gd name="T6" fmla="*/ 2147483647 w 91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248"/>
              <a:gd name="T14" fmla="*/ 912 w 91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248">
                <a:moveTo>
                  <a:pt x="912" y="1248"/>
                </a:moveTo>
                <a:cubicBezTo>
                  <a:pt x="844" y="1092"/>
                  <a:pt x="776" y="936"/>
                  <a:pt x="624" y="768"/>
                </a:cubicBezTo>
                <a:cubicBezTo>
                  <a:pt x="472" y="600"/>
                  <a:pt x="0" y="368"/>
                  <a:pt x="0" y="240"/>
                </a:cubicBezTo>
                <a:cubicBezTo>
                  <a:pt x="0" y="112"/>
                  <a:pt x="520" y="40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3" name="Rectangle 15"/>
          <p:cNvSpPr>
            <a:spLocks noChangeArrowheads="1"/>
          </p:cNvSpPr>
          <p:nvPr/>
        </p:nvSpPr>
        <p:spPr bwMode="auto">
          <a:xfrm>
            <a:off x="6875752" y="2430988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@Base.f1</a:t>
            </a:r>
          </a:p>
        </p:txBody>
      </p:sp>
      <p:sp>
        <p:nvSpPr>
          <p:cNvPr id="34834" name="Rectangle 16"/>
          <p:cNvSpPr>
            <a:spLocks noChangeArrowheads="1"/>
          </p:cNvSpPr>
          <p:nvPr/>
        </p:nvSpPr>
        <p:spPr bwMode="auto">
          <a:xfrm>
            <a:off x="6875752" y="2735788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@Base.f2</a:t>
            </a:r>
          </a:p>
        </p:txBody>
      </p:sp>
      <p:sp>
        <p:nvSpPr>
          <p:cNvPr id="34835" name="Rectangle 17"/>
          <p:cNvSpPr>
            <a:spLocks noChangeArrowheads="1"/>
          </p:cNvSpPr>
          <p:nvPr/>
        </p:nvSpPr>
        <p:spPr bwMode="auto">
          <a:xfrm>
            <a:off x="6875752" y="3040588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34836" name="Rectangle 18"/>
          <p:cNvSpPr>
            <a:spLocks noChangeArrowheads="1"/>
          </p:cNvSpPr>
          <p:nvPr/>
        </p:nvSpPr>
        <p:spPr bwMode="auto">
          <a:xfrm>
            <a:off x="4989766" y="3368017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4837" name="Rectangle 19"/>
          <p:cNvSpPr>
            <a:spLocks noChangeArrowheads="1"/>
          </p:cNvSpPr>
          <p:nvPr/>
        </p:nvSpPr>
        <p:spPr bwMode="auto">
          <a:xfrm>
            <a:off x="6875752" y="2126188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nil</a:t>
            </a:r>
          </a:p>
        </p:txBody>
      </p:sp>
      <p:sp>
        <p:nvSpPr>
          <p:cNvPr id="34842" name="TextBox 1"/>
          <p:cNvSpPr txBox="1">
            <a:spLocks noChangeArrowheads="1"/>
          </p:cNvSpPr>
          <p:nvPr/>
        </p:nvSpPr>
        <p:spPr bwMode="auto">
          <a:xfrm>
            <a:off x="4456366" y="4663417"/>
            <a:ext cx="153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class pointer</a:t>
            </a:r>
          </a:p>
        </p:txBody>
      </p:sp>
      <p:sp>
        <p:nvSpPr>
          <p:cNvPr id="34843" name="TextBox 27"/>
          <p:cNvSpPr txBox="1">
            <a:spLocks noChangeArrowheads="1"/>
          </p:cNvSpPr>
          <p:nvPr/>
        </p:nvSpPr>
        <p:spPr bwMode="auto">
          <a:xfrm>
            <a:off x="4687509" y="2693329"/>
            <a:ext cx="209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superclass pointer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875752" y="3345388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c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782DE8E-7781-0948-9B79-4E48CED0D5CD}"/>
              </a:ext>
            </a:extLst>
          </p:cNvPr>
          <p:cNvCxnSpPr>
            <a:cxnSpLocks/>
            <a:endCxn id="34837" idx="1"/>
          </p:cNvCxnSpPr>
          <p:nvPr/>
        </p:nvCxnSpPr>
        <p:spPr>
          <a:xfrm rot="5400000" flipH="1" flipV="1">
            <a:off x="5636363" y="2281028"/>
            <a:ext cx="1241829" cy="1236950"/>
          </a:xfrm>
          <a:prstGeom prst="curved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8184-79FC-C645-BBDB-7EC8CE8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A326-80A2-2945-ABF2-50840EF5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7772400" cy="3886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There is a tree representing the ancestors of a class.</a:t>
            </a:r>
          </a:p>
          <a:p>
            <a:r>
              <a:rPr lang="en-US" sz="2800" dirty="0"/>
              <a:t>A linearization of the classes in that tree is constructed.</a:t>
            </a:r>
          </a:p>
          <a:p>
            <a:r>
              <a:rPr lang="en-US" sz="2800" dirty="0"/>
              <a:t>When given a method name, each class in that linear list is checked for the presence of the method.</a:t>
            </a:r>
          </a:p>
          <a:p>
            <a:endParaRPr lang="en-US" sz="2800" dirty="0"/>
          </a:p>
          <a:p>
            <a:r>
              <a:rPr lang="en-US" sz="2800" dirty="0"/>
              <a:t>(attributes?)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DDB0-90A0-8E44-8EDC-5E3C778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156097-D60B-EB41-9301-F46247004E65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DE1A-4407-D34A-9B0C-8FF3D93F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0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8184-79FC-C645-BBDB-7EC8CE8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/>
              <a:t>in Eiffel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A326-80A2-2945-ABF2-50840EF5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7772400" cy="4419600"/>
          </a:xfrm>
        </p:spPr>
        <p:txBody>
          <a:bodyPr>
            <a:normAutofit/>
          </a:bodyPr>
          <a:lstStyle/>
          <a:p>
            <a:r>
              <a:rPr lang="en-US" sz="2400" dirty="0"/>
              <a:t>If a new class inherits another class more than once, only one instance of the other class's attributes appears in an instance of the new class.</a:t>
            </a:r>
          </a:p>
          <a:p>
            <a:r>
              <a:rPr lang="en-US" sz="2400" dirty="0"/>
              <a:t>Identically named attributes (fields) are automatically merged together.</a:t>
            </a:r>
          </a:p>
          <a:p>
            <a:r>
              <a:rPr lang="en-US" sz="2400" dirty="0"/>
              <a:t>Identically named routines must be dealt with.</a:t>
            </a:r>
            <a:br>
              <a:rPr lang="en-US" sz="2400" dirty="0"/>
            </a:br>
            <a:r>
              <a:rPr lang="en-US" sz="2400" dirty="0"/>
              <a:t>Possibilities:</a:t>
            </a:r>
            <a:endParaRPr lang="en-US" sz="1800" dirty="0"/>
          </a:p>
          <a:p>
            <a:pPr lvl="1"/>
            <a:r>
              <a:rPr lang="en-US" sz="1800" dirty="0"/>
              <a:t>Rename a feature</a:t>
            </a:r>
          </a:p>
          <a:p>
            <a:pPr lvl="1"/>
            <a:r>
              <a:rPr lang="en-US" sz="1800" dirty="0"/>
              <a:t>Select a feature as the polymorphic version of something inherited from multiple ancestors</a:t>
            </a:r>
          </a:p>
          <a:p>
            <a:pPr lvl="1"/>
            <a:r>
              <a:rPr lang="en-US" sz="1800" dirty="0"/>
              <a:t>Undefine a version of a feature from an ancestor class (effectively selects the one left)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DDB0-90A0-8E44-8EDC-5E3C778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1D9BE-CF1C-8845-A449-5A4BE9EC204D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DE1A-4407-D34A-9B0C-8FF3D93F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9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Goes Where?</a:t>
            </a:r>
          </a:p>
        </p:txBody>
      </p:sp>
      <p:sp>
        <p:nvSpPr>
          <p:cNvPr id="20482" name="Text Placeholder 7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Classes should contain:</a:t>
            </a:r>
          </a:p>
        </p:txBody>
      </p:sp>
      <p:sp>
        <p:nvSpPr>
          <p:cNvPr id="9" name="Content Placeholder 8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Class-based</a:t>
            </a:r>
            <a:r>
              <a:rPr lang="en-US">
                <a:solidFill>
                  <a:srgbClr val="CC9900"/>
                </a:solidFill>
                <a:latin typeface="Tahoma" charset="0"/>
                <a:ea typeface="ＭＳ Ｐゴシック" charset="0"/>
                <a:cs typeface="ＭＳ Ｐゴシック" charset="0"/>
              </a:rPr>
              <a:t>*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variable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declarations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values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Instance variable declarations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Method definitions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instance-based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class-based</a:t>
            </a:r>
            <a:r>
              <a:rPr lang="en-US">
                <a:solidFill>
                  <a:srgbClr val="CC9900"/>
                </a:solidFill>
                <a:latin typeface="Tahoma" charset="0"/>
                <a:ea typeface="ＭＳ Ｐゴシック" charset="0"/>
              </a:rPr>
              <a:t>*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Constructors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Inheritance relationships</a:t>
            </a:r>
          </a:p>
        </p:txBody>
      </p:sp>
      <p:sp>
        <p:nvSpPr>
          <p:cNvPr id="20484" name="Text Placeholder 9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Objects should contain:</a:t>
            </a:r>
          </a:p>
        </p:txBody>
      </p:sp>
      <p:sp>
        <p:nvSpPr>
          <p:cNvPr id="11" name="Content Placeholder 10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Instance variable values</a:t>
            </a:r>
          </a:p>
        </p:txBody>
      </p:sp>
      <p:sp>
        <p:nvSpPr>
          <p:cNvPr id="2048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00D990-465C-6943-8A11-162A2ECCCD6B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88F7C2-3A06-5447-9010-2FAC9C00F219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90800" y="6096000"/>
            <a:ext cx="430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*class-based=="</a:t>
            </a:r>
            <a:r>
              <a:rPr lang="en-US" sz="1800" b="1">
                <a:solidFill>
                  <a:schemeClr val="accent1"/>
                </a:solidFill>
                <a:latin typeface="Courier New" charset="0"/>
              </a:rPr>
              <a:t>static</a:t>
            </a:r>
            <a:r>
              <a:rPr lang="en-US" sz="1800">
                <a:solidFill>
                  <a:schemeClr val="accent1"/>
                </a:solidFill>
              </a:rPr>
              <a:t>" in Java/C++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2950386"/>
            <a:ext cx="9144000" cy="29058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42BE7-757C-1A4C-B18B-2B366F5217FD}"/>
              </a:ext>
            </a:extLst>
          </p:cNvPr>
          <p:cNvSpPr txBox="1"/>
          <p:nvPr/>
        </p:nvSpPr>
        <p:spPr>
          <a:xfrm>
            <a:off x="5046681" y="708922"/>
            <a:ext cx="2378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400" dirty="0"/>
              <a:t>static variables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static methods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instance variables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instance methods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/>
              <a:t>inheritance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6280-43BB-194E-8B9D-9C3274C0D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OBJ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71C6E-BD10-E748-A918-6335AE535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Object-Oriented Language using PLCC</a:t>
            </a:r>
          </a:p>
        </p:txBody>
      </p:sp>
    </p:spTree>
    <p:extLst>
      <p:ext uri="{BB962C8B-B14F-4D97-AF65-F5344CB8AC3E}">
        <p14:creationId xmlns:p14="http://schemas.microsoft.com/office/powerpoint/2010/main" val="59199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DF1B-F8D3-C040-8410-7EDDFFCC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C7248-66F0-8A47-BDDB-50B2FF71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216327"/>
          </a:xfrm>
        </p:spPr>
        <p:txBody>
          <a:bodyPr>
            <a:normAutofit/>
          </a:bodyPr>
          <a:lstStyle/>
          <a:p>
            <a:r>
              <a:rPr lang="en-US" dirty="0"/>
              <a:t>Checking out </a:t>
            </a:r>
            <a:r>
              <a:rPr lang="en-US" dirty="0" err="1"/>
              <a:t>Fossum's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New OBJ Env slides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Slides 18-26</a:t>
            </a:r>
          </a:p>
          <a:p>
            <a:pPr lvl="1"/>
            <a:r>
              <a:rPr lang="en-US" dirty="0"/>
              <a:t>More precise and detailed description of the class and object structures than is shown </a:t>
            </a:r>
            <a:r>
              <a:rPr lang="en-US" dirty="0">
                <a:hlinkClick r:id="rId3" action="ppaction://hlinksldjump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B0F83-6E0E-BC47-8DC0-0C05E87E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23408-40A1-FA49-83A1-C991AC4D4E49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588E5-47E5-D948-9023-90AD1A45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DC35C-99CD-5D4D-822A-D6FC9F05FB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7860-2E61-EB49-8167-C80A55C3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 Other Stuff in OBJ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E458-CC10-8743-832C-4E31D5E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{display 19; display 84; newline}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1984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nil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{display# 19; display 84; newline}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19 84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nil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display# [1,2,3,[4,5]]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[1,2,3,[4,5]] [1,2,3,[4,5]]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display# "</a:t>
            </a:r>
            <a:r>
              <a:rPr lang="en-US" dirty="0" err="1">
                <a:latin typeface="Andale Mono" panose="020B0509000000000004" pitchFamily="49" charset="0"/>
              </a:rPr>
              <a:t>abc</a:t>
            </a:r>
            <a:r>
              <a:rPr lang="en-US" dirty="0">
                <a:latin typeface="Andale Mono" panose="020B05090000000000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[97,98,99] [97,98,99]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{ </a:t>
            </a:r>
            <a:r>
              <a:rPr lang="en-US" dirty="0" err="1">
                <a:latin typeface="Andale Mono" panose="020B0509000000000004" pitchFamily="49" charset="0"/>
              </a:rPr>
              <a:t>putc</a:t>
            </a:r>
            <a:r>
              <a:rPr lang="en-US" dirty="0">
                <a:latin typeface="Andale Mono" panose="020B0509000000000004" pitchFamily="49" charset="0"/>
              </a:rPr>
              <a:t> 97; newline 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90C8-7517-9F42-BFF3-AF29DCE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E3E95-2C02-934F-8957-EEA6A6E6D460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6C02-801F-6B49-9623-ADE5FA35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6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5B3C-2982-F24B-BB5B-F83C4F7A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391C-B40C-C345-9B02-7FA648C4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build objects using environments.</a:t>
            </a:r>
          </a:p>
          <a:p>
            <a:r>
              <a:rPr lang="en-US" dirty="0"/>
              <a:t>A class's environment includes </a:t>
            </a:r>
            <a:r>
              <a:rPr lang="en-US" sz="1800" dirty="0"/>
              <a:t>(as we learned)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superclass relationship</a:t>
            </a:r>
          </a:p>
          <a:p>
            <a:r>
              <a:rPr lang="en-US" dirty="0"/>
              <a:t>An object's environment includes </a:t>
            </a:r>
            <a:r>
              <a:rPr lang="en-US" sz="1800" dirty="0"/>
              <a:t>(as we learned)</a:t>
            </a:r>
            <a:endParaRPr lang="en-US" dirty="0"/>
          </a:p>
          <a:p>
            <a:pPr lvl="1"/>
            <a:r>
              <a:rPr lang="en-US" dirty="0"/>
              <a:t>instance variables</a:t>
            </a:r>
          </a:p>
          <a:p>
            <a:pPr lvl="1"/>
            <a:r>
              <a:rPr lang="en-US" dirty="0"/>
              <a:t>(instance) methods</a:t>
            </a:r>
          </a:p>
          <a:p>
            <a:pPr lvl="1"/>
            <a:r>
              <a:rPr lang="en-US" dirty="0"/>
              <a:t>other built-in stuff to navigate the hierarchies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2692-71E0-2848-B433-379A8B53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236EF-7839-E04A-B47B-D700D8A7D81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CC9-F029-EE4C-AE64-EBF0D059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053D-0BA5-F045-B4C9-EBEDDAE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Qualification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BDD8-64A4-624B-9D8A-06E5AA16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x =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outer = @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outer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inner = let x = 2 in @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inner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&lt;outer&gt;x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&lt;inner&gt;x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3F0D-8EFC-594E-8D71-516C1FE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374ECB-1927-7D4A-AE5E-8F64C6EA04AE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7610-A102-EE4E-8A14-748070D4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A2789-6CD2-FF4C-84B3-C2E89580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01" y="4149899"/>
            <a:ext cx="352136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37DC-7F13-E04D-802C-65060E9C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Fossum's 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2A06-584B-BC42-BF84-1B4B4178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6887389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c1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 % extends an unnamed class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y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c2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 extends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z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obj1 = new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obj2 = new c2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&lt;obj1&gt;set x = 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&lt;obj2&gt;set x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&lt;obj1&gt;x % evaluates to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E24A-696B-354B-A577-02F3E4A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E7CAE-B04F-8D4C-AEE6-7CF4000E0487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90EE-324E-734E-8C73-2F4222ED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43EA7CA-F7F0-CE4D-ADE7-4D72E800891D}"/>
              </a:ext>
            </a:extLst>
          </p:cNvPr>
          <p:cNvSpPr/>
          <p:nvPr/>
        </p:nvSpPr>
        <p:spPr>
          <a:xfrm>
            <a:off x="5486400" y="2971800"/>
            <a:ext cx="2362200" cy="1066800"/>
          </a:xfrm>
          <a:prstGeom prst="wedgeRoundRectCallout">
            <a:avLst>
              <a:gd name="adj1" fmla="val -166973"/>
              <a:gd name="adj2" fmla="val 161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to</a:t>
            </a:r>
          </a:p>
          <a:p>
            <a:pPr algn="ctr"/>
            <a:r>
              <a:rPr lang="en-US" dirty="0">
                <a:latin typeface="Andale Mono" panose="020B0509000000000004" pitchFamily="49" charset="0"/>
              </a:rPr>
              <a:t>obj1.x = 3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509815C-4069-D345-97CF-C1560FCEF5F0}"/>
              </a:ext>
            </a:extLst>
          </p:cNvPr>
          <p:cNvSpPr/>
          <p:nvPr/>
        </p:nvSpPr>
        <p:spPr>
          <a:xfrm>
            <a:off x="5867400" y="4650768"/>
            <a:ext cx="2979506" cy="1535987"/>
          </a:xfrm>
          <a:prstGeom prst="wedgeRoundRectCallout">
            <a:avLst>
              <a:gd name="adj1" fmla="val -153592"/>
              <a:gd name="adj2" fmla="val -11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…except that the environment applies to the entire expression.</a:t>
            </a:r>
          </a:p>
        </p:txBody>
      </p:sp>
    </p:spTree>
    <p:extLst>
      <p:ext uri="{BB962C8B-B14F-4D97-AF65-F5344CB8AC3E}">
        <p14:creationId xmlns:p14="http://schemas.microsoft.com/office/powerpoint/2010/main" val="37136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37DC-7F13-E04D-802C-65060E9C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2A06-584B-BC42-BF84-1B4B41783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3357899" cy="38787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c1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y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c2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 extends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z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obj1 = new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obj2 = new c2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&lt;obj1&gt;set x = 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&lt;obj2&gt;set x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&lt;obj1&gt;x % evaluates to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14D06-F706-2A4C-A4CC-CDC9C873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128" y="2057400"/>
            <a:ext cx="3359661" cy="38787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Classes are special environments.</a:t>
            </a:r>
          </a:p>
          <a:p>
            <a:r>
              <a:rPr lang="en-US" dirty="0"/>
              <a:t>Objects are special environments.</a:t>
            </a:r>
          </a:p>
          <a:p>
            <a:r>
              <a:rPr lang="en-US" dirty="0"/>
              <a:t>But classes are </a:t>
            </a:r>
            <a:r>
              <a:rPr lang="en-US" u="sng" dirty="0"/>
              <a:t>not</a:t>
            </a:r>
            <a:r>
              <a:rPr lang="en-US" dirty="0"/>
              <a:t> objects.</a:t>
            </a:r>
          </a:p>
          <a:p>
            <a:r>
              <a:rPr lang="en-US" dirty="0"/>
              <a:t>Up until now we could not treat an environment as a first class entity.</a:t>
            </a:r>
          </a:p>
          <a:p>
            <a:pPr lvl="1"/>
            <a:r>
              <a:rPr lang="en-US" dirty="0"/>
              <a:t>We can assign an environment to a variable.</a:t>
            </a:r>
          </a:p>
          <a:p>
            <a:pPr lvl="1"/>
            <a:r>
              <a:rPr lang="en-US" dirty="0"/>
              <a:t>We can write an expression that evaluates to an environment.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Env's</a:t>
            </a:r>
            <a:r>
              <a:rPr lang="en-US" dirty="0"/>
              <a:t> not "behind the curtain")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i="1" dirty="0" err="1"/>
              <a:t>env</a:t>
            </a:r>
            <a:r>
              <a:rPr lang="en-US" dirty="0"/>
              <a:t>&gt;</a:t>
            </a:r>
            <a:r>
              <a:rPr lang="en-US" i="1" dirty="0" err="1"/>
              <a:t>exp</a:t>
            </a:r>
            <a:endParaRPr lang="en-US" i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"Evaluate the expression </a:t>
            </a:r>
            <a:r>
              <a:rPr lang="en-US" i="1" dirty="0" err="1"/>
              <a:t>exp</a:t>
            </a:r>
            <a:r>
              <a:rPr lang="en-US" dirty="0"/>
              <a:t> in the context of the environment </a:t>
            </a:r>
            <a:r>
              <a:rPr lang="en-US" i="1" dirty="0" err="1"/>
              <a:t>env</a:t>
            </a:r>
            <a:r>
              <a:rPr lang="en-US" dirty="0"/>
              <a:t>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E24A-696B-354B-A577-02F3E4A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9DC1D1-07B3-884D-957D-60AAB4E5B38F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90EE-324E-734E-8C73-2F4222ED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7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37DC-7F13-E04D-802C-65060E9C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Fossum's Example Again</a:t>
            </a:r>
            <a:br>
              <a:rPr lang="en-US" dirty="0"/>
            </a:br>
            <a:r>
              <a:rPr lang="en-US" dirty="0"/>
              <a:t>Note use of objects 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2A06-584B-BC42-BF84-1B4B4178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6887389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c1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 % extends an unnamed class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y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c2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class extends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z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field x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obj1 = new c1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obj2 = new c2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&lt;obj1&gt;set x = 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&lt;obj2&gt;set x =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&lt;obj1&gt;x % evaluates to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E24A-696B-354B-A577-02F3E4AD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048F38-165B-F14A-A7F3-D7A0A04F1355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90EE-324E-734E-8C73-2F4222ED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15F25-54D7-FA40-A404-D247FB05AA60}"/>
              </a:ext>
            </a:extLst>
          </p:cNvPr>
          <p:cNvSpPr txBox="1"/>
          <p:nvPr/>
        </p:nvSpPr>
        <p:spPr>
          <a:xfrm>
            <a:off x="4800600" y="3481656"/>
            <a:ext cx="3813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expressions</a:t>
            </a:r>
          </a:p>
          <a:p>
            <a:r>
              <a:rPr lang="en-US" dirty="0"/>
              <a:t>can go in the angle</a:t>
            </a:r>
          </a:p>
          <a:p>
            <a:r>
              <a:rPr lang="en-US" dirty="0"/>
              <a:t>brackets, too.</a:t>
            </a:r>
          </a:p>
          <a:p>
            <a:r>
              <a:rPr lang="en-US" dirty="0"/>
              <a:t>What would that simulate?</a:t>
            </a:r>
          </a:p>
        </p:txBody>
      </p:sp>
    </p:spTree>
    <p:extLst>
      <p:ext uri="{BB962C8B-B14F-4D97-AF65-F5344CB8AC3E}">
        <p14:creationId xmlns:p14="http://schemas.microsoft.com/office/powerpoint/2010/main" val="274652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1764-5040-C74E-B627-AED31C17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environments in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B024-BF86-8647-BC83-C9BC89F3F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4660352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Pair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class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field x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field y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method sum =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proc() +(</a:t>
            </a:r>
            <a:r>
              <a:rPr lang="en-US" dirty="0" err="1">
                <a:latin typeface="Andale Mono" panose="020B0509000000000004" pitchFamily="49" charset="0"/>
              </a:rPr>
              <a:t>x,y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end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Pair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p = new Pair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95239-2803-1E4A-AD03-63AD378C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202" y="2336871"/>
            <a:ext cx="3359661" cy="359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set &lt;p&gt;x = 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&lt;p&gt;x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&lt;p&gt;set y = 13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&lt;p&gt;.sum()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.&lt;p&gt;sum()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AA2F-152F-CB48-AE90-FA1C959A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5ACE0B-CC67-1B43-9321-B0204457DBC1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B80C-5EB1-CE4F-AB37-678AAC85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D2D14-18FB-B745-846B-F64C2E7215C6}"/>
              </a:ext>
            </a:extLst>
          </p:cNvPr>
          <p:cNvSpPr txBox="1"/>
          <p:nvPr/>
        </p:nvSpPr>
        <p:spPr>
          <a:xfrm rot="1800000">
            <a:off x="7040797" y="2800973"/>
            <a:ext cx="1269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ValRefs!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1843C-FBE2-D244-83B6-C2765BCC2E8F}"/>
              </a:ext>
            </a:extLst>
          </p:cNvPr>
          <p:cNvSpPr/>
          <p:nvPr/>
        </p:nvSpPr>
        <p:spPr>
          <a:xfrm>
            <a:off x="5486400" y="4343400"/>
            <a:ext cx="25908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6BB7465B-FBA2-3145-A444-FDC334A65842}"/>
              </a:ext>
            </a:extLst>
          </p:cNvPr>
          <p:cNvSpPr/>
          <p:nvPr/>
        </p:nvSpPr>
        <p:spPr>
          <a:xfrm>
            <a:off x="2743200" y="5946039"/>
            <a:ext cx="2450552" cy="911961"/>
          </a:xfrm>
          <a:prstGeom prst="cloudCallout">
            <a:avLst>
              <a:gd name="adj1" fmla="val 70289"/>
              <a:gd name="adj2" fmla="val -9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 does it matter which one we do?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3F28006F-9A01-E14D-8B1E-2A9237E954B8}"/>
              </a:ext>
            </a:extLst>
          </p:cNvPr>
          <p:cNvSpPr/>
          <p:nvPr/>
        </p:nvSpPr>
        <p:spPr>
          <a:xfrm>
            <a:off x="7577874" y="6019800"/>
            <a:ext cx="132399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 yeah</a:t>
            </a:r>
          </a:p>
        </p:txBody>
      </p:sp>
    </p:spTree>
    <p:extLst>
      <p:ext uri="{BB962C8B-B14F-4D97-AF65-F5344CB8AC3E}">
        <p14:creationId xmlns:p14="http://schemas.microsoft.com/office/powerpoint/2010/main" val="14847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404-E850-7C4B-BDEC-F204489A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you thought it was hard to remember the dot…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81E3-F739-3E4C-B8D0-2DB60AEF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38" y="2097955"/>
            <a:ext cx="8155161" cy="39549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</a:t>
            </a:r>
            <a:r>
              <a:rPr lang="en-US" dirty="0" err="1">
                <a:latin typeface="Andale Mono" panose="020B0509000000000004" pitchFamily="49" charset="0"/>
              </a:rPr>
              <a:t>Num</a:t>
            </a:r>
            <a:r>
              <a:rPr lang="en-US" dirty="0">
                <a:latin typeface="Andale Mono" panose="020B0509000000000004" pitchFamily="49" charset="0"/>
              </a:rPr>
              <a:t> = class field x method plus = proc( a ) +( x, a ) end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x = 10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n = new </a:t>
            </a:r>
            <a:r>
              <a:rPr lang="en-US" dirty="0" err="1">
                <a:latin typeface="Andale Mono" panose="020B0509000000000004" pitchFamily="49" charset="0"/>
              </a:rPr>
              <a:t>Num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&lt;n&gt;set x = 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&lt;n&gt;.plus(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.&lt;n&gt;plus(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12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r>
              <a:rPr lang="en-US" sz="2900" dirty="0"/>
              <a:t>Which one should we normally use?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7DDE-C20A-C542-937E-3DF9A278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5B579C-FA02-A848-BFFD-3EA36B0C3A04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DEBA-6DE5-1543-BA9F-BDA0F8EB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AB14-3CA1-F24F-AC6D-DFF0622C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</a:t>
            </a:r>
            <a:br>
              <a:rPr lang="en-US" dirty="0"/>
            </a:br>
            <a:r>
              <a:rPr lang="en-US" dirty="0"/>
              <a:t>OOP Design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7DC2-6622-8746-AD48-8F3FD014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C7621C-D6A3-5D44-8588-65B4E2F6B40A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E95C-585A-E648-90B5-B42A4C12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2641BC-8687-624A-A066-5CDB240E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167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1765F-B82E-1440-8640-7FB43836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215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CB1CA-3EF8-6F4D-B9B7-C4E5B55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02702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tx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3E5A8-7E7C-7640-A968-45FF42AA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07502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tx2">
                    <a:lumMod val="25000"/>
                  </a:schemeClr>
                </a:solidFill>
              </a:rPr>
              <a:t>0.0932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97A4D0F-C6E1-0142-8F03-BC8C2260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02702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198CC00-2ECE-E64A-9301-378FB900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07502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b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35127CE4-AFAF-F540-B865-F1FB6229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97902"/>
            <a:ext cx="1219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07A6C5EE-6FCD-1348-B174-A1FF4658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097902"/>
            <a:ext cx="923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>
                <a:latin typeface="Courier New" charset="0"/>
              </a:rPr>
              <a:t>fn_tbl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2644A213-1B53-534B-B2FA-6FDA3BF16AA0}"/>
              </a:ext>
            </a:extLst>
          </p:cNvPr>
          <p:cNvSpPr>
            <a:spLocks/>
          </p:cNvSpPr>
          <p:nvPr/>
        </p:nvSpPr>
        <p:spPr bwMode="auto">
          <a:xfrm>
            <a:off x="381000" y="2269102"/>
            <a:ext cx="1447800" cy="1981200"/>
          </a:xfrm>
          <a:custGeom>
            <a:avLst/>
            <a:gdLst>
              <a:gd name="T0" fmla="*/ 2147483647 w 912"/>
              <a:gd name="T1" fmla="*/ 2147483647 h 1248"/>
              <a:gd name="T2" fmla="*/ 2147483647 w 912"/>
              <a:gd name="T3" fmla="*/ 2147483647 h 1248"/>
              <a:gd name="T4" fmla="*/ 0 w 912"/>
              <a:gd name="T5" fmla="*/ 2147483647 h 1248"/>
              <a:gd name="T6" fmla="*/ 2147483647 w 91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248"/>
              <a:gd name="T14" fmla="*/ 912 w 91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248">
                <a:moveTo>
                  <a:pt x="912" y="1248"/>
                </a:moveTo>
                <a:cubicBezTo>
                  <a:pt x="844" y="1092"/>
                  <a:pt x="776" y="936"/>
                  <a:pt x="624" y="768"/>
                </a:cubicBezTo>
                <a:cubicBezTo>
                  <a:pt x="472" y="600"/>
                  <a:pt x="0" y="368"/>
                  <a:pt x="0" y="240"/>
                </a:cubicBezTo>
                <a:cubicBezTo>
                  <a:pt x="0" y="112"/>
                  <a:pt x="520" y="40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78C46F9F-C351-2240-81A2-333B588C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7263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0673966-E12B-1145-BF83-DFDFF23D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167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@Base.f1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C0F378A-FA27-BD4D-B4E3-F7AF2786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4215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@Base.f2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54DC8469-41B3-4B44-8ABB-23500907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26302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B8F56B0D-BDF1-1C4D-992D-89298FC2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063" y="2997764"/>
            <a:ext cx="12618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for</a:t>
            </a:r>
            <a:br>
              <a:rPr lang="en-US" sz="2000" dirty="0"/>
            </a:br>
            <a:r>
              <a:rPr lang="en-US" sz="2000" b="1" dirty="0">
                <a:solidFill>
                  <a:schemeClr val="accent2"/>
                </a:solidFill>
                <a:latin typeface="Courier New" charset="0"/>
              </a:rPr>
              <a:t>Derived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551A4E6-F303-AE44-AD55-785A87EC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988" y="2981889"/>
            <a:ext cx="8002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for</a:t>
            </a:r>
            <a:br>
              <a:rPr lang="en-US" sz="2000" dirty="0"/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charset="0"/>
              </a:rPr>
              <a:t>Base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01E3337-38F6-1F4B-9DB3-AF307418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14" y="3661744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@Derived.f1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00D6DAD-3CE4-3B4C-AB43-80CCA1D27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14" y="3966544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@Derived.f2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A17E061-F208-5A4F-9A40-21640A43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14" y="5642944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70B4F87-3087-DC40-B174-AD69F6A9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14" y="5947744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0.0932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85A25C8A-6703-734E-BABE-8B66E3893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14" y="5642944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a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CC89F18D-061C-1244-9C52-63BEB909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14" y="5947744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ourier New" charset="0"/>
              </a:rPr>
              <a:t>b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2A342654-D3B7-4C49-8314-18F068D4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14" y="5338144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A38D6E55-E78D-E240-90FB-58BBA4DB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689" y="5338144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b="1">
                <a:latin typeface="Courier New" charset="0"/>
              </a:rPr>
              <a:t>class</a:t>
            </a: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4A190A9D-E964-6944-AE3E-E1BF35F48636}"/>
              </a:ext>
            </a:extLst>
          </p:cNvPr>
          <p:cNvSpPr>
            <a:spLocks/>
          </p:cNvSpPr>
          <p:nvPr/>
        </p:nvSpPr>
        <p:spPr bwMode="auto">
          <a:xfrm>
            <a:off x="4667214" y="3509344"/>
            <a:ext cx="1447800" cy="1981200"/>
          </a:xfrm>
          <a:custGeom>
            <a:avLst/>
            <a:gdLst>
              <a:gd name="T0" fmla="*/ 2147483647 w 912"/>
              <a:gd name="T1" fmla="*/ 2147483647 h 1248"/>
              <a:gd name="T2" fmla="*/ 2147483647 w 912"/>
              <a:gd name="T3" fmla="*/ 2147483647 h 1248"/>
              <a:gd name="T4" fmla="*/ 0 w 912"/>
              <a:gd name="T5" fmla="*/ 2147483647 h 1248"/>
              <a:gd name="T6" fmla="*/ 2147483647 w 91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1248"/>
              <a:gd name="T14" fmla="*/ 912 w 91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1248">
                <a:moveTo>
                  <a:pt x="912" y="1248"/>
                </a:moveTo>
                <a:cubicBezTo>
                  <a:pt x="844" y="1092"/>
                  <a:pt x="776" y="936"/>
                  <a:pt x="624" y="768"/>
                </a:cubicBezTo>
                <a:cubicBezTo>
                  <a:pt x="472" y="600"/>
                  <a:pt x="0" y="368"/>
                  <a:pt x="0" y="240"/>
                </a:cubicBezTo>
                <a:cubicBezTo>
                  <a:pt x="0" y="112"/>
                  <a:pt x="520" y="40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0D0EA02A-01D2-8941-B13C-2C53ED5A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19915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@Base.f1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7C20C793-8AB0-B744-9828-8DF419F5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24715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@Base.f2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6A67AA87-1EFC-924C-A1B0-F9A08176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29515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@Base.f3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C638C2B1-F5FB-EC41-94DD-7F568A00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14" y="3356944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6F0D0C01-2282-384D-BD42-BD0BA7C8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15115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Courier New" charset="0"/>
              </a:rPr>
              <a:t>nil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631A8E8-101E-BE42-B798-174D468E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14" y="4652344"/>
            <a:ext cx="153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class pointer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FBCC6562-889E-2D45-A33E-71EE9D13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557" y="2682256"/>
            <a:ext cx="209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/>
              <a:t>superclass pointer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8274BA9-779E-BE48-9788-4C59A733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34315"/>
            <a:ext cx="1219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charset="0"/>
              </a:rPr>
              <a:t>c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3E389959-2C07-F84F-A88B-48ED30008531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 flipH="1" flipV="1">
            <a:off x="6304411" y="2269955"/>
            <a:ext cx="1241829" cy="1236950"/>
          </a:xfrm>
          <a:prstGeom prst="curvedConnector2">
            <a:avLst/>
          </a:prstGeom>
          <a:ln>
            <a:solidFill>
              <a:schemeClr val="tx1"/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3010BE-DC43-3340-A201-C0C3FEB38CAE}"/>
              </a:ext>
            </a:extLst>
          </p:cNvPr>
          <p:cNvSpPr txBox="1"/>
          <p:nvPr/>
        </p:nvSpPr>
        <p:spPr>
          <a:xfrm>
            <a:off x="2781111" y="4356676"/>
            <a:ext cx="1276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7E8F78-3E28-904F-A1B5-1D74EE9EEBAB}"/>
              </a:ext>
            </a:extLst>
          </p:cNvPr>
          <p:cNvSpPr txBox="1"/>
          <p:nvPr/>
        </p:nvSpPr>
        <p:spPr>
          <a:xfrm>
            <a:off x="7257820" y="4366950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chain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9E9652-FFCF-144A-A17F-43AC6480FB80}"/>
              </a:ext>
            </a:extLst>
          </p:cNvPr>
          <p:cNvCxnSpPr>
            <a:cxnSpLocks/>
          </p:cNvCxnSpPr>
          <p:nvPr/>
        </p:nvCxnSpPr>
        <p:spPr>
          <a:xfrm flipH="1">
            <a:off x="3732207" y="2267515"/>
            <a:ext cx="1052483" cy="4438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25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3A4E-4E3C-1043-AD7C-7FB20F04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then there's OBJ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CC3E-FB60-9F42-B993-009D9A6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F0C45-5744-0046-B841-8FCCE52CC68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366F0-AD81-EA42-8D34-02370AA3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DC35C-99CD-5D4D-822A-D6FC9F05FB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3A881-85CA-4241-80BC-D1414431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9" y="0"/>
            <a:ext cx="870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1. Issues and Concepts</a:t>
            </a:r>
          </a:p>
        </p:txBody>
      </p:sp>
      <p:sp>
        <p:nvSpPr>
          <p:cNvPr id="153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PLC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J. Heliotis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0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6AA3-A57C-D549-A973-1DBDAA3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462B-3164-B44F-83BE-9C388490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071729"/>
            <a:ext cx="8229600" cy="173217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accumulator</a:t>
            </a:r>
            <a:endParaRPr lang="en-US" dirty="0"/>
          </a:p>
          <a:p>
            <a:r>
              <a:rPr lang="en-US" dirty="0">
                <a:hlinkClick r:id="rId3"/>
              </a:rPr>
              <a:t>circ-5ths</a:t>
            </a:r>
            <a:endParaRPr lang="en-US" dirty="0"/>
          </a:p>
          <a:p>
            <a:pPr lvl="1"/>
            <a:r>
              <a:rPr lang="en-US" dirty="0"/>
              <a:t>based on music idea of circle of fifths</a:t>
            </a:r>
          </a:p>
          <a:p>
            <a:pPr lvl="1"/>
            <a:r>
              <a:rPr lang="en-US" dirty="0"/>
              <a:t>The next "fifth up" is actually 7 notes up from the current 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33A5-4CDB-FE4B-BD11-84FD47D1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0501C-3E0B-DE44-91ED-65C149D25F8B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A961-33D8-6D4B-9825-B0D20DDE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5F60E-03ED-8645-B571-780D4A65D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38209"/>
            <a:ext cx="64897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267B11-3DED-1E40-B0C4-EF5E8474D0B0}"/>
              </a:ext>
            </a:extLst>
          </p:cNvPr>
          <p:cNvSpPr txBox="1"/>
          <p:nvPr/>
        </p:nvSpPr>
        <p:spPr>
          <a:xfrm>
            <a:off x="1600200" y="3803904"/>
            <a:ext cx="572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D-------A------E-------B------F#----</a:t>
            </a:r>
          </a:p>
        </p:txBody>
      </p:sp>
    </p:spTree>
    <p:extLst>
      <p:ext uri="{BB962C8B-B14F-4D97-AF65-F5344CB8AC3E}">
        <p14:creationId xmlns:p14="http://schemas.microsoft.com/office/powerpoint/2010/main" val="2111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AA6-E2B4-3940-9FAC-9C0E6F4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Class/Superclass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8F4B-7275-F14C-9737-2376D27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8305800" cy="38787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Super = class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static x = 10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static y = 11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field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field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method </a:t>
            </a:r>
            <a:r>
              <a:rPr lang="en-US" dirty="0" err="1">
                <a:latin typeface="Andale Mono" panose="020B0509000000000004" pitchFamily="49" charset="0"/>
              </a:rPr>
              <a:t>init</a:t>
            </a:r>
            <a:r>
              <a:rPr lang="en-US" dirty="0">
                <a:latin typeface="Andale Mono" panose="020B0509000000000004" pitchFamily="49" charset="0"/>
              </a:rPr>
              <a:t> = proc( m, n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set a = m;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set b = n;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self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49DF-5142-6048-84E6-5E7F6BF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D5063-9452-FE47-BB68-07E565DA9AD8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38BD-BC4D-E84F-A909-A3B74E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AB085-AE2C-984D-8E35-5A7F06F67EFF}"/>
              </a:ext>
            </a:extLst>
          </p:cNvPr>
          <p:cNvGrpSpPr/>
          <p:nvPr/>
        </p:nvGrpSpPr>
        <p:grpSpPr>
          <a:xfrm>
            <a:off x="228600" y="2743200"/>
            <a:ext cx="1905000" cy="2452956"/>
            <a:chOff x="228600" y="2743200"/>
            <a:chExt cx="1905000" cy="24529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B41986-2002-3540-8827-35780A0AF8BA}"/>
                </a:ext>
              </a:extLst>
            </p:cNvPr>
            <p:cNvSpPr/>
            <p:nvPr/>
          </p:nvSpPr>
          <p:spPr>
            <a:xfrm>
              <a:off x="228600" y="2743200"/>
              <a:ext cx="1905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A0656E-D6CA-9A4C-8FFB-6B2887D57B39}"/>
                </a:ext>
              </a:extLst>
            </p:cNvPr>
            <p:cNvSpPr/>
            <p:nvPr/>
          </p:nvSpPr>
          <p:spPr>
            <a:xfrm>
              <a:off x="228600" y="3200400"/>
              <a:ext cx="1905000" cy="149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$x</a:t>
              </a:r>
            </a:p>
            <a:p>
              <a:r>
                <a:rPr lang="en-US" dirty="0"/>
                <a:t>$y</a:t>
              </a:r>
            </a:p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AD1E6A-C696-6341-AB26-D22C7D7396A7}"/>
                </a:ext>
              </a:extLst>
            </p:cNvPr>
            <p:cNvSpPr/>
            <p:nvPr/>
          </p:nvSpPr>
          <p:spPr>
            <a:xfrm>
              <a:off x="228600" y="4693578"/>
              <a:ext cx="1905000" cy="502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init</a:t>
              </a:r>
              <a:r>
                <a:rPr lang="en-US" dirty="0"/>
                <a:t>( m, n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393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AA6-E2B4-3940-9FAC-9C0E6F4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Class/Superclass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8F4B-7275-F14C-9737-2376D27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1034"/>
            <a:ext cx="83058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Sub = class extends Super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static x = 20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static z = 22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field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field c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method </a:t>
            </a:r>
            <a:r>
              <a:rPr lang="en-US" dirty="0" err="1">
                <a:latin typeface="Andale Mono" panose="020B0509000000000004" pitchFamily="49" charset="0"/>
              </a:rPr>
              <a:t>init</a:t>
            </a:r>
            <a:r>
              <a:rPr lang="en-US" dirty="0">
                <a:latin typeface="Andale Mono" panose="020B0509000000000004" pitchFamily="49" charset="0"/>
              </a:rPr>
              <a:t> = proc( p, q, r 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.&lt;super&gt;</a:t>
            </a:r>
            <a:r>
              <a:rPr lang="en-US" dirty="0" err="1">
                <a:latin typeface="Andale Mono" panose="020B0509000000000004" pitchFamily="49" charset="0"/>
              </a:rPr>
              <a:t>init</a:t>
            </a:r>
            <a:r>
              <a:rPr lang="en-US" dirty="0">
                <a:latin typeface="Andale Mono" panose="020B0509000000000004" pitchFamily="49" charset="0"/>
              </a:rPr>
              <a:t>(*(p,2),q);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set a = p;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set c = r;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self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49DF-5142-6048-84E6-5E7F6BF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73CDA7-AF0A-8045-9373-48C51D7A9B7A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38BD-BC4D-E84F-A909-A3B74E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AB085-AE2C-984D-8E35-5A7F06F67EFF}"/>
              </a:ext>
            </a:extLst>
          </p:cNvPr>
          <p:cNvGrpSpPr/>
          <p:nvPr/>
        </p:nvGrpSpPr>
        <p:grpSpPr>
          <a:xfrm>
            <a:off x="228600" y="2743200"/>
            <a:ext cx="1905000" cy="2452956"/>
            <a:chOff x="228600" y="2743200"/>
            <a:chExt cx="1905000" cy="24529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B41986-2002-3540-8827-35780A0AF8BA}"/>
                </a:ext>
              </a:extLst>
            </p:cNvPr>
            <p:cNvSpPr/>
            <p:nvPr/>
          </p:nvSpPr>
          <p:spPr>
            <a:xfrm>
              <a:off x="228600" y="2743200"/>
              <a:ext cx="1905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A0656E-D6CA-9A4C-8FFB-6B2887D57B39}"/>
                </a:ext>
              </a:extLst>
            </p:cNvPr>
            <p:cNvSpPr/>
            <p:nvPr/>
          </p:nvSpPr>
          <p:spPr>
            <a:xfrm>
              <a:off x="228600" y="3200400"/>
              <a:ext cx="1905000" cy="149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$x</a:t>
              </a:r>
            </a:p>
            <a:p>
              <a:r>
                <a:rPr lang="en-US" dirty="0"/>
                <a:t>$y</a:t>
              </a:r>
            </a:p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AD1E6A-C696-6341-AB26-D22C7D7396A7}"/>
                </a:ext>
              </a:extLst>
            </p:cNvPr>
            <p:cNvSpPr/>
            <p:nvPr/>
          </p:nvSpPr>
          <p:spPr>
            <a:xfrm>
              <a:off x="228600" y="4693578"/>
              <a:ext cx="1905000" cy="502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init</a:t>
              </a:r>
              <a:r>
                <a:rPr lang="en-US" dirty="0"/>
                <a:t>( m, n 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6F4F18-41B4-CE41-810B-14F2510453C1}"/>
              </a:ext>
            </a:extLst>
          </p:cNvPr>
          <p:cNvGrpSpPr/>
          <p:nvPr/>
        </p:nvGrpSpPr>
        <p:grpSpPr>
          <a:xfrm>
            <a:off x="7184204" y="4222678"/>
            <a:ext cx="1905000" cy="2452956"/>
            <a:chOff x="228600" y="2743200"/>
            <a:chExt cx="1905000" cy="24529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28C84F-18A0-5E44-8F4D-55BEB6D517F8}"/>
                </a:ext>
              </a:extLst>
            </p:cNvPr>
            <p:cNvSpPr/>
            <p:nvPr/>
          </p:nvSpPr>
          <p:spPr>
            <a:xfrm>
              <a:off x="228600" y="2743200"/>
              <a:ext cx="1905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709AF8-0F3F-FB42-837B-AF6F97C08BF9}"/>
                </a:ext>
              </a:extLst>
            </p:cNvPr>
            <p:cNvSpPr/>
            <p:nvPr/>
          </p:nvSpPr>
          <p:spPr>
            <a:xfrm>
              <a:off x="228600" y="3200400"/>
              <a:ext cx="1905000" cy="149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$x</a:t>
              </a:r>
            </a:p>
            <a:p>
              <a:r>
                <a:rPr lang="en-US" dirty="0"/>
                <a:t>$z</a:t>
              </a:r>
            </a:p>
            <a:p>
              <a:r>
                <a:rPr lang="en-US" dirty="0"/>
                <a:t>a</a:t>
              </a:r>
            </a:p>
            <a:p>
              <a:r>
                <a:rPr lang="en-US" dirty="0"/>
                <a:t>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8AA45D-917D-054D-A09D-A81DD6A83CB6}"/>
                </a:ext>
              </a:extLst>
            </p:cNvPr>
            <p:cNvSpPr/>
            <p:nvPr/>
          </p:nvSpPr>
          <p:spPr>
            <a:xfrm>
              <a:off x="228600" y="4693578"/>
              <a:ext cx="1905000" cy="502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init</a:t>
              </a:r>
              <a:r>
                <a:rPr lang="en-US" dirty="0"/>
                <a:t>( </a:t>
              </a:r>
              <a:r>
                <a:rPr lang="en-US" dirty="0" err="1"/>
                <a:t>p,q,r</a:t>
              </a:r>
              <a:r>
                <a:rPr lang="en-US" dirty="0"/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199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AA6-E2B4-3940-9FAC-9C0E6F4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Class/Superclass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8F4B-7275-F14C-9737-2376D27E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071034"/>
            <a:ext cx="4495800" cy="47869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--&gt; define </a:t>
            </a:r>
            <a:r>
              <a:rPr lang="en-US" dirty="0" err="1"/>
              <a:t>obj</a:t>
            </a:r>
            <a:r>
              <a:rPr lang="en-US" dirty="0"/>
              <a:t> = .&lt;new Sub&gt;</a:t>
            </a:r>
            <a:r>
              <a:rPr lang="en-US" dirty="0" err="1"/>
              <a:t>init</a:t>
            </a:r>
            <a:r>
              <a:rPr lang="en-US" dirty="0"/>
              <a:t>( 100, 130, 160 )</a:t>
            </a:r>
          </a:p>
          <a:p>
            <a:pPr marL="0" indent="0">
              <a:buNone/>
            </a:pPr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dirty="0"/>
              <a:t>--&gt; &lt;</a:t>
            </a:r>
            <a:r>
              <a:rPr lang="en-US" dirty="0" err="1"/>
              <a:t>obj</a:t>
            </a:r>
            <a:r>
              <a:rPr lang="en-US" dirty="0"/>
              <a:t>&gt;a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/>
              <a:t>--&gt; &lt;</a:t>
            </a:r>
            <a:r>
              <a:rPr lang="en-US" dirty="0" err="1"/>
              <a:t>obj</a:t>
            </a:r>
            <a:r>
              <a:rPr lang="en-US" dirty="0"/>
              <a:t>&gt;b</a:t>
            </a:r>
          </a:p>
          <a:p>
            <a:pPr marL="0" indent="0">
              <a:buNone/>
            </a:pPr>
            <a:r>
              <a:rPr lang="en-US" dirty="0"/>
              <a:t>130</a:t>
            </a:r>
          </a:p>
          <a:p>
            <a:pPr marL="0" indent="0">
              <a:buNone/>
            </a:pPr>
            <a:r>
              <a:rPr lang="en-US" dirty="0"/>
              <a:t>--&gt; &lt;</a:t>
            </a:r>
            <a:r>
              <a:rPr lang="en-US" dirty="0" err="1"/>
              <a:t>obj</a:t>
            </a:r>
            <a:r>
              <a:rPr lang="en-US" dirty="0"/>
              <a:t>&gt;c</a:t>
            </a:r>
          </a:p>
          <a:p>
            <a:pPr marL="0" indent="0">
              <a:buNone/>
            </a:pPr>
            <a:r>
              <a:rPr lang="en-US" dirty="0"/>
              <a:t>160</a:t>
            </a:r>
          </a:p>
          <a:p>
            <a:pPr marL="0" indent="0">
              <a:buNone/>
            </a:pPr>
            <a:r>
              <a:rPr lang="en-US" dirty="0"/>
              <a:t>--&gt; &lt;</a:t>
            </a:r>
            <a:r>
              <a:rPr lang="en-US" dirty="0" err="1"/>
              <a:t>obj</a:t>
            </a:r>
            <a:r>
              <a:rPr lang="en-US" dirty="0"/>
              <a:t>&gt;super</a:t>
            </a:r>
          </a:p>
          <a:p>
            <a:pPr marL="0" indent="0">
              <a:buNone/>
            </a:pPr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dirty="0"/>
              <a:t>--&gt; &lt;&lt;</a:t>
            </a:r>
            <a:r>
              <a:rPr lang="en-US" dirty="0" err="1"/>
              <a:t>obj</a:t>
            </a:r>
            <a:r>
              <a:rPr lang="en-US" dirty="0"/>
              <a:t>&gt;super&gt;a</a:t>
            </a:r>
          </a:p>
          <a:p>
            <a:pPr marL="0" indent="0">
              <a:buNone/>
            </a:pPr>
            <a:r>
              <a:rPr lang="en-US" dirty="0"/>
              <a:t>200</a:t>
            </a:r>
          </a:p>
          <a:p>
            <a:pPr marL="0" indent="0">
              <a:buNone/>
            </a:pPr>
            <a:r>
              <a:rPr lang="en-US" dirty="0"/>
              <a:t>--&gt; &lt;&lt;</a:t>
            </a:r>
            <a:r>
              <a:rPr lang="en-US" dirty="0" err="1"/>
              <a:t>obj</a:t>
            </a:r>
            <a:r>
              <a:rPr lang="en-US" dirty="0"/>
              <a:t>&gt;super&gt;b</a:t>
            </a:r>
          </a:p>
          <a:p>
            <a:pPr marL="0" indent="0">
              <a:buNone/>
            </a:pPr>
            <a:r>
              <a:rPr lang="en-US" dirty="0"/>
              <a:t>130</a:t>
            </a:r>
          </a:p>
          <a:p>
            <a:pPr marL="0" indent="0">
              <a:buNone/>
            </a:pPr>
            <a:r>
              <a:rPr lang="en-US" dirty="0"/>
              <a:t>--&gt; &lt;&lt;</a:t>
            </a:r>
            <a:r>
              <a:rPr lang="en-US" dirty="0" err="1"/>
              <a:t>obj</a:t>
            </a:r>
            <a:r>
              <a:rPr lang="en-US" dirty="0"/>
              <a:t>&gt;super&gt;c</a:t>
            </a:r>
          </a:p>
          <a:p>
            <a:pPr marL="0" indent="0">
              <a:buNone/>
            </a:pPr>
            <a:r>
              <a:rPr lang="en-US" dirty="0"/>
              <a:t>no binding for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49DF-5142-6048-84E6-5E7F6BF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D7D57-BE86-A04E-BCF0-4C2CB34FB7FD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38BD-BC4D-E84F-A909-A3B74E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AB085-AE2C-984D-8E35-5A7F06F67EFF}"/>
              </a:ext>
            </a:extLst>
          </p:cNvPr>
          <p:cNvGrpSpPr/>
          <p:nvPr/>
        </p:nvGrpSpPr>
        <p:grpSpPr>
          <a:xfrm>
            <a:off x="228600" y="2299753"/>
            <a:ext cx="1905000" cy="2452956"/>
            <a:chOff x="228600" y="2743200"/>
            <a:chExt cx="1905000" cy="24529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B41986-2002-3540-8827-35780A0AF8BA}"/>
                </a:ext>
              </a:extLst>
            </p:cNvPr>
            <p:cNvSpPr/>
            <p:nvPr/>
          </p:nvSpPr>
          <p:spPr>
            <a:xfrm>
              <a:off x="228600" y="2743200"/>
              <a:ext cx="1905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A0656E-D6CA-9A4C-8FFB-6B2887D57B39}"/>
                </a:ext>
              </a:extLst>
            </p:cNvPr>
            <p:cNvSpPr/>
            <p:nvPr/>
          </p:nvSpPr>
          <p:spPr>
            <a:xfrm>
              <a:off x="228600" y="3200400"/>
              <a:ext cx="1905000" cy="149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$x</a:t>
              </a:r>
            </a:p>
            <a:p>
              <a:r>
                <a:rPr lang="en-US" dirty="0"/>
                <a:t>$y</a:t>
              </a:r>
            </a:p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AD1E6A-C696-6341-AB26-D22C7D7396A7}"/>
                </a:ext>
              </a:extLst>
            </p:cNvPr>
            <p:cNvSpPr/>
            <p:nvPr/>
          </p:nvSpPr>
          <p:spPr>
            <a:xfrm>
              <a:off x="228600" y="4693578"/>
              <a:ext cx="1905000" cy="502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init</a:t>
              </a:r>
              <a:r>
                <a:rPr lang="en-US" dirty="0"/>
                <a:t>( m, n 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6F4F18-41B4-CE41-810B-14F2510453C1}"/>
              </a:ext>
            </a:extLst>
          </p:cNvPr>
          <p:cNvGrpSpPr/>
          <p:nvPr/>
        </p:nvGrpSpPr>
        <p:grpSpPr>
          <a:xfrm>
            <a:off x="6896100" y="3200400"/>
            <a:ext cx="1905000" cy="2452956"/>
            <a:chOff x="228600" y="2743200"/>
            <a:chExt cx="1905000" cy="24529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28C84F-18A0-5E44-8F4D-55BEB6D517F8}"/>
                </a:ext>
              </a:extLst>
            </p:cNvPr>
            <p:cNvSpPr/>
            <p:nvPr/>
          </p:nvSpPr>
          <p:spPr>
            <a:xfrm>
              <a:off x="228600" y="2743200"/>
              <a:ext cx="1905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709AF8-0F3F-FB42-837B-AF6F97C08BF9}"/>
                </a:ext>
              </a:extLst>
            </p:cNvPr>
            <p:cNvSpPr/>
            <p:nvPr/>
          </p:nvSpPr>
          <p:spPr>
            <a:xfrm>
              <a:off x="228600" y="3200400"/>
              <a:ext cx="1905000" cy="1493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$x</a:t>
              </a:r>
            </a:p>
            <a:p>
              <a:r>
                <a:rPr lang="en-US" dirty="0"/>
                <a:t>$z</a:t>
              </a:r>
            </a:p>
            <a:p>
              <a:r>
                <a:rPr lang="en-US" dirty="0"/>
                <a:t>a</a:t>
              </a:r>
            </a:p>
            <a:p>
              <a:r>
                <a:rPr lang="en-US" dirty="0"/>
                <a:t>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8AA45D-917D-054D-A09D-A81DD6A83CB6}"/>
                </a:ext>
              </a:extLst>
            </p:cNvPr>
            <p:cNvSpPr/>
            <p:nvPr/>
          </p:nvSpPr>
          <p:spPr>
            <a:xfrm>
              <a:off x="228600" y="4693578"/>
              <a:ext cx="1905000" cy="5025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init</a:t>
              </a:r>
              <a:r>
                <a:rPr lang="en-US" dirty="0"/>
                <a:t>( </a:t>
              </a:r>
              <a:r>
                <a:rPr lang="en-US" dirty="0" err="1"/>
                <a:t>p,q,r</a:t>
              </a:r>
              <a:r>
                <a:rPr lang="en-US" dirty="0"/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37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CEBE-E0C3-2040-890D-98268121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 Object is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6D41-B3BA-A14A-AC2B-B4530E90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44284"/>
            <a:ext cx="7467600" cy="3599316"/>
          </a:xfrm>
        </p:spPr>
        <p:txBody>
          <a:bodyPr>
            <a:normAutofit/>
          </a:bodyPr>
          <a:lstStyle/>
          <a:p>
            <a:r>
              <a:rPr lang="en-US" dirty="0"/>
              <a:t>Object is allocated.</a:t>
            </a:r>
          </a:p>
          <a:p>
            <a:r>
              <a:rPr lang="en-US" dirty="0"/>
              <a:t>Object gets an environment whose bindings refer to the methods and fields.</a:t>
            </a:r>
          </a:p>
          <a:p>
            <a:r>
              <a:rPr lang="en-US" dirty="0"/>
              <a:t>Object also gets connected to the static environment of its class.</a:t>
            </a:r>
          </a:p>
          <a:p>
            <a:r>
              <a:rPr lang="en-US" dirty="0"/>
              <a:t>A </a:t>
            </a:r>
            <a:r>
              <a:rPr lang="en-US" u="sng" dirty="0"/>
              <a:t>separate</a:t>
            </a:r>
            <a:r>
              <a:rPr lang="en-US" dirty="0"/>
              <a:t> object </a:t>
            </a:r>
            <a:r>
              <a:rPr lang="en-US" i="1" dirty="0"/>
              <a:t>part</a:t>
            </a:r>
            <a:r>
              <a:rPr lang="en-US" dirty="0"/>
              <a:t> is created for every class in the ancestor chain!</a:t>
            </a:r>
          </a:p>
          <a:p>
            <a:pPr lvl="1"/>
            <a:r>
              <a:rPr lang="en-US" dirty="0"/>
              <a:t>Those object parts are also chained together.</a:t>
            </a:r>
          </a:p>
          <a:p>
            <a:r>
              <a:rPr lang="en-US" dirty="0"/>
              <a:t>Search order: </a:t>
            </a:r>
            <a:r>
              <a:rPr lang="en-US" dirty="0" err="1">
                <a:hlinkClick r:id="rId2"/>
              </a:rPr>
              <a:t>wheres-waldo.obj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C1DF-2724-D94D-B0C7-D7DEB4A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CCC17-4C73-914B-9E71-2592F42A782C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40C-F206-4B4C-830D-67E82B37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496A5-E593-A244-A1D3-C9F8AFB0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357CC-765C-A948-9F74-5C36973CEE73}" type="datetime1">
              <a:rPr lang="en-US" smtClean="0"/>
              <a:t>4/21/21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971A9-FCFD-844E-8FD9-2E1B2871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9" y="0"/>
            <a:ext cx="870320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E505-D305-8A4B-A23C-5CDB70DD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F3762-F51B-104A-88F9-2B01B759A23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2FCA-A91A-8746-B97E-2E2F46291022}"/>
              </a:ext>
            </a:extLst>
          </p:cNvPr>
          <p:cNvSpPr txBox="1"/>
          <p:nvPr/>
        </p:nvSpPr>
        <p:spPr>
          <a:xfrm>
            <a:off x="381000" y="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reviewing…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B9CC3-F2A7-184D-978F-14440EEBD4D0}"/>
              </a:ext>
            </a:extLst>
          </p:cNvPr>
          <p:cNvSpPr/>
          <p:nvPr/>
        </p:nvSpPr>
        <p:spPr>
          <a:xfrm>
            <a:off x="7467600" y="6477000"/>
            <a:ext cx="609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2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CEBE-E0C3-2040-890D-98268121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 Object is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6D41-B3BA-A14A-AC2B-B4530E90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variables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myclass</a:t>
            </a:r>
            <a:r>
              <a:rPr lang="en-US" dirty="0"/>
              <a:t>: refers back to class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superclass</a:t>
            </a:r>
          </a:p>
          <a:p>
            <a:r>
              <a:rPr lang="en-US" dirty="0"/>
              <a:t>Instance variables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this</a:t>
            </a:r>
            <a:r>
              <a:rPr lang="en-US" dirty="0"/>
              <a:t>: the object environment in which the current method is running (may not be bottom of object chain)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super</a:t>
            </a:r>
            <a:r>
              <a:rPr lang="en-US" dirty="0"/>
              <a:t>: the environment of the part of the object chain above this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self</a:t>
            </a:r>
            <a:r>
              <a:rPr lang="en-US" dirty="0"/>
              <a:t>: the actual object, i.e. the bottom of the object chain (defined at the top of the chain)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C1DF-2724-D94D-B0C7-D7DEB4A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4B87F-7C65-C94E-84B4-D4C65375CA05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40C-F206-4B4C-830D-67E82B37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F6B-C22A-5947-8345-C5F92C26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More Syntactic Sugar?!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0E2C-212F-0F45-9BF2-A6ADAB5A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example.</a:t>
            </a:r>
          </a:p>
          <a:p>
            <a:r>
              <a:rPr lang="en-US" dirty="0" err="1">
                <a:hlinkClick r:id="rId2"/>
              </a:rPr>
              <a:t>obj</a:t>
            </a:r>
            <a:r>
              <a:rPr lang="en-US" dirty="0">
                <a:hlinkClick r:id="rId2"/>
              </a:rPr>
              <a:t>-no-</a:t>
            </a:r>
            <a:r>
              <a:rPr lang="en-US" dirty="0" err="1">
                <a:hlinkClick r:id="rId2"/>
              </a:rPr>
              <a:t>classes.obj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DEA8-E7A0-6140-BACA-E63058BC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4766D-FCEF-E248-8143-E0AF14F7C0B5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AED1-3128-5047-8DE6-F8736FFA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990-DEB4-8B48-9665-8A18E42E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875C-E84D-5B4E-850A-7302E26B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requirements for a language to be object-oriented?</a:t>
            </a:r>
          </a:p>
          <a:p>
            <a:r>
              <a:rPr lang="en-US" dirty="0"/>
              <a:t>What are some OO language designs?</a:t>
            </a:r>
          </a:p>
          <a:p>
            <a:r>
              <a:rPr lang="en-US" dirty="0"/>
              <a:t>(</a:t>
            </a:r>
            <a:r>
              <a:rPr lang="en-US" u="sng" dirty="0"/>
              <a:t>How</a:t>
            </a:r>
            <a:r>
              <a:rPr lang="en-US" dirty="0"/>
              <a:t> does OBJ do object orientation?)</a:t>
            </a:r>
          </a:p>
          <a:p>
            <a:pPr lvl="1"/>
            <a:r>
              <a:rPr lang="en-US" dirty="0"/>
              <a:t>Important: how environment concept is applied</a:t>
            </a:r>
          </a:p>
          <a:p>
            <a:r>
              <a:rPr lang="en-US" dirty="0"/>
              <a:t>What are the syntax and semantics of OBJ?</a:t>
            </a:r>
          </a:p>
          <a:p>
            <a:r>
              <a:rPr lang="en-US" dirty="0"/>
              <a:t>For homework, check out other new stuff.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characters and strings</a:t>
            </a:r>
          </a:p>
          <a:p>
            <a:pPr lvl="1"/>
            <a:r>
              <a:rPr lang="en-US" dirty="0"/>
              <a:t>output primitives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7CD6-19D2-D346-8645-3A90FC2C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D058CA-F51F-C446-A5C6-442B2A88390A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A2A3-FFAD-4048-A265-AFE295CC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0711C-69BE-4641-8FF0-DD8765D393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Issues in OO Languages</a:t>
            </a:r>
          </a:p>
        </p:txBody>
      </p:sp>
      <p:sp>
        <p:nvSpPr>
          <p:cNvPr id="174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Types and classes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Creation/destruction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Self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Scope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Feature access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Inheritance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Polymorphism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62E02A5-F980-7B4E-9881-42F1D3EA1CF7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45C959-54A5-094D-B123-26645396C74C}" type="slidenum">
              <a:rPr lang="en-US" sz="1400"/>
              <a:pPr eaLnBrk="1" hangingPunct="1"/>
              <a:t>5</a:t>
            </a:fld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Is a class a type?</a:t>
            </a:r>
          </a:p>
        </p:txBody>
      </p:sp>
      <p:sp>
        <p:nvSpPr>
          <p:cNvPr id="194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41148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'Type' can be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 set of values (denotational)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 set of legal operations (abstraction)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 representation (constructive)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'Class' adds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 set of operation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implementations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CB097-4516-3A44-BBE8-51C4BF3D4E41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D84755-A80D-5841-8229-44F0787F4B25}" type="slidenum">
              <a:rPr lang="en-US" sz="1400"/>
              <a:pPr eaLnBrk="1" hangingPunct="1"/>
              <a:t>6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Prototype-based Languages</a:t>
            </a:r>
          </a:p>
        </p:txBody>
      </p:sp>
      <p:sp>
        <p:nvSpPr>
          <p:cNvPr id="21506" name="Content Placeholder 1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2514600"/>
            <a:ext cx="7772400" cy="35052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Prototype-based</a:t>
            </a:r>
          </a:p>
          <a:p>
            <a:pPr lvl="1"/>
            <a:r>
              <a:rPr lang="en-US" dirty="0">
                <a:solidFill>
                  <a:srgbClr val="E2CAAA"/>
                </a:solidFill>
                <a:latin typeface="Tahoma" charset="0"/>
                <a:ea typeface="ＭＳ Ｐゴシック" charset="0"/>
                <a:cs typeface="ＭＳ Ｐゴシック" charset="0"/>
              </a:rPr>
              <a:t>Self</a:t>
            </a:r>
          </a:p>
          <a:p>
            <a:pPr lvl="1"/>
            <a:r>
              <a:rPr lang="en-US" sz="2000" dirty="0">
                <a:solidFill>
                  <a:srgbClr val="E2CAAA"/>
                </a:solidFill>
                <a:latin typeface="Tahoma" charset="0"/>
                <a:ea typeface="ＭＳ Ｐゴシック" charset="0"/>
                <a:cs typeface="ＭＳ Ｐゴシック" charset="0"/>
              </a:rPr>
              <a:t>[JavaScript]</a:t>
            </a:r>
            <a:endParaRPr lang="en-US" dirty="0">
              <a:solidFill>
                <a:srgbClr val="E2CAAA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Objects contain everything they need,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including a pointer to another object to which all operations not implemented locally are </a:t>
            </a:r>
            <a:r>
              <a:rPr lang="en-US" i="1" dirty="0">
                <a:latin typeface="Tahoma" charset="0"/>
                <a:ea typeface="ＭＳ Ｐゴシック" charset="0"/>
              </a:rPr>
              <a:t>delegated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</p:txBody>
      </p:sp>
      <p:sp>
        <p:nvSpPr>
          <p:cNvPr id="2150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C77EFC-5712-444B-9EF3-0A10F11D5BD5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6BC127-8BFA-4645-9A6A-6A01CF87B390}" type="slidenum">
              <a:rPr lang="en-US" sz="1400"/>
              <a:pPr eaLnBrk="1" hangingPunct="1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Other Interpreted Languages</a:t>
            </a:r>
          </a:p>
        </p:txBody>
      </p:sp>
      <p:sp>
        <p:nvSpPr>
          <p:cNvPr id="21506" name="Content Placeholder 1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37338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Classes ⊆ Objects</a:t>
            </a:r>
          </a:p>
          <a:p>
            <a:pPr lvl="1"/>
            <a:r>
              <a:rPr lang="en-US" dirty="0">
                <a:solidFill>
                  <a:srgbClr val="E2CAAA"/>
                </a:solidFill>
                <a:latin typeface="Tahoma" charset="0"/>
                <a:ea typeface="ＭＳ Ｐゴシック" charset="0"/>
                <a:cs typeface="ＭＳ Ｐゴシック" charset="0"/>
              </a:rPr>
              <a:t>Smalltalk</a:t>
            </a:r>
          </a:p>
          <a:p>
            <a:pPr lvl="1"/>
            <a:r>
              <a:rPr lang="en-US" dirty="0">
                <a:solidFill>
                  <a:srgbClr val="E2CAAA"/>
                </a:solidFill>
                <a:latin typeface="Tahoma" charset="0"/>
                <a:ea typeface="ＭＳ Ｐゴシック" charset="0"/>
                <a:cs typeface="ＭＳ Ｐゴシック" charset="0"/>
              </a:rPr>
              <a:t>Python</a:t>
            </a:r>
          </a:p>
          <a:p>
            <a:pPr lvl="1"/>
            <a:r>
              <a:rPr lang="en-US" dirty="0">
                <a:solidFill>
                  <a:srgbClr val="E2CAAA"/>
                </a:solidFill>
                <a:latin typeface="Tahoma" charset="0"/>
                <a:ea typeface="ＭＳ Ｐゴシック" charset="0"/>
                <a:cs typeface="ＭＳ Ｐゴシック" charset="0"/>
              </a:rPr>
              <a:t>[Java]</a:t>
            </a:r>
          </a:p>
          <a:p>
            <a:r>
              <a:rPr lang="en-US" dirty="0">
                <a:latin typeface="Tahoma" charset="0"/>
                <a:ea typeface="ＭＳ Ｐゴシック" charset="0"/>
              </a:rPr>
              <a:t>Objects point to their classes.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Classes may have </a:t>
            </a:r>
            <a:r>
              <a:rPr lang="en-US" i="1" dirty="0" err="1">
                <a:latin typeface="Tahoma" charset="0"/>
                <a:ea typeface="ＭＳ Ｐゴシック" charset="0"/>
              </a:rPr>
              <a:t>metaclasses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Tahoma" charset="0"/>
                <a:ea typeface="ＭＳ Ｐゴシック" charset="0"/>
              </a:rPr>
              <a:t>Classes also point to their superclasses.</a:t>
            </a:r>
          </a:p>
        </p:txBody>
      </p:sp>
      <p:sp>
        <p:nvSpPr>
          <p:cNvPr id="2150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2A88E-D4FC-8441-98E1-D189904B1EC6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6BC127-8BFA-4645-9A6A-6A01CF87B390}" type="slidenum">
              <a:rPr lang="en-US" sz="1400"/>
              <a:pPr eaLnBrk="1" hangingPunct="1"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Fully Compiled Languages</a:t>
            </a:r>
          </a:p>
        </p:txBody>
      </p:sp>
      <p:sp>
        <p:nvSpPr>
          <p:cNvPr id="21506" name="Content Placeholder 1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2209800"/>
            <a:ext cx="7772400" cy="3810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Classes don't exist at run time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C++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(Well, there is RTTI.)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Objects are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struct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with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Associated functions that contain an extra parameter with a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struct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pointer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Possibly hidden in source code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Indirect function address lookup tables for polymorphism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150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026179-9A59-D748-AC68-5E913607ABE3}" type="datetime1">
              <a:rPr lang="en-US" sz="1400" smtClean="0"/>
              <a:t>4/21/21</a:t>
            </a:fld>
            <a:endParaRPr lang="en-US" sz="1400"/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16BC127-8BFA-4645-9A6A-6A01CF87B390}" type="slidenum">
              <a:rPr lang="en-US" sz="1400"/>
              <a:pPr eaLnBrk="1" hangingPunct="1"/>
              <a:t>9</a:t>
            </a:fld>
            <a:endParaRPr 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6"/>
  <p:tag name="INCLUDESESS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{068C7B17-4BAE-0B4C-B58F-5DDD72546BEC}tf10001057</Template>
  <TotalTime>4546</TotalTime>
  <Words>2946</Words>
  <Application>Microsoft Macintosh PowerPoint</Application>
  <PresentationFormat>On-screen Show (4:3)</PresentationFormat>
  <Paragraphs>666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Andale Mono</vt:lpstr>
      <vt:lpstr>Arial</vt:lpstr>
      <vt:lpstr>Courier New</vt:lpstr>
      <vt:lpstr>Menlo</vt:lpstr>
      <vt:lpstr>Tahoma</vt:lpstr>
      <vt:lpstr>Times New Roman</vt:lpstr>
      <vt:lpstr>Trebuchet MS</vt:lpstr>
      <vt:lpstr>Wingdings</vt:lpstr>
      <vt:lpstr>Berlin</vt:lpstr>
      <vt:lpstr>Object Orientation</vt:lpstr>
      <vt:lpstr>Exercise</vt:lpstr>
      <vt:lpstr>Other Information</vt:lpstr>
      <vt:lpstr>1. Issues and Concepts</vt:lpstr>
      <vt:lpstr>New Issues in OO Languages</vt:lpstr>
      <vt:lpstr>Is a class a type?</vt:lpstr>
      <vt:lpstr>Prototype-based Languages</vt:lpstr>
      <vt:lpstr>Other Interpreted Languages</vt:lpstr>
      <vt:lpstr>Fully Compiled Languages</vt:lpstr>
      <vt:lpstr>Types and Classes</vt:lpstr>
      <vt:lpstr>Pre-OO and OO What does this tell us?</vt:lpstr>
      <vt:lpstr>Module: Precursor to Class</vt:lpstr>
      <vt:lpstr>Classes As Extensions of ADT Managers</vt:lpstr>
      <vt:lpstr>Classes As Extensions of ADT Managers</vt:lpstr>
      <vt:lpstr>CLU [MIT, Barbara Liskov et al]</vt:lpstr>
      <vt:lpstr>Creation/Destruction</vt:lpstr>
      <vt:lpstr>Self: A Method Call's Target Object</vt:lpstr>
      <vt:lpstr>Scope</vt:lpstr>
      <vt:lpstr>Again: invoking an operation</vt:lpstr>
      <vt:lpstr>Feature Access</vt:lpstr>
      <vt:lpstr>Side Trip Nested Classes, in Java</vt:lpstr>
      <vt:lpstr>Inheritance</vt:lpstr>
      <vt:lpstr>Polymorphism</vt:lpstr>
      <vt:lpstr>Function Table</vt:lpstr>
      <vt:lpstr>Class Object (closer to PLCC language)</vt:lpstr>
      <vt:lpstr>Multiple Inheritance in Python</vt:lpstr>
      <vt:lpstr>Multiple Inheritance in Eiffel</vt:lpstr>
      <vt:lpstr>What Goes Where?</vt:lpstr>
      <vt:lpstr>2. OBJ</vt:lpstr>
      <vt:lpstr>But First: Other Stuff in OBJ</vt:lpstr>
      <vt:lpstr>The Basics</vt:lpstr>
      <vt:lpstr>Environment Qualification Examples</vt:lpstr>
      <vt:lpstr>Fossum's First Example</vt:lpstr>
      <vt:lpstr>Things to Note</vt:lpstr>
      <vt:lpstr>Fossum's Example Again Note use of objects as environments</vt:lpstr>
      <vt:lpstr>Using environments in methods</vt:lpstr>
      <vt:lpstr>and you thought it was hard to remember the dot…</vt:lpstr>
      <vt:lpstr>Reminder: OOP Design Approaches</vt:lpstr>
      <vt:lpstr>… and then there's OBJ</vt:lpstr>
      <vt:lpstr>Simple Examples</vt:lpstr>
      <vt:lpstr>Class/Superclass Example</vt:lpstr>
      <vt:lpstr>Class/Superclass Example</vt:lpstr>
      <vt:lpstr>Class/Superclass Example</vt:lpstr>
      <vt:lpstr>When an Object is Created</vt:lpstr>
      <vt:lpstr>PowerPoint Presentation</vt:lpstr>
      <vt:lpstr>When an Object is Created</vt:lpstr>
      <vt:lpstr>Objects: More Syntactic Sugar?!</vt:lpstr>
      <vt:lpstr>Summary</vt:lpstr>
    </vt:vector>
  </TitlesOfParts>
  <Company>Rochester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James Heliotis</dc:creator>
  <cp:lastModifiedBy>James Heliotis</cp:lastModifiedBy>
  <cp:revision>140</cp:revision>
  <cp:lastPrinted>2021-04-11T02:26:06Z</cp:lastPrinted>
  <dcterms:created xsi:type="dcterms:W3CDTF">2009-11-12T18:07:53Z</dcterms:created>
  <dcterms:modified xsi:type="dcterms:W3CDTF">2021-04-21T19:15:43Z</dcterms:modified>
</cp:coreProperties>
</file>