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8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6" r:id="rId27"/>
    <p:sldId id="279" r:id="rId28"/>
    <p:sldId id="280" r:id="rId29"/>
    <p:sldId id="285" r:id="rId30"/>
    <p:sldId id="284" r:id="rId31"/>
    <p:sldId id="287" r:id="rId32"/>
    <p:sldId id="288" r:id="rId33"/>
    <p:sldId id="289" r:id="rId34"/>
    <p:sldId id="290" r:id="rId35"/>
    <p:sldId id="281" r:id="rId3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600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64321-B232-474B-98AE-CE767195DF3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2F233-890A-A74C-B9D6-18DE6A0EB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6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709273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29D8B7-D47D-924F-B8C8-72DDB0822310}"/>
              </a:ext>
            </a:extLst>
          </p:cNvPr>
          <p:cNvSpPr txBox="1"/>
          <p:nvPr/>
        </p:nvSpPr>
        <p:spPr>
          <a:xfrm>
            <a:off x="4972857" y="-151256"/>
            <a:ext cx="318035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50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λ</a:t>
            </a:r>
            <a:endParaRPr kumimoji="0" lang="en-US" sz="50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53D42-476C-B946-A857-2FD41BC61CEE}"/>
              </a:ext>
            </a:extLst>
          </p:cNvPr>
          <p:cNvSpPr txBox="1"/>
          <p:nvPr/>
        </p:nvSpPr>
        <p:spPr>
          <a:xfrm>
            <a:off x="3745759" y="1530660"/>
            <a:ext cx="563455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Java, and…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B15EE-85EC-794B-B11E-E9F1B8E70600}"/>
              </a:ext>
            </a:extLst>
          </p:cNvPr>
          <p:cNvSpPr txBox="1"/>
          <p:nvPr/>
        </p:nvSpPr>
        <p:spPr>
          <a:xfrm>
            <a:off x="679214" y="3253661"/>
            <a:ext cx="11767645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RISE OF LAMBDA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2F079-8961-6243-A2C2-CE4F0C064F8B}"/>
              </a:ext>
            </a:extLst>
          </p:cNvPr>
          <p:cNvSpPr txBox="1"/>
          <p:nvPr/>
        </p:nvSpPr>
        <p:spPr>
          <a:xfrm>
            <a:off x="4651045" y="7398981"/>
            <a:ext cx="7659148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Programming Language Concepts</a:t>
            </a:r>
          </a:p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James Heliotis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Example F.I.: </a:t>
            </a:r>
            <a:r>
              <a:rPr sz="8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Consumer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interface Consumer&lt; T &gt; {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abstract void accept( T t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// </a:t>
            </a:r>
            <a:r>
              <a:rPr sz="3600" i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Default methods not shown.</a:t>
            </a:r>
            <a:endParaRPr sz="36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952509" y="198856"/>
            <a:ext cx="11099800" cy="2120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>
                <a:solidFill>
                  <a:srgbClr val="FFFFFF"/>
                </a:solidFill>
                <a:latin typeface="Menlo Regular"/>
                <a:cs typeface="Menlo Regular"/>
              </a:rPr>
              <a:t>Iterable.forEach</a:t>
            </a:r>
            <a:r>
              <a:rPr lang="en-US" sz="8000" dirty="0">
                <a:solidFill>
                  <a:srgbClr val="FFFFFF"/>
                </a:solidFill>
              </a:rPr>
              <a:t> needs</a:t>
            </a:r>
            <a:r>
              <a:rPr sz="8000" dirty="0">
                <a:solidFill>
                  <a:srgbClr val="FFFFFF"/>
                </a:solidFill>
              </a:rPr>
              <a:t> </a:t>
            </a:r>
            <a:r>
              <a:rPr sz="8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Consumer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2770308" y="2398335"/>
            <a:ext cx="7464202" cy="230603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>
                    <a:lumMod val="85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interface Consumer&lt; T &gt; {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>
                    <a:lumMod val="85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    public abstract void accept( T t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>
                    <a:lumMod val="85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4" name="Shape 61"/>
          <p:cNvSpPr txBox="1">
            <a:spLocks/>
          </p:cNvSpPr>
          <p:nvPr/>
        </p:nvSpPr>
        <p:spPr>
          <a:xfrm>
            <a:off x="197223" y="4782947"/>
            <a:ext cx="12640235" cy="482721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>
            <a:lvl1pPr marL="4572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9144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3716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8288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860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7432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32004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6576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41148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lang="en-US" sz="46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Iterable</a:t>
            </a: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&lt; T &gt; {</a:t>
            </a:r>
          </a:p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    public abstract Iterator&lt; T &gt; iterator();</a:t>
            </a:r>
          </a:p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public default void </a:t>
            </a:r>
            <a:r>
              <a:rPr lang="en-US" sz="46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forEach</a:t>
            </a: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 Consumer&lt; T &gt; action ){</a:t>
            </a:r>
            <a:b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    for ( T t: this ) {</a:t>
            </a:r>
            <a:b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lang="en-US" sz="46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action.accept</a:t>
            </a: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 t );</a:t>
            </a:r>
            <a:b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    }</a:t>
            </a:r>
            <a:b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0254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 Printing </a:t>
            </a:r>
            <a:r>
              <a:rPr sz="8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Consumer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class PersonPrinter</a:t>
            </a:r>
            <a:b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implements Consumer&lt; Person &gt; {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@Override</a:t>
            </a:r>
            <a:b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void accept( Person </a:t>
            </a:r>
            <a:r>
              <a:rPr lang="en-US"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</a:t>
            </a: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 {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System.out.println( </a:t>
            </a:r>
            <a:r>
              <a:rPr lang="en-US"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</a:t>
            </a: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rgbClr val="FFFFFF"/>
                </a:solidFill>
              </a:rPr>
              <a:t>Let’s rename the parameter!</a:t>
            </a:r>
            <a:endParaRPr sz="8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class PersonPrinter</a:t>
            </a:r>
            <a:b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implements Consumer&lt; Person &gt; {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@Override</a:t>
            </a:r>
            <a:b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void accept( Person </a:t>
            </a:r>
            <a:r>
              <a:rPr lang="en-US"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 {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System.out.println( </a:t>
            </a:r>
            <a:r>
              <a:rPr lang="en-US"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lvl="0" indent="0" defTabSz="514095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68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96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Rewriting Action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248696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people.forEach( </a:t>
            </a:r>
            <a:r>
              <a:rPr sz="3200">
                <a:solidFill>
                  <a:srgbClr val="CB7721"/>
                </a:solidFill>
                <a:latin typeface="Menlo"/>
                <a:ea typeface="Menlo"/>
                <a:cs typeface="Menlo"/>
                <a:sym typeface="Menlo"/>
              </a:rPr>
              <a:t>new</a:t>
            </a:r>
            <a:r>
              <a:rPr sz="32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PersonPrinter()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// See forEach in Iterable interface.</a:t>
            </a:r>
          </a:p>
        </p:txBody>
      </p:sp>
      <p:sp>
        <p:nvSpPr>
          <p:cNvPr id="68" name="Shape 68"/>
          <p:cNvSpPr/>
          <p:nvPr/>
        </p:nvSpPr>
        <p:spPr>
          <a:xfrm>
            <a:off x="4928716" y="6421784"/>
            <a:ext cx="3409851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Dan[18]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Alice[20]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40">
                <a:solidFill>
                  <a:srgbClr val="FFFFFF"/>
                </a:solidFill>
              </a:rPr>
              <a:t>Nested Anonymous Class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02809"/>
          </a:xfrm>
          <a:prstGeom prst="rect">
            <a:avLst/>
          </a:prstGeom>
        </p:spPr>
        <p:txBody>
          <a:bodyPr/>
          <a:lstStyle/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people.forEach( new Consumer&lt;Person&gt;() {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public void accept( Person 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 {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System.out.println( 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}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});</a:t>
            </a:r>
          </a:p>
        </p:txBody>
      </p:sp>
      <p:sp>
        <p:nvSpPr>
          <p:cNvPr id="72" name="Shape 72"/>
          <p:cNvSpPr/>
          <p:nvPr/>
        </p:nvSpPr>
        <p:spPr>
          <a:xfrm>
            <a:off x="7066693" y="7483401"/>
            <a:ext cx="3409852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Dan[18]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Alice[20]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Lambda #1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473340" cy="4302809"/>
          </a:xfrm>
          <a:prstGeom prst="rect">
            <a:avLst/>
          </a:prstGeom>
        </p:spPr>
        <p:txBody>
          <a:bodyPr/>
          <a:lstStyle/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people.forEach(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              ( Person 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 -&gt;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  <a:endParaRPr sz="3387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System.out.println( 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3387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}</a:t>
            </a:r>
            <a:endParaRPr sz="3387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</a:p>
        </p:txBody>
      </p:sp>
      <p:sp>
        <p:nvSpPr>
          <p:cNvPr id="76" name="Shape 76"/>
          <p:cNvSpPr/>
          <p:nvPr/>
        </p:nvSpPr>
        <p:spPr>
          <a:xfrm>
            <a:off x="7066693" y="7483401"/>
            <a:ext cx="3409852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Dan[18]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Alice[20]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Lambda #2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02809"/>
          </a:xfrm>
          <a:prstGeom prst="rect">
            <a:avLst/>
          </a:prstGeom>
        </p:spPr>
        <p:txBody>
          <a:bodyPr/>
          <a:lstStyle/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people.forEach(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-&gt;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System.out.println( </a:t>
            </a:r>
            <a:r>
              <a:rPr lang="en-US"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387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</a:p>
        </p:txBody>
      </p:sp>
      <p:sp>
        <p:nvSpPr>
          <p:cNvPr id="80" name="Shape 80"/>
          <p:cNvSpPr/>
          <p:nvPr/>
        </p:nvSpPr>
        <p:spPr>
          <a:xfrm>
            <a:off x="7066693" y="7483401"/>
            <a:ext cx="3409852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Dan[18]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Alice[20]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Lambda #3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02809"/>
          </a:xfrm>
          <a:prstGeom prst="rect">
            <a:avLst/>
          </a:prstGeom>
        </p:spPr>
        <p:txBody>
          <a:bodyPr/>
          <a:lstStyle/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people.forEach(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387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System.out::println</a:t>
            </a: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387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49833">
              <a:spcBef>
                <a:spcPts val="3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87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</a:p>
        </p:txBody>
      </p:sp>
      <p:sp>
        <p:nvSpPr>
          <p:cNvPr id="84" name="Shape 84"/>
          <p:cNvSpPr/>
          <p:nvPr/>
        </p:nvSpPr>
        <p:spPr>
          <a:xfrm>
            <a:off x="7066693" y="7483401"/>
            <a:ext cx="3409852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Dan[18]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Alice[20]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  <p:sp>
        <p:nvSpPr>
          <p:cNvPr id="85" name="Shape 85"/>
          <p:cNvSpPr/>
          <p:nvPr/>
        </p:nvSpPr>
        <p:spPr>
          <a:xfrm>
            <a:off x="8067416" y="5786966"/>
            <a:ext cx="4252901" cy="12954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(This is called a</a:t>
            </a:r>
            <a:br>
              <a:rPr sz="3800">
                <a:solidFill>
                  <a:srgbClr val="FFFFFF"/>
                </a:solidFill>
              </a:rPr>
            </a:br>
            <a:r>
              <a:rPr sz="3800" i="1">
                <a:solidFill>
                  <a:srgbClr val="FFFFFF"/>
                </a:solidFill>
              </a:rPr>
              <a:t>method reference</a:t>
            </a:r>
            <a:r>
              <a:rPr sz="3800">
                <a:solidFill>
                  <a:srgbClr val="FFFFFF"/>
                </a:solidFill>
              </a:rPr>
              <a:t>.)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Condensing. . .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433310"/>
          </a:xfrm>
          <a:prstGeom prst="rect">
            <a:avLst/>
          </a:prstGeom>
        </p:spPr>
        <p:txBody>
          <a:bodyPr/>
          <a:lstStyle/>
          <a:p>
            <a:pPr marL="0" lv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people.forEach( new Consumer&lt;Person&gt;() {</a:t>
            </a:r>
            <a:b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public void accept( Person </a:t>
            </a:r>
            <a:r>
              <a:rPr lang="en-US"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 {</a:t>
            </a:r>
            <a:b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System.out.println( </a:t>
            </a:r>
            <a:r>
              <a:rPr lang="en-US"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  <a:b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85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}});</a:t>
            </a:r>
          </a:p>
          <a:p>
            <a:pPr marL="0" lv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85" dirty="0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people.forEach(</a:t>
            </a:r>
            <a:br>
              <a:rPr sz="3185" dirty="0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185" dirty="0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  (Person </a:t>
            </a:r>
            <a:r>
              <a:rPr lang="en-US" sz="3185" dirty="0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85" dirty="0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) -&gt;</a:t>
            </a:r>
            <a:r>
              <a:rPr lang="en-US" sz="3185" dirty="0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  <a:r>
              <a:rPr sz="3185" dirty="0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 System.out.println(</a:t>
            </a:r>
            <a:r>
              <a:rPr lang="en-US" sz="3185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85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  <a:r>
              <a:rPr lang="en-US" sz="3185">
                <a:solidFill>
                  <a:srgbClr val="FFFC79"/>
                </a:solidFill>
                <a:latin typeface="Menlo"/>
                <a:ea typeface="Menlo"/>
                <a:cs typeface="Menlo"/>
                <a:sym typeface="Menlo"/>
              </a:rPr>
              <a:t> } );</a:t>
            </a:r>
            <a:endParaRPr sz="3185" dirty="0">
              <a:solidFill>
                <a:srgbClr val="FFFC79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85" dirty="0">
                <a:solidFill>
                  <a:srgbClr val="D4FB79"/>
                </a:solidFill>
                <a:latin typeface="Menlo"/>
                <a:ea typeface="Menlo"/>
                <a:cs typeface="Menlo"/>
                <a:sym typeface="Menlo"/>
              </a:rPr>
              <a:t>people.forEach( </a:t>
            </a:r>
            <a:r>
              <a:rPr lang="en-US" sz="3185" dirty="0">
                <a:solidFill>
                  <a:srgbClr val="D4FB79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85" dirty="0">
                <a:solidFill>
                  <a:srgbClr val="D4FB79"/>
                </a:solidFill>
                <a:latin typeface="Menlo"/>
                <a:ea typeface="Menlo"/>
                <a:cs typeface="Menlo"/>
                <a:sym typeface="Menlo"/>
              </a:rPr>
              <a:t> -&gt; System.out.println(</a:t>
            </a:r>
            <a:r>
              <a:rPr lang="en-US" sz="3185" dirty="0">
                <a:solidFill>
                  <a:srgbClr val="D4FB79"/>
                </a:solidFill>
                <a:latin typeface="Menlo"/>
                <a:ea typeface="Menlo"/>
                <a:cs typeface="Menlo"/>
                <a:sym typeface="Menlo"/>
              </a:rPr>
              <a:t>p</a:t>
            </a:r>
            <a:r>
              <a:rPr sz="3185" dirty="0">
                <a:solidFill>
                  <a:srgbClr val="D4FB79"/>
                </a:solidFill>
                <a:latin typeface="Menlo"/>
                <a:ea typeface="Menlo"/>
                <a:cs typeface="Menlo"/>
                <a:sym typeface="Menlo"/>
              </a:rPr>
              <a:t>) );</a:t>
            </a:r>
          </a:p>
          <a:p>
            <a:pPr marL="0" lv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85" dirty="0">
                <a:solidFill>
                  <a:srgbClr val="00FDFF"/>
                </a:solidFill>
                <a:latin typeface="Menlo"/>
                <a:ea typeface="Menlo"/>
                <a:cs typeface="Menlo"/>
                <a:sym typeface="Menlo"/>
              </a:rPr>
              <a:t>people.forEach( System.out::println );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270000" y="3644900"/>
            <a:ext cx="1046480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These slides show how the shortened “lambda” versions of a piece of code relate to the full-blown object-based code.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java.util.stream.Stream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you use a 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Stream</a:t>
            </a:r>
            <a:r>
              <a:rPr sz="3800">
                <a:solidFill>
                  <a:srgbClr val="FFFFFF"/>
                </a:solidFill>
              </a:rPr>
              <a:t> you have access to many methods besides 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forEach</a:t>
            </a:r>
            <a:r>
              <a:rPr sz="3800">
                <a:solidFill>
                  <a:srgbClr val="FFFFFF"/>
                </a:solid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Stream</a:t>
            </a:r>
            <a:r>
              <a:rPr sz="3800">
                <a:solidFill>
                  <a:srgbClr val="FFFFFF"/>
                </a:solidFill>
              </a:rPr>
              <a:t>s are sequences of elements.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They often come out of collections.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Their elements can be produced, transformed, and consumed.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Using Streams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43331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people.stream()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.forEach(</a:t>
            </a:r>
            <a:r>
              <a:rPr lang="en-US"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 -&gt; </a:t>
            </a: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System.out</a:t>
            </a:r>
            <a:r>
              <a:rPr lang="en-US"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println</a:t>
            </a:r>
            <a:r>
              <a:rPr lang="en-US"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(p)</a:t>
            </a: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Another Functional Interface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interface Predicate&lt; T &gt; {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abstract boolean test( T t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// </a:t>
            </a:r>
            <a:r>
              <a:rPr sz="3500" i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Default methods not shown.</a:t>
            </a:r>
            <a:endParaRPr sz="3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Modifying a Stream</a:t>
            </a:r>
            <a:br>
              <a:rPr sz="6640">
                <a:solidFill>
                  <a:srgbClr val="FFFFFF"/>
                </a:solidFill>
              </a:rPr>
            </a:br>
            <a:r>
              <a:rPr sz="6640">
                <a:solidFill>
                  <a:srgbClr val="FFFFFF"/>
                </a:solidFill>
              </a:rPr>
              <a:t>with a Filter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952499" y="2590800"/>
            <a:ext cx="11846863" cy="543331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people.stream()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.filter( p -&gt; p.mayDrink() 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.forEach( </a:t>
            </a:r>
            <a:r>
              <a:rPr lang="en-US"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 -&gt; </a:t>
            </a: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System.ou</a:t>
            </a:r>
            <a:r>
              <a:rPr lang="en-US"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t.</a:t>
            </a: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println</a:t>
            </a:r>
            <a:r>
              <a:rPr lang="en-US"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(p)</a:t>
            </a:r>
            <a:r>
              <a:rPr sz="35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);</a:t>
            </a:r>
          </a:p>
        </p:txBody>
      </p:sp>
      <p:sp>
        <p:nvSpPr>
          <p:cNvPr id="101" name="Shape 101"/>
          <p:cNvSpPr/>
          <p:nvPr/>
        </p:nvSpPr>
        <p:spPr>
          <a:xfrm>
            <a:off x="7066693" y="7483401"/>
            <a:ext cx="3409852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Simplifying, Again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43331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people.stream()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.filter( Person::mayDrink 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.forEach( System.out::println );</a:t>
            </a:r>
          </a:p>
        </p:txBody>
      </p:sp>
      <p:sp>
        <p:nvSpPr>
          <p:cNvPr id="105" name="Shape 105"/>
          <p:cNvSpPr/>
          <p:nvPr/>
        </p:nvSpPr>
        <p:spPr>
          <a:xfrm>
            <a:off x="7066693" y="7483401"/>
            <a:ext cx="3409852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 dirty="0">
                <a:solidFill>
                  <a:srgbClr val="FFFFFF"/>
                </a:solidFill>
              </a:rPr>
              <a:t>Advanced Example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dirty="0">
                <a:solidFill>
                  <a:srgbClr val="FFFFFF"/>
                </a:solidFill>
              </a:rPr>
              <a:t>From the </a:t>
            </a:r>
            <a:r>
              <a:rPr lang="en-US" sz="3230" dirty="0">
                <a:solidFill>
                  <a:srgbClr val="FFFFFF"/>
                </a:solidFill>
              </a:rPr>
              <a:t>Phyllo Simulator</a:t>
            </a:r>
            <a:endParaRPr sz="3230" dirty="0">
              <a:solidFill>
                <a:srgbClr val="FFFFFF"/>
              </a:solidFill>
            </a:endParaRP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dirty="0">
                <a:solidFill>
                  <a:srgbClr val="FFFFFF"/>
                </a:solidFill>
              </a:rPr>
              <a:t>Read assembly text and generate machine instructions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dirty="0">
                <a:solidFill>
                  <a:srgbClr val="FFFFFF"/>
                </a:solidFill>
              </a:rPr>
              <a:t>Goal: avoid if / else if / …, based on a read-in keyword, to decide what to do with the rest of the line.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dirty="0">
                <a:solidFill>
                  <a:srgbClr val="FFFFFF"/>
                </a:solidFill>
              </a:rPr>
              <a:t>Solution: a Map</a:t>
            </a:r>
            <a:r>
              <a:rPr lang="en-US" sz="3230" dirty="0">
                <a:solidFill>
                  <a:srgbClr val="FFFFFF"/>
                </a:solidFill>
              </a:rPr>
              <a:t>,</a:t>
            </a:r>
            <a:endParaRPr sz="3230" dirty="0">
              <a:solidFill>
                <a:srgbClr val="FFFFFF"/>
              </a:solidFill>
            </a:endParaRPr>
          </a:p>
          <a:p>
            <a:pPr marL="777240" lvl="1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dirty="0">
                <a:solidFill>
                  <a:srgbClr val="FFFFFF"/>
                </a:solidFill>
              </a:rPr>
              <a:t>from keywords already read in</a:t>
            </a:r>
            <a:r>
              <a:rPr lang="en-US" sz="3230" dirty="0">
                <a:solidFill>
                  <a:srgbClr val="FFFFFF"/>
                </a:solidFill>
              </a:rPr>
              <a:t>,</a:t>
            </a:r>
            <a:endParaRPr sz="3230" dirty="0">
              <a:solidFill>
                <a:srgbClr val="FFFFFF"/>
              </a:solidFill>
            </a:endParaRPr>
          </a:p>
          <a:p>
            <a:pPr marL="777240" lvl="1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dirty="0">
                <a:solidFill>
                  <a:srgbClr val="FFFFFF"/>
                </a:solidFill>
              </a:rPr>
              <a:t>to functions that each take the input Scanner and produce the correct instruction.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40" dirty="0">
                <a:solidFill>
                  <a:srgbClr val="FFFFFF"/>
                </a:solidFill>
              </a:rPr>
              <a:t>The example uses the </a:t>
            </a:r>
            <a:r>
              <a:rPr lang="en-US" sz="664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6640" dirty="0">
                <a:solidFill>
                  <a:srgbClr val="FFFFFF"/>
                </a:solidFill>
              </a:rPr>
              <a:t> functional interface.</a:t>
            </a:r>
            <a:endParaRPr sz="6640" dirty="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92216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package </a:t>
            </a:r>
            <a:r>
              <a:rPr lang="en-US" sz="2000" b="1" dirty="0" err="1">
                <a:solidFill>
                  <a:srgbClr val="99A8BA"/>
                </a:solidFill>
                <a:latin typeface="Menlo" panose="020B0609030804020204" pitchFamily="49" charset="0"/>
              </a:rPr>
              <a:t>java.util.function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b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DA920"/>
                </a:solidFill>
                <a:latin typeface="Menlo" panose="020B0609030804020204" pitchFamily="49" charset="0"/>
              </a:rPr>
              <a:t>@</a:t>
            </a:r>
            <a:r>
              <a:rPr lang="en-US" sz="2000" b="1" dirty="0" err="1">
                <a:solidFill>
                  <a:srgbClr val="ADA920"/>
                </a:solidFill>
                <a:latin typeface="Menlo" panose="020B0609030804020204" pitchFamily="49" charset="0"/>
              </a:rPr>
              <a:t>FunctionalInterface</a:t>
            </a:r>
            <a:br>
              <a:rPr lang="en-US" sz="2000" b="1" dirty="0">
                <a:solidFill>
                  <a:srgbClr val="ADA920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public interface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Function&lt;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R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 {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R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apply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t )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b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    default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&lt;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V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 Function&lt;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V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R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             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compose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 Function&lt; ?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super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V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?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extends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 before ) {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return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V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v ) -&gt; apply( </a:t>
            </a:r>
            <a:r>
              <a:rPr lang="en-US" sz="2000" b="1" dirty="0" err="1">
                <a:solidFill>
                  <a:srgbClr val="A372B8"/>
                </a:solidFill>
                <a:latin typeface="Menlo" panose="020B0609030804020204" pitchFamily="49" charset="0"/>
              </a:rPr>
              <a:t>before</a:t>
            </a:r>
            <a:r>
              <a:rPr lang="en-US" sz="20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.apply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 v ) )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}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default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&lt;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V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 Function&lt;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V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              </a:t>
            </a:r>
            <a:r>
              <a:rPr lang="en-US" sz="2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andThen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 Function&lt; ?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super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R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?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extends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V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 after ) {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return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t ) -&gt; </a:t>
            </a:r>
            <a:r>
              <a:rPr lang="en-US" sz="2000" b="1" dirty="0" err="1">
                <a:solidFill>
                  <a:srgbClr val="A372B8"/>
                </a:solidFill>
                <a:latin typeface="Menlo" panose="020B0609030804020204" pitchFamily="49" charset="0"/>
              </a:rPr>
              <a:t>after</a:t>
            </a:r>
            <a:r>
              <a:rPr lang="en-US" sz="20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.apply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 apply( t ) )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}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static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&lt;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 Function&lt;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000" b="1" dirty="0">
                <a:solidFill>
                  <a:srgbClr val="406661"/>
                </a:solidFill>
                <a:latin typeface="Menlo" panose="020B0609030804020204" pitchFamily="49" charset="0"/>
              </a:rPr>
              <a:t>T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&gt;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identity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() {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return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t -&gt; t</a:t>
            </a: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}</a:t>
            </a:r>
            <a:b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99A8BA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6522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97322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 defTabSz="484886" rt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(Scanner has just read the mnemonic.)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561808" y="1379621"/>
            <a:ext cx="11881184" cy="8181473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private static final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Map&lt; String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Function&lt; Scanner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Machine.Instruction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&gt; &gt; </a:t>
            </a:r>
            <a:r>
              <a:rPr lang="en-US" sz="2400" b="1" i="1" dirty="0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br>
              <a:rPr lang="en-US" sz="2400" b="1" i="1" dirty="0">
                <a:solidFill>
                  <a:srgbClr val="518843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static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{</a:t>
            </a:r>
            <a:b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>
                <a:solidFill>
                  <a:srgbClr val="85609A"/>
                </a:solidFill>
                <a:latin typeface="Menlo" panose="020B0609030804020204" pitchFamily="49" charset="0"/>
              </a:rPr>
              <a:t>machine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= 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new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Machine( 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true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>
                <a:solidFill>
                  <a:srgbClr val="85609A"/>
                </a:solidFill>
                <a:latin typeface="Menlo" panose="020B0609030804020204" pitchFamily="49" charset="0"/>
              </a:rPr>
              <a:t>gen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= 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new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HashMap&lt;&gt;()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"PUSH"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{ 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int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 =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Integer.</a:t>
            </a:r>
            <a:r>
              <a:rPr lang="en-US" sz="2400" b="1" i="1" dirty="0" err="1">
                <a:solidFill>
                  <a:srgbClr val="99A8BA"/>
                </a:solidFill>
                <a:latin typeface="Menlo" panose="020B0609030804020204" pitchFamily="49" charset="0"/>
              </a:rPr>
              <a:t>parseInt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in.next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()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                         return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PushConst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}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"LOAD"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{ String v =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in.next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                         return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Load( v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}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"STORE"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{ String v =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in.next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                          return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Store( v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}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"ADD"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Add()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"SUB"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Subtract()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"MULT"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Multiply()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"DIV"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Divide()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"JUMP"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{ 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int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 =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Integer.</a:t>
            </a:r>
            <a:r>
              <a:rPr lang="en-US" sz="2400" b="1" i="1" dirty="0" err="1">
                <a:solidFill>
                  <a:srgbClr val="99A8BA"/>
                </a:solidFill>
                <a:latin typeface="Menlo" panose="020B0609030804020204" pitchFamily="49" charset="0"/>
              </a:rPr>
              <a:t>parseInt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in.next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()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                         return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Jump(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}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gen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.put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>
                <a:solidFill>
                  <a:srgbClr val="587647"/>
                </a:solidFill>
                <a:latin typeface="Menlo" panose="020B0609030804020204" pitchFamily="49" charset="0"/>
              </a:rPr>
              <a:t>"BRZ"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,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in -&gt; { 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int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 =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Integer.</a:t>
            </a:r>
            <a:r>
              <a:rPr lang="en-US" sz="2400" b="1" i="1" dirty="0" err="1">
                <a:solidFill>
                  <a:srgbClr val="99A8BA"/>
                </a:solidFill>
                <a:latin typeface="Menlo" panose="020B0609030804020204" pitchFamily="49" charset="0"/>
              </a:rPr>
              <a:t>parseInt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in.next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()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                           return </a:t>
            </a:r>
            <a:r>
              <a:rPr lang="en-US" sz="2400" b="1" i="1" dirty="0" err="1">
                <a:solidFill>
                  <a:srgbClr val="85609A"/>
                </a:solidFill>
                <a:latin typeface="Menlo" panose="020B0609030804020204" pitchFamily="49" charset="0"/>
              </a:rPr>
              <a:t>machine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BF6426"/>
                </a:solidFill>
                <a:latin typeface="Menlo" panose="020B0609030804020204" pitchFamily="49" charset="0"/>
              </a:rPr>
              <a:t>new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BranchIfZero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99A8BA"/>
                </a:solidFill>
                <a:latin typeface="Menlo" panose="020B0609030804020204" pitchFamily="49" charset="0"/>
              </a:rPr>
              <a:t>i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 </a:t>
            </a: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} )</a:t>
            </a:r>
            <a: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  <a:t>;</a:t>
            </a:r>
            <a:br>
              <a:rPr lang="en-US" sz="2400" b="1" dirty="0">
                <a:solidFill>
                  <a:srgbClr val="BF6426"/>
                </a:solidFill>
                <a:latin typeface="Menlo" panose="020B0609030804020204" pitchFamily="49" charset="0"/>
              </a:rPr>
            </a:br>
            <a:r>
              <a:rPr lang="en-US" sz="2400" b="1" dirty="0">
                <a:solidFill>
                  <a:srgbClr val="99A8BA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rgbClr val="FFFFFF"/>
                </a:solidFill>
              </a:rPr>
              <a:t>Advantages of the Approach</a:t>
            </a: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rgbClr val="FFFFFF"/>
                </a:solidFill>
              </a:rPr>
              <a:t>used in </a:t>
            </a:r>
            <a:r>
              <a:rPr lang="en-US" sz="6640" dirty="0">
                <a:solidFill>
                  <a:srgbClr val="FFFFFF"/>
                </a:solidFill>
              </a:rPr>
              <a:t>Phyllo</a:t>
            </a:r>
            <a:endParaRPr sz="6640" dirty="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Additions are easy.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Code to handle each keyword is co-located with the keyword.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All such code is in one location.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 need for a “set of legal keywords”; the key set of this map provides that for free.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7600" dirty="0">
                <a:solidFill>
                  <a:srgbClr val="FFFFFF"/>
                </a:solidFill>
              </a:rPr>
              <a:t>Advanced Example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 dirty="0">
                <a:solidFill>
                  <a:schemeClr val="tx1"/>
                </a:solidFill>
              </a:rPr>
              <a:t>From </a:t>
            </a:r>
            <a:r>
              <a:rPr lang="en-US" sz="3230" dirty="0">
                <a:solidFill>
                  <a:schemeClr val="tx1"/>
                </a:solidFill>
              </a:rPr>
              <a:t>a DOM Tree Lab</a:t>
            </a:r>
            <a:endParaRPr sz="3230" dirty="0">
              <a:solidFill>
                <a:schemeClr val="tx1"/>
              </a:solidFill>
            </a:endParaRP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lang="en-US" sz="3230" dirty="0">
                <a:solidFill>
                  <a:schemeClr val="tx1"/>
                </a:solidFill>
              </a:rPr>
              <a:t>It is often the case that to implement a method on a collection of components, you call the same method on each of your components.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lang="en-US" sz="3230" dirty="0">
                <a:solidFill>
                  <a:schemeClr val="tx1"/>
                </a:solidFill>
              </a:rPr>
              <a:t>This can be done with loops, but lambda expressions are more concise and less error-prone.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lang="en-US" sz="3230" dirty="0">
                <a:solidFill>
                  <a:schemeClr val="tx1"/>
                </a:solidFill>
              </a:rPr>
              <a:t>Some examples follow.</a:t>
            </a:r>
          </a:p>
        </p:txBody>
      </p:sp>
    </p:spTree>
    <p:extLst>
      <p:ext uri="{BB962C8B-B14F-4D97-AF65-F5344CB8AC3E}">
        <p14:creationId xmlns:p14="http://schemas.microsoft.com/office/powerpoint/2010/main" val="32949178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First, A Small Example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nonsense example: shows a very complicated way to say, “Hello”.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Remember that the 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println</a:t>
            </a:r>
            <a:r>
              <a:rPr sz="3800">
                <a:solidFill>
                  <a:srgbClr val="FFFFFF"/>
                </a:solidFill>
              </a:rPr>
              <a:t> method prints objects by invoking their </a:t>
            </a:r>
            <a:r>
              <a:rPr sz="38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toString</a:t>
            </a:r>
            <a:r>
              <a:rPr sz="3800">
                <a:solidFill>
                  <a:srgbClr val="FFFFFF"/>
                </a:solidFill>
              </a:rPr>
              <a:t> methods.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 shall see how to create instances of “instant classes”.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40" dirty="0">
                <a:solidFill>
                  <a:srgbClr val="FFFFFF"/>
                </a:solidFill>
              </a:rPr>
              <a:t>Examples:</a:t>
            </a:r>
            <a:br>
              <a:rPr lang="en-US" sz="6640" dirty="0">
                <a:solidFill>
                  <a:srgbClr val="FFFFFF"/>
                </a:solidFill>
              </a:rPr>
            </a:br>
            <a:r>
              <a:rPr lang="en-US" sz="6640" dirty="0">
                <a:solidFill>
                  <a:srgbClr val="FFFFFF"/>
                </a:solidFill>
              </a:rPr>
              <a:t>Processing Lists of Strings</a:t>
            </a:r>
            <a:endParaRPr sz="664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8A433"/>
          </a:solidFill>
        </p:spPr>
        <p:txBody>
          <a:bodyPr>
            <a:normAutofit/>
          </a:bodyPr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Menlo Regular"/>
                <a:cs typeface="Menlo Regular"/>
              </a:rPr>
              <a:t>public long </a:t>
            </a:r>
            <a:r>
              <a:rPr lang="en-US" sz="2400" dirty="0" err="1">
                <a:latin typeface="Menlo Regular"/>
                <a:cs typeface="Menlo Regular"/>
              </a:rPr>
              <a:t>characterCount</a:t>
            </a:r>
            <a:r>
              <a:rPr lang="en-US" sz="2400" dirty="0">
                <a:latin typeface="Menlo Regular"/>
                <a:cs typeface="Menlo Regular"/>
              </a:rPr>
              <a:t>() {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   return </a:t>
            </a:r>
            <a:r>
              <a:rPr lang="en-US" sz="2400" dirty="0" err="1">
                <a:latin typeface="Menlo Regular"/>
                <a:cs typeface="Menlo Regular"/>
              </a:rPr>
              <a:t>textList.stream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           .</a:t>
            </a:r>
            <a:r>
              <a:rPr lang="en-US" sz="2400" dirty="0" err="1">
                <a:latin typeface="Menlo Regular"/>
                <a:cs typeface="Menlo Regular"/>
              </a:rPr>
              <a:t>mapToLong</a:t>
            </a:r>
            <a:r>
              <a:rPr lang="en-US" sz="2400" dirty="0">
                <a:latin typeface="Menlo Regular"/>
                <a:cs typeface="Menlo Regular"/>
              </a:rPr>
              <a:t>( text -&gt; </a:t>
            </a:r>
            <a:r>
              <a:rPr lang="en-US" sz="2400" dirty="0" err="1">
                <a:latin typeface="Menlo Regular"/>
                <a:cs typeface="Menlo Regular"/>
              </a:rPr>
              <a:t>text.characterCount</a:t>
            </a:r>
            <a:r>
              <a:rPr lang="en-US" sz="2400" dirty="0">
                <a:latin typeface="Menlo Regular"/>
                <a:cs typeface="Menlo Regular"/>
              </a:rPr>
              <a:t>() 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           .sum();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}</a:t>
            </a:r>
            <a:br>
              <a:rPr lang="en-US" sz="2400" dirty="0">
                <a:latin typeface="Menlo Regular"/>
                <a:cs typeface="Menlo Regular"/>
              </a:rPr>
            </a:b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public void replace( String </a:t>
            </a:r>
            <a:r>
              <a:rPr lang="en-US" sz="2400" dirty="0" err="1">
                <a:latin typeface="Menlo Regular"/>
                <a:cs typeface="Menlo Regular"/>
              </a:rPr>
              <a:t>oldS</a:t>
            </a:r>
            <a:r>
              <a:rPr lang="en-US" sz="2400" dirty="0">
                <a:latin typeface="Menlo Regular"/>
                <a:cs typeface="Menlo Regular"/>
              </a:rPr>
              <a:t>, String </a:t>
            </a:r>
            <a:r>
              <a:rPr lang="en-US" sz="2400" dirty="0" err="1">
                <a:latin typeface="Menlo Regular"/>
                <a:cs typeface="Menlo Regular"/>
              </a:rPr>
              <a:t>newS</a:t>
            </a:r>
            <a:r>
              <a:rPr lang="en-US" sz="2400" dirty="0">
                <a:latin typeface="Menlo Regular"/>
                <a:cs typeface="Menlo Regular"/>
              </a:rPr>
              <a:t> ) {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   </a:t>
            </a:r>
            <a:r>
              <a:rPr lang="en-US" sz="2400" dirty="0" err="1">
                <a:latin typeface="Menlo Regular"/>
                <a:cs typeface="Menlo Regular"/>
              </a:rPr>
              <a:t>textList.stream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            .</a:t>
            </a:r>
            <a:r>
              <a:rPr lang="en-US" sz="2400" dirty="0" err="1">
                <a:latin typeface="Menlo Regular"/>
                <a:cs typeface="Menlo Regular"/>
              </a:rPr>
              <a:t>forEach</a:t>
            </a:r>
            <a:r>
              <a:rPr lang="en-US" sz="2400" dirty="0">
                <a:latin typeface="Menlo Regular"/>
                <a:cs typeface="Menlo Regular"/>
              </a:rPr>
              <a:t>( part -&gt; </a:t>
            </a:r>
            <a:r>
              <a:rPr lang="en-US" sz="2400" dirty="0" err="1">
                <a:latin typeface="Menlo Regular"/>
                <a:cs typeface="Menlo Regular"/>
              </a:rPr>
              <a:t>part.replace</a:t>
            </a:r>
            <a:r>
              <a:rPr lang="en-US" sz="2400" dirty="0">
                <a:latin typeface="Menlo Regular"/>
                <a:cs typeface="Menlo Regular"/>
              </a:rPr>
              <a:t>( </a:t>
            </a:r>
            <a:r>
              <a:rPr lang="en-US" sz="2400" dirty="0" err="1">
                <a:latin typeface="Menlo Regular"/>
                <a:cs typeface="Menlo Regular"/>
              </a:rPr>
              <a:t>oldS</a:t>
            </a:r>
            <a:r>
              <a:rPr lang="en-US" sz="2400" dirty="0">
                <a:latin typeface="Menlo Regular"/>
                <a:cs typeface="Menlo Regular"/>
              </a:rPr>
              <a:t>, </a:t>
            </a:r>
            <a:r>
              <a:rPr lang="en-US" sz="2400" dirty="0" err="1">
                <a:latin typeface="Menlo Regular"/>
                <a:cs typeface="Menlo Regular"/>
              </a:rPr>
              <a:t>newS</a:t>
            </a:r>
            <a:r>
              <a:rPr lang="en-US" sz="2400" dirty="0">
                <a:latin typeface="Menlo Regular"/>
                <a:cs typeface="Menlo Regular"/>
              </a:rPr>
              <a:t> ) );</a:t>
            </a:r>
            <a:br>
              <a:rPr lang="en-US" sz="2400" dirty="0">
                <a:latin typeface="Menlo Regular"/>
                <a:cs typeface="Menlo Regular"/>
              </a:rPr>
            </a:br>
            <a:r>
              <a:rPr lang="en-US" sz="2400" dirty="0">
                <a:latin typeface="Menlo Regular"/>
                <a:cs typeface="Menlo Regular"/>
              </a:rPr>
              <a:t>}</a:t>
            </a:r>
            <a:br>
              <a:rPr lang="en-US" sz="2400" dirty="0">
                <a:latin typeface="Menlo Regular"/>
                <a:cs typeface="Menlo Regular"/>
              </a:rPr>
            </a:br>
            <a:endParaRPr sz="2400" dirty="0">
              <a:latin typeface="Menlo Regular"/>
              <a:ea typeface="Menlo"/>
              <a:cs typeface="Menlo Regular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7384082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5F8C-3919-E244-A362-160B1185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584200" rtl="0"/>
            <a:r>
              <a:rPr lang="en-US" dirty="0"/>
              <a:t>C++ </a:t>
            </a:r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E7A5-68DB-4C40-B203-385BBDE9E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Ret, class...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function&lt;Ret(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...)&gt;;</a:t>
            </a:r>
          </a:p>
          <a:p>
            <a:pPr algn="l" rtl="0"/>
            <a:r>
              <a:rPr lang="en-US" dirty="0"/>
              <a:t>Can represent</a:t>
            </a:r>
          </a:p>
          <a:p>
            <a:pPr lvl="1" algn="l" rtl="0"/>
            <a:r>
              <a:rPr lang="en-US" dirty="0"/>
              <a:t>A function with appropriate arguments</a:t>
            </a:r>
          </a:p>
          <a:p>
            <a:pPr lvl="1" algn="l" rtl="0"/>
            <a:r>
              <a:rPr lang="en-US" dirty="0"/>
              <a:t>A subclass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 that defines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operator() </a:t>
            </a:r>
            <a:r>
              <a:rPr lang="en-US" dirty="0"/>
              <a:t>with appropriate arguments</a:t>
            </a:r>
          </a:p>
          <a:p>
            <a:pPr lvl="1" algn="l" rtl="0"/>
            <a:r>
              <a:rPr lang="en-US" dirty="0"/>
              <a:t>A lambda</a:t>
            </a:r>
          </a:p>
        </p:txBody>
      </p:sp>
    </p:spTree>
    <p:extLst>
      <p:ext uri="{BB962C8B-B14F-4D97-AF65-F5344CB8AC3E}">
        <p14:creationId xmlns:p14="http://schemas.microsoft.com/office/powerpoint/2010/main" val="7070059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7C91-DB9D-E546-8DFA-94AF515C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defTabSz="584200" rtl="0"/>
            <a:r>
              <a:rPr lang="en-US" dirty="0"/>
              <a:t>Translate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 to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1293-594A-FB4C-8239-3FBF887F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68" y="2535989"/>
            <a:ext cx="12571663" cy="700237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name;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Person( string n,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):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name( n ), age( a ) {}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name + "[" +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to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_string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age ) + "]";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operator&lt;(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 other )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name 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783258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2773-1331-ED45-A45B-1E79E2AC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310105"/>
          </a:xfrm>
        </p:spPr>
        <p:txBody>
          <a:bodyPr/>
          <a:lstStyle/>
          <a:p>
            <a:pPr algn="ctr" defTabSz="584200" rtl="0"/>
            <a:r>
              <a:rPr lang="en-US" dirty="0"/>
              <a:t>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C32D-5F37-CE4D-8E8C-0EB19F56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63" y="1716505"/>
            <a:ext cx="12593053" cy="7748337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Plain function</a:t>
            </a:r>
            <a:br>
              <a:rPr lang="en-US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print_person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Person p ) {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p.to_string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dirty="0" err="1"/>
              <a:t>Functor</a:t>
            </a:r>
            <a:r>
              <a:rPr lang="en-US" dirty="0"/>
              <a:t> class, defining operator()</a:t>
            </a:r>
            <a:br>
              <a:rPr lang="en-US" dirty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PersonPrinter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function&lt; void( Person ) &gt;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operator() ( Person p )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p.to_string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 rtl="0"/>
            <a:r>
              <a:rPr lang="en-US" dirty="0"/>
              <a:t>Lambda (creates a </a:t>
            </a:r>
            <a:r>
              <a:rPr lang="en-US" i="1" dirty="0"/>
              <a:t>closure</a:t>
            </a:r>
            <a:r>
              <a:rPr lang="en-US" dirty="0"/>
              <a:t>)</a:t>
            </a:r>
            <a:br>
              <a:rPr lang="en-US" dirty="0"/>
            </a:b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[](Person p){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p.to_string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641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B41BD-EA11-944A-B03E-46062C4BCE2A}"/>
              </a:ext>
            </a:extLst>
          </p:cNvPr>
          <p:cNvSpPr txBox="1"/>
          <p:nvPr/>
        </p:nvSpPr>
        <p:spPr>
          <a:xfrm>
            <a:off x="0" y="113475"/>
            <a:ext cx="12881811" cy="4842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set&lt; Person &gt; people{};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people.insert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Person( "Alice", 20 ) );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people.insert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Person( "Bob", 22 ) );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people.insert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Person( "Carol", 21 ) );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people.insert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Person( "Dan", 18 ) );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people.begin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people.end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print_person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"====================" &lt;&lt;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people.begin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people.end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PersonPrinter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"====================" &lt;&lt;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people.begin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people.end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algn="l" rtl="0" latinLnBrk="1" hangingPunct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[](Person p){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p.to_string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 );</a:t>
            </a:r>
            <a:endParaRPr kumimoji="0" lang="en-US" sz="2800" b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8792D-4DDB-AC4F-87E5-0FB78F10E5C6}"/>
              </a:ext>
            </a:extLst>
          </p:cNvPr>
          <p:cNvSpPr txBox="1"/>
          <p:nvPr/>
        </p:nvSpPr>
        <p:spPr>
          <a:xfrm>
            <a:off x="4866756" y="5141551"/>
            <a:ext cx="3180358" cy="4411464"/>
          </a:xfrm>
          <a:prstGeom prst="rect">
            <a:avLst/>
          </a:prstGeom>
          <a:noFill/>
          <a:ln w="12700" cap="flat">
            <a:solidFill>
              <a:schemeClr val="accent6">
                <a:lumMod val="20000"/>
                <a:lumOff val="8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Alice[20]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Bob[22]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Carol[21]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Dan[18]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Alice[20]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Bob[22]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Carol[21]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Dan[18]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Alice[20]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Bob[22]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Carol[21]</a:t>
            </a:r>
          </a:p>
          <a:p>
            <a:pPr algn="l" rtl="0" latinLnBrk="1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Dan[18]</a:t>
            </a:r>
          </a:p>
        </p:txBody>
      </p:sp>
    </p:spTree>
    <p:extLst>
      <p:ext uri="{BB962C8B-B14F-4D97-AF65-F5344CB8AC3E}">
        <p14:creationId xmlns:p14="http://schemas.microsoft.com/office/powerpoint/2010/main" val="45269348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lvl="0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 dirty="0">
                <a:solidFill>
                  <a:schemeClr val="tx1"/>
                </a:solidFill>
              </a:rPr>
              <a:t>Think carefully about whether or not this abbreviated λ notation clarifies (due to conciseness) or obscures the code’s purpose.</a:t>
            </a:r>
          </a:p>
          <a:p>
            <a:pPr marL="448055" lvl="0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 dirty="0">
                <a:solidFill>
                  <a:schemeClr val="tx1"/>
                </a:solidFill>
              </a:rPr>
              <a:t>Short λ’s are generally good.</a:t>
            </a:r>
          </a:p>
          <a:p>
            <a:pPr marL="448055" lvl="0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 dirty="0">
                <a:solidFill>
                  <a:schemeClr val="tx1"/>
                </a:solidFill>
              </a:rPr>
              <a:t>Long λ’s should either</a:t>
            </a:r>
          </a:p>
          <a:p>
            <a:pPr marL="896111" lvl="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 dirty="0">
                <a:solidFill>
                  <a:schemeClr val="tx1"/>
                </a:solidFill>
              </a:rPr>
              <a:t>Call another method to do the work, or</a:t>
            </a:r>
          </a:p>
          <a:p>
            <a:pPr marL="896111" lvl="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 dirty="0">
                <a:solidFill>
                  <a:schemeClr val="tx1"/>
                </a:solidFill>
              </a:rPr>
              <a:t>Be restated as a full class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 dirty="0">
                <a:solidFill>
                  <a:srgbClr val="FFFFFF"/>
                </a:solidFill>
              </a:rPr>
              <a:t>N</a:t>
            </a:r>
            <a:r>
              <a:rPr lang="en-US" sz="7040" dirty="0">
                <a:solidFill>
                  <a:srgbClr val="FFFFFF"/>
                </a:solidFill>
              </a:rPr>
              <a:t>ormal, </a:t>
            </a:r>
            <a:r>
              <a:rPr sz="7040" dirty="0">
                <a:solidFill>
                  <a:srgbClr val="FFFFFF"/>
                </a:solidFill>
              </a:rPr>
              <a:t>Named Class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class Something </a:t>
            </a:r>
            <a:r>
              <a:rPr sz="3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extends Object</a:t>
            </a: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@Override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String toString() {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return “Hello”;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// ====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System.out.println( new Something() 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Instant (Anonymous) Class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System.out.println( new Object() {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@Override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String toString() {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return “Hello”;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3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 );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952500" y="1225020"/>
            <a:ext cx="11099800" cy="1302280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Sample Class, Condensed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class Person {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private String name;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private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age;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Person( String n,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a ) { name = n; age = a; }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@Override public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hashCode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 { /* … */ }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@Override public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boolean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equals( Object o ) { /* … */ }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@Override public String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toString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 {</a:t>
            </a:r>
            <a:b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    return name + '[' + age + ']'; }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public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boolean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304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mayDrink</a:t>
            </a: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 { return age &gt;= 21; }</a:t>
            </a:r>
          </a:p>
          <a:p>
            <a:pPr marL="0" lv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04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48" name="Shape 48"/>
          <p:cNvSpPr/>
          <p:nvPr/>
        </p:nvSpPr>
        <p:spPr>
          <a:xfrm>
            <a:off x="952500" y="39687"/>
            <a:ext cx="11099800" cy="130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A More Practical Example: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Setup Code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Collection&lt; Person &gt; people =</a:t>
            </a:r>
            <a:b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    new </a:t>
            </a:r>
            <a:r>
              <a:rPr sz="27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HashSet</a:t>
            </a: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&lt; Person &gt;();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people.add</a:t>
            </a: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 new Person( "Alice", 20 )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people.add</a:t>
            </a: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 new Person( "Bob", 22 )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people.add</a:t>
            </a: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 new Person( "Carol", 21 )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 err="1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people.add</a:t>
            </a: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 new Person( "Dan", 18 ) 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4"/>
          <p:cNvSpPr txBox="1">
            <a:spLocks/>
          </p:cNvSpPr>
          <p:nvPr/>
        </p:nvSpPr>
        <p:spPr>
          <a:xfrm>
            <a:off x="224113" y="5457894"/>
            <a:ext cx="12575250" cy="390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4572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9144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3716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8288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860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7432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32004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6576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4114800" indent="-4572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for ( Iterator&lt;Person&gt; </a:t>
            </a:r>
            <a:r>
              <a:rPr lang="en-US" sz="24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ip</a:t>
            </a: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people.iterator</a:t>
            </a: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(); </a:t>
            </a:r>
            <a:r>
              <a:rPr lang="en-US" sz="24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ip.hasNext</a:t>
            </a: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(); ) {</a:t>
            </a:r>
          </a:p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Person p = </a:t>
            </a:r>
            <a:r>
              <a:rPr lang="en-US" sz="24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ip.next</a:t>
            </a: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();</a:t>
            </a:r>
          </a:p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 p );</a:t>
            </a:r>
          </a:p>
          <a:p>
            <a:pPr marL="0" indent="0" algn="l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Action Code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945211" cy="248696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for ( Person p: people ) {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System.out.println( p );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55" name="Shape 55"/>
          <p:cNvSpPr/>
          <p:nvPr/>
        </p:nvSpPr>
        <p:spPr>
          <a:xfrm>
            <a:off x="8642449" y="6994610"/>
            <a:ext cx="3409851" cy="1769716"/>
          </a:xfrm>
          <a:prstGeom prst="rect">
            <a:avLst/>
          </a:prstGeom>
          <a:solidFill>
            <a:srgbClr val="E8A433"/>
          </a:solidFill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Dan[18]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Bob[22]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Alice[20]</a:t>
            </a:r>
            <a:b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Carol[21]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Functional Interfaces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/>
                </a:solidFill>
              </a:rPr>
              <a:t>How to represent a function in Java, a language that wraps all code in classes?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/>
                </a:solidFill>
              </a:rPr>
              <a:t>Build </a:t>
            </a:r>
            <a:r>
              <a:rPr sz="3800" i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functional interfaces</a:t>
            </a:r>
            <a:r>
              <a:rPr sz="3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sz="3800" dirty="0">
                <a:solidFill>
                  <a:schemeClr val="tx1"/>
                </a:solidFill>
              </a:rPr>
              <a:t>(F.I.).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/>
                </a:solidFill>
              </a:rPr>
              <a:t>An F.I. only has one abstract method.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/>
                </a:solidFill>
              </a:rPr>
              <a:t>To define a function, wrap it inside a class that implements an F.I.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1171</Words>
  <Application>Microsoft Macintosh PowerPoint</Application>
  <PresentationFormat>Custom</PresentationFormat>
  <Paragraphs>200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Courier New</vt:lpstr>
      <vt:lpstr>Helvetica Light</vt:lpstr>
      <vt:lpstr>Helvetica Neue</vt:lpstr>
      <vt:lpstr>Menlo</vt:lpstr>
      <vt:lpstr>Menlo Regular</vt:lpstr>
      <vt:lpstr>Gradient</vt:lpstr>
      <vt:lpstr>PowerPoint Presentation</vt:lpstr>
      <vt:lpstr>PowerPoint Presentation</vt:lpstr>
      <vt:lpstr>First, A Small Example</vt:lpstr>
      <vt:lpstr>Normal, Named Class</vt:lpstr>
      <vt:lpstr>Instant (Anonymous) Class</vt:lpstr>
      <vt:lpstr>Sample Class, Condensed</vt:lpstr>
      <vt:lpstr>Setup Code</vt:lpstr>
      <vt:lpstr>Action Code</vt:lpstr>
      <vt:lpstr>Functional Interfaces</vt:lpstr>
      <vt:lpstr>Example F.I.: Consumer</vt:lpstr>
      <vt:lpstr>Iterable.forEach needs Consumer</vt:lpstr>
      <vt:lpstr>A Printing Consumer</vt:lpstr>
      <vt:lpstr>Let’s rename the parameter!</vt:lpstr>
      <vt:lpstr>Rewriting Action</vt:lpstr>
      <vt:lpstr>Nested Anonymous Class</vt:lpstr>
      <vt:lpstr>Lambda #1</vt:lpstr>
      <vt:lpstr>Lambda #2</vt:lpstr>
      <vt:lpstr>Lambda #3</vt:lpstr>
      <vt:lpstr>Condensing. . .</vt:lpstr>
      <vt:lpstr>java.util.stream.Stream</vt:lpstr>
      <vt:lpstr>Using Streams</vt:lpstr>
      <vt:lpstr>Another Functional Interface</vt:lpstr>
      <vt:lpstr>Modifying a Stream with a Filter</vt:lpstr>
      <vt:lpstr>Simplifying, Again</vt:lpstr>
      <vt:lpstr>Advanced Example</vt:lpstr>
      <vt:lpstr>The example uses the Function functional interface.</vt:lpstr>
      <vt:lpstr>(Scanner has just read the mnemonic.)</vt:lpstr>
      <vt:lpstr>Advantages of the Approach used in Phyllo</vt:lpstr>
      <vt:lpstr>Advanced Example</vt:lpstr>
      <vt:lpstr>Examples: Processing Lists of Strings</vt:lpstr>
      <vt:lpstr>C++ Functors</vt:lpstr>
      <vt:lpstr>Translate Person to C++</vt:lpstr>
      <vt:lpstr>3 functions</vt:lpstr>
      <vt:lpstr>PowerPoint Presentation</vt:lpstr>
      <vt:lpstr>Recommendations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8: THE RISE OF LAMBDA</dc:title>
  <cp:lastModifiedBy>James Heliotis</cp:lastModifiedBy>
  <cp:revision>36</cp:revision>
  <cp:lastPrinted>2016-02-28T23:54:49Z</cp:lastPrinted>
  <dcterms:modified xsi:type="dcterms:W3CDTF">2018-04-23T20:19:26Z</dcterms:modified>
</cp:coreProperties>
</file>