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33.xml" ContentType="application/vnd.openxmlformats-officedocument.presentationml.tags+xml"/>
  <Override PartName="/ppt/notesSlides/notesSlide33.xml" ContentType="application/vnd.openxmlformats-officedocument.presentationml.notesSlide+xml"/>
  <Override PartName="/ppt/tags/tag34.xml" ContentType="application/vnd.openxmlformats-officedocument.presentationml.tags+xml"/>
  <Override PartName="/ppt/notesSlides/notesSlide34.xml" ContentType="application/vnd.openxmlformats-officedocument.presentationml.notesSlide+xml"/>
  <Override PartName="/ppt/tags/tag35.xml" ContentType="application/vnd.openxmlformats-officedocument.presentationml.tags+xml"/>
  <Override PartName="/ppt/notesSlides/notesSlide35.xml" ContentType="application/vnd.openxmlformats-officedocument.presentationml.notesSlide+xml"/>
  <Override PartName="/ppt/tags/tag36.xml" ContentType="application/vnd.openxmlformats-officedocument.presentationml.tags+xml"/>
  <Override PartName="/ppt/notesSlides/notesSlide36.xml" ContentType="application/vnd.openxmlformats-officedocument.presentationml.notesSlide+xml"/>
  <Override PartName="/ppt/tags/tag37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9" r:id="rId1"/>
  </p:sldMasterIdLst>
  <p:notesMasterIdLst>
    <p:notesMasterId r:id="rId57"/>
  </p:notesMasterIdLst>
  <p:handoutMasterIdLst>
    <p:handoutMasterId r:id="rId58"/>
  </p:handoutMasterIdLst>
  <p:sldIdLst>
    <p:sldId id="256" r:id="rId2"/>
    <p:sldId id="344" r:id="rId3"/>
    <p:sldId id="258" r:id="rId4"/>
    <p:sldId id="257" r:id="rId5"/>
    <p:sldId id="341" r:id="rId6"/>
    <p:sldId id="314" r:id="rId7"/>
    <p:sldId id="316" r:id="rId8"/>
    <p:sldId id="259" r:id="rId9"/>
    <p:sldId id="260" r:id="rId10"/>
    <p:sldId id="263" r:id="rId11"/>
    <p:sldId id="264" r:id="rId12"/>
    <p:sldId id="265" r:id="rId13"/>
    <p:sldId id="322" r:id="rId14"/>
    <p:sldId id="320" r:id="rId15"/>
    <p:sldId id="321" r:id="rId16"/>
    <p:sldId id="323" r:id="rId17"/>
    <p:sldId id="266" r:id="rId18"/>
    <p:sldId id="276" r:id="rId19"/>
    <p:sldId id="305" r:id="rId20"/>
    <p:sldId id="310" r:id="rId21"/>
    <p:sldId id="311" r:id="rId22"/>
    <p:sldId id="312" r:id="rId23"/>
    <p:sldId id="313" r:id="rId24"/>
    <p:sldId id="278" r:id="rId25"/>
    <p:sldId id="319" r:id="rId26"/>
    <p:sldId id="277" r:id="rId27"/>
    <p:sldId id="282" r:id="rId28"/>
    <p:sldId id="284" r:id="rId29"/>
    <p:sldId id="292" r:id="rId30"/>
    <p:sldId id="285" r:id="rId31"/>
    <p:sldId id="288" r:id="rId32"/>
    <p:sldId id="289" r:id="rId33"/>
    <p:sldId id="324" r:id="rId34"/>
    <p:sldId id="290" r:id="rId35"/>
    <p:sldId id="286" r:id="rId36"/>
    <p:sldId id="287" r:id="rId37"/>
    <p:sldId id="330" r:id="rId38"/>
    <p:sldId id="291" r:id="rId39"/>
    <p:sldId id="293" r:id="rId40"/>
    <p:sldId id="294" r:id="rId41"/>
    <p:sldId id="296" r:id="rId42"/>
    <p:sldId id="333" r:id="rId43"/>
    <p:sldId id="318" r:id="rId44"/>
    <p:sldId id="325" r:id="rId45"/>
    <p:sldId id="326" r:id="rId46"/>
    <p:sldId id="343" r:id="rId47"/>
    <p:sldId id="327" r:id="rId48"/>
    <p:sldId id="328" r:id="rId49"/>
    <p:sldId id="329" r:id="rId50"/>
    <p:sldId id="342" r:id="rId51"/>
    <p:sldId id="334" r:id="rId52"/>
    <p:sldId id="298" r:id="rId53"/>
    <p:sldId id="335" r:id="rId54"/>
    <p:sldId id="340" r:id="rId55"/>
    <p:sldId id="336" r:id="rId56"/>
  </p:sldIdLst>
  <p:sldSz cx="9144000" cy="6858000" type="screen4x3"/>
  <p:notesSz cx="9283700" cy="6997700"/>
  <p:custDataLst>
    <p:tags r:id="rId5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Heliotis" initials="JH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3" autoAdjust="0"/>
    <p:restoredTop sz="87483" autoAdjust="0"/>
  </p:normalViewPr>
  <p:slideViewPr>
    <p:cSldViewPr>
      <p:cViewPr varScale="1">
        <p:scale>
          <a:sx n="114" d="100"/>
          <a:sy n="114" d="100"/>
        </p:scale>
        <p:origin x="93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0"/>
    </p:cViewPr>
  </p:sorterViewPr>
  <p:notesViewPr>
    <p:cSldViewPr>
      <p:cViewPr varScale="1">
        <p:scale>
          <a:sx n="129" d="100"/>
          <a:sy n="129" d="100"/>
        </p:scale>
        <p:origin x="138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22656" cy="34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8939" y="0"/>
            <a:ext cx="4022656" cy="34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647098"/>
            <a:ext cx="4022656" cy="34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8939" y="6647098"/>
            <a:ext cx="4022656" cy="34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69718034-E7FC-9C44-9ED4-32CCBC6C75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501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22656" cy="34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1045" y="0"/>
            <a:ext cx="4022656" cy="34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2425" y="525463"/>
            <a:ext cx="3498850" cy="2624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283" y="3324147"/>
            <a:ext cx="6811136" cy="3148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648294"/>
            <a:ext cx="4022656" cy="34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1045" y="6648294"/>
            <a:ext cx="4022656" cy="34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smtClean="0"/>
            </a:lvl1pPr>
          </a:lstStyle>
          <a:p>
            <a:pPr>
              <a:defRPr/>
            </a:pPr>
            <a:fld id="{FDB8C44F-F4F9-3F41-8611-038EEF434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175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09C812B-7C9C-C24C-A5A9-2305814B5EA5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CD710DC-D60F-2243-8876-71FCD5A0980C}" type="slidenum">
              <a:rPr lang="en-US" sz="1300"/>
              <a:pPr eaLnBrk="1" hangingPunct="1"/>
              <a:t>14</a:t>
            </a:fld>
            <a:endParaRPr lang="en-US" sz="13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Hmmm. Ada syntax reminds us of Perl?!</a:t>
            </a:r>
          </a:p>
        </p:txBody>
      </p:sp>
    </p:spTree>
    <p:extLst>
      <p:ext uri="{BB962C8B-B14F-4D97-AF65-F5344CB8AC3E}">
        <p14:creationId xmlns:p14="http://schemas.microsoft.com/office/powerpoint/2010/main" val="1195657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CD710DC-D60F-2243-8876-71FCD5A0980C}" type="slidenum">
              <a:rPr lang="en-US" sz="1300"/>
              <a:pPr eaLnBrk="1" hangingPunct="1"/>
              <a:t>15</a:t>
            </a:fld>
            <a:endParaRPr lang="en-US" sz="13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Hmmm. Ada syntax reminds us of Perl?!</a:t>
            </a:r>
          </a:p>
        </p:txBody>
      </p:sp>
    </p:spTree>
    <p:extLst>
      <p:ext uri="{BB962C8B-B14F-4D97-AF65-F5344CB8AC3E}">
        <p14:creationId xmlns:p14="http://schemas.microsoft.com/office/powerpoint/2010/main" val="922830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CD710DC-D60F-2243-8876-71FCD5A0980C}" type="slidenum">
              <a:rPr lang="en-US" sz="1300"/>
              <a:pPr eaLnBrk="1" hangingPunct="1"/>
              <a:t>16</a:t>
            </a:fld>
            <a:endParaRPr lang="en-US" sz="13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Hmmm. Ada syntax reminds us of Perl?!</a:t>
            </a:r>
          </a:p>
        </p:txBody>
      </p:sp>
    </p:spTree>
    <p:extLst>
      <p:ext uri="{BB962C8B-B14F-4D97-AF65-F5344CB8AC3E}">
        <p14:creationId xmlns:p14="http://schemas.microsoft.com/office/powerpoint/2010/main" val="1223893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27F493A-A1DE-BE48-B7E0-934FD14EF51C}" type="slidenum">
              <a:rPr lang="en-US" sz="1300"/>
              <a:pPr eaLnBrk="1" hangingPunct="1"/>
              <a:t>17</a:t>
            </a:fld>
            <a:endParaRPr lang="en-US" sz="13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C++, Smalltalk: Cannot define new operator symbols</a:t>
            </a:r>
          </a:p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Eiffel: limited capability to define new operators. ML, too.</a:t>
            </a:r>
          </a:p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Python example in LittleExamples: op_ovld.py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3AC5832-B76D-764E-A173-E0373DBE4EAF}" type="slidenum">
              <a:rPr lang="en-US" sz="1300"/>
              <a:pPr eaLnBrk="1" hangingPunct="1"/>
              <a:t>18</a:t>
            </a:fld>
            <a:endParaRPr lang="en-US" sz="13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5261045" y="6648294"/>
            <a:ext cx="4022656" cy="349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27" tIns="46514" rIns="93027" bIns="46514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20677C2D-F6C2-644D-9BB1-9F0617D561B5}" type="slidenum">
              <a:rPr lang="en-US" sz="1300"/>
              <a:pPr algn="r" eaLnBrk="1" hangingPunct="1"/>
              <a:t>19</a:t>
            </a:fld>
            <a:endParaRPr lang="en-US" sz="13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5261045" y="6648294"/>
            <a:ext cx="4022656" cy="349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27" tIns="46514" rIns="93027" bIns="46514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54977573-9041-5D40-8ED0-C0C3436B20DB}" type="slidenum">
              <a:rPr lang="en-US" sz="1300"/>
              <a:pPr algn="r" eaLnBrk="1" hangingPunct="1"/>
              <a:t>20</a:t>
            </a:fld>
            <a:endParaRPr lang="en-US" sz="13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 txBox="1">
            <a:spLocks noGrp="1" noChangeArrowheads="1"/>
          </p:cNvSpPr>
          <p:nvPr/>
        </p:nvSpPr>
        <p:spPr bwMode="auto">
          <a:xfrm>
            <a:off x="5261045" y="6648294"/>
            <a:ext cx="4022656" cy="349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27" tIns="46514" rIns="93027" bIns="46514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B36C8216-7BDC-304E-B510-0250ED5E3957}" type="slidenum">
              <a:rPr lang="en-US" sz="1300"/>
              <a:pPr algn="r" eaLnBrk="1" hangingPunct="1"/>
              <a:t>21</a:t>
            </a:fld>
            <a:endParaRPr lang="en-US" sz="13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 txBox="1">
            <a:spLocks noGrp="1" noChangeArrowheads="1"/>
          </p:cNvSpPr>
          <p:nvPr/>
        </p:nvSpPr>
        <p:spPr bwMode="auto">
          <a:xfrm>
            <a:off x="5261045" y="6648294"/>
            <a:ext cx="4022656" cy="349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27" tIns="46514" rIns="93027" bIns="46514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348018DC-5E29-D441-A4F3-43F69DCF57EB}" type="slidenum">
              <a:rPr lang="en-US" sz="1300"/>
              <a:pPr algn="r" eaLnBrk="1" hangingPunct="1"/>
              <a:t>22</a:t>
            </a:fld>
            <a:endParaRPr lang="en-US" sz="13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 txBox="1">
            <a:spLocks noGrp="1" noChangeArrowheads="1"/>
          </p:cNvSpPr>
          <p:nvPr/>
        </p:nvSpPr>
        <p:spPr bwMode="auto">
          <a:xfrm>
            <a:off x="5261045" y="6648294"/>
            <a:ext cx="4022656" cy="349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27" tIns="46514" rIns="93027" bIns="46514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B2037EF2-3186-6747-B81A-07B6B8B8E598}" type="slidenum">
              <a:rPr lang="en-US" sz="1300"/>
              <a:pPr algn="r" eaLnBrk="1" hangingPunct="1"/>
              <a:t>23</a:t>
            </a:fld>
            <a:endParaRPr lang="en-US" sz="13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3F82C8E-B51D-1643-9F23-5A467BE6DDCE}" type="slidenum">
              <a:rPr lang="en-US" sz="1300"/>
              <a:pPr eaLnBrk="1" hangingPunct="1"/>
              <a:t>3</a:t>
            </a:fld>
            <a:endParaRPr lang="en-US" sz="13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8425DAD-8408-5941-B619-F5BE57FB5D5F}" type="slidenum">
              <a:rPr lang="en-US" sz="1300"/>
              <a:pPr eaLnBrk="1" hangingPunct="1"/>
              <a:t>24</a:t>
            </a:fld>
            <a:endParaRPr lang="en-US" sz="13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Does Perl support this?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8425DAD-8408-5941-B619-F5BE57FB5D5F}" type="slidenum">
              <a:rPr lang="en-US" sz="1300"/>
              <a:pPr eaLnBrk="1" hangingPunct="1"/>
              <a:t>25</a:t>
            </a:fld>
            <a:endParaRPr lang="en-US" sz="13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Does Perl support this?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8C08888-107A-E440-9BB5-8C54EE2CFF9C}" type="slidenum">
              <a:rPr lang="en-US" sz="1300"/>
              <a:pPr eaLnBrk="1" hangingPunct="1"/>
              <a:t>26</a:t>
            </a:fld>
            <a:endParaRPr lang="en-US" sz="130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155B633-818D-1048-ABED-393604FEE440}" type="slidenum">
              <a:rPr lang="en-US" sz="1300"/>
              <a:pPr eaLnBrk="1" hangingPunct="1"/>
              <a:t>27</a:t>
            </a:fld>
            <a:endParaRPr lang="en-US" sz="130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Scott: "an unexpected -- or at least unusual -- condition that arises during program execution, and cannot easily be handled in the local context."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My take: "handled" is a loaded word. It sounds too much like "fix" to me. I would say that the local context, with no knowledge of the context in which it was invoked, does not know the right way to deal with the exceptional condition.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1A5263F-8FDB-8449-BEE3-21D745DBCC87}" type="slidenum">
              <a:rPr lang="en-US" sz="1300"/>
              <a:pPr eaLnBrk="1" hangingPunct="1"/>
              <a:t>28</a:t>
            </a:fld>
            <a:endParaRPr lang="en-US" sz="13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795606-A03A-914A-9DFB-63753CF4E673}" type="slidenum">
              <a:rPr lang="en-US" sz="1300"/>
              <a:pPr eaLnBrk="1" hangingPunct="1"/>
              <a:t>29</a:t>
            </a:fld>
            <a:endParaRPr lang="en-US" sz="1300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8F24F5E-5139-C04A-925E-CBAE5F4DEE92}" type="slidenum">
              <a:rPr lang="en-US" sz="1300"/>
              <a:pPr eaLnBrk="1" hangingPunct="1"/>
              <a:t>30</a:t>
            </a:fld>
            <a:endParaRPr lang="en-US" sz="130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24A22BC-D863-164E-A98D-078D2C258798}" type="slidenum">
              <a:rPr lang="en-US" sz="1300"/>
              <a:pPr eaLnBrk="1" hangingPunct="1"/>
              <a:t>31</a:t>
            </a:fld>
            <a:endParaRPr lang="en-US" sz="130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60BB5A6-C369-7F48-BDB3-34A9DD037F19}" type="slidenum">
              <a:rPr lang="en-US" sz="1300"/>
              <a:pPr eaLnBrk="1" hangingPunct="1"/>
              <a:t>32</a:t>
            </a:fld>
            <a:endParaRPr lang="en-US" sz="1300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2D1DB3A-D4C6-3443-B069-76F89E5B4AD2}" type="slidenum">
              <a:rPr lang="en-US" sz="1300"/>
              <a:pPr eaLnBrk="1" hangingPunct="1"/>
              <a:t>34</a:t>
            </a:fld>
            <a:endParaRPr lang="en-US" sz="130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INTERESTING: compare exception-type examples in Java and C++.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F5CEAAE-10DE-FB4A-BFAB-4772AAD1F12D}" type="slidenum">
              <a:rPr lang="en-US" sz="1300"/>
              <a:pPr eaLnBrk="1" hangingPunct="1"/>
              <a:t>4</a:t>
            </a:fld>
            <a:endParaRPr lang="en-US" sz="13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D6852E1-128E-AE49-B06C-886AD18897D7}" type="slidenum">
              <a:rPr lang="en-US" sz="1300"/>
              <a:pPr eaLnBrk="1" hangingPunct="1"/>
              <a:t>35</a:t>
            </a:fld>
            <a:endParaRPr lang="en-US" sz="1300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String is useless to help the _program_ recover.</a:t>
            </a:r>
          </a:p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Handler has no idea what the problem is -- information hiding violated.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B50098A-AEFD-2344-AB80-1695C9E60161}" type="slidenum">
              <a:rPr lang="en-US" sz="1300"/>
              <a:pPr eaLnBrk="1" hangingPunct="1"/>
              <a:t>36</a:t>
            </a:fld>
            <a:endParaRPr lang="en-US" sz="1300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Cleaner from a design-by-contract perspective.</a:t>
            </a:r>
          </a:p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Harder to deal with if you're in a hurry!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Exception declarations ("catch") build up a parallel environment chain called </a:t>
            </a:r>
            <a:r>
              <a:rPr lang="en-US" dirty="0" err="1"/>
              <a:t>xenv</a:t>
            </a:r>
            <a:r>
              <a:rPr lang="en-US" dirty="0"/>
              <a:t>.</a:t>
            </a:r>
          </a:p>
          <a:p>
            <a:r>
              <a:rPr lang="en-US" dirty="0"/>
              <a:t>Applying that environment to a name is done dynamic linking. =&gt; The name is not pre-evaluated in the throw expression.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B8C44F-F4F9-3F41-8611-038EEF434B3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437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9FEF9C8-356A-3E4C-83D9-2616EB4F4F92}" type="slidenum">
              <a:rPr lang="en-US" sz="1300"/>
              <a:pPr eaLnBrk="1" hangingPunct="1"/>
              <a:t>38</a:t>
            </a:fld>
            <a:endParaRPr lang="en-US" sz="130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11E06D-75C7-BA40-9D07-6B709B07605B}" type="slidenum">
              <a:rPr lang="en-US" sz="1300"/>
              <a:pPr eaLnBrk="1" hangingPunct="1"/>
              <a:t>39</a:t>
            </a:fld>
            <a:endParaRPr lang="en-US" sz="130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23EA278-FED4-614E-A15F-FC860C9AA584}" type="slidenum">
              <a:rPr lang="en-US" sz="1300"/>
              <a:pPr eaLnBrk="1" hangingPunct="1"/>
              <a:t>40</a:t>
            </a:fld>
            <a:endParaRPr lang="en-US" sz="130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3C1FDED-90D8-3448-A329-9D33E1B7A703}" type="slidenum">
              <a:rPr lang="en-US" sz="1300"/>
              <a:pPr eaLnBrk="1" hangingPunct="1"/>
              <a:t>41</a:t>
            </a:fld>
            <a:endParaRPr lang="en-US" sz="130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E8A4B87-08BE-4542-BAF1-61062A2DF309}" type="slidenum">
              <a:rPr lang="en-US" sz="1300"/>
              <a:pPr eaLnBrk="1" hangingPunct="1"/>
              <a:t>43</a:t>
            </a:fld>
            <a:endParaRPr lang="en-US" sz="130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B8C44F-F4F9-3F41-8611-038EEF434B3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486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CF190FB-EFF1-1E4E-8504-0899128CFC17}" type="slidenum">
              <a:rPr lang="en-US" sz="1300"/>
              <a:pPr eaLnBrk="1" hangingPunct="1"/>
              <a:t>52</a:t>
            </a:fld>
            <a:endParaRPr lang="en-US" sz="130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B4F72FB-D33E-464C-9C37-FDC510AC657A}" type="slidenum">
              <a:rPr lang="en-US" sz="1300"/>
              <a:pPr eaLnBrk="1" hangingPunct="1"/>
              <a:t>8</a:t>
            </a:fld>
            <a:endParaRPr lang="en-US" sz="13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C62DB0-4CEB-644D-A360-F7756C335236}" type="slidenum">
              <a:rPr lang="en-US" sz="1300"/>
              <a:pPr eaLnBrk="1" hangingPunct="1"/>
              <a:t>9</a:t>
            </a:fld>
            <a:endParaRPr lang="en-US" sz="13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F451F01-422E-6242-B92D-002189BADD22}" type="slidenum">
              <a:rPr lang="en-US" sz="1300"/>
              <a:pPr eaLnBrk="1" hangingPunct="1"/>
              <a:t>10</a:t>
            </a:fld>
            <a:endParaRPr lang="en-US" sz="13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22F41C-841F-4649-A01D-C3AA4E228FB7}" type="slidenum">
              <a:rPr lang="en-US" sz="1300"/>
              <a:pPr eaLnBrk="1" hangingPunct="1"/>
              <a:t>11</a:t>
            </a:fld>
            <a:endParaRPr lang="en-US" sz="13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CD710DC-D60F-2243-8876-71FCD5A0980C}" type="slidenum">
              <a:rPr lang="en-US" sz="1300"/>
              <a:pPr eaLnBrk="1" hangingPunct="1"/>
              <a:t>12</a:t>
            </a:fld>
            <a:endParaRPr lang="en-US" sz="13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Hmmm. Ada syntax reminds us of Perl?!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CD710DC-D60F-2243-8876-71FCD5A0980C}" type="slidenum">
              <a:rPr lang="en-US" sz="1300"/>
              <a:pPr eaLnBrk="1" hangingPunct="1"/>
              <a:t>13</a:t>
            </a:fld>
            <a:endParaRPr lang="en-US" sz="13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Hmmm. Ada syntax reminds us of Perl?!</a:t>
            </a:r>
          </a:p>
        </p:txBody>
      </p:sp>
    </p:spTree>
    <p:extLst>
      <p:ext uri="{BB962C8B-B14F-4D97-AF65-F5344CB8AC3E}">
        <p14:creationId xmlns:p14="http://schemas.microsoft.com/office/powerpoint/2010/main" val="278306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pPr>
              <a:defRPr/>
            </a:pPr>
            <a:fld id="{45FED49E-B528-524D-B80F-7E788C6C7918}" type="datetime1">
              <a:rPr lang="en-US" smtClean="0"/>
              <a:pPr>
                <a:defRPr/>
              </a:pPr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pPr>
              <a:defRPr/>
            </a:pPr>
            <a:r>
              <a:rPr lang="en-US"/>
              <a:t>PLC - J. Heliotis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pPr>
              <a:defRPr/>
            </a:pPr>
            <a:fld id="{AEC39C37-6F0E-0641-B31B-DC20BECAB9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6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8C10F-EA3E-B343-8D10-934AD56C59E4}" type="datetime1">
              <a:rPr lang="en-US" smtClean="0"/>
              <a:pPr>
                <a:defRPr/>
              </a:pPr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PLC - J. Heliotis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pPr>
              <a:defRPr/>
            </a:pPr>
            <a:fld id="{68D9783A-B839-C14A-8A46-63168E6C0A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2670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8C10F-EA3E-B343-8D10-934AD56C59E4}" type="datetime1">
              <a:rPr lang="en-US" smtClean="0"/>
              <a:pPr>
                <a:defRPr/>
              </a:pPr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PLC - J. Heliotis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pPr>
              <a:defRPr/>
            </a:pPr>
            <a:fld id="{68D9783A-B839-C14A-8A46-63168E6C0A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66687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8C10F-EA3E-B343-8D10-934AD56C59E4}" type="datetime1">
              <a:rPr lang="en-US" smtClean="0"/>
              <a:pPr>
                <a:defRPr/>
              </a:pPr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PLC - J. Heliotis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68D9783A-B839-C14A-8A46-63168E6C0A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8307225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8C10F-EA3E-B343-8D10-934AD56C59E4}" type="datetime1">
              <a:rPr lang="en-US" smtClean="0"/>
              <a:pPr>
                <a:defRPr/>
              </a:pPr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PLC - J. Heliotis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68D9783A-B839-C14A-8A46-63168E6C0A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52010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8C10F-EA3E-B343-8D10-934AD56C59E4}" type="datetime1">
              <a:rPr lang="en-US" smtClean="0"/>
              <a:pPr>
                <a:defRPr/>
              </a:pPr>
              <a:t>4/30/21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PLC - J. Heliotis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9783A-B839-C14A-8A46-63168E6C0A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18055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8C10F-EA3E-B343-8D10-934AD56C59E4}" type="datetime1">
              <a:rPr lang="en-US" smtClean="0"/>
              <a:pPr>
                <a:defRPr/>
              </a:pPr>
              <a:t>4/30/21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PLC - J. Heliotis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9783A-B839-C14A-8A46-63168E6C0A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67088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DB9C2D-4033-0847-86B3-2705601B15B2}" type="datetime1">
              <a:rPr lang="en-US" smtClean="0"/>
              <a:pPr>
                <a:defRPr/>
              </a:pPr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PLC - J. Heliotis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5C2F8-B438-E748-9791-4427C6E0DE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80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pPr>
              <a:defRPr/>
            </a:pPr>
            <a:fld id="{00D63B2E-91EE-AA4F-8CE0-A63AA7834131}" type="datetime1">
              <a:rPr lang="en-US" smtClean="0"/>
              <a:pPr>
                <a:defRPr/>
              </a:pPr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pPr>
              <a:defRPr/>
            </a:pPr>
            <a:r>
              <a:rPr lang="en-US"/>
              <a:t>PLC - J. Heliotis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pPr>
              <a:defRPr/>
            </a:pPr>
            <a:fld id="{D9A884F1-190B-D54B-A41E-45FDEBF842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9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6C184B-49F3-9641-B727-C1F64892A391}" type="datetime1">
              <a:rPr lang="en-US" smtClean="0"/>
              <a:pPr>
                <a:defRPr/>
              </a:pPr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PLC - J. Heliotis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2D6BB6-DB10-EE4B-A30D-FE30EB72F7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4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pPr>
              <a:defRPr/>
            </a:pPr>
            <a:fld id="{641CC626-A3BF-D747-9DEB-61045F48115E}" type="datetime1">
              <a:rPr lang="en-US" smtClean="0"/>
              <a:pPr>
                <a:defRPr/>
              </a:pPr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pPr>
              <a:defRPr/>
            </a:pPr>
            <a:r>
              <a:rPr lang="en-US"/>
              <a:t>PLC - J. Heliotis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pPr>
              <a:defRPr/>
            </a:pPr>
            <a:fld id="{FD367A53-D9B8-FD4C-8F23-D12E1D4658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6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7AD6D3-ADAC-7B44-9155-FE028732835B}" type="datetime1">
              <a:rPr lang="en-US" smtClean="0"/>
              <a:pPr>
                <a:defRPr/>
              </a:pPr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PLC - J. Heliotis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49A88-031E-024B-9389-ECD00DD074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4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353275-8150-8645-8584-857459D4DBC5}" type="datetime1">
              <a:rPr lang="en-US" smtClean="0"/>
              <a:pPr>
                <a:defRPr/>
              </a:pPr>
              <a:t>4/30/21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PLC - J. Heliotis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7A279-7283-7E44-91BE-12E62132AE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7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9577F8-D10C-E142-9DC0-98DC5F12E596}" type="datetime1">
              <a:rPr lang="en-US" smtClean="0"/>
              <a:pPr>
                <a:defRPr/>
              </a:pPr>
              <a:t>4/30/21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PLC - J. Heliotis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28DECA-907B-A94D-B9E3-0DE038DBCA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7799F1-F091-EB4C-BCE2-60C71158B4D5}" type="datetime1">
              <a:rPr lang="en-US" smtClean="0"/>
              <a:pPr>
                <a:defRPr/>
              </a:pPr>
              <a:t>4/30/21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PLC - J. Heliotis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E97E66-3C22-2C42-8F95-8136D7103F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0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58A65D-D6A6-BB4C-BBDC-8A58934C2FCE}" type="datetime1">
              <a:rPr lang="en-US" smtClean="0"/>
              <a:pPr>
                <a:defRPr/>
              </a:pPr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PLC - J. Heliotis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9A551-CAFD-1B49-84D8-F9D5FD988F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2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A81004-BDB6-6344-8E33-F851DBF52581}" type="datetime1">
              <a:rPr lang="en-US" smtClean="0"/>
              <a:pPr>
                <a:defRPr/>
              </a:pPr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PLC - J. Heliotis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A87E4-6254-1448-957D-1C0A71A79F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7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7D8C10F-EA3E-B343-8D10-934AD56C59E4}" type="datetime1">
              <a:rPr lang="en-US" smtClean="0"/>
              <a:pPr>
                <a:defRPr/>
              </a:pPr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PLC - J. Heliotis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8D9783A-B839-C14A-8A46-63168E6C0A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32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tsavers.org/pdf/xerox/mesa/5.0_1979/documentation/CSL_79-3_Mesa_Language_Manual_Version_5.0_Apr79.pd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groups.google.com/forum/#!msg/perl.perl6.language/-KFNPaLL2yE/_RzO8Fenz7AJ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I60UrflY8tS7DEhEnn7xV-0mCW03_QZy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Control Flow</a:t>
            </a:r>
          </a:p>
        </p:txBody>
      </p:sp>
      <p:sp>
        <p:nvSpPr>
          <p:cNvPr id="1536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PLC</a:t>
            </a:r>
          </a:p>
          <a:p>
            <a:pPr eaLnBrk="1" hangingPunct="1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J. Heliotis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Parameter Passing, Returns</a:t>
            </a:r>
          </a:p>
        </p:txBody>
      </p:sp>
      <p:sp>
        <p:nvSpPr>
          <p:cNvPr id="25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Topics:</a:t>
            </a:r>
          </a:p>
          <a:p>
            <a:pPr eaLnBrk="1" hangingPunct="1"/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Syntax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Parameter modes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Delayed parameter evaluation</a:t>
            </a:r>
          </a:p>
        </p:txBody>
      </p:sp>
      <p:sp>
        <p:nvSpPr>
          <p:cNvPr id="25601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DF93C99-EC95-8E41-B236-75D373651898}" type="datetime4">
              <a:rPr lang="en-US" sz="1400"/>
              <a:pPr eaLnBrk="1" hangingPunct="1"/>
              <a:t>April 30, 2021</a:t>
            </a:fld>
            <a:endParaRPr lang="en-US" sz="14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Parameter Syntax: "normal"</a:t>
            </a:r>
          </a:p>
        </p:txBody>
      </p:sp>
      <p:sp>
        <p:nvSpPr>
          <p:cNvPr id="27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C/Pascal/Ada/Java/Eiffel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subr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( arg1, arg2 )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Old FORTRAN / PL/1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CALL SUBR( ARG1, ARG2 )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Mesa (Xerox)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subr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[ arg1, arg2 ]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49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D65FBC5-BFF9-2444-884C-C55AACABA48C}" type="datetime4">
              <a:rPr lang="en-US" sz="1400"/>
              <a:pPr eaLnBrk="1" hangingPunct="1"/>
              <a:t>April 30, 2021</a:t>
            </a:fld>
            <a:endParaRPr lang="en-US" sz="14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Parameter Syntax: Others</a:t>
            </a:r>
          </a:p>
        </p:txBody>
      </p:sp>
      <p:sp>
        <p:nvSpPr>
          <p:cNvPr id="29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2133600"/>
            <a:ext cx="7772400" cy="44958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LISP</a:t>
            </a:r>
          </a:p>
          <a:p>
            <a:pPr eaLnBrk="1" hangingPunct="1">
              <a:buFont typeface="Wingdings" charset="0"/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	( </a:t>
            </a:r>
            <a:r>
              <a:rPr lang="en-US" sz="2800" dirty="0" err="1">
                <a:latin typeface="Courier New" charset="0"/>
                <a:ea typeface="ＭＳ Ｐゴシック" charset="0"/>
                <a:cs typeface="ＭＳ Ｐゴシック" charset="0"/>
              </a:rPr>
              <a:t>subr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arg1 arg2 )</a:t>
            </a:r>
            <a:endParaRPr lang="en-US" sz="28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Smalltalk (</a:t>
            </a:r>
            <a:r>
              <a:rPr lang="en-US" i="1" dirty="0">
                <a:latin typeface="Tahoma" charset="0"/>
                <a:ea typeface="ＭＳ Ｐゴシック" charset="0"/>
                <a:cs typeface="ＭＳ Ｐゴシック" charset="0"/>
              </a:rPr>
              <a:t>message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to object)</a:t>
            </a:r>
          </a:p>
          <a:p>
            <a:pPr eaLnBrk="1" hangingPunct="1"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	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obj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subrp1: arg1 p2: arg2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</a:rPr>
              <a:t>Python (Swift, Ada similar)</a:t>
            </a:r>
            <a:br>
              <a:rPr lang="en-US" dirty="0">
                <a:latin typeface="Tahoma" charset="0"/>
                <a:ea typeface="ＭＳ Ｐゴシック" charset="0"/>
              </a:rPr>
            </a:br>
            <a:r>
              <a:rPr lang="en-US" dirty="0" err="1">
                <a:latin typeface="Courier New" charset="0"/>
                <a:ea typeface="ＭＳ Ｐゴシック" charset="0"/>
              </a:rPr>
              <a:t>subr</a:t>
            </a:r>
            <a:r>
              <a:rPr lang="en-US" dirty="0">
                <a:latin typeface="Courier New" charset="0"/>
                <a:ea typeface="ＭＳ Ｐゴシック" charset="0"/>
              </a:rPr>
              <a:t>( p2=arg2, p1=arg1 )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charset="0"/>
              </a:rPr>
              <a:t>More on Python on next slide.</a:t>
            </a:r>
          </a:p>
        </p:txBody>
      </p:sp>
      <p:sp>
        <p:nvSpPr>
          <p:cNvPr id="29697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3D61520-4A4C-1842-81BD-739ABC65A8C3}" type="datetime4">
              <a:rPr lang="en-US" sz="1400"/>
              <a:pPr eaLnBrk="1" hangingPunct="1"/>
              <a:t>April 30, 2021</a:t>
            </a:fld>
            <a:endParaRPr lang="en-US" sz="14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23900"/>
            <a:ext cx="70104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Tahoma" charset="0"/>
                <a:ea typeface="ＭＳ Ｐゴシック" charset="0"/>
                <a:cs typeface="ＭＳ Ｐゴシック" charset="0"/>
              </a:rPr>
              <a:t>The Flexibility of Python Calls</a:t>
            </a:r>
          </a:p>
        </p:txBody>
      </p:sp>
      <p:sp>
        <p:nvSpPr>
          <p:cNvPr id="29697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3D61520-4A4C-1842-81BD-739ABC65A8C3}" type="datetime4">
              <a:rPr lang="en-US" sz="1400"/>
              <a:pPr eaLnBrk="1" hangingPunct="1"/>
              <a:t>April 30, 2021</a:t>
            </a:fld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C6542D-4F1D-1243-A964-7CD50B76FCF4}"/>
              </a:ext>
            </a:extLst>
          </p:cNvPr>
          <p:cNvSpPr txBox="1"/>
          <p:nvPr/>
        </p:nvSpPr>
        <p:spPr>
          <a:xfrm>
            <a:off x="381000" y="1905000"/>
            <a:ext cx="8802410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onaco" pitchFamily="2" charset="77"/>
              </a:rPr>
              <a:t>for example in (</a:t>
            </a:r>
          </a:p>
          <a:p>
            <a:r>
              <a:rPr lang="en-US" sz="2000" dirty="0">
                <a:latin typeface="Monaco" pitchFamily="2" charset="77"/>
              </a:rPr>
              <a:t>                "add1(2,7)", "add1(*(13,8))",</a:t>
            </a:r>
          </a:p>
          <a:p>
            <a:r>
              <a:rPr lang="en-US" sz="2000" dirty="0">
                <a:latin typeface="Monaco" pitchFamily="2" charset="77"/>
              </a:rPr>
              <a:t>                "add2(2,7)", "add2(*(13,8))",</a:t>
            </a:r>
          </a:p>
          <a:p>
            <a:r>
              <a:rPr lang="en-US" sz="2000" dirty="0">
                <a:latin typeface="Monaco" pitchFamily="2" charset="77"/>
              </a:rPr>
              <a:t>                "sub1(50,8)", "sub1(*(50,8))",</a:t>
            </a:r>
          </a:p>
          <a:p>
            <a:r>
              <a:rPr lang="en-US" sz="2000" dirty="0">
                <a:latin typeface="Monaco" pitchFamily="2" charset="77"/>
              </a:rPr>
              <a:t>                "sub2(b=8,a=50)",</a:t>
            </a:r>
          </a:p>
          <a:p>
            <a:r>
              <a:rPr lang="en-US" sz="2000" dirty="0">
                <a:latin typeface="Monaco" pitchFamily="2" charset="77"/>
              </a:rPr>
              <a:t>                "sub2(**{'a':50,'b':8})",</a:t>
            </a:r>
          </a:p>
          <a:p>
            <a:r>
              <a:rPr lang="en-US" sz="2000" dirty="0">
                <a:latin typeface="Monaco" pitchFamily="2" charset="77"/>
              </a:rPr>
              <a:t>                "cutoff(1,2,3,4,5,6,7,8,9,10,lower=4)",</a:t>
            </a:r>
          </a:p>
          <a:p>
            <a:r>
              <a:rPr lang="en-US" sz="2000" dirty="0">
                <a:latin typeface="Monaco" pitchFamily="2" charset="77"/>
              </a:rPr>
              <a:t>                "cutoff(1,2,3,4,5,6,7,8,9,10," +</a:t>
            </a:r>
          </a:p>
          <a:p>
            <a:r>
              <a:rPr lang="en-US" sz="2000" dirty="0">
                <a:latin typeface="Monaco" pitchFamily="2" charset="77"/>
              </a:rPr>
              <a:t>                             "**{'upper':9,'lower':2})",</a:t>
            </a:r>
          </a:p>
          <a:p>
            <a:r>
              <a:rPr lang="en-US" sz="2000" dirty="0">
                <a:latin typeface="Monaco" pitchFamily="2" charset="77"/>
              </a:rPr>
              <a:t>                "cutoff(1,2,3,4,5,6,7,8,9,10," +</a:t>
            </a:r>
          </a:p>
          <a:p>
            <a:r>
              <a:rPr lang="en-US" sz="2000" dirty="0">
                <a:latin typeface="Monaco" pitchFamily="2" charset="77"/>
              </a:rPr>
              <a:t>                             "lower=6,upper=8)"</a:t>
            </a:r>
          </a:p>
          <a:p>
            <a:r>
              <a:rPr lang="en-US" sz="2000" dirty="0">
                <a:latin typeface="Monaco" pitchFamily="2" charset="77"/>
              </a:rPr>
              <a:t>):</a:t>
            </a:r>
          </a:p>
          <a:p>
            <a:r>
              <a:rPr lang="en-US" sz="2000" dirty="0">
                <a:latin typeface="Monaco" pitchFamily="2" charset="77"/>
              </a:rPr>
              <a:t>    print( example, "=", </a:t>
            </a:r>
            <a:r>
              <a:rPr lang="en-US" sz="2000" dirty="0" err="1">
                <a:latin typeface="Monaco" pitchFamily="2" charset="77"/>
              </a:rPr>
              <a:t>eval</a:t>
            </a:r>
            <a:r>
              <a:rPr lang="en-US" sz="2000" dirty="0">
                <a:latin typeface="Monaco" pitchFamily="2" charset="77"/>
              </a:rPr>
              <a:t>( example ), end="\n\n" 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A2E0B9-89F1-5143-9578-B533FB425EE4}"/>
              </a:ext>
            </a:extLst>
          </p:cNvPr>
          <p:cNvSpPr/>
          <p:nvPr/>
        </p:nvSpPr>
        <p:spPr bwMode="auto">
          <a:xfrm>
            <a:off x="8001000" y="877286"/>
            <a:ext cx="7620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1/4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174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3D61520-4A4C-1842-81BD-739ABC65A8C3}" type="datetime4">
              <a:rPr lang="en-US" sz="1400"/>
              <a:pPr eaLnBrk="1" hangingPunct="1"/>
              <a:t>April 30, 2021</a:t>
            </a:fld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C6542D-4F1D-1243-A964-7CD50B76FCF4}"/>
              </a:ext>
            </a:extLst>
          </p:cNvPr>
          <p:cNvSpPr txBox="1"/>
          <p:nvPr/>
        </p:nvSpPr>
        <p:spPr>
          <a:xfrm>
            <a:off x="685800" y="2016029"/>
            <a:ext cx="634019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Monaco" pitchFamily="2" charset="77"/>
              </a:rPr>
              <a:t>def</a:t>
            </a:r>
            <a:r>
              <a:rPr lang="en-US" sz="2000" dirty="0">
                <a:latin typeface="Monaco" pitchFamily="2" charset="77"/>
              </a:rPr>
              <a:t> add1( a, b ):</a:t>
            </a:r>
          </a:p>
          <a:p>
            <a:r>
              <a:rPr lang="en-US" sz="2000" dirty="0">
                <a:latin typeface="Monaco" pitchFamily="2" charset="77"/>
              </a:rPr>
              <a:t>    return a + b</a:t>
            </a:r>
          </a:p>
          <a:p>
            <a:endParaRPr lang="en-US" sz="2000" dirty="0">
              <a:latin typeface="Monaco" pitchFamily="2" charset="77"/>
            </a:endParaRPr>
          </a:p>
          <a:p>
            <a:r>
              <a:rPr lang="en-US" sz="2000" dirty="0" err="1">
                <a:latin typeface="Monaco" pitchFamily="2" charset="77"/>
              </a:rPr>
              <a:t>def</a:t>
            </a:r>
            <a:r>
              <a:rPr lang="en-US" sz="2000" dirty="0">
                <a:latin typeface="Monaco" pitchFamily="2" charset="77"/>
              </a:rPr>
              <a:t> add2( *values ):</a:t>
            </a:r>
          </a:p>
          <a:p>
            <a:r>
              <a:rPr lang="en-US" sz="2000" dirty="0">
                <a:latin typeface="Monaco" pitchFamily="2" charset="77"/>
              </a:rPr>
              <a:t>    result = 0</a:t>
            </a:r>
          </a:p>
          <a:p>
            <a:r>
              <a:rPr lang="en-US" sz="2000" dirty="0">
                <a:latin typeface="Monaco" pitchFamily="2" charset="77"/>
              </a:rPr>
              <a:t>    for v in values: result += v</a:t>
            </a:r>
          </a:p>
          <a:p>
            <a:r>
              <a:rPr lang="en-US" sz="2000" dirty="0">
                <a:latin typeface="Monaco" pitchFamily="2" charset="77"/>
              </a:rPr>
              <a:t>    return result</a:t>
            </a:r>
          </a:p>
          <a:p>
            <a:endParaRPr lang="en-US" sz="2000" dirty="0">
              <a:latin typeface="Monaco" pitchFamily="2" charset="77"/>
            </a:endParaRPr>
          </a:p>
          <a:p>
            <a:r>
              <a:rPr lang="en-US" sz="2000" dirty="0" err="1">
                <a:latin typeface="Monaco" pitchFamily="2" charset="77"/>
              </a:rPr>
              <a:t>def</a:t>
            </a:r>
            <a:r>
              <a:rPr lang="en-US" sz="2000" dirty="0">
                <a:latin typeface="Monaco" pitchFamily="2" charset="77"/>
              </a:rPr>
              <a:t> sub1( a, b ):</a:t>
            </a:r>
          </a:p>
          <a:p>
            <a:r>
              <a:rPr lang="en-US" sz="2000" dirty="0">
                <a:latin typeface="Monaco" pitchFamily="2" charset="77"/>
              </a:rPr>
              <a:t>    return a - b</a:t>
            </a:r>
          </a:p>
          <a:p>
            <a:endParaRPr lang="en-US" sz="2000" dirty="0">
              <a:latin typeface="Monaco" pitchFamily="2" charset="77"/>
            </a:endParaRPr>
          </a:p>
          <a:p>
            <a:r>
              <a:rPr lang="en-US" sz="2000" dirty="0" err="1">
                <a:latin typeface="Monaco" pitchFamily="2" charset="77"/>
              </a:rPr>
              <a:t>def</a:t>
            </a:r>
            <a:r>
              <a:rPr lang="en-US" sz="2000" dirty="0">
                <a:latin typeface="Monaco" pitchFamily="2" charset="77"/>
              </a:rPr>
              <a:t> sub2( **values ):</a:t>
            </a:r>
          </a:p>
          <a:p>
            <a:r>
              <a:rPr lang="en-US" sz="2000" dirty="0">
                <a:latin typeface="Monaco" pitchFamily="2" charset="77"/>
              </a:rPr>
              <a:t>    return values[ "a" ] - values[ "b" ]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ADD6E9D-1B71-0B47-AF73-332E3FEC4D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23900"/>
            <a:ext cx="70104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Tahoma" charset="0"/>
                <a:ea typeface="ＭＳ Ｐゴシック" charset="0"/>
                <a:cs typeface="ＭＳ Ｐゴシック" charset="0"/>
              </a:rPr>
              <a:t>The Flexibility of Python Calls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F7AC2EB-FAB1-7145-A03B-3396851EA56C}"/>
              </a:ext>
            </a:extLst>
          </p:cNvPr>
          <p:cNvSpPr/>
          <p:nvPr/>
        </p:nvSpPr>
        <p:spPr bwMode="auto">
          <a:xfrm>
            <a:off x="8001000" y="877286"/>
            <a:ext cx="7620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2/4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9835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C6542D-4F1D-1243-A964-7CD50B76FCF4}"/>
              </a:ext>
            </a:extLst>
          </p:cNvPr>
          <p:cNvSpPr txBox="1"/>
          <p:nvPr/>
        </p:nvSpPr>
        <p:spPr>
          <a:xfrm>
            <a:off x="457200" y="1981200"/>
            <a:ext cx="710963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Monaco" pitchFamily="2" charset="77"/>
              </a:rPr>
              <a:t>def</a:t>
            </a:r>
            <a:r>
              <a:rPr lang="en-US" sz="2000" dirty="0">
                <a:latin typeface="Monaco" pitchFamily="2" charset="77"/>
              </a:rPr>
              <a:t> cutoff( *values, **limits ):</a:t>
            </a:r>
          </a:p>
          <a:p>
            <a:r>
              <a:rPr lang="en-US" sz="2000" dirty="0">
                <a:latin typeface="Monaco" pitchFamily="2" charset="77"/>
              </a:rPr>
              <a:t>    if "lower" in limits:</a:t>
            </a:r>
          </a:p>
          <a:p>
            <a:r>
              <a:rPr lang="en-US" sz="2000" dirty="0">
                <a:latin typeface="Monaco" pitchFamily="2" charset="77"/>
              </a:rPr>
              <a:t>        result1 = [ x</a:t>
            </a:r>
          </a:p>
          <a:p>
            <a:r>
              <a:rPr lang="en-US" sz="2000" dirty="0">
                <a:latin typeface="Monaco" pitchFamily="2" charset="77"/>
              </a:rPr>
              <a:t>                    for x in values</a:t>
            </a:r>
          </a:p>
          <a:p>
            <a:r>
              <a:rPr lang="en-US" sz="2000" dirty="0">
                <a:latin typeface="Monaco" pitchFamily="2" charset="77"/>
              </a:rPr>
              <a:t>                    if x &gt;= limits[ "lower" ]</a:t>
            </a:r>
          </a:p>
          <a:p>
            <a:r>
              <a:rPr lang="en-US" sz="2000" dirty="0">
                <a:latin typeface="Monaco" pitchFamily="2" charset="77"/>
              </a:rPr>
              <a:t>        ]</a:t>
            </a:r>
          </a:p>
          <a:p>
            <a:r>
              <a:rPr lang="en-US" sz="2000" dirty="0">
                <a:latin typeface="Monaco" pitchFamily="2" charset="77"/>
              </a:rPr>
              <a:t>    else:</a:t>
            </a:r>
          </a:p>
          <a:p>
            <a:r>
              <a:rPr lang="en-US" sz="2000" dirty="0">
                <a:latin typeface="Monaco" pitchFamily="2" charset="77"/>
              </a:rPr>
              <a:t>        result1 = values[:]</a:t>
            </a:r>
          </a:p>
          <a:p>
            <a:r>
              <a:rPr lang="en-US" sz="2000" dirty="0">
                <a:latin typeface="Monaco" pitchFamily="2" charset="77"/>
              </a:rPr>
              <a:t>    if "upper" in limits:</a:t>
            </a:r>
          </a:p>
          <a:p>
            <a:r>
              <a:rPr lang="en-US" sz="2000" dirty="0">
                <a:latin typeface="Monaco" pitchFamily="2" charset="77"/>
              </a:rPr>
              <a:t>        result2 = [ x</a:t>
            </a:r>
          </a:p>
          <a:p>
            <a:r>
              <a:rPr lang="en-US" sz="2000" dirty="0">
                <a:latin typeface="Monaco" pitchFamily="2" charset="77"/>
              </a:rPr>
              <a:t>                    for x in result1</a:t>
            </a:r>
          </a:p>
          <a:p>
            <a:r>
              <a:rPr lang="en-US" sz="2000" dirty="0">
                <a:latin typeface="Monaco" pitchFamily="2" charset="77"/>
              </a:rPr>
              <a:t>                    if x &lt;= limits[ "upper" ]</a:t>
            </a:r>
          </a:p>
          <a:p>
            <a:r>
              <a:rPr lang="en-US" sz="2000" dirty="0">
                <a:latin typeface="Monaco" pitchFamily="2" charset="77"/>
              </a:rPr>
              <a:t>        ]</a:t>
            </a:r>
          </a:p>
          <a:p>
            <a:r>
              <a:rPr lang="en-US" sz="2000" dirty="0">
                <a:latin typeface="Monaco" pitchFamily="2" charset="77"/>
              </a:rPr>
              <a:t>    else:</a:t>
            </a:r>
          </a:p>
          <a:p>
            <a:r>
              <a:rPr lang="en-US" sz="2000" dirty="0">
                <a:latin typeface="Monaco" pitchFamily="2" charset="77"/>
              </a:rPr>
              <a:t>        result2 = result1[:]</a:t>
            </a:r>
          </a:p>
          <a:p>
            <a:r>
              <a:rPr lang="en-US" sz="2000" dirty="0">
                <a:latin typeface="Monaco" pitchFamily="2" charset="77"/>
              </a:rPr>
              <a:t>    return result2</a:t>
            </a:r>
          </a:p>
        </p:txBody>
      </p:sp>
      <p:sp>
        <p:nvSpPr>
          <p:cNvPr id="29697" name="Date Placeholder 3"/>
          <p:cNvSpPr>
            <a:spLocks noGrp="1"/>
          </p:cNvSpPr>
          <p:nvPr>
            <p:ph type="dt" sz="half" idx="10"/>
          </p:nvPr>
        </p:nvSpPr>
        <p:spPr>
          <a:xfrm>
            <a:off x="7071732" y="6471796"/>
            <a:ext cx="20574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3D61520-4A4C-1842-81BD-739ABC65A8C3}" type="datetime4">
              <a:rPr lang="en-US" sz="1400"/>
              <a:pPr eaLnBrk="1" hangingPunct="1"/>
              <a:t>April 30, 2021</a:t>
            </a:fld>
            <a:endParaRPr lang="en-US" sz="14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0500F39-57FD-5A4A-B514-985241888D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23900"/>
            <a:ext cx="70104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Tahoma" charset="0"/>
                <a:ea typeface="ＭＳ Ｐゴシック" charset="0"/>
                <a:cs typeface="ＭＳ Ｐゴシック" charset="0"/>
              </a:rPr>
              <a:t>The Flexibility of Python Calls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7A62B2-D543-2F45-A6FF-9F238CFBE8D8}"/>
              </a:ext>
            </a:extLst>
          </p:cNvPr>
          <p:cNvSpPr/>
          <p:nvPr/>
        </p:nvSpPr>
        <p:spPr bwMode="auto">
          <a:xfrm>
            <a:off x="8001000" y="877286"/>
            <a:ext cx="7620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3/4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4745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C6542D-4F1D-1243-A964-7CD50B76FCF4}"/>
              </a:ext>
            </a:extLst>
          </p:cNvPr>
          <p:cNvSpPr txBox="1"/>
          <p:nvPr/>
        </p:nvSpPr>
        <p:spPr>
          <a:xfrm>
            <a:off x="304800" y="2008183"/>
            <a:ext cx="8669361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aco" pitchFamily="2" charset="77"/>
              </a:rPr>
              <a:t>add1(2,7) = 9</a:t>
            </a:r>
          </a:p>
          <a:p>
            <a:endParaRPr lang="en-US" sz="1400" dirty="0">
              <a:latin typeface="Monaco" pitchFamily="2" charset="77"/>
            </a:endParaRPr>
          </a:p>
          <a:p>
            <a:r>
              <a:rPr lang="en-US" sz="1400" dirty="0">
                <a:latin typeface="Monaco" pitchFamily="2" charset="77"/>
              </a:rPr>
              <a:t>add1(*(13,8)) = 21</a:t>
            </a:r>
          </a:p>
          <a:p>
            <a:endParaRPr lang="en-US" sz="1400" dirty="0">
              <a:latin typeface="Monaco" pitchFamily="2" charset="77"/>
            </a:endParaRPr>
          </a:p>
          <a:p>
            <a:r>
              <a:rPr lang="en-US" sz="1400" dirty="0">
                <a:latin typeface="Monaco" pitchFamily="2" charset="77"/>
              </a:rPr>
              <a:t>add2(2,7) = 9</a:t>
            </a:r>
          </a:p>
          <a:p>
            <a:endParaRPr lang="en-US" sz="1400" dirty="0">
              <a:latin typeface="Monaco" pitchFamily="2" charset="77"/>
            </a:endParaRPr>
          </a:p>
          <a:p>
            <a:r>
              <a:rPr lang="en-US" sz="1400" dirty="0">
                <a:latin typeface="Monaco" pitchFamily="2" charset="77"/>
              </a:rPr>
              <a:t>add2(*(13,8)) = 21</a:t>
            </a:r>
          </a:p>
          <a:p>
            <a:endParaRPr lang="en-US" sz="1400" dirty="0">
              <a:latin typeface="Monaco" pitchFamily="2" charset="77"/>
            </a:endParaRPr>
          </a:p>
          <a:p>
            <a:r>
              <a:rPr lang="en-US" sz="1400" dirty="0">
                <a:latin typeface="Monaco" pitchFamily="2" charset="77"/>
              </a:rPr>
              <a:t>sub1(50,8) = 42</a:t>
            </a:r>
          </a:p>
          <a:p>
            <a:endParaRPr lang="en-US" sz="1400" dirty="0">
              <a:latin typeface="Monaco" pitchFamily="2" charset="77"/>
            </a:endParaRPr>
          </a:p>
          <a:p>
            <a:r>
              <a:rPr lang="en-US" sz="1400" dirty="0">
                <a:latin typeface="Monaco" pitchFamily="2" charset="77"/>
              </a:rPr>
              <a:t>sub1(*(50,8)) = 42</a:t>
            </a:r>
          </a:p>
          <a:p>
            <a:endParaRPr lang="en-US" sz="1400" dirty="0">
              <a:latin typeface="Monaco" pitchFamily="2" charset="77"/>
            </a:endParaRPr>
          </a:p>
          <a:p>
            <a:r>
              <a:rPr lang="en-US" sz="1400" dirty="0">
                <a:latin typeface="Monaco" pitchFamily="2" charset="77"/>
              </a:rPr>
              <a:t>sub2(b=8,a=50) = 42</a:t>
            </a:r>
          </a:p>
          <a:p>
            <a:endParaRPr lang="en-US" sz="1400" dirty="0">
              <a:latin typeface="Monaco" pitchFamily="2" charset="77"/>
            </a:endParaRPr>
          </a:p>
          <a:p>
            <a:r>
              <a:rPr lang="en-US" sz="1400" dirty="0">
                <a:latin typeface="Monaco" pitchFamily="2" charset="77"/>
              </a:rPr>
              <a:t>sub2(**{'a':50,'b':8}) = 42</a:t>
            </a:r>
          </a:p>
          <a:p>
            <a:endParaRPr lang="en-US" sz="1400" dirty="0">
              <a:latin typeface="Monaco" pitchFamily="2" charset="77"/>
            </a:endParaRPr>
          </a:p>
          <a:p>
            <a:r>
              <a:rPr lang="en-US" sz="1400" dirty="0">
                <a:latin typeface="Monaco" pitchFamily="2" charset="77"/>
              </a:rPr>
              <a:t>cutoff(1,2,3,4,5,6,7,8,9,10,lower=4) = [4, 5, 6, 7, 8, 9, 10]</a:t>
            </a:r>
          </a:p>
          <a:p>
            <a:endParaRPr lang="en-US" sz="1400" dirty="0">
              <a:latin typeface="Monaco" pitchFamily="2" charset="77"/>
            </a:endParaRPr>
          </a:p>
          <a:p>
            <a:r>
              <a:rPr lang="en-US" sz="1400" dirty="0">
                <a:latin typeface="Monaco" pitchFamily="2" charset="77"/>
              </a:rPr>
              <a:t>cutoff(1,2,3,4,5,6,7,8,9,10,**{'upper':9,'lower':2}) = [2, 3, 4, 5, 6, 7, 8, 9]</a:t>
            </a:r>
          </a:p>
          <a:p>
            <a:endParaRPr lang="en-US" sz="1400" dirty="0">
              <a:latin typeface="Monaco" pitchFamily="2" charset="77"/>
            </a:endParaRPr>
          </a:p>
          <a:p>
            <a:r>
              <a:rPr lang="en-US" sz="1400" dirty="0">
                <a:latin typeface="Monaco" pitchFamily="2" charset="77"/>
              </a:rPr>
              <a:t>cutoff(1,2,3,4,5,6,7,8,9,10,lower=6,upper=8) = [6, 7, 8]</a:t>
            </a:r>
          </a:p>
        </p:txBody>
      </p:sp>
      <p:sp>
        <p:nvSpPr>
          <p:cNvPr id="29697" name="Date Placeholder 3"/>
          <p:cNvSpPr>
            <a:spLocks noGrp="1"/>
          </p:cNvSpPr>
          <p:nvPr>
            <p:ph type="dt" sz="half" idx="10"/>
          </p:nvPr>
        </p:nvSpPr>
        <p:spPr>
          <a:xfrm>
            <a:off x="7058722" y="6472431"/>
            <a:ext cx="20574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3D61520-4A4C-1842-81BD-739ABC65A8C3}" type="datetime4">
              <a:rPr lang="en-US" sz="1400"/>
              <a:pPr eaLnBrk="1" hangingPunct="1"/>
              <a:t>April 30, 2021</a:t>
            </a:fld>
            <a:endParaRPr lang="en-US" sz="14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D0947FA-B54F-6345-AF7B-FDAC4BF49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23900"/>
            <a:ext cx="70104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Tahoma" charset="0"/>
                <a:ea typeface="ＭＳ Ｐゴシック" charset="0"/>
                <a:cs typeface="ＭＳ Ｐゴシック" charset="0"/>
              </a:rPr>
              <a:t>The Flexibility of Python Calls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930D874-78B7-DC4B-9F8F-26C4421FD9FA}"/>
              </a:ext>
            </a:extLst>
          </p:cNvPr>
          <p:cNvSpPr/>
          <p:nvPr/>
        </p:nvSpPr>
        <p:spPr bwMode="auto">
          <a:xfrm>
            <a:off x="8001000" y="877286"/>
            <a:ext cx="7620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4/4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4058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963" y="9906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latin typeface="Tahoma" charset="0"/>
                <a:ea typeface="ＭＳ Ｐゴシック" charset="0"/>
                <a:cs typeface="ＭＳ Ｐゴシック" charset="0"/>
              </a:rPr>
              <a:t>Operators: Example: Define '+'</a:t>
            </a:r>
          </a:p>
        </p:txBody>
      </p:sp>
      <p:sp>
        <p:nvSpPr>
          <p:cNvPr id="31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66700" y="2133600"/>
            <a:ext cx="8458200" cy="483108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800" dirty="0">
                <a:latin typeface="Tahoma" charset="0"/>
                <a:ea typeface="ＭＳ Ｐゴシック" charset="0"/>
              </a:rPr>
              <a:t>Scheme</a:t>
            </a:r>
          </a:p>
          <a:p>
            <a:pPr lvl="1"/>
            <a:r>
              <a:rPr lang="en-US" sz="2400" dirty="0">
                <a:latin typeface="Courier New" charset="0"/>
                <a:ea typeface="ＭＳ Ｐゴシック" charset="0"/>
              </a:rPr>
              <a:t>(define + (lambda (op1 op2) …))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800" dirty="0">
                <a:latin typeface="Tahoma" charset="0"/>
                <a:ea typeface="ＭＳ Ｐゴシック" charset="0"/>
              </a:rPr>
              <a:t>C++</a:t>
            </a:r>
          </a:p>
          <a:p>
            <a:pPr lvl="1" eaLnBrk="1" hangingPunct="1"/>
            <a:r>
              <a:rPr lang="en-US" sz="2400" dirty="0">
                <a:latin typeface="Courier New" charset="0"/>
                <a:ea typeface="ＭＳ Ｐゴシック" charset="0"/>
              </a:rPr>
              <a:t>T operator+( T op1, T op2 ) {…}</a:t>
            </a:r>
            <a:endParaRPr lang="en-US" sz="2400" dirty="0">
              <a:latin typeface="Tahoma" charset="0"/>
              <a:ea typeface="ＭＳ Ｐゴシック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800" dirty="0">
                <a:latin typeface="Tahoma" charset="0"/>
                <a:ea typeface="ＭＳ Ｐゴシック" charset="0"/>
              </a:rPr>
              <a:t>Smalltalk</a:t>
            </a:r>
          </a:p>
          <a:p>
            <a:pPr lvl="1" eaLnBrk="1" hangingPunct="1"/>
            <a:r>
              <a:rPr lang="en-US" sz="2400" dirty="0">
                <a:latin typeface="Courier New" charset="0"/>
                <a:ea typeface="ＭＳ Ｐゴシック" charset="0"/>
              </a:rPr>
              <a:t>+ op2 …</a:t>
            </a:r>
            <a:endParaRPr lang="en-US" sz="2400" dirty="0">
              <a:latin typeface="Tahoma" charset="0"/>
              <a:ea typeface="ＭＳ Ｐゴシック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800" dirty="0">
                <a:latin typeface="Tahoma" charset="0"/>
                <a:ea typeface="ＭＳ Ｐゴシック" charset="0"/>
              </a:rPr>
              <a:t>Eiffel</a:t>
            </a:r>
          </a:p>
          <a:p>
            <a:pPr lvl="1" eaLnBrk="1" hangingPunct="1"/>
            <a:r>
              <a:rPr lang="en-US" sz="2400" dirty="0">
                <a:latin typeface="Courier New" charset="0"/>
                <a:ea typeface="ＭＳ Ｐゴシック" charset="0"/>
              </a:rPr>
              <a:t>infix "+"( T op1, T op2 ): T is do…end</a:t>
            </a:r>
            <a:endParaRPr lang="en-US" sz="2400" dirty="0">
              <a:latin typeface="Tahoma" charset="0"/>
              <a:ea typeface="ＭＳ Ｐゴシック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800" dirty="0">
                <a:latin typeface="Tahoma" charset="0"/>
                <a:ea typeface="ＭＳ Ｐゴシック" charset="0"/>
              </a:rPr>
              <a:t>Python</a:t>
            </a:r>
          </a:p>
          <a:p>
            <a:pPr lvl="1" eaLnBrk="1" hangingPunct="1"/>
            <a:r>
              <a:rPr lang="en-US" sz="2400" dirty="0">
                <a:latin typeface="Courier New"/>
                <a:ea typeface="ＭＳ Ｐゴシック" charset="0"/>
                <a:cs typeface="Courier New"/>
              </a:rPr>
              <a:t>class </a:t>
            </a:r>
            <a:r>
              <a:rPr lang="en-US" sz="2400" dirty="0" err="1">
                <a:latin typeface="Courier New"/>
                <a:ea typeface="ＭＳ Ｐゴシック" charset="0"/>
                <a:cs typeface="Courier New"/>
              </a:rPr>
              <a:t>int</a:t>
            </a:r>
            <a:r>
              <a:rPr lang="en-US" sz="2400" dirty="0">
                <a:latin typeface="Courier New"/>
                <a:ea typeface="ＭＳ Ｐゴシック" charset="0"/>
                <a:cs typeface="Courier New"/>
              </a:rPr>
              <a:t>(..):</a:t>
            </a:r>
            <a:br>
              <a:rPr lang="en-US" sz="2400" dirty="0">
                <a:latin typeface="Courier New"/>
                <a:ea typeface="ＭＳ Ｐゴシック" charset="0"/>
                <a:cs typeface="Courier New"/>
              </a:rPr>
            </a:br>
            <a:r>
              <a:rPr lang="en-US" sz="2400" dirty="0">
                <a:latin typeface="Courier New"/>
                <a:ea typeface="ＭＳ Ｐゴシック" charset="0"/>
                <a:cs typeface="Courier New"/>
              </a:rPr>
              <a:t>	def __add__(</a:t>
            </a:r>
            <a:r>
              <a:rPr lang="en-US" sz="2400" dirty="0" err="1">
                <a:latin typeface="Courier New"/>
                <a:ea typeface="ＭＳ Ｐゴシック" charset="0"/>
                <a:cs typeface="Courier New"/>
              </a:rPr>
              <a:t>self,value</a:t>
            </a:r>
            <a:r>
              <a:rPr lang="en-US" sz="2400" dirty="0">
                <a:latin typeface="Courier New"/>
                <a:ea typeface="ＭＳ Ｐゴシック" charset="0"/>
                <a:cs typeface="Courier New"/>
              </a:rPr>
              <a:t>): … 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How to return results</a:t>
            </a:r>
          </a:p>
        </p:txBody>
      </p:sp>
      <p:sp>
        <p:nvSpPr>
          <p:cNvPr id="82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2209800"/>
            <a:ext cx="8153400" cy="38100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C/Java/Smalltalk/Perl/Python</a:t>
            </a:r>
          </a:p>
          <a:p>
            <a:pPr marL="457200" lvl="1" indent="0" eaLnBrk="1" hangingPunct="1">
              <a:buNone/>
            </a:pPr>
            <a:r>
              <a:rPr lang="en-US" dirty="0">
                <a:latin typeface="Courier New" charset="0"/>
                <a:ea typeface="ＭＳ Ｐゴシック" charset="0"/>
              </a:rPr>
              <a:t>return expr;</a:t>
            </a:r>
          </a:p>
          <a:p>
            <a:pPr marL="457200" lvl="1" indent="0" eaLnBrk="1" hangingPunct="1">
              <a:buNone/>
            </a:pPr>
            <a:r>
              <a:rPr lang="en-US" dirty="0">
                <a:latin typeface="Courier New" charset="0"/>
                <a:ea typeface="ＭＳ Ｐゴシック" charset="0"/>
              </a:rPr>
              <a:t>^expr</a:t>
            </a:r>
            <a:endParaRPr lang="en-US" dirty="0">
              <a:latin typeface="Tahoma" charset="0"/>
              <a:ea typeface="ＭＳ Ｐゴシック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Pascal/Eiffel</a:t>
            </a:r>
          </a:p>
          <a:p>
            <a:pPr marL="457200" lvl="1" indent="0" eaLnBrk="1" hangingPunct="1">
              <a:buNone/>
            </a:pPr>
            <a:r>
              <a:rPr lang="en-US" i="1" dirty="0" err="1">
                <a:latin typeface="Courier New" charset="0"/>
                <a:ea typeface="ＭＳ Ｐゴシック" charset="0"/>
              </a:rPr>
              <a:t>fname</a:t>
            </a:r>
            <a:r>
              <a:rPr lang="en-US" dirty="0">
                <a:latin typeface="Courier New" charset="0"/>
                <a:ea typeface="ＭＳ Ｐゴシック" charset="0"/>
              </a:rPr>
              <a:t> := expr;</a:t>
            </a:r>
          </a:p>
          <a:p>
            <a:pPr marL="457200" lvl="1" indent="0" eaLnBrk="1" hangingPunct="1">
              <a:buNone/>
            </a:pPr>
            <a:r>
              <a:rPr lang="en-US" dirty="0">
                <a:latin typeface="Courier New" charset="0"/>
                <a:ea typeface="ＭＳ Ｐゴシック" charset="0"/>
              </a:rPr>
              <a:t>Result := expr;</a:t>
            </a:r>
            <a:endParaRPr lang="en-US" dirty="0">
              <a:latin typeface="Tahoma" charset="0"/>
              <a:ea typeface="ＭＳ Ｐゴシック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Lisp/Scheme(/Smalltalk/Perl/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[the PLCC family]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	(define (f x y) … expr)</a:t>
            </a:r>
            <a:endParaRPr lang="en-US" sz="28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793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EBD5CE3-B43C-AE4F-A432-BF9738454BF8}" type="datetime4">
              <a:rPr lang="en-US" sz="1400"/>
              <a:pPr eaLnBrk="1" hangingPunct="1"/>
              <a:t>April 30, 2021</a:t>
            </a:fld>
            <a:endParaRPr lang="en-US" sz="1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  <p:bldP spid="82947" grpI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Date Placeholder 3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28545AC-8D43-364B-A0D2-416A052A3CC0}" type="datetime4">
              <a:rPr lang="en-US" sz="1400"/>
              <a:pPr eaLnBrk="1" hangingPunct="1"/>
              <a:t>April 30, 2021</a:t>
            </a:fld>
            <a:endParaRPr lang="en-US" sz="140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How to return results</a:t>
            </a:r>
          </a:p>
        </p:txBody>
      </p:sp>
      <p:sp>
        <p:nvSpPr>
          <p:cNvPr id="82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676400"/>
            <a:ext cx="8153400" cy="43434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</a:t>
            </a:r>
          </a:p>
          <a:p>
            <a:pPr lvl="1" eaLnBrk="1" hangingPunct="1">
              <a:buFont typeface="Wingdings" charset="0"/>
              <a:buNone/>
            </a:pPr>
            <a:br>
              <a:rPr lang="en-US" dirty="0">
                <a:latin typeface="Courier New" charset="0"/>
                <a:ea typeface="ＭＳ Ｐゴシック" charset="0"/>
              </a:rPr>
            </a:br>
            <a:r>
              <a:rPr lang="en-US" dirty="0" err="1">
                <a:latin typeface="Courier New" charset="0"/>
                <a:ea typeface="ＭＳ Ｐゴシック" charset="0"/>
              </a:rPr>
              <a:t>int</a:t>
            </a:r>
            <a:r>
              <a:rPr lang="en-US" dirty="0">
                <a:latin typeface="Courier New" charset="0"/>
                <a:ea typeface="ＭＳ Ｐゴシック" charset="0"/>
              </a:rPr>
              <a:t> add3( </a:t>
            </a:r>
            <a:r>
              <a:rPr lang="en-US" dirty="0" err="1">
                <a:latin typeface="Courier New" charset="0"/>
                <a:ea typeface="ＭＳ Ｐゴシック" charset="0"/>
              </a:rPr>
              <a:t>int</a:t>
            </a:r>
            <a:r>
              <a:rPr lang="en-US" dirty="0">
                <a:latin typeface="Courier New" charset="0"/>
                <a:ea typeface="ＭＳ Ｐゴシック" charset="0"/>
              </a:rPr>
              <a:t> a, </a:t>
            </a:r>
            <a:r>
              <a:rPr lang="en-US" dirty="0" err="1">
                <a:latin typeface="Courier New" charset="0"/>
                <a:ea typeface="ＭＳ Ｐゴシック" charset="0"/>
              </a:rPr>
              <a:t>int</a:t>
            </a:r>
            <a:r>
              <a:rPr lang="en-US" dirty="0">
                <a:latin typeface="Courier New" charset="0"/>
                <a:ea typeface="ＭＳ Ｐゴシック" charset="0"/>
              </a:rPr>
              <a:t> b, </a:t>
            </a:r>
            <a:r>
              <a:rPr lang="en-US" dirty="0" err="1">
                <a:latin typeface="Courier New" charset="0"/>
                <a:ea typeface="ＭＳ Ｐゴシック" charset="0"/>
              </a:rPr>
              <a:t>int</a:t>
            </a:r>
            <a:r>
              <a:rPr lang="en-US" dirty="0">
                <a:latin typeface="Courier New" charset="0"/>
                <a:ea typeface="ＭＳ Ｐゴシック" charset="0"/>
              </a:rPr>
              <a:t> c ) {</a:t>
            </a:r>
            <a:br>
              <a:rPr lang="en-US" dirty="0">
                <a:latin typeface="Courier New" charset="0"/>
                <a:ea typeface="ＭＳ Ｐゴシック" charset="0"/>
              </a:rPr>
            </a:br>
            <a:r>
              <a:rPr lang="en-US" dirty="0">
                <a:latin typeface="Courier New" charset="0"/>
                <a:ea typeface="ＭＳ Ｐゴシック" charset="0"/>
              </a:rPr>
              <a:t> return a + b + c;</a:t>
            </a:r>
            <a:br>
              <a:rPr lang="en-US" dirty="0">
                <a:latin typeface="Courier New" charset="0"/>
                <a:ea typeface="ＭＳ Ｐゴシック" charset="0"/>
              </a:rPr>
            </a:br>
            <a:r>
              <a:rPr lang="en-US" dirty="0">
                <a:latin typeface="Courier New" charset="0"/>
                <a:ea typeface="ＭＳ Ｐゴシック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85A1-54BA-C541-B05F-A8D8D384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&amp;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36247-BB63-284A-AD1B-35F287C58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Schedule, Week of May 3</a:t>
            </a:r>
          </a:p>
          <a:p>
            <a:pPr lvl="1"/>
            <a:r>
              <a:rPr lang="en-US" dirty="0"/>
              <a:t>No class Monday because it's Thursday</a:t>
            </a:r>
          </a:p>
          <a:p>
            <a:pPr lvl="1"/>
            <a:r>
              <a:rPr lang="en-US" dirty="0"/>
              <a:t>Bonus homework due Tuesday morning</a:t>
            </a:r>
          </a:p>
          <a:p>
            <a:pPr lvl="1"/>
            <a:r>
              <a:rPr lang="en-US" dirty="0"/>
              <a:t>Last class Wednesday: discuss final exam</a:t>
            </a:r>
          </a:p>
          <a:p>
            <a:r>
              <a:rPr lang="en-US" dirty="0"/>
              <a:t>Technical additions</a:t>
            </a:r>
          </a:p>
          <a:p>
            <a:pPr lvl="1"/>
            <a:r>
              <a:rPr lang="en-US" dirty="0"/>
              <a:t>C library Long Jump examples</a:t>
            </a:r>
          </a:p>
          <a:p>
            <a:pPr lvl="1"/>
            <a:r>
              <a:rPr lang="en-US" dirty="0"/>
              <a:t>Static links and the </a:t>
            </a:r>
            <a:r>
              <a:rPr lang="en-US" dirty="0" err="1"/>
              <a:t>Funarg</a:t>
            </a:r>
            <a:r>
              <a:rPr lang="en-US" dirty="0"/>
              <a:t> issue</a:t>
            </a:r>
          </a:p>
          <a:p>
            <a:r>
              <a:rPr lang="en-US" dirty="0"/>
              <a:t>Now, on to </a:t>
            </a:r>
            <a:r>
              <a:rPr lang="en-US" dirty="0">
                <a:hlinkClick r:id="rId2" action="ppaction://hlinksldjump"/>
              </a:rPr>
              <a:t>continuations</a:t>
            </a:r>
            <a:r>
              <a:rPr lang="en-US" dirty="0"/>
              <a:t>!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6082B-608C-BC4B-9E3F-1D6324EA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6C184B-49F3-9641-B727-C1F64892A391}" type="datetime1">
              <a:rPr lang="en-US" smtClean="0"/>
              <a:pPr>
                <a:defRPr/>
              </a:pPr>
              <a:t>4/30/21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4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Date Placeholder 3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ADD1339-DCEA-1941-9D37-4A4B0C4B25E5}" type="datetime4">
              <a:rPr lang="en-US" sz="1400"/>
              <a:pPr eaLnBrk="1" hangingPunct="1"/>
              <a:t>April 30, 2021</a:t>
            </a:fld>
            <a:endParaRPr lang="en-US" sz="140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How to return results</a:t>
            </a:r>
          </a:p>
        </p:txBody>
      </p:sp>
      <p:sp>
        <p:nvSpPr>
          <p:cNvPr id="82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676400"/>
            <a:ext cx="8153400" cy="43434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Smalltalk</a:t>
            </a:r>
          </a:p>
          <a:p>
            <a:pPr lvl="1" eaLnBrk="1" hangingPunct="1">
              <a:buFont typeface="Wingdings" charset="0"/>
              <a:buNone/>
            </a:pPr>
            <a:br>
              <a:rPr lang="en-US" dirty="0">
                <a:latin typeface="Courier New" charset="0"/>
                <a:ea typeface="ＭＳ Ｐゴシック" charset="0"/>
              </a:rPr>
            </a:br>
            <a:r>
              <a:rPr lang="en-US" dirty="0">
                <a:latin typeface="Courier New" charset="0"/>
                <a:ea typeface="ＭＳ Ｐゴシック" charset="0"/>
              </a:rPr>
              <a:t>add: a and: b and: c</a:t>
            </a:r>
            <a:br>
              <a:rPr lang="en-US" dirty="0">
                <a:latin typeface="Courier New" charset="0"/>
                <a:ea typeface="ＭＳ Ｐゴシック" charset="0"/>
              </a:rPr>
            </a:br>
            <a:r>
              <a:rPr lang="en-US" dirty="0">
                <a:latin typeface="Courier New" charset="0"/>
                <a:ea typeface="ＭＳ Ｐゴシック" charset="0"/>
              </a:rPr>
              <a:t>[</a:t>
            </a:r>
            <a:br>
              <a:rPr lang="en-US" dirty="0">
                <a:latin typeface="Courier New" charset="0"/>
                <a:ea typeface="ＭＳ Ｐゴシック" charset="0"/>
              </a:rPr>
            </a:br>
            <a:r>
              <a:rPr lang="en-US" dirty="0">
                <a:latin typeface="Courier New" charset="0"/>
                <a:ea typeface="ＭＳ Ｐゴシック" charset="0"/>
              </a:rPr>
              <a:t> ^a + b + c</a:t>
            </a:r>
            <a:br>
              <a:rPr lang="en-US" dirty="0">
                <a:latin typeface="Courier New" charset="0"/>
                <a:ea typeface="ＭＳ Ｐゴシック" charset="0"/>
              </a:rPr>
            </a:br>
            <a:r>
              <a:rPr lang="en-US" dirty="0">
                <a:latin typeface="Courier New" charset="0"/>
                <a:ea typeface="ＭＳ Ｐゴシック" charset="0"/>
              </a:rPr>
              <a:t>]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Date Placeholder 3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15BB5AB-B1EC-084C-A8D7-5A9D29682BBB}" type="datetime4">
              <a:rPr lang="en-US" sz="1400"/>
              <a:pPr eaLnBrk="1" hangingPunct="1"/>
              <a:t>April 30, 2021</a:t>
            </a:fld>
            <a:endParaRPr lang="en-US" sz="140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How to return results</a:t>
            </a:r>
          </a:p>
        </p:txBody>
      </p:sp>
      <p:sp>
        <p:nvSpPr>
          <p:cNvPr id="82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676400"/>
            <a:ext cx="8153400" cy="43434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Pascal</a:t>
            </a:r>
          </a:p>
          <a:p>
            <a:pPr lvl="1" eaLnBrk="1" hangingPunct="1">
              <a:buFont typeface="Wingdings" charset="0"/>
              <a:buNone/>
            </a:pPr>
            <a:br>
              <a:rPr lang="en-US" dirty="0">
                <a:latin typeface="Courier New" charset="0"/>
                <a:ea typeface="ＭＳ Ｐゴシック" charset="0"/>
              </a:rPr>
            </a:br>
            <a:r>
              <a:rPr lang="en-US" dirty="0">
                <a:latin typeface="Courier New" charset="0"/>
                <a:ea typeface="ＭＳ Ｐゴシック" charset="0"/>
              </a:rPr>
              <a:t>function add3(</a:t>
            </a:r>
            <a:br>
              <a:rPr lang="en-US" dirty="0">
                <a:latin typeface="Courier New" charset="0"/>
                <a:ea typeface="ＭＳ Ｐゴシック" charset="0"/>
              </a:rPr>
            </a:br>
            <a:r>
              <a:rPr lang="en-US" dirty="0">
                <a:latin typeface="Courier New" charset="0"/>
                <a:ea typeface="ＭＳ Ｐゴシック" charset="0"/>
              </a:rPr>
              <a:t>   a, b, c: integer ): integer {</a:t>
            </a:r>
            <a:br>
              <a:rPr lang="en-US" dirty="0">
                <a:latin typeface="Courier New" charset="0"/>
                <a:ea typeface="ＭＳ Ｐゴシック" charset="0"/>
              </a:rPr>
            </a:br>
            <a:r>
              <a:rPr lang="en-US" dirty="0">
                <a:latin typeface="Courier New" charset="0"/>
                <a:ea typeface="ＭＳ Ｐゴシック" charset="0"/>
              </a:rPr>
              <a:t> add3 := a + b + c;</a:t>
            </a:r>
            <a:br>
              <a:rPr lang="en-US" dirty="0">
                <a:latin typeface="Courier New" charset="0"/>
                <a:ea typeface="ＭＳ Ｐゴシック" charset="0"/>
              </a:rPr>
            </a:br>
            <a:r>
              <a:rPr lang="en-US" dirty="0">
                <a:latin typeface="Courier New" charset="0"/>
                <a:ea typeface="ＭＳ Ｐゴシック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Date Placeholder 3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E07F1BD-730F-0247-AA92-062D40EA28F1}" type="datetime4">
              <a:rPr lang="en-US" sz="1400"/>
              <a:pPr eaLnBrk="1" hangingPunct="1"/>
              <a:t>April 30, 2021</a:t>
            </a:fld>
            <a:endParaRPr lang="en-US" sz="140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How to return results</a:t>
            </a:r>
          </a:p>
        </p:txBody>
      </p:sp>
      <p:sp>
        <p:nvSpPr>
          <p:cNvPr id="82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676400"/>
            <a:ext cx="8153400" cy="43434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Eiffel</a:t>
            </a:r>
          </a:p>
          <a:p>
            <a:pPr lvl="1" eaLnBrk="1" hangingPunct="1">
              <a:buFont typeface="Wingdings" charset="0"/>
              <a:buNone/>
            </a:pPr>
            <a:br>
              <a:rPr lang="en-US" dirty="0">
                <a:latin typeface="Courier New" charset="0"/>
                <a:ea typeface="ＭＳ Ｐゴシック" charset="0"/>
              </a:rPr>
            </a:br>
            <a:r>
              <a:rPr lang="en-US" dirty="0">
                <a:latin typeface="Courier New" charset="0"/>
                <a:ea typeface="ＭＳ Ｐゴシック" charset="0"/>
              </a:rPr>
              <a:t>add3(</a:t>
            </a:r>
            <a:br>
              <a:rPr lang="en-US" dirty="0">
                <a:latin typeface="Courier New" charset="0"/>
                <a:ea typeface="ＭＳ Ｐゴシック" charset="0"/>
              </a:rPr>
            </a:br>
            <a:r>
              <a:rPr lang="en-US" dirty="0">
                <a:latin typeface="Courier New" charset="0"/>
                <a:ea typeface="ＭＳ Ｐゴシック" charset="0"/>
              </a:rPr>
              <a:t>   a, b, c: integer ): integer is</a:t>
            </a:r>
            <a:br>
              <a:rPr lang="en-US" dirty="0">
                <a:latin typeface="Courier New" charset="0"/>
                <a:ea typeface="ＭＳ Ｐゴシック" charset="0"/>
              </a:rPr>
            </a:br>
            <a:r>
              <a:rPr lang="en-US" dirty="0">
                <a:latin typeface="Courier New" charset="0"/>
                <a:ea typeface="ＭＳ Ｐゴシック" charset="0"/>
              </a:rPr>
              <a:t>do</a:t>
            </a:r>
            <a:br>
              <a:rPr lang="en-US" dirty="0">
                <a:latin typeface="Courier New" charset="0"/>
                <a:ea typeface="ＭＳ Ｐゴシック" charset="0"/>
              </a:rPr>
            </a:br>
            <a:r>
              <a:rPr lang="en-US" dirty="0">
                <a:latin typeface="Courier New" charset="0"/>
                <a:ea typeface="ＭＳ Ｐゴシック" charset="0"/>
              </a:rPr>
              <a:t> Result := a + b + c;</a:t>
            </a:r>
            <a:br>
              <a:rPr lang="en-US" dirty="0">
                <a:latin typeface="Courier New" charset="0"/>
                <a:ea typeface="ＭＳ Ｐゴシック" charset="0"/>
              </a:rPr>
            </a:br>
            <a:r>
              <a:rPr lang="en-US" dirty="0">
                <a:latin typeface="Courier New" charset="0"/>
                <a:ea typeface="ＭＳ Ｐゴシック" charset="0"/>
              </a:rPr>
              <a:t>end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Date Placeholder 3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9E2F79A-F72D-F648-8819-F92CE990250D}" type="datetime4">
              <a:rPr lang="en-US" sz="1400"/>
              <a:pPr eaLnBrk="1" hangingPunct="1"/>
              <a:t>April 30, 2021</a:t>
            </a:fld>
            <a:endParaRPr lang="en-US" sz="140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How to return results</a:t>
            </a:r>
          </a:p>
        </p:txBody>
      </p:sp>
      <p:sp>
        <p:nvSpPr>
          <p:cNvPr id="82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676400"/>
            <a:ext cx="8153400" cy="43434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Scheme (Lisp is similar)</a:t>
            </a:r>
          </a:p>
          <a:p>
            <a:pPr lvl="1" eaLnBrk="1" hangingPunct="1">
              <a:buFont typeface="Wingdings" charset="0"/>
              <a:buNone/>
            </a:pPr>
            <a:br>
              <a:rPr lang="en-US" dirty="0">
                <a:latin typeface="Courier New" charset="0"/>
                <a:ea typeface="ＭＳ Ｐゴシック" charset="0"/>
              </a:rPr>
            </a:br>
            <a:r>
              <a:rPr lang="en-US" dirty="0">
                <a:latin typeface="Courier New" charset="0"/>
                <a:ea typeface="ＭＳ Ｐゴシック" charset="0"/>
              </a:rPr>
              <a:t>(define (add3 a b c)</a:t>
            </a:r>
            <a:br>
              <a:rPr lang="en-US" dirty="0">
                <a:latin typeface="Courier New" charset="0"/>
                <a:ea typeface="ＭＳ Ｐゴシック" charset="0"/>
              </a:rPr>
            </a:br>
            <a:r>
              <a:rPr lang="en-US" dirty="0">
                <a:latin typeface="Courier New" charset="0"/>
                <a:ea typeface="ＭＳ Ｐゴシック" charset="0"/>
              </a:rPr>
              <a:t>    (print "Adding…")</a:t>
            </a:r>
            <a:br>
              <a:rPr lang="en-US" dirty="0">
                <a:latin typeface="Courier New" charset="0"/>
                <a:ea typeface="ＭＳ Ｐゴシック" charset="0"/>
              </a:rPr>
            </a:br>
            <a:r>
              <a:rPr lang="en-US" dirty="0">
                <a:latin typeface="Courier New" charset="0"/>
                <a:ea typeface="ＭＳ Ｐゴシック" charset="0"/>
              </a:rPr>
              <a:t>    (+ a (+ b c))</a:t>
            </a:r>
          </a:p>
          <a:p>
            <a:pPr lvl="1" eaLnBrk="1" hangingPunct="1">
              <a:buFont typeface="Wingdings" charset="0"/>
              <a:buNone/>
            </a:pPr>
            <a:r>
              <a:rPr lang="en-US" dirty="0">
                <a:latin typeface="Courier New" charset="0"/>
                <a:ea typeface="ＭＳ Ｐゴシック" charset="0"/>
              </a:rPr>
              <a:t>  )</a:t>
            </a:r>
            <a:br>
              <a:rPr lang="en-US" dirty="0">
                <a:latin typeface="Courier New" charset="0"/>
                <a:ea typeface="ＭＳ Ｐゴシック" charset="0"/>
              </a:rPr>
            </a:br>
            <a:endParaRPr lang="en-US" dirty="0">
              <a:latin typeface="Courier New" charset="0"/>
              <a:ea typeface="ＭＳ Ｐゴシック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Returning Multiple Results: Mesa</a:t>
            </a:r>
          </a:p>
        </p:txBody>
      </p:sp>
      <p:sp>
        <p:nvSpPr>
          <p:cNvPr id="48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FUNCTION f […]RETURNS [T1, T2 ] = {</a:t>
            </a:r>
            <a:b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:</a:t>
            </a:r>
            <a:b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RETURN [exp1, exp2 ];</a:t>
            </a:r>
          </a:p>
          <a:p>
            <a:pPr eaLnBrk="1" hangingPunct="1">
              <a:buFont typeface="Wingdings" charset="0"/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};</a:t>
            </a:r>
          </a:p>
          <a:p>
            <a:pPr eaLnBrk="1" hangingPunct="1">
              <a:buFont typeface="Wingdings" charset="0"/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:</a:t>
            </a:r>
          </a:p>
          <a:p>
            <a:pPr eaLnBrk="1" hangingPunct="1">
              <a:buFont typeface="Wingdings" charset="0"/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[a, b ] := f […];</a:t>
            </a:r>
            <a:endParaRPr lang="en-US" sz="28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29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53F39A8-6D6A-C141-A4F7-853674D20D5B}" type="datetime4">
              <a:rPr lang="en-US" sz="1400"/>
              <a:pPr eaLnBrk="1" hangingPunct="1"/>
              <a:t>April 30, 2021</a:t>
            </a:fld>
            <a:endParaRPr lang="en-US" sz="1400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144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Returning Multiple Results: C#</a:t>
            </a:r>
          </a:p>
        </p:txBody>
      </p:sp>
      <p:sp>
        <p:nvSpPr>
          <p:cNvPr id="48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29683" y="2057399"/>
            <a:ext cx="8610600" cy="4776439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b="1" dirty="0">
                <a:latin typeface="Courier New"/>
                <a:ea typeface="ＭＳ Ｐゴシック" charset="0"/>
                <a:cs typeface="Courier New"/>
              </a:rPr>
              <a:t>public class </a:t>
            </a:r>
            <a:r>
              <a:rPr lang="en-US" sz="2000" b="1" dirty="0" err="1">
                <a:latin typeface="Courier New"/>
                <a:ea typeface="ＭＳ Ｐゴシック" charset="0"/>
                <a:cs typeface="Courier New"/>
              </a:rPr>
              <a:t>TupleDemo</a:t>
            </a:r>
            <a:endParaRPr lang="en-US" sz="2000" b="1" dirty="0">
              <a:latin typeface="Courier New"/>
              <a:ea typeface="ＭＳ Ｐゴシック" charset="0"/>
              <a:cs typeface="Courier New"/>
            </a:endParaRPr>
          </a:p>
          <a:p>
            <a:pPr eaLnBrk="1" hangingPunct="1">
              <a:buNone/>
            </a:pPr>
            <a:r>
              <a:rPr lang="en-US" sz="2000" b="1" dirty="0">
                <a:latin typeface="Courier New"/>
                <a:ea typeface="ＭＳ Ｐゴシック" charset="0"/>
                <a:cs typeface="Courier New"/>
              </a:rPr>
              <a:t>{</a:t>
            </a:r>
          </a:p>
          <a:p>
            <a:pPr eaLnBrk="1" hangingPunct="1">
              <a:buNone/>
            </a:pPr>
            <a:r>
              <a:rPr lang="en-US" sz="2000" b="1" dirty="0">
                <a:latin typeface="Courier New"/>
                <a:ea typeface="ＭＳ Ｐゴシック" charset="0"/>
                <a:cs typeface="Courier New"/>
              </a:rPr>
              <a:t>    public static void Main( string[] </a:t>
            </a:r>
            <a:r>
              <a:rPr lang="en-US" sz="2000" b="1" dirty="0" err="1">
                <a:latin typeface="Courier New"/>
                <a:ea typeface="ＭＳ Ｐゴシック" charset="0"/>
                <a:cs typeface="Courier New"/>
              </a:rPr>
              <a:t>args</a:t>
            </a:r>
            <a:r>
              <a:rPr lang="en-US" sz="2000" b="1" dirty="0">
                <a:latin typeface="Courier New"/>
                <a:ea typeface="ＭＳ Ｐゴシック" charset="0"/>
                <a:cs typeface="Courier New"/>
              </a:rPr>
              <a:t> )</a:t>
            </a:r>
          </a:p>
          <a:p>
            <a:pPr eaLnBrk="1" hangingPunct="1">
              <a:buNone/>
            </a:pPr>
            <a:r>
              <a:rPr lang="en-US" sz="2000" b="1" dirty="0">
                <a:latin typeface="Courier New"/>
                <a:ea typeface="ＭＳ Ｐゴシック" charset="0"/>
                <a:cs typeface="Courier New"/>
              </a:rPr>
              <a:t>    {</a:t>
            </a:r>
          </a:p>
          <a:p>
            <a:pPr eaLnBrk="1" hangingPunct="1">
              <a:buNone/>
            </a:pPr>
            <a:r>
              <a:rPr lang="en-US" sz="2000" b="1" dirty="0">
                <a:latin typeface="Courier New"/>
                <a:ea typeface="ＭＳ Ｐゴシック" charset="0"/>
                <a:cs typeface="Courier New"/>
              </a:rPr>
              <a:t>        </a:t>
            </a:r>
            <a:r>
              <a:rPr lang="en-US" sz="2000" b="1" dirty="0" err="1">
                <a:latin typeface="Courier New"/>
                <a:ea typeface="ＭＳ Ｐゴシック" charset="0"/>
                <a:cs typeface="Courier New"/>
              </a:rPr>
              <a:t>Console.WriteLine</a:t>
            </a:r>
            <a:r>
              <a:rPr lang="en-US" sz="2000" b="1" dirty="0">
                <a:latin typeface="Courier New"/>
                <a:ea typeface="ＭＳ Ｐゴシック" charset="0"/>
                <a:cs typeface="Courier New"/>
              </a:rPr>
              <a:t>(</a:t>
            </a:r>
            <a:br>
              <a:rPr lang="en-US" sz="2000" b="1" dirty="0">
                <a:latin typeface="Courier New"/>
                <a:ea typeface="ＭＳ Ｐゴシック" charset="0"/>
                <a:cs typeface="Courier New"/>
              </a:rPr>
            </a:br>
            <a:r>
              <a:rPr lang="en-US" sz="2000" b="1" dirty="0">
                <a:latin typeface="Courier New"/>
                <a:ea typeface="ＭＳ Ｐゴシック" charset="0"/>
                <a:cs typeface="Courier New"/>
              </a:rPr>
              <a:t>           "Answers: " + </a:t>
            </a:r>
            <a:r>
              <a:rPr lang="en-US" sz="2000" b="1" dirty="0" err="1">
                <a:latin typeface="Courier New"/>
                <a:ea typeface="ＭＳ Ｐゴシック" charset="0"/>
                <a:cs typeface="Courier New"/>
              </a:rPr>
              <a:t>AddSub</a:t>
            </a:r>
            <a:r>
              <a:rPr lang="en-US" sz="2000" b="1" dirty="0">
                <a:latin typeface="Courier New"/>
                <a:ea typeface="ＭＳ Ｐゴシック" charset="0"/>
                <a:cs typeface="Courier New"/>
              </a:rPr>
              <a:t>( 15, 20 ) );</a:t>
            </a:r>
          </a:p>
          <a:p>
            <a:pPr eaLnBrk="1" hangingPunct="1">
              <a:buNone/>
            </a:pPr>
            <a:r>
              <a:rPr lang="en-US" sz="2000" b="1" dirty="0">
                <a:latin typeface="Courier New"/>
                <a:ea typeface="ＭＳ Ｐゴシック" charset="0"/>
                <a:cs typeface="Courier New"/>
              </a:rPr>
              <a:t>    }</a:t>
            </a:r>
          </a:p>
          <a:p>
            <a:pPr eaLnBrk="1" hangingPunct="1">
              <a:buNone/>
            </a:pPr>
            <a:r>
              <a:rPr lang="en-US" sz="2000" b="1" dirty="0">
                <a:latin typeface="Courier New"/>
                <a:ea typeface="ＭＳ Ｐゴシック" charset="0"/>
                <a:cs typeface="Courier New"/>
              </a:rPr>
              <a:t>    private static Tuple&lt;</a:t>
            </a:r>
            <a:r>
              <a:rPr lang="en-US" sz="2000" b="1" dirty="0" err="1">
                <a:latin typeface="Courier New"/>
                <a:ea typeface="ＭＳ Ｐゴシック" charset="0"/>
                <a:cs typeface="Courier New"/>
              </a:rPr>
              <a:t>int,int</a:t>
            </a:r>
            <a:r>
              <a:rPr lang="en-US" sz="2000" b="1" dirty="0">
                <a:latin typeface="Courier New"/>
                <a:ea typeface="ＭＳ Ｐゴシック" charset="0"/>
                <a:cs typeface="Courier New"/>
              </a:rPr>
              <a:t>&gt; </a:t>
            </a:r>
            <a:r>
              <a:rPr lang="en-US" sz="2000" b="1" dirty="0" err="1">
                <a:latin typeface="Courier New"/>
                <a:ea typeface="ＭＳ Ｐゴシック" charset="0"/>
                <a:cs typeface="Courier New"/>
              </a:rPr>
              <a:t>AddSub</a:t>
            </a:r>
            <a:r>
              <a:rPr lang="en-US" sz="2000" b="1" dirty="0">
                <a:latin typeface="Courier New"/>
                <a:ea typeface="ＭＳ Ｐゴシック" charset="0"/>
                <a:cs typeface="Courier New"/>
              </a:rPr>
              <a:t>(</a:t>
            </a:r>
            <a:r>
              <a:rPr lang="en-US" sz="2000" b="1" dirty="0" err="1">
                <a:latin typeface="Courier New"/>
                <a:ea typeface="ＭＳ Ｐゴシック" charset="0"/>
                <a:cs typeface="Courier New"/>
              </a:rPr>
              <a:t>int</a:t>
            </a:r>
            <a:r>
              <a:rPr lang="en-US" sz="2000" b="1" dirty="0">
                <a:latin typeface="Courier New"/>
                <a:ea typeface="ＭＳ Ｐゴシック" charset="0"/>
                <a:cs typeface="Courier New"/>
              </a:rPr>
              <a:t> x, </a:t>
            </a:r>
            <a:r>
              <a:rPr lang="en-US" sz="2000" b="1" dirty="0" err="1">
                <a:latin typeface="Courier New"/>
                <a:ea typeface="ＭＳ Ｐゴシック" charset="0"/>
                <a:cs typeface="Courier New"/>
              </a:rPr>
              <a:t>int</a:t>
            </a:r>
            <a:r>
              <a:rPr lang="en-US" sz="2000" b="1" dirty="0">
                <a:latin typeface="Courier New"/>
                <a:ea typeface="ＭＳ Ｐゴシック" charset="0"/>
                <a:cs typeface="Courier New"/>
              </a:rPr>
              <a:t> y)</a:t>
            </a:r>
          </a:p>
          <a:p>
            <a:pPr eaLnBrk="1" hangingPunct="1">
              <a:buNone/>
            </a:pPr>
            <a:r>
              <a:rPr lang="en-US" sz="2000" b="1" dirty="0">
                <a:latin typeface="Courier New"/>
                <a:ea typeface="ＭＳ Ｐゴシック" charset="0"/>
                <a:cs typeface="Courier New"/>
              </a:rPr>
              <a:t>    {</a:t>
            </a:r>
          </a:p>
          <a:p>
            <a:pPr eaLnBrk="1" hangingPunct="1">
              <a:buNone/>
            </a:pPr>
            <a:r>
              <a:rPr lang="en-US" sz="2000" b="1" dirty="0">
                <a:latin typeface="Courier New"/>
                <a:ea typeface="ＭＳ Ｐゴシック" charset="0"/>
                <a:cs typeface="Courier New"/>
              </a:rPr>
              <a:t>        return </a:t>
            </a:r>
            <a:r>
              <a:rPr lang="en-US" sz="2000" b="1" dirty="0" err="1">
                <a:latin typeface="Courier New"/>
                <a:ea typeface="ＭＳ Ｐゴシック" charset="0"/>
                <a:cs typeface="Courier New"/>
              </a:rPr>
              <a:t>Tuple.Create</a:t>
            </a:r>
            <a:r>
              <a:rPr lang="en-US" sz="2000" b="1" dirty="0">
                <a:latin typeface="Courier New"/>
                <a:ea typeface="ＭＳ Ｐゴシック" charset="0"/>
                <a:cs typeface="Courier New"/>
              </a:rPr>
              <a:t>( </a:t>
            </a:r>
            <a:r>
              <a:rPr lang="en-US" sz="2000" b="1" dirty="0" err="1">
                <a:latin typeface="Courier New"/>
                <a:ea typeface="ＭＳ Ｐゴシック" charset="0"/>
                <a:cs typeface="Courier New"/>
              </a:rPr>
              <a:t>x+y</a:t>
            </a:r>
            <a:r>
              <a:rPr lang="en-US" sz="2000" b="1" dirty="0">
                <a:latin typeface="Courier New"/>
                <a:ea typeface="ＭＳ Ｐゴシック" charset="0"/>
                <a:cs typeface="Courier New"/>
              </a:rPr>
              <a:t>, x-y );</a:t>
            </a:r>
          </a:p>
          <a:p>
            <a:pPr eaLnBrk="1" hangingPunct="1">
              <a:buNone/>
            </a:pPr>
            <a:r>
              <a:rPr lang="en-US" sz="2000" b="1" dirty="0">
                <a:latin typeface="Courier New"/>
                <a:ea typeface="ＭＳ Ｐゴシック" charset="0"/>
                <a:cs typeface="Courier New"/>
              </a:rPr>
              <a:t>    }</a:t>
            </a:r>
          </a:p>
          <a:p>
            <a:pPr eaLnBrk="1" hangingPunct="1">
              <a:buNone/>
            </a:pPr>
            <a:r>
              <a:rPr lang="en-US" sz="2000" b="1" dirty="0">
                <a:latin typeface="Courier New"/>
                <a:ea typeface="ＭＳ Ｐゴシック" charset="0"/>
                <a:cs typeface="Courier New"/>
              </a:rPr>
              <a:t>}</a:t>
            </a:r>
          </a:p>
        </p:txBody>
      </p:sp>
      <p:sp>
        <p:nvSpPr>
          <p:cNvPr id="48129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53F39A8-6D6A-C141-A4F7-853674D20D5B}" type="datetime4">
              <a:rPr lang="en-US" sz="1400"/>
              <a:pPr eaLnBrk="1" hangingPunct="1"/>
              <a:t>April 30, 2021</a:t>
            </a:fld>
            <a:endParaRPr 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16A71D-A523-AC40-92DD-AD22EFB5D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6001988"/>
            <a:ext cx="4062202" cy="83099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Python and Perl can also do</a:t>
            </a:r>
            <a:br>
              <a:rPr lang="en-US" dirty="0"/>
            </a:br>
            <a:r>
              <a:rPr lang="en-US" dirty="0"/>
              <a:t>this by returning lists/tuples.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933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Returning Multiple Results: Eiffel</a:t>
            </a:r>
          </a:p>
        </p:txBody>
      </p:sp>
      <p:sp>
        <p:nvSpPr>
          <p:cNvPr id="46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Wingdings" charset="0"/>
              <a:buNone/>
            </a:pPr>
            <a:r>
              <a:rPr lang="en-US" sz="2800">
                <a:latin typeface="Courier New" charset="0"/>
                <a:ea typeface="ＭＳ Ｐゴシック" charset="0"/>
                <a:cs typeface="ＭＳ Ｐゴシック" charset="0"/>
              </a:rPr>
              <a:t>f(…): TUPLE [T1, T2 ] is do</a:t>
            </a:r>
            <a:br>
              <a:rPr lang="en-US" sz="2800">
                <a:latin typeface="Courier New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Courier New" charset="0"/>
                <a:ea typeface="ＭＳ Ｐゴシック" charset="0"/>
                <a:cs typeface="ＭＳ Ｐゴシック" charset="0"/>
              </a:rPr>
              <a:t>:</a:t>
            </a:r>
            <a:br>
              <a:rPr lang="en-US" sz="2800">
                <a:latin typeface="Courier New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Courier New" charset="0"/>
                <a:ea typeface="ＭＳ Ｐゴシック" charset="0"/>
                <a:cs typeface="ＭＳ Ｐゴシック" charset="0"/>
              </a:rPr>
              <a:t>Result := [exp1, exp2 ];</a:t>
            </a:r>
          </a:p>
          <a:p>
            <a:pPr eaLnBrk="1" hangingPunct="1">
              <a:buFont typeface="Wingdings" charset="0"/>
              <a:buNone/>
            </a:pPr>
            <a:r>
              <a:rPr lang="en-US" sz="2800">
                <a:latin typeface="Courier New" charset="0"/>
                <a:ea typeface="ＭＳ Ｐゴシック" charset="0"/>
                <a:cs typeface="ＭＳ Ｐゴシック" charset="0"/>
              </a:rPr>
              <a:t>end</a:t>
            </a:r>
          </a:p>
          <a:p>
            <a:pPr eaLnBrk="1" hangingPunct="1">
              <a:buFont typeface="Wingdings" charset="0"/>
              <a:buNone/>
            </a:pPr>
            <a:r>
              <a:rPr lang="en-US" sz="2800">
                <a:latin typeface="Courier New" charset="0"/>
                <a:ea typeface="ＭＳ Ｐゴシック" charset="0"/>
                <a:cs typeface="ＭＳ Ｐゴシック" charset="0"/>
              </a:rPr>
              <a:t>:</a:t>
            </a:r>
          </a:p>
          <a:p>
            <a:pPr eaLnBrk="1" hangingPunct="1">
              <a:buFont typeface="Wingdings" charset="0"/>
              <a:buNone/>
            </a:pPr>
            <a:r>
              <a:rPr lang="en-US" sz="2800">
                <a:latin typeface="Courier New" charset="0"/>
                <a:ea typeface="ＭＳ Ｐゴシック" charset="0"/>
                <a:cs typeface="ＭＳ Ｐゴシック" charset="0"/>
              </a:rPr>
              <a:t>x: TUPLE [T1, T2 ];</a:t>
            </a:r>
          </a:p>
          <a:p>
            <a:pPr eaLnBrk="1" hangingPunct="1">
              <a:buFont typeface="Wingdings" charset="0"/>
              <a:buNone/>
            </a:pPr>
            <a:r>
              <a:rPr lang="en-US" sz="2800">
                <a:latin typeface="Courier New" charset="0"/>
                <a:ea typeface="ＭＳ Ｐゴシック" charset="0"/>
                <a:cs typeface="ＭＳ Ｐゴシック" charset="0"/>
              </a:rPr>
              <a:t>:</a:t>
            </a:r>
          </a:p>
          <a:p>
            <a:pPr eaLnBrk="1" hangingPunct="1">
              <a:buFont typeface="Wingdings" charset="0"/>
              <a:buNone/>
            </a:pPr>
            <a:r>
              <a:rPr lang="en-US" sz="2800">
                <a:latin typeface="Courier New" charset="0"/>
                <a:ea typeface="ＭＳ Ｐゴシック" charset="0"/>
                <a:cs typeface="ＭＳ Ｐゴシック" charset="0"/>
              </a:rPr>
              <a:t>x := f(…);</a:t>
            </a:r>
          </a:p>
          <a:p>
            <a:pPr eaLnBrk="1" hangingPunct="1">
              <a:buFont typeface="Wingdings" charset="0"/>
              <a:buNone/>
            </a:pPr>
            <a:r>
              <a:rPr lang="en-US" sz="2800">
                <a:latin typeface="Courier New" charset="0"/>
                <a:ea typeface="ＭＳ Ｐゴシック" charset="0"/>
                <a:cs typeface="ＭＳ Ｐゴシック" charset="0"/>
              </a:rPr>
              <a:t>… x.item( 1 ) …</a:t>
            </a:r>
            <a:endParaRPr lang="en-US" sz="280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1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64C60E5-0298-C446-87C0-92EFEDFDD897}" type="datetime4">
              <a:rPr lang="en-US" sz="1400"/>
              <a:pPr eaLnBrk="1" hangingPunct="1"/>
              <a:t>April 30, 2021</a:t>
            </a:fld>
            <a:endParaRPr lang="en-US" sz="1400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Exceptions</a:t>
            </a:r>
          </a:p>
        </p:txBody>
      </p:sp>
      <p:sp>
        <p:nvSpPr>
          <p:cNvPr id="808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How would you define an exception?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(how-to-use, not semantics)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How does it fit in with the notion of a contract?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Is it just an exception type, or should other information be transmitted from the notifier to the handler?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Should the notified code be able to resume or restart the notifying code?</a:t>
            </a:r>
          </a:p>
        </p:txBody>
      </p:sp>
      <p:sp>
        <p:nvSpPr>
          <p:cNvPr id="80897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0409AD3-BAD6-2649-8D4A-777628849EC1}" type="datetime4">
              <a:rPr lang="en-US" sz="1400"/>
              <a:pPr eaLnBrk="1" hangingPunct="1"/>
              <a:t>April 30, 2021</a:t>
            </a:fld>
            <a:endParaRPr lang="en-US" sz="1400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PL/1:</a:t>
            </a:r>
            <a:br>
              <a:rPr lang="en-US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System-defined Exceptions</a:t>
            </a:r>
          </a:p>
        </p:txBody>
      </p:sp>
      <p:sp>
        <p:nvSpPr>
          <p:cNvPr id="82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Wingdings" charset="0"/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ON OVERFLOW</a:t>
            </a:r>
            <a:b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GO TO BADMATH;</a:t>
            </a:r>
            <a:endParaRPr lang="en-US" sz="28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------------------</a:t>
            </a:r>
          </a:p>
          <a:p>
            <a:pPr eaLnBrk="1" hangingPunct="1">
              <a:buFont typeface="Wingdings" charset="0"/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ON OVERFLOW</a:t>
            </a:r>
            <a:b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BEGIN;</a:t>
            </a:r>
            <a:b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	…</a:t>
            </a:r>
            <a:b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END;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Some exceptions terminate the program after the handler is executed.</a:t>
            </a:r>
          </a:p>
        </p:txBody>
      </p:sp>
      <p:sp>
        <p:nvSpPr>
          <p:cNvPr id="82945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CFEB334-BE84-834C-9199-B65DE8DFBE5C}" type="datetime4">
              <a:rPr lang="en-US" sz="1400"/>
              <a:pPr eaLnBrk="1" hangingPunct="1"/>
              <a:t>April 30, 2021</a:t>
            </a:fld>
            <a:endParaRPr lang="en-US" sz="1400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6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1711668"/>
            <a:ext cx="7772400" cy="3581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3200" dirty="0" err="1">
                <a:latin typeface="Courier New" charset="0"/>
              </a:rPr>
              <a:t>setjmp</a:t>
            </a:r>
            <a:r>
              <a:rPr lang="en-US" sz="3200" dirty="0">
                <a:latin typeface="Courier New" charset="0"/>
              </a:rPr>
              <a:t>( buffer )</a:t>
            </a:r>
            <a:endParaRPr lang="en-US" sz="3200" dirty="0"/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2800" dirty="0"/>
              <a:t>When executed, saves program state and returns 0.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2800" dirty="0"/>
              <a:t>When state is restored, returns non-0...</a:t>
            </a:r>
          </a:p>
          <a:p>
            <a:pPr marL="457200" indent="-457200">
              <a:spcBef>
                <a:spcPct val="20000"/>
              </a:spcBef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3200" dirty="0" err="1">
                <a:latin typeface="Courier New" charset="0"/>
              </a:rPr>
              <a:t>longjmp</a:t>
            </a:r>
            <a:r>
              <a:rPr lang="en-US" sz="3200" dirty="0">
                <a:latin typeface="Courier New" charset="0"/>
              </a:rPr>
              <a:t>( buffer, </a:t>
            </a:r>
            <a:r>
              <a:rPr lang="en-US" sz="3200" dirty="0" err="1">
                <a:latin typeface="Courier New" charset="0"/>
              </a:rPr>
              <a:t>ret_value</a:t>
            </a:r>
            <a:r>
              <a:rPr lang="en-US" sz="3200" dirty="0">
                <a:latin typeface="Courier New" charset="0"/>
              </a:rPr>
              <a:t> )</a:t>
            </a:r>
            <a:endParaRPr lang="en-US" sz="3200" dirty="0"/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2800" dirty="0"/>
              <a:t>Restores state stored in</a:t>
            </a:r>
            <a:br>
              <a:rPr lang="en-US" sz="2800" dirty="0"/>
            </a:br>
            <a:r>
              <a:rPr lang="en-US" sz="2800" dirty="0"/>
              <a:t>buffer.</a:t>
            </a: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C: Exception-like Flow Xfer</a:t>
            </a:r>
          </a:p>
        </p:txBody>
      </p:sp>
      <p:sp>
        <p:nvSpPr>
          <p:cNvPr id="84993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2D74F0A-636F-2744-8BA6-D4FA2244136E}" type="datetime4">
              <a:rPr lang="en-US" sz="1400"/>
              <a:pPr eaLnBrk="1" hangingPunct="1"/>
              <a:t>April 30, 2021</a:t>
            </a:fld>
            <a:endParaRPr lang="en-US" sz="14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F84A84-F08E-4B40-987F-8D069B120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300" y="30480"/>
            <a:ext cx="2933700" cy="76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0BA4E5-22BE-194F-8C99-38CBCEC12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100" y="4392105"/>
            <a:ext cx="2755900" cy="243761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Subroutine Stack Frame</a:t>
            </a:r>
          </a:p>
        </p:txBody>
      </p:sp>
      <p:sp>
        <p:nvSpPr>
          <p:cNvPr id="19457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A5B0939-509D-694B-BE85-472A7C61C554}" type="datetime4">
              <a:rPr lang="en-US" sz="1400"/>
              <a:pPr eaLnBrk="1" hangingPunct="1"/>
              <a:t>April 30, 2021</a:t>
            </a:fld>
            <a:endParaRPr lang="en-US" sz="1400"/>
          </a:p>
        </p:txBody>
      </p:sp>
      <p:sp>
        <p:nvSpPr>
          <p:cNvPr id="19459" name="Line 4"/>
          <p:cNvSpPr>
            <a:spLocks noChangeShapeType="1"/>
          </p:cNvSpPr>
          <p:nvPr/>
        </p:nvSpPr>
        <p:spPr bwMode="auto">
          <a:xfrm>
            <a:off x="1219200" y="34290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60" name="Line 5"/>
          <p:cNvSpPr>
            <a:spLocks noChangeShapeType="1"/>
          </p:cNvSpPr>
          <p:nvPr/>
        </p:nvSpPr>
        <p:spPr bwMode="auto">
          <a:xfrm>
            <a:off x="1219200" y="49530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61" name="Line 6"/>
          <p:cNvSpPr>
            <a:spLocks noChangeShapeType="1"/>
          </p:cNvSpPr>
          <p:nvPr/>
        </p:nvSpPr>
        <p:spPr bwMode="auto">
          <a:xfrm>
            <a:off x="2438400" y="3429000"/>
            <a:ext cx="0" cy="1524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62" name="Line 7"/>
          <p:cNvSpPr>
            <a:spLocks noChangeShapeType="1"/>
          </p:cNvSpPr>
          <p:nvPr/>
        </p:nvSpPr>
        <p:spPr bwMode="auto">
          <a:xfrm>
            <a:off x="4654550" y="34290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63" name="Line 8"/>
          <p:cNvSpPr>
            <a:spLocks noChangeShapeType="1"/>
          </p:cNvSpPr>
          <p:nvPr/>
        </p:nvSpPr>
        <p:spPr bwMode="auto">
          <a:xfrm>
            <a:off x="6096000" y="34290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64" name="Line 9"/>
          <p:cNvSpPr>
            <a:spLocks noChangeShapeType="1"/>
          </p:cNvSpPr>
          <p:nvPr/>
        </p:nvSpPr>
        <p:spPr bwMode="auto">
          <a:xfrm>
            <a:off x="7848600" y="3429000"/>
            <a:ext cx="0" cy="1524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65" name="Text Box 10"/>
          <p:cNvSpPr txBox="1">
            <a:spLocks noChangeArrowheads="1"/>
          </p:cNvSpPr>
          <p:nvPr/>
        </p:nvSpPr>
        <p:spPr bwMode="auto">
          <a:xfrm>
            <a:off x="762002" y="3630613"/>
            <a:ext cx="14906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arguments</a:t>
            </a:r>
          </a:p>
          <a:p>
            <a:pPr eaLnBrk="1" hangingPunct="1"/>
            <a:r>
              <a:rPr lang="en-US" sz="2000" dirty="0"/>
              <a:t>From caller</a:t>
            </a:r>
          </a:p>
          <a:p>
            <a:pPr eaLnBrk="1" hangingPunct="1"/>
            <a:r>
              <a:rPr lang="en-US" sz="1600" dirty="0"/>
              <a:t>(prev. staging area)</a:t>
            </a:r>
            <a:endParaRPr lang="en-US" sz="2000" dirty="0"/>
          </a:p>
        </p:txBody>
      </p:sp>
      <p:sp>
        <p:nvSpPr>
          <p:cNvPr id="19466" name="Text Box 11"/>
          <p:cNvSpPr txBox="1">
            <a:spLocks noChangeArrowheads="1"/>
          </p:cNvSpPr>
          <p:nvPr/>
        </p:nvSpPr>
        <p:spPr bwMode="auto">
          <a:xfrm>
            <a:off x="2514600" y="3581400"/>
            <a:ext cx="114646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(saved</a:t>
            </a:r>
          </a:p>
          <a:p>
            <a:pPr eaLnBrk="1" hangingPunct="1"/>
            <a:r>
              <a:rPr lang="en-US" dirty="0" err="1"/>
              <a:t>regi</a:t>
            </a:r>
            <a:r>
              <a:rPr lang="en-US" dirty="0"/>
              <a:t>-</a:t>
            </a:r>
          </a:p>
          <a:p>
            <a:pPr eaLnBrk="1" hangingPunct="1"/>
            <a:r>
              <a:rPr lang="en-US" dirty="0"/>
              <a:t>  </a:t>
            </a:r>
            <a:r>
              <a:rPr lang="en-US" dirty="0" err="1"/>
              <a:t>sters</a:t>
            </a:r>
            <a:r>
              <a:rPr lang="en-US" dirty="0"/>
              <a:t>)</a:t>
            </a:r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4682623" y="3581400"/>
            <a:ext cx="14620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local</a:t>
            </a:r>
          </a:p>
          <a:p>
            <a:pPr eaLnBrk="1" hangingPunct="1"/>
            <a:r>
              <a:rPr lang="en-US" dirty="0"/>
              <a:t>variables,</a:t>
            </a:r>
          </a:p>
          <a:p>
            <a:pPr eaLnBrk="1" hangingPunct="1"/>
            <a:r>
              <a:rPr lang="en-US" dirty="0"/>
              <a:t>temps</a:t>
            </a:r>
          </a:p>
        </p:txBody>
      </p:sp>
      <p:sp>
        <p:nvSpPr>
          <p:cNvPr id="19468" name="Text Box 13"/>
          <p:cNvSpPr txBox="1">
            <a:spLocks noChangeArrowheads="1"/>
          </p:cNvSpPr>
          <p:nvPr/>
        </p:nvSpPr>
        <p:spPr bwMode="auto">
          <a:xfrm>
            <a:off x="6246475" y="3581400"/>
            <a:ext cx="14811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argument</a:t>
            </a:r>
          </a:p>
          <a:p>
            <a:pPr eaLnBrk="1" hangingPunct="1"/>
            <a:r>
              <a:rPr lang="en-US" dirty="0"/>
              <a:t>staging</a:t>
            </a:r>
          </a:p>
          <a:p>
            <a:pPr eaLnBrk="1" hangingPunct="1"/>
            <a:r>
              <a:rPr lang="en-US" dirty="0"/>
              <a:t>area</a:t>
            </a:r>
          </a:p>
        </p:txBody>
      </p:sp>
      <p:sp>
        <p:nvSpPr>
          <p:cNvPr id="19469" name="Line 14"/>
          <p:cNvSpPr>
            <a:spLocks noChangeShapeType="1"/>
          </p:cNvSpPr>
          <p:nvPr/>
        </p:nvSpPr>
        <p:spPr bwMode="auto">
          <a:xfrm>
            <a:off x="7816056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0" name="Line 15"/>
          <p:cNvSpPr>
            <a:spLocks noChangeShapeType="1"/>
          </p:cNvSpPr>
          <p:nvPr/>
        </p:nvSpPr>
        <p:spPr bwMode="auto">
          <a:xfrm>
            <a:off x="6084887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1" name="Text Box 16"/>
          <p:cNvSpPr txBox="1">
            <a:spLocks noChangeArrowheads="1"/>
          </p:cNvSpPr>
          <p:nvPr/>
        </p:nvSpPr>
        <p:spPr bwMode="auto">
          <a:xfrm>
            <a:off x="5840412" y="2243138"/>
            <a:ext cx="51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FP</a:t>
            </a:r>
          </a:p>
        </p:txBody>
      </p:sp>
      <p:sp>
        <p:nvSpPr>
          <p:cNvPr id="19472" name="Text Box 17"/>
          <p:cNvSpPr txBox="1">
            <a:spLocks noChangeArrowheads="1"/>
          </p:cNvSpPr>
          <p:nvPr/>
        </p:nvSpPr>
        <p:spPr bwMode="auto">
          <a:xfrm>
            <a:off x="7587456" y="2243138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SP</a:t>
            </a:r>
          </a:p>
        </p:txBody>
      </p:sp>
      <p:sp>
        <p:nvSpPr>
          <p:cNvPr id="19473" name="Rectangle 18"/>
          <p:cNvSpPr>
            <a:spLocks noChangeArrowheads="1"/>
          </p:cNvSpPr>
          <p:nvPr/>
        </p:nvSpPr>
        <p:spPr bwMode="auto">
          <a:xfrm>
            <a:off x="602555" y="3386137"/>
            <a:ext cx="5562600" cy="16764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Text Box 19"/>
          <p:cNvSpPr txBox="1">
            <a:spLocks noChangeArrowheads="1"/>
          </p:cNvSpPr>
          <p:nvPr/>
        </p:nvSpPr>
        <p:spPr bwMode="auto">
          <a:xfrm>
            <a:off x="3641725" y="4986338"/>
            <a:ext cx="202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1"/>
                </a:solidFill>
              </a:rPr>
              <a:t>current frame</a:t>
            </a:r>
          </a:p>
        </p:txBody>
      </p:sp>
      <p:sp>
        <p:nvSpPr>
          <p:cNvPr id="20" name="Line 7">
            <a:extLst>
              <a:ext uri="{FF2B5EF4-FFF2-40B4-BE49-F238E27FC236}">
                <a16:creationId xmlns:a16="http://schemas.microsoft.com/office/drawing/2014/main" id="{BA23E15A-3275-7846-9871-E79994545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4702" y="3448456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Line 7">
            <a:extLst>
              <a:ext uri="{FF2B5EF4-FFF2-40B4-BE49-F238E27FC236}">
                <a16:creationId xmlns:a16="http://schemas.microsoft.com/office/drawing/2014/main" id="{E6CD29B2-A16C-FC41-A673-78C3C233B3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3809" y="3458184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A17045-8E31-7C4D-B124-EBD9E9CCEF77}"/>
              </a:ext>
            </a:extLst>
          </p:cNvPr>
          <p:cNvSpPr txBox="1"/>
          <p:nvPr/>
        </p:nvSpPr>
        <p:spPr>
          <a:xfrm rot="5400000">
            <a:off x="3775158" y="3975971"/>
            <a:ext cx="1431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DL = prev. FP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211E99-BBDD-8844-B772-5DF2E7DB0CD2}"/>
              </a:ext>
            </a:extLst>
          </p:cNvPr>
          <p:cNvSpPr txBox="1"/>
          <p:nvPr/>
        </p:nvSpPr>
        <p:spPr>
          <a:xfrm rot="5400000">
            <a:off x="3603881" y="3979277"/>
            <a:ext cx="111440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Static Link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4AD29651-07E5-3B48-893A-9953D025E619}"/>
              </a:ext>
            </a:extLst>
          </p:cNvPr>
          <p:cNvCxnSpPr>
            <a:cxnSpLocks/>
            <a:stCxn id="2" idx="1"/>
          </p:cNvCxnSpPr>
          <p:nvPr/>
        </p:nvCxnSpPr>
        <p:spPr bwMode="auto">
          <a:xfrm rot="16200000" flipV="1">
            <a:off x="2549933" y="1488668"/>
            <a:ext cx="533971" cy="334783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18CDE7C2-9613-2A4D-9B9A-466AEDAE2E88}"/>
              </a:ext>
            </a:extLst>
          </p:cNvPr>
          <p:cNvCxnSpPr>
            <a:stCxn id="23" idx="1"/>
          </p:cNvCxnSpPr>
          <p:nvPr/>
        </p:nvCxnSpPr>
        <p:spPr bwMode="auto">
          <a:xfrm rot="16200000" flipV="1">
            <a:off x="1694568" y="1124832"/>
            <a:ext cx="1229150" cy="370388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053769" y="5597560"/>
            <a:ext cx="3790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(no closures in this layout)</a:t>
            </a: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7772400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Exception Approaches</a:t>
            </a:r>
          </a:p>
        </p:txBody>
      </p:sp>
      <p:sp>
        <p:nvSpPr>
          <p:cNvPr id="870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2438400"/>
            <a:ext cx="7772400" cy="38862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Some kind of exception is </a:t>
            </a:r>
            <a:r>
              <a:rPr lang="en-US" i="1" dirty="0">
                <a:latin typeface="Tahoma" charset="0"/>
                <a:ea typeface="ＭＳ Ｐゴシック" charset="0"/>
                <a:cs typeface="ＭＳ Ｐゴシック" charset="0"/>
              </a:rPr>
              <a:t>thrown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Ada, Python, Java, C#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extend from an exception type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Mesa: a </a:t>
            </a:r>
            <a:r>
              <a:rPr lang="en-US" dirty="0">
                <a:latin typeface="Courier New" charset="0"/>
                <a:ea typeface="ＭＳ Ｐゴシック" charset="0"/>
              </a:rPr>
              <a:t>SIGNAL</a:t>
            </a:r>
            <a:r>
              <a:rPr lang="en-US" dirty="0">
                <a:latin typeface="Tahoma" charset="0"/>
                <a:ea typeface="ＭＳ Ｐゴシック" charset="0"/>
              </a:rPr>
              <a:t> type, with parameters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C++: any type </a:t>
            </a:r>
            <a:r>
              <a:rPr lang="en-US" sz="1600" dirty="0">
                <a:latin typeface="Tahoma" charset="0"/>
                <a:ea typeface="ＭＳ Ｐゴシック" charset="0"/>
              </a:rPr>
              <a:t>(convention: subclass of </a:t>
            </a:r>
            <a:r>
              <a:rPr lang="en-US" sz="1600" dirty="0">
                <a:latin typeface="Andale Mono" panose="020B0509000000000004" pitchFamily="49" charset="0"/>
                <a:ea typeface="ＭＳ Ｐゴシック" charset="0"/>
              </a:rPr>
              <a:t>exception</a:t>
            </a:r>
            <a:r>
              <a:rPr lang="en-US" sz="1600" dirty="0">
                <a:latin typeface="Tahoma" charset="0"/>
                <a:ea typeface="ＭＳ Ｐゴシック" charset="0"/>
              </a:rPr>
              <a:t>)</a:t>
            </a:r>
            <a:endParaRPr lang="en-US" dirty="0">
              <a:latin typeface="Tahoma" charset="0"/>
              <a:ea typeface="ＭＳ Ｐゴシック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Stack is searched for </a:t>
            </a:r>
            <a:r>
              <a:rPr lang="en-US" i="1" dirty="0">
                <a:latin typeface="Tahoma" charset="0"/>
                <a:ea typeface="ＭＳ Ｐゴシック" charset="0"/>
                <a:cs typeface="ＭＳ Ｐゴシック" charset="0"/>
              </a:rPr>
              <a:t>handler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Stack is </a:t>
            </a:r>
            <a:r>
              <a:rPr lang="en-US" i="1" dirty="0">
                <a:latin typeface="Tahoma" charset="0"/>
                <a:ea typeface="ＭＳ Ｐゴシック" charset="0"/>
                <a:cs typeface="ＭＳ Ｐゴシック" charset="0"/>
              </a:rPr>
              <a:t>unwound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to spot where exception is </a:t>
            </a:r>
            <a:r>
              <a:rPr lang="en-US" i="1" dirty="0">
                <a:latin typeface="Tahoma" charset="0"/>
                <a:ea typeface="ＭＳ Ｐゴシック" charset="0"/>
                <a:cs typeface="ＭＳ Ｐゴシック" charset="0"/>
              </a:rPr>
              <a:t>caught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Mesa: handler can </a:t>
            </a:r>
            <a:r>
              <a:rPr lang="en-US" dirty="0">
                <a:latin typeface="Courier New" charset="0"/>
                <a:ea typeface="ＭＳ Ｐゴシック" charset="0"/>
              </a:rPr>
              <a:t>RESUME</a:t>
            </a:r>
            <a:r>
              <a:rPr lang="en-US" dirty="0">
                <a:latin typeface="Tahoma" charset="0"/>
                <a:ea typeface="ＭＳ Ｐゴシック" charset="0"/>
              </a:rPr>
              <a:t> signaler. (TBD)</a:t>
            </a:r>
          </a:p>
        </p:txBody>
      </p:sp>
      <p:sp>
        <p:nvSpPr>
          <p:cNvPr id="87041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5D66F3E-F65D-E94E-B1EE-07DBBB8EEB67}" type="datetime4">
              <a:rPr lang="en-US" sz="1400"/>
              <a:pPr eaLnBrk="1" hangingPunct="1"/>
              <a:t>April 30, 2021</a:t>
            </a:fld>
            <a:endParaRPr lang="en-US" sz="1400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Exception Approaches </a:t>
            </a:r>
            <a:r>
              <a:rPr lang="en-US" sz="3200" dirty="0">
                <a:latin typeface="Tahoma" charset="0"/>
                <a:ea typeface="ＭＳ Ｐゴシック" charset="0"/>
                <a:cs typeface="ＭＳ Ｐゴシック" charset="0"/>
              </a:rPr>
              <a:t>continued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0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Ada/Mesa/C++/C#/Python/Java: Exception handlers can be attached to code blocks.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Ada/Mesa: Exception handlers can also be attached to subroutine calls.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Java: A subroutine must declare the exceptions it throws.</a:t>
            </a:r>
          </a:p>
        </p:txBody>
      </p:sp>
      <p:sp>
        <p:nvSpPr>
          <p:cNvPr id="89089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B4B06B9-997D-4E40-B274-AD1C1A33C7D5}" type="datetime4">
              <a:rPr lang="en-US" sz="1400"/>
              <a:pPr eaLnBrk="1" hangingPunct="1"/>
              <a:t>April 30, 2021</a:t>
            </a:fld>
            <a:endParaRPr lang="en-US" sz="1400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Rationale</a:t>
            </a:r>
          </a:p>
        </p:txBody>
      </p:sp>
      <p:sp>
        <p:nvSpPr>
          <p:cNvPr id="911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The original idea was to decrease the granularity of exception handling code to improve readability.</a:t>
            </a:r>
          </a:p>
          <a:p>
            <a:pPr eaLnBrk="1" hangingPunct="1">
              <a:buFont typeface="Wingdings" charset="0"/>
              <a:buNone/>
            </a:pPr>
            <a:r>
              <a:rPr lang="en-US" sz="2800" dirty="0" err="1">
                <a:latin typeface="Courier New" charset="0"/>
                <a:ea typeface="ＭＳ Ｐゴシック" charset="0"/>
                <a:cs typeface="ＭＳ Ｐゴシック" charset="0"/>
              </a:rPr>
              <a:t>no_problemo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{</a:t>
            </a:r>
            <a:b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</a:br>
            <a:r>
              <a:rPr lang="en-US" sz="2400" i="1" dirty="0">
                <a:latin typeface="Tahoma" charset="0"/>
                <a:ea typeface="ＭＳ Ｐゴシック" charset="0"/>
                <a:cs typeface="ＭＳ Ｐゴシック" charset="0"/>
              </a:rPr>
              <a:t>sunny day scenario</a:t>
            </a:r>
            <a:endParaRPr lang="en-US" sz="28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}</a:t>
            </a:r>
          </a:p>
          <a:p>
            <a:pPr eaLnBrk="1" hangingPunct="1">
              <a:buFont typeface="Wingdings" charset="0"/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oops {</a:t>
            </a:r>
            <a:endParaRPr lang="en-US" sz="28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2400" i="1" dirty="0">
                <a:latin typeface="Tahoma" charset="0"/>
                <a:ea typeface="ＭＳ Ｐゴシック" charset="0"/>
                <a:cs typeface="ＭＳ Ｐゴシック" charset="0"/>
              </a:rPr>
              <a:t>problem handlers</a:t>
            </a:r>
            <a:endParaRPr lang="en-US" sz="28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}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37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897EB54-14E6-4E45-85C4-967EFA765B84}" type="datetime4">
              <a:rPr lang="en-US" sz="1400"/>
              <a:pPr eaLnBrk="1" hangingPunct="1"/>
              <a:t>April 30, 2021</a:t>
            </a:fld>
            <a:endParaRPr lang="en-US" sz="1400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63C0A5-367E-3E49-A03F-57CB35BB9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 You Like This?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A7BC88-1767-A74E-ABCF-B0828C084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57400"/>
            <a:ext cx="7772400" cy="4572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>
                <a:latin typeface="Monaco" pitchFamily="2" charset="77"/>
              </a:rPr>
              <a:t>StringBoundsFault</a:t>
            </a:r>
            <a:r>
              <a:rPr lang="en-US" sz="2000" dirty="0">
                <a:latin typeface="Monaco" pitchFamily="2" charset="77"/>
              </a:rPr>
              <a:t>:</a:t>
            </a:r>
            <a:br>
              <a:rPr lang="en-US" sz="2000" dirty="0">
                <a:latin typeface="Monaco" pitchFamily="2" charset="77"/>
              </a:rPr>
            </a:br>
            <a:r>
              <a:rPr lang="en-US" sz="2000" dirty="0">
                <a:latin typeface="Monaco" pitchFamily="2" charset="77"/>
              </a:rPr>
              <a:t>    SIGNAL [s: STRING] RETURNS [ns: STRING];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/>
              <a:t>This signal allows the user to deal with the situation where characters are to be added to a string that is already "full". Thus …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 err="1">
                <a:latin typeface="Monaco" pitchFamily="2" charset="77"/>
              </a:rPr>
              <a:t>AppendChar</a:t>
            </a:r>
            <a:r>
              <a:rPr lang="en-US" sz="2000" dirty="0">
                <a:latin typeface="Monaco" pitchFamily="2" charset="77"/>
              </a:rPr>
              <a:t>[str, c ! </a:t>
            </a:r>
            <a:r>
              <a:rPr lang="en-US" sz="2000" dirty="0" err="1">
                <a:latin typeface="Monaco" pitchFamily="2" charset="77"/>
              </a:rPr>
              <a:t>StringBoundsFault</a:t>
            </a:r>
            <a:r>
              <a:rPr lang="en-US" sz="2000" dirty="0">
                <a:latin typeface="Monaco" pitchFamily="2" charset="77"/>
              </a:rPr>
              <a:t> =&gt;</a:t>
            </a:r>
            <a:br>
              <a:rPr lang="en-US" sz="2000" dirty="0">
                <a:latin typeface="Monaco" pitchFamily="2" charset="77"/>
              </a:rPr>
            </a:br>
            <a:r>
              <a:rPr lang="en-US" sz="2000" dirty="0">
                <a:latin typeface="Monaco" pitchFamily="2" charset="77"/>
              </a:rPr>
              <a:t>    BEGIN</a:t>
            </a:r>
          </a:p>
          <a:p>
            <a:pPr marL="0" indent="0">
              <a:buNone/>
            </a:pPr>
            <a:r>
              <a:rPr lang="en-US" sz="2000" dirty="0">
                <a:latin typeface="Monaco" pitchFamily="2" charset="77"/>
              </a:rPr>
              <a:t>        ns ← </a:t>
            </a:r>
            <a:r>
              <a:rPr lang="en-US" sz="2000" dirty="0" err="1">
                <a:latin typeface="Monaco" pitchFamily="2" charset="77"/>
              </a:rPr>
              <a:t>AllocateString</a:t>
            </a:r>
            <a:r>
              <a:rPr lang="en-US" sz="2000" dirty="0">
                <a:latin typeface="Monaco" pitchFamily="2" charset="77"/>
              </a:rPr>
              <a:t> [s.maxlength+10];</a:t>
            </a:r>
            <a:br>
              <a:rPr lang="en-US" sz="2000" dirty="0">
                <a:latin typeface="Monaco" pitchFamily="2" charset="77"/>
              </a:rPr>
            </a:br>
            <a:r>
              <a:rPr lang="en-US" sz="2000" dirty="0">
                <a:latin typeface="Monaco" pitchFamily="2" charset="77"/>
              </a:rPr>
              <a:t>        </a:t>
            </a:r>
            <a:r>
              <a:rPr lang="en-US" sz="2000" dirty="0" err="1">
                <a:latin typeface="Monaco" pitchFamily="2" charset="77"/>
              </a:rPr>
              <a:t>AppendString</a:t>
            </a:r>
            <a:r>
              <a:rPr lang="en-US" sz="2000" dirty="0">
                <a:latin typeface="Monaco" pitchFamily="2" charset="77"/>
              </a:rPr>
              <a:t> [ns, s];</a:t>
            </a:r>
            <a:br>
              <a:rPr lang="en-US" sz="2000" dirty="0">
                <a:latin typeface="Monaco" pitchFamily="2" charset="77"/>
              </a:rPr>
            </a:br>
            <a:r>
              <a:rPr lang="en-US" sz="2000" dirty="0">
                <a:latin typeface="Monaco" pitchFamily="2" charset="77"/>
              </a:rPr>
              <a:t>        </a:t>
            </a:r>
            <a:r>
              <a:rPr lang="en-US" sz="2000" dirty="0" err="1">
                <a:latin typeface="Monaco" pitchFamily="2" charset="77"/>
              </a:rPr>
              <a:t>FreeString</a:t>
            </a:r>
            <a:r>
              <a:rPr lang="en-US" sz="2000" dirty="0">
                <a:latin typeface="Monaco" pitchFamily="2" charset="77"/>
              </a:rPr>
              <a:t>[s];</a:t>
            </a:r>
            <a:br>
              <a:rPr lang="en-US" sz="2000" dirty="0">
                <a:latin typeface="Monaco" pitchFamily="2" charset="77"/>
              </a:rPr>
            </a:br>
            <a:r>
              <a:rPr lang="en-US" sz="2000" dirty="0">
                <a:latin typeface="Monaco" pitchFamily="2" charset="77"/>
              </a:rPr>
              <a:t>        RESUME[str ← ns];</a:t>
            </a:r>
          </a:p>
          <a:p>
            <a:pPr marL="0" indent="0">
              <a:buNone/>
            </a:pPr>
            <a:r>
              <a:rPr lang="en-US" sz="2000" dirty="0">
                <a:latin typeface="Monaco" pitchFamily="2" charset="77"/>
              </a:rPr>
              <a:t>    END</a:t>
            </a:r>
            <a:br>
              <a:rPr lang="en-US" sz="2000" dirty="0">
                <a:latin typeface="Monaco" pitchFamily="2" charset="77"/>
              </a:rPr>
            </a:br>
            <a:r>
              <a:rPr lang="en-US" sz="2000" dirty="0">
                <a:latin typeface="Monaco" pitchFamily="2" charset="77"/>
              </a:rPr>
              <a:t>];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A2410-351C-FE4B-B7D5-53B49D75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6C184B-49F3-9641-B727-C1F64892A391}" type="datetime1">
              <a:rPr lang="en-US" smtClean="0"/>
              <a:pPr>
                <a:defRPr/>
              </a:pPr>
              <a:t>4/30/21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65B286-00A0-B54C-9C50-C7886BAB2A86}"/>
              </a:ext>
            </a:extLst>
          </p:cNvPr>
          <p:cNvSpPr txBox="1"/>
          <p:nvPr/>
        </p:nvSpPr>
        <p:spPr>
          <a:xfrm>
            <a:off x="685800" y="6547222"/>
            <a:ext cx="80858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2"/>
              </a:rPr>
              <a:t>http://www.bitsavers.org/pdf/xerox/mesa/5.0_1979/documentation/CSL_79-3_Mesa_Language_Manual_Version_5.0_Apr79.pdf</a:t>
            </a:r>
            <a:r>
              <a:rPr lang="en-US" sz="1000" dirty="0"/>
              <a:t>, page 142</a:t>
            </a:r>
          </a:p>
        </p:txBody>
      </p:sp>
    </p:spTree>
    <p:extLst>
      <p:ext uri="{BB962C8B-B14F-4D97-AF65-F5344CB8AC3E}">
        <p14:creationId xmlns:p14="http://schemas.microsoft.com/office/powerpoint/2010/main" val="2744136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Issues</a:t>
            </a:r>
          </a:p>
        </p:txBody>
      </p:sp>
      <p:sp>
        <p:nvSpPr>
          <p:cNvPr id="931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Search algorithm: based on type?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Is type a run-time entity?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Polymorphic objects?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See </a:t>
            </a:r>
            <a:r>
              <a:rPr lang="en-US" b="1" dirty="0" err="1">
                <a:latin typeface="Tahoma" charset="0"/>
                <a:ea typeface="ＭＳ Ｐゴシック" charset="0"/>
              </a:rPr>
              <a:t>PolyExcep.java</a:t>
            </a:r>
            <a:endParaRPr lang="en-US" dirty="0">
              <a:latin typeface="Tahoma" charset="0"/>
              <a:ea typeface="ＭＳ Ｐゴシック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Scope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If no garbage collection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Unwinding: local variable destructors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Exception objects: copying, destruction</a:t>
            </a:r>
          </a:p>
        </p:txBody>
      </p:sp>
      <p:sp>
        <p:nvSpPr>
          <p:cNvPr id="93185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BB0B4E1-8BA1-BF41-A2A1-A9A367C7BEFC}" type="datetime4">
              <a:rPr lang="en-US" sz="1400"/>
              <a:pPr eaLnBrk="1" hangingPunct="1"/>
              <a:t>April 30, 2021</a:t>
            </a:fld>
            <a:endParaRPr lang="en-US" sz="1400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Any problems with this?:</a:t>
            </a:r>
          </a:p>
        </p:txBody>
      </p:sp>
      <p:sp>
        <p:nvSpPr>
          <p:cNvPr id="952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2438400"/>
            <a:ext cx="7772400" cy="35814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An I/O subroutine encounters a bad sector on disk.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BadSector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( 23841 )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is thrown.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Exception is caught 10 frames up on the stack.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The error message</a:t>
            </a:r>
            <a:b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"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bad sector: 23841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"</a:t>
            </a:r>
            <a:b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is displayed to the user inside an app.</a:t>
            </a:r>
          </a:p>
        </p:txBody>
      </p:sp>
      <p:sp>
        <p:nvSpPr>
          <p:cNvPr id="95233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F63D7EA-9622-9A48-BE0E-3B5A832A12C4}" type="datetime4">
              <a:rPr lang="en-US" sz="1400"/>
              <a:pPr eaLnBrk="1" hangingPunct="1"/>
              <a:t>April 30, 2021</a:t>
            </a:fld>
            <a:endParaRPr lang="en-US" sz="1400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Eiffel: </a:t>
            </a:r>
            <a:r>
              <a:rPr lang="en-US" i="1">
                <a:latin typeface="Tahoma" charset="0"/>
                <a:ea typeface="ＭＳ Ｐゴシック" charset="0"/>
                <a:cs typeface="ＭＳ Ｐゴシック" charset="0"/>
              </a:rPr>
              <a:t>Routine Failure</a:t>
            </a: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2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2133600"/>
            <a:ext cx="8077200" cy="38862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If a routine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fails to live up to its </a:t>
            </a:r>
            <a:r>
              <a:rPr lang="en-US" i="1" dirty="0">
                <a:latin typeface="Tahoma" charset="0"/>
                <a:ea typeface="ＭＳ Ｐゴシック" charset="0"/>
              </a:rPr>
              <a:t>contract</a:t>
            </a:r>
            <a:r>
              <a:rPr lang="en-US" dirty="0">
                <a:latin typeface="Tahoma" charset="0"/>
                <a:ea typeface="ＭＳ Ｐゴシック" charset="0"/>
              </a:rPr>
              <a:t>, or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throws an exception,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That routine will execute its rescue clause if present. It may 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Retry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or give up.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If the latter, the caller will get a</a:t>
            </a:r>
            <a:b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Routine Failure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exception.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Information on problem is limited.</a:t>
            </a:r>
          </a:p>
        </p:txBody>
      </p:sp>
      <p:sp>
        <p:nvSpPr>
          <p:cNvPr id="97281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4FFBC79-DD4C-BE4A-B363-C4574FAE19AD}" type="datetime4">
              <a:rPr lang="en-US" sz="1400"/>
              <a:pPr eaLnBrk="1" hangingPunct="1"/>
              <a:t>April 30, 2021</a:t>
            </a:fld>
            <a:endParaRPr lang="en-US" sz="1400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5725-65B4-9D47-B0EB-39180C39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PLCC-built Exception-Handling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D7367-2C09-AF47-9399-E8440471A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057400"/>
            <a:ext cx="8458200" cy="4038599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Functions that throw exceptions still return as if nothing was wrong.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define p = proc() throw </a:t>
            </a:r>
            <a:r>
              <a:rPr lang="en-US" sz="2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eee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(5)</a:t>
            </a:r>
          </a:p>
          <a:p>
            <a:pPr marL="0" indent="0">
              <a:buNone/>
            </a:pP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.p() % no binding for </a:t>
            </a:r>
            <a:r>
              <a:rPr lang="en-US" sz="2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eee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catch </a:t>
            </a:r>
          </a:p>
          <a:p>
            <a:pPr marL="0" indent="0">
              <a:buNone/>
            </a:pP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eee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handler(x) add1(x)</a:t>
            </a:r>
            <a:b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</a:t>
            </a:r>
          </a:p>
          <a:p>
            <a:pPr marL="0" indent="0">
              <a:buNone/>
            </a:pP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.p() % evaluates to 6</a:t>
            </a:r>
          </a:p>
          <a:p>
            <a:pPr marL="0" indent="0">
              <a:buNone/>
            </a:pP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.p() % still no binding for </a:t>
            </a:r>
            <a:r>
              <a:rPr lang="en-US" sz="2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eee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B1417-E8FF-204D-94E9-E4D6E5C2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6C184B-49F3-9641-B727-C1F64892A391}" type="datetime1">
              <a:rPr lang="en-US" smtClean="0"/>
              <a:pPr>
                <a:defRPr/>
              </a:pPr>
              <a:t>4/30/21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0630F4-829F-094F-AD7C-C140733678E4}"/>
              </a:ext>
            </a:extLst>
          </p:cNvPr>
          <p:cNvSpPr/>
          <p:nvPr/>
        </p:nvSpPr>
        <p:spPr>
          <a:xfrm>
            <a:off x="5257800" y="2895600"/>
            <a:ext cx="762000" cy="533400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57DF6FE0-4824-0B4F-816D-48D0C3A4BA40}"/>
              </a:ext>
            </a:extLst>
          </p:cNvPr>
          <p:cNvSpPr/>
          <p:nvPr/>
        </p:nvSpPr>
        <p:spPr>
          <a:xfrm>
            <a:off x="6781800" y="3429000"/>
            <a:ext cx="2209800" cy="1600200"/>
          </a:xfrm>
          <a:prstGeom prst="wedgeRoundRectCallout">
            <a:avLst>
              <a:gd name="adj1" fmla="val -93462"/>
              <a:gd name="adj2" fmla="val -524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Name</a:t>
            </a:r>
            <a:r>
              <a:rPr lang="en-US" dirty="0"/>
              <a:t> searched for in separate</a:t>
            </a:r>
          </a:p>
          <a:p>
            <a:pPr algn="ctr"/>
            <a:r>
              <a:rPr lang="en-US" dirty="0"/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34921926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Concurrency</a:t>
            </a:r>
          </a:p>
        </p:txBody>
      </p:sp>
      <p:sp>
        <p:nvSpPr>
          <p:cNvPr id="993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i="1" dirty="0">
                <a:latin typeface="Tahoma" charset="0"/>
                <a:ea typeface="ＭＳ Ｐゴシック" charset="0"/>
                <a:cs typeface="ＭＳ Ｐゴシック" charset="0"/>
              </a:rPr>
              <a:t>Threads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i="1" dirty="0">
                <a:latin typeface="Tahoma" charset="0"/>
                <a:ea typeface="ＭＳ Ｐゴシック" charset="0"/>
                <a:cs typeface="ＭＳ Ｐゴシック" charset="0"/>
              </a:rPr>
              <a:t>Coroutines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29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748FE07-A77B-434E-838C-932834955401}" type="datetime4">
              <a:rPr lang="en-US" sz="1400"/>
              <a:pPr eaLnBrk="1" hangingPunct="1"/>
              <a:t>April 30, 2021</a:t>
            </a:fld>
            <a:endParaRPr lang="en-US" sz="1400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Threads</a:t>
            </a:r>
          </a:p>
        </p:txBody>
      </p:sp>
      <p:sp>
        <p:nvSpPr>
          <p:cNvPr id="1013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Approaches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Platform-dependent library, e.g. </a:t>
            </a:r>
            <a:r>
              <a:rPr lang="en-US" dirty="0" err="1">
                <a:latin typeface="Tahoma" charset="0"/>
                <a:ea typeface="ＭＳ Ｐゴシック" charset="0"/>
              </a:rPr>
              <a:t>pthreads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OO Wrapper, VM, e.g. Java, C#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(Some language support)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Built into language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Mesa: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Courier New" charset="0"/>
                <a:ea typeface="ＭＳ Ｐゴシック" charset="0"/>
              </a:rPr>
              <a:t>t: PROCESS; </a:t>
            </a:r>
            <a:r>
              <a:rPr lang="en-US" sz="2000" dirty="0">
                <a:latin typeface="Courier New" charset="0"/>
                <a:ea typeface="ＭＳ Ｐゴシック" charset="0"/>
              </a:rPr>
              <a:t>-- just their word for thread</a:t>
            </a:r>
            <a:endParaRPr lang="en-US" dirty="0">
              <a:latin typeface="Courier New" charset="0"/>
              <a:ea typeface="ＭＳ Ｐゴシック" charset="0"/>
            </a:endParaRP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Courier New" charset="0"/>
                <a:ea typeface="ＭＳ Ｐゴシック" charset="0"/>
              </a:rPr>
              <a:t>t </a:t>
            </a:r>
            <a:r>
              <a:rPr lang="en-US" dirty="0">
                <a:latin typeface="Courier New" charset="0"/>
                <a:ea typeface="ＭＳ Ｐゴシック" charset="0"/>
                <a:sym typeface="Symbol" charset="0"/>
              </a:rPr>
              <a:t></a:t>
            </a:r>
            <a:r>
              <a:rPr lang="en-US" dirty="0">
                <a:latin typeface="Courier New" charset="0"/>
                <a:ea typeface="ＭＳ Ｐゴシック" charset="0"/>
              </a:rPr>
              <a:t> FORK [foo [… ]];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101377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9DCEA7E-16E4-BE4D-AE02-963B808D9C56}" type="datetime4">
              <a:rPr lang="en-US" sz="1400"/>
              <a:pPr eaLnBrk="1" hangingPunct="1"/>
              <a:t>April 30, 2021</a:t>
            </a:fld>
            <a:endParaRPr lang="en-US" sz="14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Stack Frames: Summary</a:t>
            </a:r>
          </a:p>
        </p:txBody>
      </p:sp>
      <p:sp>
        <p:nvSpPr>
          <p:cNvPr id="17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Stack pointer – actual stack top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Frame pointer – location of top frame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No normal variables above F.P.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Below: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Locals, at computable offsets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Static link – pointer to statically surrounding frame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Dynamic link – previous value of FP, i.e., calling frame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Saved registers</a:t>
            </a:r>
          </a:p>
          <a:p>
            <a:pPr lvl="3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includes PC ⟹ return address</a:t>
            </a:r>
          </a:p>
        </p:txBody>
      </p:sp>
      <p:sp>
        <p:nvSpPr>
          <p:cNvPr id="17409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59E581A-5139-8746-B45B-B5BBD97EB3C3}" type="datetime4">
              <a:rPr lang="en-US" sz="1400"/>
              <a:pPr eaLnBrk="1" hangingPunct="1"/>
              <a:t>April 30, 2021</a:t>
            </a:fld>
            <a:endParaRPr lang="en-US" sz="1400"/>
          </a:p>
        </p:txBody>
      </p:sp>
      <p:sp>
        <p:nvSpPr>
          <p:cNvPr id="17412" name="AutoShape 4"/>
          <p:cNvSpPr>
            <a:spLocks/>
          </p:cNvSpPr>
          <p:nvPr/>
        </p:nvSpPr>
        <p:spPr bwMode="auto">
          <a:xfrm>
            <a:off x="609600" y="2057400"/>
            <a:ext cx="381000" cy="1981200"/>
          </a:xfrm>
          <a:prstGeom prst="leftBrace">
            <a:avLst>
              <a:gd name="adj1" fmla="val 4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AutoShape 5"/>
          <p:cNvSpPr>
            <a:spLocks/>
          </p:cNvSpPr>
          <p:nvPr/>
        </p:nvSpPr>
        <p:spPr bwMode="auto">
          <a:xfrm>
            <a:off x="609600" y="4114800"/>
            <a:ext cx="381000" cy="1600200"/>
          </a:xfrm>
          <a:prstGeom prst="leftBrace">
            <a:avLst>
              <a:gd name="adj1" fmla="val 3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 rot="-5400000">
            <a:off x="-287338" y="2860676"/>
            <a:ext cx="133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registers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 rot="-5400000">
            <a:off x="-271463" y="4629151"/>
            <a:ext cx="130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on stack</a:t>
            </a:r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Coroutines</a:t>
            </a:r>
          </a:p>
        </p:txBody>
      </p:sp>
      <p:sp>
        <p:nvSpPr>
          <p:cNvPr id="1034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A </a:t>
            </a:r>
            <a:r>
              <a:rPr lang="en-US" dirty="0" err="1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coroutine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is a subroutine that has multiple entries and controls them itself. A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coroutine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call is named a 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resume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The first resume of a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coroutine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is to its beginning, but subsequent calls enter at the point just after the last executed statement in the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coroutine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103425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8357486-1E29-C748-A876-6601B8A4C2C0}" type="datetime4">
              <a:rPr lang="en-US" sz="1400"/>
              <a:pPr eaLnBrk="1" hangingPunct="1"/>
              <a:t>April 30, 2021</a:t>
            </a:fld>
            <a:endParaRPr lang="en-US" sz="1400"/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Coroutines</a:t>
            </a:r>
          </a:p>
        </p:txBody>
      </p:sp>
      <p:sp>
        <p:nvSpPr>
          <p:cNvPr id="107521" name="Date Placeholder 2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4E37DA2-0FA4-204D-9E4A-82CCF6FBAE85}" type="datetime4">
              <a:rPr lang="en-US" sz="1400"/>
              <a:pPr eaLnBrk="1" hangingPunct="1"/>
              <a:t>April 30, 2021</a:t>
            </a:fld>
            <a:endParaRPr 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1849508" y="1956159"/>
            <a:ext cx="1481496" cy="1200329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A:</a:t>
            </a:r>
          </a:p>
          <a:p>
            <a:r>
              <a:rPr lang="en-US" dirty="0"/>
              <a:t>:</a:t>
            </a:r>
          </a:p>
          <a:p>
            <a:r>
              <a:rPr lang="en-US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49508" y="4539712"/>
            <a:ext cx="1481496" cy="1138773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:</a:t>
            </a:r>
          </a:p>
          <a:p>
            <a:r>
              <a:rPr lang="en-US" dirty="0"/>
              <a:t>:</a:t>
            </a:r>
          </a:p>
          <a:p>
            <a:r>
              <a:rPr lang="en-US" sz="2000" dirty="0"/>
              <a:t>resume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12597" y="3372212"/>
            <a:ext cx="1524000" cy="1138773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B:</a:t>
            </a:r>
          </a:p>
          <a:p>
            <a:r>
              <a:rPr lang="en-US" dirty="0"/>
              <a:t>:</a:t>
            </a:r>
          </a:p>
          <a:p>
            <a:r>
              <a:rPr lang="en-US" sz="2000" dirty="0"/>
              <a:t>resume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49508" y="3196924"/>
            <a:ext cx="1481496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resume(B)</a:t>
            </a:r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 bwMode="auto">
          <a:xfrm>
            <a:off x="3331004" y="3396979"/>
            <a:ext cx="1881592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271800" y="2057400"/>
            <a:ext cx="3572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be seen as manually</a:t>
            </a:r>
          </a:p>
          <a:p>
            <a:r>
              <a:rPr lang="en-US" dirty="0"/>
              <a:t>simulated concurrency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12596" y="5678485"/>
            <a:ext cx="1481496" cy="830997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:</a:t>
            </a:r>
          </a:p>
          <a:p>
            <a:r>
              <a:rPr lang="en-US" dirty="0"/>
              <a:t>: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3331004" y="4510985"/>
            <a:ext cx="1881592" cy="2872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3331004" y="5655367"/>
            <a:ext cx="1881592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8170-43D8-6040-ABE4-097F5975E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PLCC-built Concurrency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918F6-C20B-5241-B50E-88F64FA40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The PLCC code does not have access to any underlying threading capability of the platform's OS.</a:t>
            </a:r>
          </a:p>
          <a:p>
            <a:pPr>
              <a:buFont typeface="Arial" charset="0"/>
              <a:buChar char="•"/>
            </a:pPr>
            <a:r>
              <a:rPr lang="en-US" dirty="0"/>
              <a:t>The language actually implements coroutines.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02F97-3F88-BD4D-BCE6-01624D9E4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6C184B-49F3-9641-B727-C1F64892A391}" type="datetime1">
              <a:rPr lang="en-US" smtClean="0"/>
              <a:pPr>
                <a:defRPr/>
              </a:pPr>
              <a:t>4/30/21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5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Related Concept: Python</a:t>
            </a:r>
            <a:b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Generators </a:t>
            </a:r>
            <a:r>
              <a:rPr lang="en-US" sz="3200" dirty="0">
                <a:latin typeface="Tahoma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3200" dirty="0" err="1">
                <a:latin typeface="Tahoma" charset="0"/>
                <a:ea typeface="ＭＳ Ｐゴシック" charset="0"/>
                <a:cs typeface="ＭＳ Ｐゴシック" charset="0"/>
              </a:rPr>
              <a:t>sim</a:t>
            </a:r>
            <a:r>
              <a:rPr lang="en-US" sz="3200" dirty="0">
                <a:latin typeface="Tahoma" charset="0"/>
                <a:ea typeface="ＭＳ Ｐゴシック" charset="0"/>
                <a:cs typeface="ＭＳ Ｐゴシック" charset="0"/>
              </a:rPr>
              <a:t>. in C#)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9569" name="Date Placeholder 2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C7542A2-77C9-C44C-BEFD-48F223648407}" type="datetime4">
              <a:rPr lang="en-US" sz="1400"/>
              <a:pPr eaLnBrk="1" hangingPunct="1"/>
              <a:t>April 30, 2021</a:t>
            </a:fld>
            <a:endParaRPr 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838200" y="2519868"/>
            <a:ext cx="79671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Menlo Regular"/>
                <a:cs typeface="Menlo Regular"/>
              </a:rPr>
              <a:t>def</a:t>
            </a:r>
            <a:r>
              <a:rPr lang="en-US" dirty="0">
                <a:latin typeface="Menlo Regular"/>
                <a:cs typeface="Menlo Regular"/>
              </a:rPr>
              <a:t> squares( </a:t>
            </a:r>
            <a:r>
              <a:rPr lang="en-US" dirty="0" err="1">
                <a:latin typeface="Menlo Regular"/>
                <a:cs typeface="Menlo Regular"/>
              </a:rPr>
              <a:t>seq</a:t>
            </a:r>
            <a:r>
              <a:rPr lang="en-US" dirty="0">
                <a:latin typeface="Menlo Regular"/>
                <a:cs typeface="Menlo Regular"/>
              </a:rPr>
              <a:t> ):</a:t>
            </a:r>
          </a:p>
          <a:p>
            <a:r>
              <a:rPr lang="en-US" dirty="0">
                <a:latin typeface="Menlo Regular"/>
                <a:cs typeface="Menlo Regular"/>
              </a:rPr>
              <a:t>    for s in </a:t>
            </a:r>
            <a:r>
              <a:rPr lang="en-US" dirty="0" err="1">
                <a:latin typeface="Menlo Regular"/>
                <a:cs typeface="Menlo Regular"/>
              </a:rPr>
              <a:t>seq</a:t>
            </a:r>
            <a:r>
              <a:rPr lang="en-US" dirty="0">
                <a:latin typeface="Menlo Regular"/>
                <a:cs typeface="Menlo Regular"/>
              </a:rPr>
              <a:t>:</a:t>
            </a:r>
          </a:p>
          <a:p>
            <a:r>
              <a:rPr lang="en-US" dirty="0">
                <a:latin typeface="Menlo Regular"/>
                <a:cs typeface="Menlo Regular"/>
              </a:rPr>
              <a:t>        yield s**2</a:t>
            </a:r>
          </a:p>
          <a:p>
            <a:endParaRPr lang="en-US" dirty="0">
              <a:latin typeface="Menlo Regular"/>
              <a:cs typeface="Menlo Regular"/>
            </a:endParaRPr>
          </a:p>
          <a:p>
            <a:endParaRPr lang="en-US" dirty="0">
              <a:latin typeface="Menlo Regular"/>
              <a:cs typeface="Menlo Regular"/>
            </a:endParaRPr>
          </a:p>
          <a:p>
            <a:r>
              <a:rPr lang="en-US" dirty="0">
                <a:latin typeface="Menlo Regular"/>
                <a:cs typeface="Menlo Regular"/>
              </a:rPr>
              <a:t>for x in squares( range( 7 ) ):</a:t>
            </a:r>
          </a:p>
          <a:p>
            <a:r>
              <a:rPr lang="en-US" dirty="0">
                <a:latin typeface="Menlo Regular"/>
                <a:cs typeface="Menlo Regular"/>
              </a:rPr>
              <a:t>    print( x )</a:t>
            </a:r>
          </a:p>
          <a:p>
            <a:endParaRPr lang="en-US" dirty="0">
              <a:latin typeface="Menlo Regular"/>
              <a:cs typeface="Menlo Regular"/>
            </a:endParaRPr>
          </a:p>
          <a:p>
            <a:r>
              <a:rPr lang="en-US" dirty="0">
                <a:latin typeface="Menlo Regular"/>
                <a:cs typeface="Menlo Regular"/>
              </a:rPr>
              <a:t>print( list( squares( [ 9, 99, 999 ] ) ) 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0" y="2667109"/>
            <a:ext cx="216597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  <a:p>
            <a:r>
              <a:rPr lang="en-US" sz="1800" dirty="0"/>
              <a:t>1</a:t>
            </a:r>
          </a:p>
          <a:p>
            <a:r>
              <a:rPr lang="en-US" sz="1800" dirty="0"/>
              <a:t>4</a:t>
            </a:r>
          </a:p>
          <a:p>
            <a:r>
              <a:rPr lang="en-US" sz="1800" dirty="0"/>
              <a:t>9</a:t>
            </a:r>
          </a:p>
          <a:p>
            <a:r>
              <a:rPr lang="en-US" sz="1800" dirty="0"/>
              <a:t>16</a:t>
            </a:r>
          </a:p>
          <a:p>
            <a:r>
              <a:rPr lang="en-US" sz="1800" dirty="0"/>
              <a:t>25</a:t>
            </a:r>
          </a:p>
          <a:p>
            <a:r>
              <a:rPr lang="en-US" sz="1800" dirty="0"/>
              <a:t>36</a:t>
            </a:r>
          </a:p>
          <a:p>
            <a:r>
              <a:rPr lang="en-US" sz="1800" dirty="0"/>
              <a:t>[81, 9801, 998001]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499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Pulling Concepts Together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Subroutine calls</a:t>
            </a:r>
          </a:p>
          <a:p>
            <a:pPr>
              <a:buFont typeface="Arial" charset="0"/>
              <a:buChar char="•"/>
            </a:pPr>
            <a:r>
              <a:rPr lang="en-US" dirty="0"/>
              <a:t>C’s long jump</a:t>
            </a:r>
          </a:p>
          <a:p>
            <a:pPr>
              <a:buFont typeface="Arial" charset="0"/>
              <a:buChar char="•"/>
            </a:pPr>
            <a:r>
              <a:rPr lang="en-US" dirty="0"/>
              <a:t>Coroutines</a:t>
            </a:r>
          </a:p>
          <a:p>
            <a:pPr>
              <a:buFont typeface="Arial" charset="0"/>
              <a:buChar char="•"/>
            </a:pPr>
            <a:r>
              <a:rPr lang="en-US" dirty="0"/>
              <a:t>Threads</a:t>
            </a:r>
          </a:p>
          <a:p>
            <a:pPr>
              <a:buFont typeface="Arial" charset="0"/>
              <a:buChar char="•"/>
            </a:pPr>
            <a:r>
              <a:rPr lang="en-US" dirty="0"/>
              <a:t>Exception mechanisms</a:t>
            </a:r>
          </a:p>
          <a:p>
            <a:pPr>
              <a:buFont typeface="Arial" charset="0"/>
              <a:buChar char="•"/>
            </a:pPr>
            <a:r>
              <a:rPr lang="en-US" dirty="0"/>
              <a:t>Generators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9577F8-D10C-E142-9DC0-98DC5F12E596}" type="datetime1">
              <a:rPr lang="en-US" smtClean="0"/>
              <a:pPr>
                <a:defRPr/>
              </a:pPr>
              <a:t>4/30/21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6C184B-49F3-9641-B727-C1F64892A391}" type="datetime1">
              <a:rPr lang="en-US" smtClean="0"/>
              <a:pPr>
                <a:defRPr/>
              </a:pPr>
              <a:t>4/30/21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49507" y="1956159"/>
            <a:ext cx="1482585" cy="1200329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initial</a:t>
            </a:r>
          </a:p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execution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782707" y="3695094"/>
            <a:ext cx="1482585" cy="84461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c: descriptor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of current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program state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0" name="Elbow Connector 9"/>
          <p:cNvCxnSpPr>
            <a:stCxn id="29" idx="1"/>
            <a:endCxn id="8" idx="0"/>
          </p:cNvCxnSpPr>
          <p:nvPr/>
        </p:nvCxnSpPr>
        <p:spPr bwMode="auto">
          <a:xfrm rot="10800000" flipV="1">
            <a:off x="1524000" y="3396978"/>
            <a:ext cx="325508" cy="29811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849507" y="5653584"/>
            <a:ext cx="1481496" cy="1200329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initial</a:t>
            </a:r>
            <a:br>
              <a:rPr lang="en-US" dirty="0"/>
            </a:br>
            <a:r>
              <a:rPr lang="en-US" dirty="0"/>
              <a:t>program</a:t>
            </a:r>
          </a:p>
          <a:p>
            <a:pPr algn="ctr"/>
            <a:r>
              <a:rPr lang="en-US" dirty="0"/>
              <a:t>continues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6237" y="3127677"/>
            <a:ext cx="692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save</a:t>
            </a:r>
          </a:p>
        </p:txBody>
      </p:sp>
      <p:cxnSp>
        <p:nvCxnSpPr>
          <p:cNvPr id="19" name="Elbow Connector 18"/>
          <p:cNvCxnSpPr>
            <a:stCxn id="33" idx="1"/>
            <a:endCxn id="8" idx="2"/>
          </p:cNvCxnSpPr>
          <p:nvPr/>
        </p:nvCxnSpPr>
        <p:spPr bwMode="auto">
          <a:xfrm rot="10800000">
            <a:off x="1524001" y="4539712"/>
            <a:ext cx="3688595" cy="60639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590255" y="4793891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load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12597" y="3372212"/>
            <a:ext cx="1524000" cy="1569660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P2: second</a:t>
            </a:r>
          </a:p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execution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49508" y="3196924"/>
            <a:ext cx="1481496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call(P2,c)</a:t>
            </a:r>
          </a:p>
        </p:txBody>
      </p:sp>
      <p:cxnSp>
        <p:nvCxnSpPr>
          <p:cNvPr id="31" name="Straight Arrow Connector 30"/>
          <p:cNvCxnSpPr>
            <a:stCxn id="29" idx="3"/>
          </p:cNvCxnSpPr>
          <p:nvPr/>
        </p:nvCxnSpPr>
        <p:spPr bwMode="auto">
          <a:xfrm>
            <a:off x="3331004" y="3396979"/>
            <a:ext cx="1881592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212595" y="4946049"/>
            <a:ext cx="1524001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continue(c)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71800" y="2057400"/>
            <a:ext cx="32411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generalization of the</a:t>
            </a:r>
          </a:p>
          <a:p>
            <a:r>
              <a:rPr lang="en-US" dirty="0"/>
              <a:t>function call concept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38472FD-98D0-1D48-BACF-8FC88242D876}"/>
              </a:ext>
            </a:extLst>
          </p:cNvPr>
          <p:cNvCxnSpPr>
            <a:cxnSpLocks/>
            <a:stCxn id="33" idx="2"/>
            <a:endCxn id="14" idx="0"/>
          </p:cNvCxnSpPr>
          <p:nvPr/>
        </p:nvCxnSpPr>
        <p:spPr>
          <a:xfrm rot="5400000">
            <a:off x="4128714" y="3807701"/>
            <a:ext cx="307425" cy="33843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660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190A-6490-E746-8752-380AC45B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Continuations and Tail Proc Applications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C15EF-F0E3-884C-B6B3-60AF139E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9577F8-D10C-E142-9DC0-98DC5F12E596}" type="datetime1">
              <a:rPr lang="en-US" smtClean="0"/>
              <a:pPr>
                <a:defRPr/>
              </a:pPr>
              <a:t>4/30/21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48922-7B26-6B4E-8FF8-1A973DBB0208}"/>
              </a:ext>
            </a:extLst>
          </p:cNvPr>
          <p:cNvSpPr txBox="1">
            <a:spLocks/>
          </p:cNvSpPr>
          <p:nvPr/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>
                    <a:tint val="75000"/>
                  </a:schemeClr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C26C184B-49F3-9641-B727-C1F64892A391}" type="datetime1">
              <a:rPr lang="en-US" smtClean="0"/>
              <a:pPr>
                <a:defRPr/>
              </a:pPr>
              <a:t>4/30/21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E0FE6-93F4-4549-8A22-5286B8B01AB1}"/>
              </a:ext>
            </a:extLst>
          </p:cNvPr>
          <p:cNvSpPr txBox="1"/>
          <p:nvPr/>
        </p:nvSpPr>
        <p:spPr>
          <a:xfrm>
            <a:off x="2012564" y="1956159"/>
            <a:ext cx="1156470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initial</a:t>
            </a:r>
          </a:p>
          <a:p>
            <a:pPr algn="ctr"/>
            <a:r>
              <a:rPr lang="en-US" sz="1800" dirty="0"/>
              <a:t>program</a:t>
            </a:r>
          </a:p>
          <a:p>
            <a:pPr algn="ctr"/>
            <a:r>
              <a:rPr lang="en-US" sz="1800" dirty="0"/>
              <a:t>execution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D509C66-F8E3-CC45-AA89-C62EA930360E}"/>
              </a:ext>
            </a:extLst>
          </p:cNvPr>
          <p:cNvSpPr/>
          <p:nvPr/>
        </p:nvSpPr>
        <p:spPr bwMode="auto">
          <a:xfrm>
            <a:off x="782707" y="3695094"/>
            <a:ext cx="1482585" cy="84461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c: descriptor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of current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program state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8EEE27D3-8D80-DD4F-98ED-D41A80ECC4BE}"/>
              </a:ext>
            </a:extLst>
          </p:cNvPr>
          <p:cNvCxnSpPr>
            <a:cxnSpLocks/>
            <a:stCxn id="13" idx="1"/>
            <a:endCxn id="6" idx="0"/>
          </p:cNvCxnSpPr>
          <p:nvPr/>
        </p:nvCxnSpPr>
        <p:spPr bwMode="auto">
          <a:xfrm rot="10800000" flipV="1">
            <a:off x="1524000" y="3067006"/>
            <a:ext cx="488564" cy="62808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DE33A8-BE97-BE40-A79E-88A72215F1F3}"/>
              </a:ext>
            </a:extLst>
          </p:cNvPr>
          <p:cNvSpPr txBox="1"/>
          <p:nvPr/>
        </p:nvSpPr>
        <p:spPr>
          <a:xfrm>
            <a:off x="2018589" y="5938975"/>
            <a:ext cx="1148907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initial</a:t>
            </a:r>
            <a:br>
              <a:rPr lang="en-US" sz="1800" dirty="0"/>
            </a:br>
            <a:r>
              <a:rPr lang="en-US" sz="1800" dirty="0"/>
              <a:t>program</a:t>
            </a:r>
          </a:p>
          <a:p>
            <a:pPr algn="ctr"/>
            <a:r>
              <a:rPr lang="en-US" sz="1800" dirty="0"/>
              <a:t>continues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5E8298-3974-D94B-B36B-7481E3115D03}"/>
              </a:ext>
            </a:extLst>
          </p:cNvPr>
          <p:cNvSpPr txBox="1"/>
          <p:nvPr/>
        </p:nvSpPr>
        <p:spPr>
          <a:xfrm>
            <a:off x="926237" y="3127677"/>
            <a:ext cx="692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save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EB19DE39-4226-8B43-AD48-D298505E924B}"/>
              </a:ext>
            </a:extLst>
          </p:cNvPr>
          <p:cNvCxnSpPr>
            <a:cxnSpLocks/>
            <a:stCxn id="18" idx="1"/>
            <a:endCxn id="6" idx="2"/>
          </p:cNvCxnSpPr>
          <p:nvPr/>
        </p:nvCxnSpPr>
        <p:spPr bwMode="auto">
          <a:xfrm rot="10800000">
            <a:off x="1524000" y="4539713"/>
            <a:ext cx="4715106" cy="81504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D619D95-2E12-E240-8900-4997C652B7D7}"/>
              </a:ext>
            </a:extLst>
          </p:cNvPr>
          <p:cNvSpPr txBox="1"/>
          <p:nvPr/>
        </p:nvSpPr>
        <p:spPr>
          <a:xfrm>
            <a:off x="3843881" y="4836182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(load)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86B2C6-319A-C640-B22B-547A53E2FC62}"/>
              </a:ext>
            </a:extLst>
          </p:cNvPr>
          <p:cNvSpPr txBox="1"/>
          <p:nvPr/>
        </p:nvSpPr>
        <p:spPr>
          <a:xfrm>
            <a:off x="3843881" y="3153136"/>
            <a:ext cx="1524000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P2: second</a:t>
            </a:r>
          </a:p>
          <a:p>
            <a:pPr algn="ctr"/>
            <a:r>
              <a:rPr lang="en-US" sz="1800" dirty="0"/>
              <a:t>program</a:t>
            </a:r>
          </a:p>
          <a:p>
            <a:pPr algn="ctr"/>
            <a:r>
              <a:rPr lang="en-US" sz="1800" dirty="0"/>
              <a:t>execution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B4D0B1-04C8-F94A-BE87-DD86AA372176}"/>
              </a:ext>
            </a:extLst>
          </p:cNvPr>
          <p:cNvSpPr txBox="1"/>
          <p:nvPr/>
        </p:nvSpPr>
        <p:spPr>
          <a:xfrm>
            <a:off x="2012564" y="2882341"/>
            <a:ext cx="1154932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call(P2,c)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795F07-660F-054D-997E-79188236B580}"/>
              </a:ext>
            </a:extLst>
          </p:cNvPr>
          <p:cNvCxnSpPr>
            <a:cxnSpLocks/>
            <a:stCxn id="13" idx="3"/>
          </p:cNvCxnSpPr>
          <p:nvPr/>
        </p:nvCxnSpPr>
        <p:spPr bwMode="auto">
          <a:xfrm>
            <a:off x="3167496" y="3067007"/>
            <a:ext cx="676385" cy="86129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30DB8A-ACAF-A848-8CCE-E1DFC0E7A978}"/>
              </a:ext>
            </a:extLst>
          </p:cNvPr>
          <p:cNvSpPr txBox="1"/>
          <p:nvPr/>
        </p:nvSpPr>
        <p:spPr>
          <a:xfrm>
            <a:off x="4271800" y="2057400"/>
            <a:ext cx="32411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generalization of the</a:t>
            </a:r>
          </a:p>
          <a:p>
            <a:r>
              <a:rPr lang="en-US" dirty="0"/>
              <a:t>function call concept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55ABF0-CF2B-154B-A344-B7DA076AD445}"/>
              </a:ext>
            </a:extLst>
          </p:cNvPr>
          <p:cNvSpPr txBox="1"/>
          <p:nvPr/>
        </p:nvSpPr>
        <p:spPr>
          <a:xfrm>
            <a:off x="6239106" y="4246761"/>
            <a:ext cx="1524000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P3: third</a:t>
            </a:r>
          </a:p>
          <a:p>
            <a:pPr algn="ctr"/>
            <a:r>
              <a:rPr lang="en-US" sz="1800" dirty="0"/>
              <a:t>program</a:t>
            </a:r>
          </a:p>
          <a:p>
            <a:pPr algn="ctr"/>
            <a:r>
              <a:rPr lang="en-US" sz="1800" dirty="0"/>
              <a:t>execution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A83579-1D9A-7542-A155-125AED6EA2CE}"/>
              </a:ext>
            </a:extLst>
          </p:cNvPr>
          <p:cNvSpPr txBox="1"/>
          <p:nvPr/>
        </p:nvSpPr>
        <p:spPr>
          <a:xfrm>
            <a:off x="6239106" y="5170091"/>
            <a:ext cx="1524001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continue(c)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FF808-211C-C540-B1B1-11AA68EBD3CB}"/>
              </a:ext>
            </a:extLst>
          </p:cNvPr>
          <p:cNvSpPr txBox="1"/>
          <p:nvPr/>
        </p:nvSpPr>
        <p:spPr>
          <a:xfrm>
            <a:off x="3843881" y="4082725"/>
            <a:ext cx="1524000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call(P3,c)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6159C87-0AD4-BC47-A45C-F190481073F0}"/>
              </a:ext>
            </a:extLst>
          </p:cNvPr>
          <p:cNvCxnSpPr>
            <a:cxnSpLocks/>
            <a:stCxn id="22" idx="3"/>
          </p:cNvCxnSpPr>
          <p:nvPr/>
        </p:nvCxnSpPr>
        <p:spPr bwMode="auto">
          <a:xfrm>
            <a:off x="5367881" y="4267391"/>
            <a:ext cx="871224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028C3D22-CA3A-5748-BF22-60425C374F77}"/>
              </a:ext>
            </a:extLst>
          </p:cNvPr>
          <p:cNvCxnSpPr>
            <a:stCxn id="18" idx="2"/>
            <a:endCxn id="8" idx="0"/>
          </p:cNvCxnSpPr>
          <p:nvPr/>
        </p:nvCxnSpPr>
        <p:spPr>
          <a:xfrm rot="5400000">
            <a:off x="4597299" y="3535167"/>
            <a:ext cx="399552" cy="4408064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4039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772400" cy="1295400"/>
          </a:xfrm>
        </p:spPr>
        <p:txBody>
          <a:bodyPr/>
          <a:lstStyle/>
          <a:p>
            <a:r>
              <a:rPr lang="en-US" sz="2800" dirty="0">
                <a:hlinkClick r:id="rId2"/>
              </a:rPr>
              <a:t>From an old Google group discussion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772400" cy="3886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Oh no!  Someone doesn't understand continuations!  How could this happen?!  :-)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6C184B-49F3-9641-B727-C1F64892A391}" type="datetime1">
              <a:rPr lang="en-US" smtClean="0"/>
              <a:pPr>
                <a:defRPr/>
              </a:pPr>
              <a:t>4/30/21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964991"/>
            <a:ext cx="2658934" cy="332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578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772400" cy="1295400"/>
          </a:xfrm>
        </p:spPr>
        <p:txBody>
          <a:bodyPr/>
          <a:lstStyle/>
          <a:p>
            <a:r>
              <a:rPr lang="en-US" sz="2800" dirty="0"/>
              <a:t>...continued...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77724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You need two things to bring the state of the process back to an earlier state: undo and continuations.  ...I like to put it this way: Say you're in the kitchen in front of the refrigerator, thinking about a </a:t>
            </a:r>
            <a:r>
              <a:rPr lang="en-US" sz="2000" dirty="0" err="1"/>
              <a:t>sandwitch</a:t>
            </a:r>
            <a:r>
              <a:rPr lang="en-US" sz="2000" dirty="0"/>
              <a:t>[</a:t>
            </a:r>
            <a:r>
              <a:rPr lang="en-US" sz="2000" i="1" dirty="0"/>
              <a:t>sic</a:t>
            </a:r>
            <a:r>
              <a:rPr lang="en-US" sz="2000" dirty="0"/>
              <a:t>].  You take a continuation right there and stick it in your pocket.  Then you get some turkey and bread out of the refrigerator and make yourself a </a:t>
            </a:r>
            <a:r>
              <a:rPr lang="en-US" sz="2000" dirty="0" err="1"/>
              <a:t>sandwitch</a:t>
            </a:r>
            <a:r>
              <a:rPr lang="en-US" sz="2000" dirty="0"/>
              <a:t>, which is now sitting on the counter.  You invoke the continuation in your pocket, and you find yourself standing in front of the refrigerator again, thinking about a </a:t>
            </a:r>
            <a:r>
              <a:rPr lang="en-US" sz="2000" dirty="0" err="1"/>
              <a:t>sandwitch</a:t>
            </a:r>
            <a:r>
              <a:rPr lang="en-US" sz="2000" dirty="0"/>
              <a:t>.  But fortunately, there's a </a:t>
            </a:r>
            <a:r>
              <a:rPr lang="en-US" sz="2000" dirty="0" err="1"/>
              <a:t>sandwitch</a:t>
            </a:r>
            <a:r>
              <a:rPr lang="en-US" sz="2000" dirty="0"/>
              <a:t> on the counter, and all the materials used to make it are gone.  So you eat it. :-)</a:t>
            </a:r>
          </a:p>
          <a:p>
            <a:pPr marL="0" indent="0">
              <a:buNone/>
            </a:pPr>
            <a:r>
              <a:rPr lang="en-US" sz="2000" dirty="0"/>
              <a:t>A continuation doesn't save data.  It's just a closure that closes over the execution stack (and any </a:t>
            </a:r>
            <a:r>
              <a:rPr lang="en-US" sz="2000" dirty="0" err="1"/>
              <a:t>lexicals</a:t>
            </a:r>
            <a:r>
              <a:rPr lang="en-US" sz="2000" dirty="0"/>
              <a:t> associated with it; thus the "I want a </a:t>
            </a:r>
            <a:r>
              <a:rPr lang="en-US" sz="2000" dirty="0" err="1"/>
              <a:t>sandwitch</a:t>
            </a:r>
            <a:r>
              <a:rPr lang="en-US" sz="2000" dirty="0"/>
              <a:t>" thought).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6C184B-49F3-9641-B727-C1F64892A391}" type="datetime1">
              <a:rPr lang="en-US" smtClean="0"/>
              <a:pPr>
                <a:defRPr/>
              </a:pPr>
              <a:t>4/30/21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137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</a:t>
            </a:r>
            <a:br>
              <a:rPr lang="en-US"/>
            </a:br>
            <a:r>
              <a:rPr lang="en-US"/>
              <a:t>the Continuation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Subroutine call: It’s the previous stack frame</a:t>
            </a:r>
          </a:p>
          <a:p>
            <a:pPr>
              <a:buFont typeface="Arial" charset="0"/>
              <a:buChar char="•"/>
            </a:pPr>
            <a:r>
              <a:rPr lang="en-US" dirty="0"/>
              <a:t>Long jump: It’s what’s in the buffer</a:t>
            </a:r>
          </a:p>
          <a:p>
            <a:pPr>
              <a:buFont typeface="Arial" charset="0"/>
              <a:buChar char="•"/>
            </a:pPr>
            <a:r>
              <a:rPr lang="en-US" dirty="0"/>
              <a:t>Coroutine, Generator: Each side builds one before it resumes.</a:t>
            </a:r>
          </a:p>
          <a:p>
            <a:pPr>
              <a:buFont typeface="Arial" charset="0"/>
              <a:buChar char="•"/>
            </a:pPr>
            <a:r>
              <a:rPr lang="en-US" dirty="0"/>
              <a:t>Exception mechanism: As if one is made wherever “there’s a catch”.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6C184B-49F3-9641-B727-C1F64892A391}" type="datetime1">
              <a:rPr lang="en-US" smtClean="0"/>
              <a:pPr>
                <a:defRPr/>
              </a:pPr>
              <a:t>4/30/21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4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085"/>
            <a:ext cx="7924800" cy="1162050"/>
          </a:xfrm>
        </p:spPr>
        <p:txBody>
          <a:bodyPr/>
          <a:lstStyle/>
          <a:p>
            <a:r>
              <a:rPr lang="en-US" sz="4800" b="0" dirty="0"/>
              <a:t>Exercise! Show-the-stack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419600" y="2209801"/>
            <a:ext cx="4267200" cy="2514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is on the stack when the marked line is reached?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storage on stack, please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Ignore saved registers except for static and dynamic links.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6836" y="1979464"/>
            <a:ext cx="3381041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Menlo Regular"/>
                <a:cs typeface="Menlo Regular"/>
              </a:rPr>
              <a:t>int</a:t>
            </a:r>
            <a:r>
              <a:rPr lang="en-US" sz="1800" dirty="0">
                <a:latin typeface="Menlo Regular"/>
                <a:cs typeface="Menlo Regular"/>
              </a:rPr>
              <a:t> a = 1;</a:t>
            </a:r>
          </a:p>
          <a:p>
            <a:r>
              <a:rPr lang="en-US" sz="1800" dirty="0">
                <a:latin typeface="Menlo Regular"/>
                <a:cs typeface="Menlo Regular"/>
              </a:rPr>
              <a:t>void </a:t>
            </a:r>
            <a:r>
              <a:rPr lang="en-US" sz="1800" dirty="0" err="1">
                <a:latin typeface="Menlo Regular"/>
                <a:cs typeface="Menlo Regular"/>
              </a:rPr>
              <a:t>fnA</a:t>
            </a:r>
            <a:r>
              <a:rPr lang="en-US" sz="1800" dirty="0">
                <a:latin typeface="Menlo Regular"/>
                <a:cs typeface="Menlo Regular"/>
              </a:rPr>
              <a:t>( </a:t>
            </a:r>
            <a:r>
              <a:rPr lang="en-US" sz="1800" dirty="0" err="1">
                <a:latin typeface="Menlo Regular"/>
                <a:cs typeface="Menlo Regular"/>
              </a:rPr>
              <a:t>int</a:t>
            </a:r>
            <a:r>
              <a:rPr lang="en-US" sz="1800" dirty="0">
                <a:latin typeface="Menlo Regular"/>
                <a:cs typeface="Menlo Regular"/>
              </a:rPr>
              <a:t> s ) {</a:t>
            </a:r>
          </a:p>
          <a:p>
            <a:r>
              <a:rPr lang="en-US" sz="1800" dirty="0">
                <a:latin typeface="Menlo Regular"/>
                <a:cs typeface="Menlo Regular"/>
              </a:rPr>
              <a:t>    </a:t>
            </a:r>
            <a:r>
              <a:rPr lang="en-US" sz="1800" dirty="0" err="1">
                <a:latin typeface="Menlo Regular"/>
                <a:cs typeface="Menlo Regular"/>
              </a:rPr>
              <a:t>int</a:t>
            </a:r>
            <a:r>
              <a:rPr lang="en-US" sz="1800" dirty="0">
                <a:latin typeface="Menlo Regular"/>
                <a:cs typeface="Menlo Regular"/>
              </a:rPr>
              <a:t> b = a + 1;</a:t>
            </a:r>
          </a:p>
          <a:p>
            <a:r>
              <a:rPr lang="en-US" sz="1800" dirty="0">
                <a:latin typeface="Menlo Regular"/>
                <a:cs typeface="Menlo Regular"/>
              </a:rPr>
              <a:t>    </a:t>
            </a:r>
            <a:r>
              <a:rPr lang="en-US" sz="1800" dirty="0" err="1">
                <a:latin typeface="Menlo Regular"/>
                <a:cs typeface="Menlo Regular"/>
              </a:rPr>
              <a:t>int</a:t>
            </a:r>
            <a:r>
              <a:rPr lang="en-US" sz="1800" dirty="0">
                <a:latin typeface="Menlo Regular"/>
                <a:cs typeface="Menlo Regular"/>
              </a:rPr>
              <a:t> x[ s ];</a:t>
            </a:r>
          </a:p>
          <a:p>
            <a:r>
              <a:rPr lang="en-US" sz="1800" dirty="0">
                <a:latin typeface="Menlo Regular"/>
                <a:cs typeface="Menlo Regular"/>
              </a:rPr>
              <a:t>    void </a:t>
            </a:r>
            <a:r>
              <a:rPr lang="en-US" sz="1800" dirty="0" err="1">
                <a:latin typeface="Menlo Regular"/>
                <a:cs typeface="Menlo Regular"/>
              </a:rPr>
              <a:t>fnB</a:t>
            </a:r>
            <a:r>
              <a:rPr lang="en-US" sz="1800" dirty="0">
                <a:latin typeface="Menlo Regular"/>
                <a:cs typeface="Menlo Regular"/>
              </a:rPr>
              <a:t>( </a:t>
            </a:r>
            <a:r>
              <a:rPr lang="en-US" sz="1800" dirty="0" err="1">
                <a:latin typeface="Menlo Regular"/>
                <a:cs typeface="Menlo Regular"/>
              </a:rPr>
              <a:t>int</a:t>
            </a:r>
            <a:r>
              <a:rPr lang="en-US" sz="1800" dirty="0">
                <a:latin typeface="Menlo Regular"/>
                <a:cs typeface="Menlo Regular"/>
              </a:rPr>
              <a:t> t ) {</a:t>
            </a:r>
          </a:p>
          <a:p>
            <a:r>
              <a:rPr lang="en-US" sz="1800" dirty="0">
                <a:latin typeface="Menlo Regular"/>
                <a:cs typeface="Menlo Regular"/>
              </a:rPr>
              <a:t>        </a:t>
            </a:r>
            <a:r>
              <a:rPr lang="en-US" sz="1800" dirty="0" err="1">
                <a:latin typeface="Menlo Regular"/>
                <a:cs typeface="Menlo Regular"/>
              </a:rPr>
              <a:t>int</a:t>
            </a:r>
            <a:r>
              <a:rPr lang="en-US" sz="1800" dirty="0">
                <a:latin typeface="Menlo Regular"/>
                <a:cs typeface="Menlo Regular"/>
              </a:rPr>
              <a:t> c = b + 10;</a:t>
            </a:r>
          </a:p>
          <a:p>
            <a:r>
              <a:rPr lang="en-US" sz="1800" dirty="0">
                <a:latin typeface="Menlo Regular"/>
                <a:cs typeface="Menlo Regular"/>
              </a:rPr>
              <a:t>        </a:t>
            </a:r>
            <a:r>
              <a:rPr lang="en-US" sz="1800" dirty="0" err="1">
                <a:latin typeface="Menlo Regular"/>
                <a:cs typeface="Menlo Regular"/>
              </a:rPr>
              <a:t>int</a:t>
            </a:r>
            <a:r>
              <a:rPr lang="en-US" sz="1800" dirty="0">
                <a:latin typeface="Menlo Regular"/>
                <a:cs typeface="Menlo Regular"/>
              </a:rPr>
              <a:t> y[ t ];</a:t>
            </a:r>
          </a:p>
          <a:p>
            <a:r>
              <a:rPr lang="en-US" sz="1800" dirty="0">
                <a:latin typeface="Menlo Regular"/>
                <a:cs typeface="Menlo Regular"/>
              </a:rPr>
              <a:t>        </a:t>
            </a:r>
            <a:r>
              <a:rPr lang="en-US" sz="1800" dirty="0" err="1">
                <a:latin typeface="Menlo Regular"/>
                <a:cs typeface="Menlo Regular"/>
              </a:rPr>
              <a:t>fnC</a:t>
            </a:r>
            <a:r>
              <a:rPr lang="en-US" sz="1800" dirty="0">
                <a:latin typeface="Menlo Regular"/>
                <a:cs typeface="Menlo Regular"/>
              </a:rPr>
              <a:t>( c );</a:t>
            </a:r>
          </a:p>
          <a:p>
            <a:r>
              <a:rPr lang="en-US" sz="1800" dirty="0">
                <a:latin typeface="Menlo Regular"/>
                <a:cs typeface="Menlo Regular"/>
              </a:rPr>
              <a:t>    }</a:t>
            </a:r>
          </a:p>
          <a:p>
            <a:r>
              <a:rPr lang="en-US" sz="1800" dirty="0">
                <a:latin typeface="Menlo Regular"/>
                <a:cs typeface="Menlo Regular"/>
              </a:rPr>
              <a:t>    void </a:t>
            </a:r>
            <a:r>
              <a:rPr lang="en-US" sz="1800" dirty="0" err="1">
                <a:latin typeface="Menlo Regular"/>
                <a:cs typeface="Menlo Regular"/>
              </a:rPr>
              <a:t>fnC</a:t>
            </a:r>
            <a:r>
              <a:rPr lang="en-US" sz="1800" dirty="0">
                <a:latin typeface="Menlo Regular"/>
                <a:cs typeface="Menlo Regular"/>
              </a:rPr>
              <a:t>( </a:t>
            </a:r>
            <a:r>
              <a:rPr lang="en-US" sz="1800" dirty="0" err="1">
                <a:latin typeface="Menlo Regular"/>
                <a:cs typeface="Menlo Regular"/>
              </a:rPr>
              <a:t>int</a:t>
            </a:r>
            <a:r>
              <a:rPr lang="en-US" sz="1800" dirty="0">
                <a:latin typeface="Menlo Regular"/>
                <a:cs typeface="Menlo Regular"/>
              </a:rPr>
              <a:t> u ) {</a:t>
            </a:r>
          </a:p>
          <a:p>
            <a:r>
              <a:rPr lang="en-US" sz="1800" dirty="0">
                <a:latin typeface="Menlo Regular"/>
                <a:cs typeface="Menlo Regular"/>
              </a:rPr>
              <a:t>        </a:t>
            </a:r>
            <a:r>
              <a:rPr lang="en-US" sz="1800" dirty="0" err="1">
                <a:latin typeface="Menlo Regular"/>
                <a:cs typeface="Menlo Regular"/>
              </a:rPr>
              <a:t>int</a:t>
            </a:r>
            <a:r>
              <a:rPr lang="en-US" sz="1800" dirty="0">
                <a:latin typeface="Menlo Regular"/>
                <a:cs typeface="Menlo Regular"/>
              </a:rPr>
              <a:t> d = b * 2;</a:t>
            </a:r>
          </a:p>
          <a:p>
            <a:r>
              <a:rPr lang="en-US" sz="1800" dirty="0">
                <a:latin typeface="Menlo Regular"/>
                <a:cs typeface="Menlo Regular"/>
              </a:rPr>
              <a:t>        </a:t>
            </a:r>
            <a:r>
              <a:rPr lang="en-US" sz="1800" dirty="0" err="1">
                <a:latin typeface="Menlo Regular"/>
                <a:cs typeface="Menlo Regular"/>
              </a:rPr>
              <a:t>int</a:t>
            </a:r>
            <a:r>
              <a:rPr lang="en-US" sz="1800" dirty="0">
                <a:latin typeface="Menlo Regular"/>
                <a:cs typeface="Menlo Regular"/>
              </a:rPr>
              <a:t> z[ d ];</a:t>
            </a:r>
          </a:p>
          <a:p>
            <a:r>
              <a:rPr lang="en-US" sz="1800" dirty="0">
                <a:latin typeface="Menlo Regular"/>
                <a:cs typeface="Menlo Regular"/>
              </a:rPr>
              <a:t>        /******/</a:t>
            </a:r>
          </a:p>
          <a:p>
            <a:r>
              <a:rPr lang="en-US" sz="1800" dirty="0">
                <a:latin typeface="Menlo Regular"/>
                <a:cs typeface="Menlo Regular"/>
              </a:rPr>
              <a:t>    }</a:t>
            </a:r>
          </a:p>
          <a:p>
            <a:r>
              <a:rPr lang="en-US" sz="1800" dirty="0">
                <a:latin typeface="Menlo Regular"/>
                <a:cs typeface="Menlo Regular"/>
              </a:rPr>
              <a:t>    </a:t>
            </a:r>
            <a:r>
              <a:rPr lang="en-US" sz="1800" dirty="0" err="1">
                <a:latin typeface="Menlo Regular"/>
                <a:cs typeface="Menlo Regular"/>
              </a:rPr>
              <a:t>fnB</a:t>
            </a:r>
            <a:r>
              <a:rPr lang="en-US" sz="1800" dirty="0">
                <a:latin typeface="Menlo Regular"/>
                <a:cs typeface="Menlo Regular"/>
              </a:rPr>
              <a:t>( b );</a:t>
            </a:r>
          </a:p>
          <a:p>
            <a:r>
              <a:rPr lang="en-US" sz="1800" dirty="0">
                <a:latin typeface="Menlo Regular"/>
                <a:cs typeface="Menlo Regular"/>
              </a:rPr>
              <a:t>}</a:t>
            </a:r>
          </a:p>
          <a:p>
            <a:r>
              <a:rPr lang="en-US" sz="1800" dirty="0" err="1">
                <a:latin typeface="Menlo Regular"/>
                <a:cs typeface="Menlo Regular"/>
              </a:rPr>
              <a:t>fnA</a:t>
            </a:r>
            <a:r>
              <a:rPr lang="en-US" sz="1800" dirty="0">
                <a:latin typeface="Menlo Regular"/>
                <a:cs typeface="Menlo Regular"/>
              </a:rPr>
              <a:t>( 5 );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EDDE2138-8DEA-AA4D-A1A3-D881EDEE9CC9}"/>
              </a:ext>
            </a:extLst>
          </p:cNvPr>
          <p:cNvCxnSpPr/>
          <p:nvPr/>
        </p:nvCxnSpPr>
        <p:spPr>
          <a:xfrm rot="10800000" flipV="1">
            <a:off x="2895600" y="2667000"/>
            <a:ext cx="5791200" cy="2819400"/>
          </a:xfrm>
          <a:prstGeom prst="bentConnector3">
            <a:avLst>
              <a:gd name="adj1" fmla="val -4493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3507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BB93-F009-4A4A-8126-827021D4A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Huge Advantage of Continuations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99E5-BFB7-F449-97DE-33B0DC3DD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architect your system to always do continuations ⇒ fewer separate semantic concepts to implement.</a:t>
            </a:r>
          </a:p>
          <a:p>
            <a:r>
              <a:rPr lang="en-US" dirty="0"/>
              <a:t>Recursion can possibly be eliminated.</a:t>
            </a:r>
          </a:p>
          <a:p>
            <a:pPr lvl="1"/>
            <a:r>
              <a:rPr lang="en-US" dirty="0"/>
              <a:t>Easiest if all recursion is tail recursion.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0255A-DFBA-A542-99B4-1BEC5D46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6C184B-49F3-9641-B727-C1F64892A391}" type="datetime1">
              <a:rPr lang="en-US" smtClean="0"/>
              <a:pPr>
                <a:defRPr/>
              </a:pPr>
              <a:t>4/30/21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488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5EE7-A220-634F-BAB0-323A3FCE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Trampoline</a:t>
            </a:r>
            <a:br>
              <a:rPr lang="en-US" dirty="0"/>
            </a:br>
            <a:r>
              <a:rPr lang="en-US" dirty="0"/>
              <a:t>(from the PLCC-built languages)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51052-D3C8-BB49-B947-8CDE91B3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8305800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 Val trampoline() {</a:t>
            </a:r>
            <a:b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ACont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acont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this;</a:t>
            </a:r>
            <a:b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while(true) {</a:t>
            </a:r>
            <a:b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try { </a:t>
            </a:r>
            <a:b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acont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acont.apply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}</a:t>
            </a:r>
            <a:b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  <a:b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catch (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ContException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e) {</a:t>
            </a:r>
            <a:b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e.val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 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BAB25-A4A1-6442-A08E-C621D4CE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6C184B-49F3-9641-B727-C1F64892A391}" type="datetime1">
              <a:rPr lang="en-US" smtClean="0"/>
              <a:pPr>
                <a:defRPr/>
              </a:pPr>
              <a:t>4/30/21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805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latin typeface="Tahoma" charset="0"/>
                <a:ea typeface="ＭＳ Ｐゴシック" charset="0"/>
                <a:cs typeface="ＭＳ Ｐゴシック" charset="0"/>
              </a:rPr>
              <a:t>Control Flow:</a:t>
            </a:r>
            <a:br>
              <a:rPr lang="en-US" sz="4000" dirty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sz="4000" dirty="0">
                <a:latin typeface="Tahoma" charset="0"/>
                <a:ea typeface="ＭＳ Ｐゴシック" charset="0"/>
                <a:cs typeface="ＭＳ Ｐゴシック" charset="0"/>
              </a:rPr>
              <a:t>What We Covered</a:t>
            </a:r>
          </a:p>
        </p:txBody>
      </p:sp>
      <p:sp>
        <p:nvSpPr>
          <p:cNvPr id="1116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Implementation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Stack frame organization</a:t>
            </a:r>
          </a:p>
          <a:p>
            <a:r>
              <a:rPr lang="en-US" dirty="0">
                <a:latin typeface="Tahoma" charset="0"/>
                <a:ea typeface="ＭＳ Ｐゴシック" charset="0"/>
              </a:rPr>
              <a:t>Subroutine call/return process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Exception handling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Threads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Coroutines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Continuations</a:t>
            </a:r>
          </a:p>
        </p:txBody>
      </p:sp>
      <p:sp>
        <p:nvSpPr>
          <p:cNvPr id="111617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04D0463-F4F2-BC4F-AB5B-0CB13B2E9833}" type="datetime4">
              <a:rPr lang="en-US" sz="1400"/>
              <a:pPr eaLnBrk="1" hangingPunct="1"/>
              <a:t>April 30, 2021</a:t>
            </a:fld>
            <a:endParaRPr lang="en-US" sz="1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1B4A-A2B5-B747-BA3E-E1723E77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F8782-F6EF-DA48-AA42-F0A5B4EF0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DB9C2D-4033-0847-86B3-2705601B15B2}" type="datetime1">
              <a:rPr lang="en-US" smtClean="0"/>
              <a:pPr>
                <a:defRPr/>
              </a:pPr>
              <a:t>4/30/21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9A02F5-E44E-C143-B128-F38EE0D4F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3017" y="2336800"/>
            <a:ext cx="3388929" cy="3598863"/>
          </a:xfrm>
        </p:spPr>
      </p:pic>
    </p:spTree>
    <p:extLst>
      <p:ext uri="{BB962C8B-B14F-4D97-AF65-F5344CB8AC3E}">
        <p14:creationId xmlns:p14="http://schemas.microsoft.com/office/powerpoint/2010/main" val="13701765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EF4A-8E90-8B4E-96B4-A9E996E16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Today Ends…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58E65-1310-694C-8618-BDAD81801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fill out student evaluations.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C690C-B129-F04D-B75D-DFBFB9BD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6C184B-49F3-9641-B727-C1F64892A391}" type="datetime1">
              <a:rPr lang="en-US" smtClean="0"/>
              <a:pPr>
                <a:defRPr/>
              </a:pPr>
              <a:t>4/30/21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045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1B4A-A2B5-B747-BA3E-E1723E77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F8782-F6EF-DA48-AA42-F0A5B4EF0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DB9C2D-4033-0847-86B3-2705601B15B2}" type="datetime1">
              <a:rPr lang="en-US" smtClean="0"/>
              <a:pPr>
                <a:defRPr/>
              </a:pPr>
              <a:t>4/30/21</a:t>
            </a:fld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F839BC9-61CF-5746-847D-711F2CCBF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181" y="3107531"/>
            <a:ext cx="2768600" cy="2057400"/>
          </a:xfrm>
        </p:spPr>
      </p:pic>
    </p:spTree>
    <p:extLst>
      <p:ext uri="{BB962C8B-B14F-4D97-AF65-F5344CB8AC3E}">
        <p14:creationId xmlns:p14="http://schemas.microsoft.com/office/powerpoint/2010/main" val="310039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085"/>
            <a:ext cx="7924800" cy="1162050"/>
          </a:xfrm>
        </p:spPr>
        <p:txBody>
          <a:bodyPr/>
          <a:lstStyle/>
          <a:p>
            <a:r>
              <a:rPr lang="en-US" sz="4800" b="0" dirty="0"/>
              <a:t>Exercise! Show-the-stack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419600" y="2209801"/>
            <a:ext cx="4267200" cy="2514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is on the stack when the marked line is reached?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storage on stack, please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Ignore saved registers except for static and dynamic links.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6836" y="1979464"/>
            <a:ext cx="3381041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Menlo Regular"/>
                <a:cs typeface="Menlo Regular"/>
              </a:rPr>
              <a:t>int</a:t>
            </a:r>
            <a:r>
              <a:rPr lang="en-US" sz="1800" dirty="0">
                <a:latin typeface="Menlo Regular"/>
                <a:cs typeface="Menlo Regular"/>
              </a:rPr>
              <a:t> a = 1;</a:t>
            </a:r>
          </a:p>
          <a:p>
            <a:r>
              <a:rPr lang="en-US" sz="1800" dirty="0">
                <a:latin typeface="Menlo Regular"/>
                <a:cs typeface="Menlo Regular"/>
              </a:rPr>
              <a:t>void </a:t>
            </a:r>
            <a:r>
              <a:rPr lang="en-US" sz="1800" dirty="0" err="1">
                <a:latin typeface="Menlo Regular"/>
                <a:cs typeface="Menlo Regular"/>
              </a:rPr>
              <a:t>fnA</a:t>
            </a:r>
            <a:r>
              <a:rPr lang="en-US" sz="1800" dirty="0">
                <a:latin typeface="Menlo Regular"/>
                <a:cs typeface="Menlo Regular"/>
              </a:rPr>
              <a:t>( </a:t>
            </a:r>
            <a:r>
              <a:rPr lang="en-US" sz="1800" dirty="0" err="1">
                <a:latin typeface="Menlo Regular"/>
                <a:cs typeface="Menlo Regular"/>
              </a:rPr>
              <a:t>int</a:t>
            </a:r>
            <a:r>
              <a:rPr lang="en-US" sz="1800" dirty="0">
                <a:latin typeface="Menlo Regular"/>
                <a:cs typeface="Menlo Regular"/>
              </a:rPr>
              <a:t> s ) {</a:t>
            </a:r>
          </a:p>
          <a:p>
            <a:r>
              <a:rPr lang="en-US" sz="1800" dirty="0">
                <a:latin typeface="Menlo Regular"/>
                <a:cs typeface="Menlo Regular"/>
              </a:rPr>
              <a:t>    </a:t>
            </a:r>
            <a:r>
              <a:rPr lang="en-US" sz="1800" dirty="0" err="1">
                <a:latin typeface="Menlo Regular"/>
                <a:cs typeface="Menlo Regular"/>
              </a:rPr>
              <a:t>int</a:t>
            </a:r>
            <a:r>
              <a:rPr lang="en-US" sz="1800" dirty="0">
                <a:latin typeface="Menlo Regular"/>
                <a:cs typeface="Menlo Regular"/>
              </a:rPr>
              <a:t> b = a + 1;</a:t>
            </a:r>
          </a:p>
          <a:p>
            <a:r>
              <a:rPr lang="en-US" sz="1800" dirty="0">
                <a:latin typeface="Menlo Regular"/>
                <a:cs typeface="Menlo Regular"/>
              </a:rPr>
              <a:t>    </a:t>
            </a:r>
            <a:r>
              <a:rPr lang="en-US" sz="1800" dirty="0" err="1">
                <a:latin typeface="Menlo Regular"/>
                <a:cs typeface="Menlo Regular"/>
              </a:rPr>
              <a:t>int</a:t>
            </a:r>
            <a:r>
              <a:rPr lang="en-US" sz="1800" dirty="0">
                <a:latin typeface="Menlo Regular"/>
                <a:cs typeface="Menlo Regular"/>
              </a:rPr>
              <a:t> x[ s ];</a:t>
            </a:r>
          </a:p>
          <a:p>
            <a:r>
              <a:rPr lang="en-US" sz="1800" dirty="0">
                <a:latin typeface="Menlo Regular"/>
                <a:cs typeface="Menlo Regular"/>
              </a:rPr>
              <a:t>    void </a:t>
            </a:r>
            <a:r>
              <a:rPr lang="en-US" sz="1800" dirty="0" err="1">
                <a:latin typeface="Menlo Regular"/>
                <a:cs typeface="Menlo Regular"/>
              </a:rPr>
              <a:t>fnB</a:t>
            </a:r>
            <a:r>
              <a:rPr lang="en-US" sz="1800" dirty="0">
                <a:latin typeface="Menlo Regular"/>
                <a:cs typeface="Menlo Regular"/>
              </a:rPr>
              <a:t>( </a:t>
            </a:r>
            <a:r>
              <a:rPr lang="en-US" sz="1800" dirty="0" err="1">
                <a:latin typeface="Menlo Regular"/>
                <a:cs typeface="Menlo Regular"/>
              </a:rPr>
              <a:t>int</a:t>
            </a:r>
            <a:r>
              <a:rPr lang="en-US" sz="1800" dirty="0">
                <a:latin typeface="Menlo Regular"/>
                <a:cs typeface="Menlo Regular"/>
              </a:rPr>
              <a:t> t ) {</a:t>
            </a:r>
          </a:p>
          <a:p>
            <a:r>
              <a:rPr lang="en-US" sz="1800" dirty="0">
                <a:latin typeface="Menlo Regular"/>
                <a:cs typeface="Menlo Regular"/>
              </a:rPr>
              <a:t>        </a:t>
            </a:r>
            <a:r>
              <a:rPr lang="en-US" sz="1800" dirty="0" err="1">
                <a:latin typeface="Menlo Regular"/>
                <a:cs typeface="Menlo Regular"/>
              </a:rPr>
              <a:t>int</a:t>
            </a:r>
            <a:r>
              <a:rPr lang="en-US" sz="1800" dirty="0">
                <a:latin typeface="Menlo Regular"/>
                <a:cs typeface="Menlo Regular"/>
              </a:rPr>
              <a:t> c = b + 10;</a:t>
            </a:r>
          </a:p>
          <a:p>
            <a:r>
              <a:rPr lang="en-US" sz="1800" dirty="0">
                <a:latin typeface="Menlo Regular"/>
                <a:cs typeface="Menlo Regular"/>
              </a:rPr>
              <a:t>        </a:t>
            </a:r>
            <a:r>
              <a:rPr lang="en-US" sz="1800" dirty="0" err="1">
                <a:latin typeface="Menlo Regular"/>
                <a:cs typeface="Menlo Regular"/>
              </a:rPr>
              <a:t>int</a:t>
            </a:r>
            <a:r>
              <a:rPr lang="en-US" sz="1800" dirty="0">
                <a:latin typeface="Menlo Regular"/>
                <a:cs typeface="Menlo Regular"/>
              </a:rPr>
              <a:t> y[ t ];</a:t>
            </a:r>
          </a:p>
          <a:p>
            <a:r>
              <a:rPr lang="en-US" sz="1800" dirty="0">
                <a:latin typeface="Menlo Regular"/>
                <a:cs typeface="Menlo Regular"/>
              </a:rPr>
              <a:t>        </a:t>
            </a:r>
            <a:r>
              <a:rPr lang="en-US" sz="1800" dirty="0" err="1">
                <a:latin typeface="Menlo Regular"/>
                <a:cs typeface="Menlo Regular"/>
              </a:rPr>
              <a:t>fnC</a:t>
            </a:r>
            <a:r>
              <a:rPr lang="en-US" sz="1800" dirty="0">
                <a:latin typeface="Menlo Regular"/>
                <a:cs typeface="Menlo Regular"/>
              </a:rPr>
              <a:t>( c );</a:t>
            </a:r>
          </a:p>
          <a:p>
            <a:r>
              <a:rPr lang="en-US" sz="1800" dirty="0">
                <a:latin typeface="Menlo Regular"/>
                <a:cs typeface="Menlo Regular"/>
              </a:rPr>
              <a:t>    }</a:t>
            </a:r>
          </a:p>
          <a:p>
            <a:r>
              <a:rPr lang="en-US" sz="1800" dirty="0">
                <a:latin typeface="Menlo Regular"/>
                <a:cs typeface="Menlo Regular"/>
              </a:rPr>
              <a:t>    void </a:t>
            </a:r>
            <a:r>
              <a:rPr lang="en-US" sz="1800" dirty="0" err="1">
                <a:latin typeface="Menlo Regular"/>
                <a:cs typeface="Menlo Regular"/>
              </a:rPr>
              <a:t>fnC</a:t>
            </a:r>
            <a:r>
              <a:rPr lang="en-US" sz="1800" dirty="0">
                <a:latin typeface="Menlo Regular"/>
                <a:cs typeface="Menlo Regular"/>
              </a:rPr>
              <a:t>( </a:t>
            </a:r>
            <a:r>
              <a:rPr lang="en-US" sz="1800" dirty="0" err="1">
                <a:latin typeface="Menlo Regular"/>
                <a:cs typeface="Menlo Regular"/>
              </a:rPr>
              <a:t>int</a:t>
            </a:r>
            <a:r>
              <a:rPr lang="en-US" sz="1800" dirty="0">
                <a:latin typeface="Menlo Regular"/>
                <a:cs typeface="Menlo Regular"/>
              </a:rPr>
              <a:t> u ) {</a:t>
            </a:r>
          </a:p>
          <a:p>
            <a:r>
              <a:rPr lang="en-US" sz="1800" dirty="0">
                <a:latin typeface="Menlo Regular"/>
                <a:cs typeface="Menlo Regular"/>
              </a:rPr>
              <a:t>        </a:t>
            </a:r>
            <a:r>
              <a:rPr lang="en-US" sz="1800" dirty="0" err="1">
                <a:latin typeface="Menlo Regular"/>
                <a:cs typeface="Menlo Regular"/>
              </a:rPr>
              <a:t>int</a:t>
            </a:r>
            <a:r>
              <a:rPr lang="en-US" sz="1800" dirty="0">
                <a:latin typeface="Menlo Regular"/>
                <a:cs typeface="Menlo Regular"/>
              </a:rPr>
              <a:t> d = b * 2;</a:t>
            </a:r>
          </a:p>
          <a:p>
            <a:r>
              <a:rPr lang="en-US" sz="1800" dirty="0">
                <a:latin typeface="Menlo Regular"/>
                <a:cs typeface="Menlo Regular"/>
              </a:rPr>
              <a:t>        </a:t>
            </a:r>
            <a:r>
              <a:rPr lang="en-US" sz="1800" dirty="0" err="1">
                <a:latin typeface="Menlo Regular"/>
                <a:cs typeface="Menlo Regular"/>
              </a:rPr>
              <a:t>int</a:t>
            </a:r>
            <a:r>
              <a:rPr lang="en-US" sz="1800" dirty="0">
                <a:latin typeface="Menlo Regular"/>
                <a:cs typeface="Menlo Regular"/>
              </a:rPr>
              <a:t> z[ d ];</a:t>
            </a:r>
          </a:p>
          <a:p>
            <a:r>
              <a:rPr lang="en-US" sz="1800" dirty="0">
                <a:latin typeface="Menlo Regular"/>
                <a:cs typeface="Menlo Regular"/>
              </a:rPr>
              <a:t>        /******/</a:t>
            </a:r>
          </a:p>
          <a:p>
            <a:r>
              <a:rPr lang="en-US" sz="1800" dirty="0">
                <a:latin typeface="Menlo Regular"/>
                <a:cs typeface="Menlo Regular"/>
              </a:rPr>
              <a:t>    }</a:t>
            </a:r>
          </a:p>
          <a:p>
            <a:r>
              <a:rPr lang="en-US" sz="1800" dirty="0">
                <a:latin typeface="Menlo Regular"/>
                <a:cs typeface="Menlo Regular"/>
              </a:rPr>
              <a:t>    </a:t>
            </a:r>
            <a:r>
              <a:rPr lang="en-US" sz="1800" dirty="0" err="1">
                <a:latin typeface="Menlo Regular"/>
                <a:cs typeface="Menlo Regular"/>
              </a:rPr>
              <a:t>fnB</a:t>
            </a:r>
            <a:r>
              <a:rPr lang="en-US" sz="1800" dirty="0">
                <a:latin typeface="Menlo Regular"/>
                <a:cs typeface="Menlo Regular"/>
              </a:rPr>
              <a:t>( b );</a:t>
            </a:r>
          </a:p>
          <a:p>
            <a:r>
              <a:rPr lang="en-US" sz="1800" dirty="0">
                <a:latin typeface="Menlo Regular"/>
                <a:cs typeface="Menlo Regular"/>
              </a:rPr>
              <a:t>}</a:t>
            </a:r>
          </a:p>
          <a:p>
            <a:r>
              <a:rPr lang="en-US" sz="1800" dirty="0" err="1">
                <a:latin typeface="Menlo Regular"/>
                <a:cs typeface="Menlo Regular"/>
              </a:rPr>
              <a:t>fnA</a:t>
            </a:r>
            <a:r>
              <a:rPr lang="en-US" sz="1800" dirty="0">
                <a:latin typeface="Menlo Regular"/>
                <a:cs typeface="Menlo Regular"/>
              </a:rPr>
              <a:t>( 5 );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EDDE2138-8DEA-AA4D-A1A3-D881EDEE9CC9}"/>
              </a:ext>
            </a:extLst>
          </p:cNvPr>
          <p:cNvCxnSpPr/>
          <p:nvPr/>
        </p:nvCxnSpPr>
        <p:spPr>
          <a:xfrm rot="10800000" flipV="1">
            <a:off x="2895600" y="2667000"/>
            <a:ext cx="5791200" cy="2819400"/>
          </a:xfrm>
          <a:prstGeom prst="bentConnector3">
            <a:avLst>
              <a:gd name="adj1" fmla="val -4493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E17E2D0-A7D5-C940-AB33-AF85EFAEC00D}"/>
              </a:ext>
            </a:extLst>
          </p:cNvPr>
          <p:cNvSpPr txBox="1"/>
          <p:nvPr/>
        </p:nvSpPr>
        <p:spPr>
          <a:xfrm>
            <a:off x="4267200" y="6019800"/>
            <a:ext cx="3650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link to google drive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7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9577F8-D10C-E142-9DC0-98DC5F12E596}" type="datetime1">
              <a:rPr lang="en-US" smtClean="0"/>
              <a:pPr>
                <a:defRPr/>
              </a:pPr>
              <a:t>4/30/21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F961E-3859-1A41-807F-D28552FB8037}"/>
              </a:ext>
            </a:extLst>
          </p:cNvPr>
          <p:cNvSpPr txBox="1"/>
          <p:nvPr/>
        </p:nvSpPr>
        <p:spPr>
          <a:xfrm>
            <a:off x="786625" y="4075597"/>
            <a:ext cx="28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4FB636-280C-1649-AAC8-B7AD6470594B}"/>
              </a:ext>
            </a:extLst>
          </p:cNvPr>
          <p:cNvSpPr txBox="1"/>
          <p:nvPr/>
        </p:nvSpPr>
        <p:spPr>
          <a:xfrm rot="5400000">
            <a:off x="363446" y="3351311"/>
            <a:ext cx="12192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D48834-AC86-8041-9B4C-20680B915EF5}"/>
              </a:ext>
            </a:extLst>
          </p:cNvPr>
          <p:cNvSpPr txBox="1"/>
          <p:nvPr/>
        </p:nvSpPr>
        <p:spPr>
          <a:xfrm>
            <a:off x="1716744" y="4185170"/>
            <a:ext cx="28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FA8E7B-86A3-0349-9A6D-84AAF9BE9763}"/>
              </a:ext>
            </a:extLst>
          </p:cNvPr>
          <p:cNvSpPr txBox="1"/>
          <p:nvPr/>
        </p:nvSpPr>
        <p:spPr>
          <a:xfrm rot="5400000">
            <a:off x="1274003" y="3351312"/>
            <a:ext cx="12192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E1999F-63AA-CC4C-9F02-52C2D73EED2E}"/>
              </a:ext>
            </a:extLst>
          </p:cNvPr>
          <p:cNvSpPr txBox="1"/>
          <p:nvPr/>
        </p:nvSpPr>
        <p:spPr>
          <a:xfrm>
            <a:off x="2018302" y="4185170"/>
            <a:ext cx="28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F66B9A-69CD-1D46-8185-E34AFB057C10}"/>
              </a:ext>
            </a:extLst>
          </p:cNvPr>
          <p:cNvSpPr txBox="1"/>
          <p:nvPr/>
        </p:nvSpPr>
        <p:spPr>
          <a:xfrm rot="5400000">
            <a:off x="1575561" y="3351312"/>
            <a:ext cx="12192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F243A8-8B9D-BB4A-A895-953377BCCCCD}"/>
              </a:ext>
            </a:extLst>
          </p:cNvPr>
          <p:cNvSpPr txBox="1"/>
          <p:nvPr/>
        </p:nvSpPr>
        <p:spPr>
          <a:xfrm>
            <a:off x="2928321" y="4489972"/>
            <a:ext cx="28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F311C3-E3D9-9E4A-B372-06CD107434BF}"/>
              </a:ext>
            </a:extLst>
          </p:cNvPr>
          <p:cNvSpPr txBox="1"/>
          <p:nvPr/>
        </p:nvSpPr>
        <p:spPr>
          <a:xfrm rot="5400000">
            <a:off x="1877118" y="3351312"/>
            <a:ext cx="12192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DC4C33-6AF4-3440-A11F-0884CA1F304E}"/>
              </a:ext>
            </a:extLst>
          </p:cNvPr>
          <p:cNvSpPr txBox="1"/>
          <p:nvPr/>
        </p:nvSpPr>
        <p:spPr>
          <a:xfrm rot="5400000">
            <a:off x="2178675" y="3351312"/>
            <a:ext cx="12192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2FD8BC-259A-724F-999D-40CFB90D1703}"/>
              </a:ext>
            </a:extLst>
          </p:cNvPr>
          <p:cNvSpPr txBox="1"/>
          <p:nvPr/>
        </p:nvSpPr>
        <p:spPr>
          <a:xfrm rot="5400000">
            <a:off x="2480231" y="3351313"/>
            <a:ext cx="12192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024B55-1E2D-164C-A1B1-C96B5B321F1F}"/>
              </a:ext>
            </a:extLst>
          </p:cNvPr>
          <p:cNvSpPr txBox="1"/>
          <p:nvPr/>
        </p:nvSpPr>
        <p:spPr>
          <a:xfrm rot="5400000">
            <a:off x="2781787" y="3351313"/>
            <a:ext cx="12192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2BC722-0E4E-0146-AD58-8339CDF9627D}"/>
              </a:ext>
            </a:extLst>
          </p:cNvPr>
          <p:cNvSpPr txBox="1"/>
          <p:nvPr/>
        </p:nvSpPr>
        <p:spPr>
          <a:xfrm rot="5400000">
            <a:off x="3077121" y="3351313"/>
            <a:ext cx="12192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45175401-50CA-974B-BF70-010812500ED0}"/>
              </a:ext>
            </a:extLst>
          </p:cNvPr>
          <p:cNvSpPr/>
          <p:nvPr/>
        </p:nvSpPr>
        <p:spPr bwMode="auto">
          <a:xfrm rot="16200000">
            <a:off x="2846827" y="3630663"/>
            <a:ext cx="509646" cy="147792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0EEB75-4C27-B04E-BE41-14B7A0EA71C3}"/>
              </a:ext>
            </a:extLst>
          </p:cNvPr>
          <p:cNvSpPr txBox="1"/>
          <p:nvPr/>
        </p:nvSpPr>
        <p:spPr>
          <a:xfrm>
            <a:off x="4459493" y="4175443"/>
            <a:ext cx="28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D690D1-A734-8F48-895E-7514282483E1}"/>
              </a:ext>
            </a:extLst>
          </p:cNvPr>
          <p:cNvSpPr txBox="1"/>
          <p:nvPr/>
        </p:nvSpPr>
        <p:spPr>
          <a:xfrm rot="5400000">
            <a:off x="4016752" y="3341585"/>
            <a:ext cx="12192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6B7CB2-EF64-B641-8607-D163BE873FE6}"/>
              </a:ext>
            </a:extLst>
          </p:cNvPr>
          <p:cNvSpPr txBox="1"/>
          <p:nvPr/>
        </p:nvSpPr>
        <p:spPr>
          <a:xfrm>
            <a:off x="4780504" y="4175442"/>
            <a:ext cx="28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125038-EDA8-8542-9D09-70E6DC76F4ED}"/>
              </a:ext>
            </a:extLst>
          </p:cNvPr>
          <p:cNvSpPr txBox="1"/>
          <p:nvPr/>
        </p:nvSpPr>
        <p:spPr>
          <a:xfrm rot="5400000">
            <a:off x="4337763" y="3341584"/>
            <a:ext cx="12192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DDCB7D-632E-9D43-8DD3-D5960E203134}"/>
              </a:ext>
            </a:extLst>
          </p:cNvPr>
          <p:cNvSpPr txBox="1"/>
          <p:nvPr/>
        </p:nvSpPr>
        <p:spPr>
          <a:xfrm rot="5400000">
            <a:off x="4639320" y="3351312"/>
            <a:ext cx="12192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A2093D-B62E-4049-815D-8BE984CAF5CA}"/>
              </a:ext>
            </a:extLst>
          </p:cNvPr>
          <p:cNvSpPr txBox="1"/>
          <p:nvPr/>
        </p:nvSpPr>
        <p:spPr>
          <a:xfrm rot="5400000">
            <a:off x="4940877" y="3351312"/>
            <a:ext cx="12192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9F320F11-5235-834E-812A-0B9070063994}"/>
              </a:ext>
            </a:extLst>
          </p:cNvPr>
          <p:cNvSpPr/>
          <p:nvPr/>
        </p:nvSpPr>
        <p:spPr bwMode="auto">
          <a:xfrm rot="16200000">
            <a:off x="5221654" y="4007258"/>
            <a:ext cx="356770" cy="60866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372B05-CB69-D246-94BD-DEF8594C1A8E}"/>
              </a:ext>
            </a:extLst>
          </p:cNvPr>
          <p:cNvSpPr txBox="1"/>
          <p:nvPr/>
        </p:nvSpPr>
        <p:spPr>
          <a:xfrm>
            <a:off x="5240944" y="4459079"/>
            <a:ext cx="28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FC6515-4C3A-1341-8FBE-BFC34009B6A0}"/>
              </a:ext>
            </a:extLst>
          </p:cNvPr>
          <p:cNvSpPr txBox="1"/>
          <p:nvPr/>
        </p:nvSpPr>
        <p:spPr>
          <a:xfrm>
            <a:off x="6286818" y="4175443"/>
            <a:ext cx="28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07A7FA-98C2-534D-9AD8-EE6195A44AA5}"/>
              </a:ext>
            </a:extLst>
          </p:cNvPr>
          <p:cNvSpPr txBox="1"/>
          <p:nvPr/>
        </p:nvSpPr>
        <p:spPr>
          <a:xfrm rot="5400000">
            <a:off x="5844077" y="3341585"/>
            <a:ext cx="12192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45FC70-1685-7441-B742-8A81AFF83D43}"/>
              </a:ext>
            </a:extLst>
          </p:cNvPr>
          <p:cNvSpPr txBox="1"/>
          <p:nvPr/>
        </p:nvSpPr>
        <p:spPr>
          <a:xfrm>
            <a:off x="6598105" y="4175442"/>
            <a:ext cx="28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DED5CE-5531-2B4D-8344-8EF57334B6D7}"/>
              </a:ext>
            </a:extLst>
          </p:cNvPr>
          <p:cNvSpPr txBox="1"/>
          <p:nvPr/>
        </p:nvSpPr>
        <p:spPr>
          <a:xfrm rot="5400000">
            <a:off x="6155364" y="3341584"/>
            <a:ext cx="12192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4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BC9E29-09A2-F446-9B4B-256251BBA5D4}"/>
              </a:ext>
            </a:extLst>
          </p:cNvPr>
          <p:cNvSpPr txBox="1"/>
          <p:nvPr/>
        </p:nvSpPr>
        <p:spPr>
          <a:xfrm>
            <a:off x="7387534" y="4424108"/>
            <a:ext cx="28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DE88F2-D0D6-D94B-B5C5-C393E8E258F9}"/>
              </a:ext>
            </a:extLst>
          </p:cNvPr>
          <p:cNvSpPr txBox="1"/>
          <p:nvPr/>
        </p:nvSpPr>
        <p:spPr>
          <a:xfrm rot="5400000">
            <a:off x="6476377" y="3351312"/>
            <a:ext cx="12192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A2F41F-246A-1C43-9ED6-B8260E12DB3B}"/>
              </a:ext>
            </a:extLst>
          </p:cNvPr>
          <p:cNvSpPr txBox="1"/>
          <p:nvPr/>
        </p:nvSpPr>
        <p:spPr>
          <a:xfrm rot="5400000">
            <a:off x="6777934" y="3351312"/>
            <a:ext cx="12192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2D86D3-A651-5F42-AD6C-BA56291ECE8D}"/>
              </a:ext>
            </a:extLst>
          </p:cNvPr>
          <p:cNvSpPr txBox="1"/>
          <p:nvPr/>
        </p:nvSpPr>
        <p:spPr>
          <a:xfrm rot="5400000">
            <a:off x="7079490" y="3351313"/>
            <a:ext cx="12192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DA7C33-9F95-B64D-A082-E295E7008FEB}"/>
              </a:ext>
            </a:extLst>
          </p:cNvPr>
          <p:cNvSpPr txBox="1"/>
          <p:nvPr/>
        </p:nvSpPr>
        <p:spPr>
          <a:xfrm rot="5400000">
            <a:off x="7381046" y="3351313"/>
            <a:ext cx="12192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9BA9B543-D92C-8140-91BD-A02613F5E7F6}"/>
              </a:ext>
            </a:extLst>
          </p:cNvPr>
          <p:cNvSpPr/>
          <p:nvPr/>
        </p:nvSpPr>
        <p:spPr bwMode="auto">
          <a:xfrm rot="16200000">
            <a:off x="7374857" y="3720292"/>
            <a:ext cx="356771" cy="1182589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E7B569-4AF6-534D-B1DA-81318FAB4E1C}"/>
              </a:ext>
            </a:extLst>
          </p:cNvPr>
          <p:cNvCxnSpPr>
            <a:cxnSpLocks/>
          </p:cNvCxnSpPr>
          <p:nvPr/>
        </p:nvCxnSpPr>
        <p:spPr bwMode="auto">
          <a:xfrm flipH="1">
            <a:off x="1137012" y="1790700"/>
            <a:ext cx="9725" cy="3695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617DC4A-41F9-AC49-8305-ED0DDAF06040}"/>
              </a:ext>
            </a:extLst>
          </p:cNvPr>
          <p:cNvCxnSpPr>
            <a:cxnSpLocks/>
          </p:cNvCxnSpPr>
          <p:nvPr/>
        </p:nvCxnSpPr>
        <p:spPr bwMode="auto">
          <a:xfrm flipH="1">
            <a:off x="3849494" y="1810366"/>
            <a:ext cx="9725" cy="3695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84E2552-07E5-9A40-A019-0CEB2EC29C39}"/>
              </a:ext>
            </a:extLst>
          </p:cNvPr>
          <p:cNvSpPr txBox="1"/>
          <p:nvPr/>
        </p:nvSpPr>
        <p:spPr>
          <a:xfrm rot="5400000">
            <a:off x="5549746" y="4153450"/>
            <a:ext cx="629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77482C-A9FC-9B44-BDD8-75F42B810B64}"/>
              </a:ext>
            </a:extLst>
          </p:cNvPr>
          <p:cNvSpPr txBox="1"/>
          <p:nvPr/>
        </p:nvSpPr>
        <p:spPr>
          <a:xfrm rot="5400000">
            <a:off x="5244309" y="3351419"/>
            <a:ext cx="12192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418AE3-79A7-E34B-9CDC-D81452FD759B}"/>
              </a:ext>
            </a:extLst>
          </p:cNvPr>
          <p:cNvSpPr txBox="1"/>
          <p:nvPr/>
        </p:nvSpPr>
        <p:spPr>
          <a:xfrm rot="5400000">
            <a:off x="5831310" y="4144476"/>
            <a:ext cx="629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2EF91D7-E5EF-F34E-9F2C-E72821896CC4}"/>
              </a:ext>
            </a:extLst>
          </p:cNvPr>
          <p:cNvSpPr txBox="1"/>
          <p:nvPr/>
        </p:nvSpPr>
        <p:spPr>
          <a:xfrm rot="5400000">
            <a:off x="5555596" y="3351418"/>
            <a:ext cx="12192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FCD8D11-B6CC-5F4F-AB5E-A487DDB5B772}"/>
              </a:ext>
            </a:extLst>
          </p:cNvPr>
          <p:cNvCxnSpPr>
            <a:cxnSpLocks/>
          </p:cNvCxnSpPr>
          <p:nvPr/>
        </p:nvCxnSpPr>
        <p:spPr bwMode="auto">
          <a:xfrm flipH="1">
            <a:off x="5690260" y="1810366"/>
            <a:ext cx="9725" cy="3695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6064FF9-B058-104A-B04B-D985C6FC9A39}"/>
              </a:ext>
            </a:extLst>
          </p:cNvPr>
          <p:cNvSpPr txBox="1"/>
          <p:nvPr/>
        </p:nvSpPr>
        <p:spPr>
          <a:xfrm rot="5400000">
            <a:off x="3711114" y="4143619"/>
            <a:ext cx="629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A5EB6CE-C3CF-F640-8FE0-7AD65FE11641}"/>
              </a:ext>
            </a:extLst>
          </p:cNvPr>
          <p:cNvSpPr txBox="1"/>
          <p:nvPr/>
        </p:nvSpPr>
        <p:spPr>
          <a:xfrm rot="5400000">
            <a:off x="3405677" y="3341588"/>
            <a:ext cx="12192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BF87970-1349-A443-BD68-0DE3BFCACBE0}"/>
              </a:ext>
            </a:extLst>
          </p:cNvPr>
          <p:cNvSpPr txBox="1"/>
          <p:nvPr/>
        </p:nvSpPr>
        <p:spPr>
          <a:xfrm rot="5400000">
            <a:off x="3992678" y="4134645"/>
            <a:ext cx="629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654DD33-824F-0640-9E24-864D51B07F54}"/>
              </a:ext>
            </a:extLst>
          </p:cNvPr>
          <p:cNvSpPr txBox="1"/>
          <p:nvPr/>
        </p:nvSpPr>
        <p:spPr>
          <a:xfrm rot="5400000">
            <a:off x="3716964" y="3341587"/>
            <a:ext cx="12192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6C772E0-F47B-5F41-91B0-0187B3E95E2A}"/>
              </a:ext>
            </a:extLst>
          </p:cNvPr>
          <p:cNvSpPr txBox="1"/>
          <p:nvPr/>
        </p:nvSpPr>
        <p:spPr>
          <a:xfrm rot="5400000">
            <a:off x="977746" y="4153451"/>
            <a:ext cx="629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4F8F5B3-1565-0F4F-8CEB-850B08FF557C}"/>
              </a:ext>
            </a:extLst>
          </p:cNvPr>
          <p:cNvSpPr txBox="1"/>
          <p:nvPr/>
        </p:nvSpPr>
        <p:spPr>
          <a:xfrm rot="5400000">
            <a:off x="672309" y="3351420"/>
            <a:ext cx="12192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8DF0E29-5E5C-E44D-92AC-0C213268E67C}"/>
              </a:ext>
            </a:extLst>
          </p:cNvPr>
          <p:cNvSpPr txBox="1"/>
          <p:nvPr/>
        </p:nvSpPr>
        <p:spPr>
          <a:xfrm rot="5400000">
            <a:off x="1259310" y="4144477"/>
            <a:ext cx="629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AEE49D2-B4AF-4A44-B58B-D6F32AC0F229}"/>
              </a:ext>
            </a:extLst>
          </p:cNvPr>
          <p:cNvSpPr txBox="1"/>
          <p:nvPr/>
        </p:nvSpPr>
        <p:spPr>
          <a:xfrm rot="5400000">
            <a:off x="983596" y="3351419"/>
            <a:ext cx="12192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0307C6DE-F6EF-F148-A567-533FB2A6A5FF}"/>
              </a:ext>
            </a:extLst>
          </p:cNvPr>
          <p:cNvSpPr/>
          <p:nvPr/>
        </p:nvSpPr>
        <p:spPr bwMode="auto">
          <a:xfrm>
            <a:off x="5524599" y="1981199"/>
            <a:ext cx="640323" cy="948813"/>
          </a:xfrm>
          <a:custGeom>
            <a:avLst/>
            <a:gdLst>
              <a:gd name="connsiteX0" fmla="*/ 1566545 w 1566641"/>
              <a:gd name="connsiteY0" fmla="*/ 941093 h 960758"/>
              <a:gd name="connsiteX1" fmla="*/ 1330571 w 1566641"/>
              <a:gd name="connsiteY1" fmla="*/ 164345 h 960758"/>
              <a:gd name="connsiteX2" fmla="*/ 140867 w 1566641"/>
              <a:gd name="connsiteY2" fmla="*/ 66022 h 960758"/>
              <a:gd name="connsiteX3" fmla="*/ 22880 w 1566641"/>
              <a:gd name="connsiteY3" fmla="*/ 960758 h 960758"/>
              <a:gd name="connsiteX4" fmla="*/ 22880 w 1566641"/>
              <a:gd name="connsiteY4" fmla="*/ 960758 h 96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641" h="960758">
                <a:moveTo>
                  <a:pt x="1566545" y="941093"/>
                </a:moveTo>
                <a:cubicBezTo>
                  <a:pt x="1567364" y="625641"/>
                  <a:pt x="1568184" y="310190"/>
                  <a:pt x="1330571" y="164345"/>
                </a:cubicBezTo>
                <a:cubicBezTo>
                  <a:pt x="1092958" y="18500"/>
                  <a:pt x="358815" y="-66713"/>
                  <a:pt x="140867" y="66022"/>
                </a:cubicBezTo>
                <a:cubicBezTo>
                  <a:pt x="-77081" y="198757"/>
                  <a:pt x="22880" y="960758"/>
                  <a:pt x="22880" y="960758"/>
                </a:cubicBezTo>
                <a:lnTo>
                  <a:pt x="22880" y="960758"/>
                </a:lnTo>
              </a:path>
            </a:pathLst>
          </a:custGeom>
          <a:ln w="1905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7A7119D-1994-BA4E-BDC5-A7AB9ECA23DD}"/>
              </a:ext>
            </a:extLst>
          </p:cNvPr>
          <p:cNvSpPr txBox="1"/>
          <p:nvPr/>
        </p:nvSpPr>
        <p:spPr>
          <a:xfrm>
            <a:off x="7531026" y="1524001"/>
            <a:ext cx="706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SP, FP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B35D70A-96AE-5B4E-9AE0-C18CC5A39C03}"/>
              </a:ext>
            </a:extLst>
          </p:cNvPr>
          <p:cNvCxnSpPr>
            <a:cxnSpLocks/>
            <a:stCxn id="80" idx="2"/>
          </p:cNvCxnSpPr>
          <p:nvPr/>
        </p:nvCxnSpPr>
        <p:spPr bwMode="auto">
          <a:xfrm>
            <a:off x="7884044" y="2354998"/>
            <a:ext cx="60792" cy="5308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Freeform 81">
            <a:extLst>
              <a:ext uri="{FF2B5EF4-FFF2-40B4-BE49-F238E27FC236}">
                <a16:creationId xmlns:a16="http://schemas.microsoft.com/office/drawing/2014/main" id="{15B4598D-241B-9449-8D8A-DD9A155476FF}"/>
              </a:ext>
            </a:extLst>
          </p:cNvPr>
          <p:cNvSpPr/>
          <p:nvPr/>
        </p:nvSpPr>
        <p:spPr bwMode="auto">
          <a:xfrm>
            <a:off x="3676190" y="1981199"/>
            <a:ext cx="2200251" cy="948813"/>
          </a:xfrm>
          <a:custGeom>
            <a:avLst/>
            <a:gdLst>
              <a:gd name="connsiteX0" fmla="*/ 1566545 w 1566641"/>
              <a:gd name="connsiteY0" fmla="*/ 941093 h 960758"/>
              <a:gd name="connsiteX1" fmla="*/ 1330571 w 1566641"/>
              <a:gd name="connsiteY1" fmla="*/ 164345 h 960758"/>
              <a:gd name="connsiteX2" fmla="*/ 140867 w 1566641"/>
              <a:gd name="connsiteY2" fmla="*/ 66022 h 960758"/>
              <a:gd name="connsiteX3" fmla="*/ 22880 w 1566641"/>
              <a:gd name="connsiteY3" fmla="*/ 960758 h 960758"/>
              <a:gd name="connsiteX4" fmla="*/ 22880 w 1566641"/>
              <a:gd name="connsiteY4" fmla="*/ 960758 h 96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641" h="960758">
                <a:moveTo>
                  <a:pt x="1566545" y="941093"/>
                </a:moveTo>
                <a:cubicBezTo>
                  <a:pt x="1567364" y="625641"/>
                  <a:pt x="1568184" y="310190"/>
                  <a:pt x="1330571" y="164345"/>
                </a:cubicBezTo>
                <a:cubicBezTo>
                  <a:pt x="1092958" y="18500"/>
                  <a:pt x="358815" y="-66713"/>
                  <a:pt x="140867" y="66022"/>
                </a:cubicBezTo>
                <a:cubicBezTo>
                  <a:pt x="-77081" y="198757"/>
                  <a:pt x="22880" y="960758"/>
                  <a:pt x="22880" y="960758"/>
                </a:cubicBezTo>
                <a:lnTo>
                  <a:pt x="22880" y="960758"/>
                </a:lnTo>
              </a:path>
            </a:pathLst>
          </a:custGeom>
          <a:ln w="190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EE70A345-477F-704E-B8F6-8AC3F4474376}"/>
              </a:ext>
            </a:extLst>
          </p:cNvPr>
          <p:cNvSpPr/>
          <p:nvPr/>
        </p:nvSpPr>
        <p:spPr bwMode="auto">
          <a:xfrm>
            <a:off x="3630683" y="1961535"/>
            <a:ext cx="426791" cy="948813"/>
          </a:xfrm>
          <a:custGeom>
            <a:avLst/>
            <a:gdLst>
              <a:gd name="connsiteX0" fmla="*/ 1566545 w 1566641"/>
              <a:gd name="connsiteY0" fmla="*/ 941093 h 960758"/>
              <a:gd name="connsiteX1" fmla="*/ 1330571 w 1566641"/>
              <a:gd name="connsiteY1" fmla="*/ 164345 h 960758"/>
              <a:gd name="connsiteX2" fmla="*/ 140867 w 1566641"/>
              <a:gd name="connsiteY2" fmla="*/ 66022 h 960758"/>
              <a:gd name="connsiteX3" fmla="*/ 22880 w 1566641"/>
              <a:gd name="connsiteY3" fmla="*/ 960758 h 960758"/>
              <a:gd name="connsiteX4" fmla="*/ 22880 w 1566641"/>
              <a:gd name="connsiteY4" fmla="*/ 960758 h 96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641" h="960758">
                <a:moveTo>
                  <a:pt x="1566545" y="941093"/>
                </a:moveTo>
                <a:cubicBezTo>
                  <a:pt x="1567364" y="625641"/>
                  <a:pt x="1568184" y="310190"/>
                  <a:pt x="1330571" y="164345"/>
                </a:cubicBezTo>
                <a:cubicBezTo>
                  <a:pt x="1092958" y="18500"/>
                  <a:pt x="358815" y="-66713"/>
                  <a:pt x="140867" y="66022"/>
                </a:cubicBezTo>
                <a:cubicBezTo>
                  <a:pt x="-77081" y="198757"/>
                  <a:pt x="22880" y="960758"/>
                  <a:pt x="22880" y="960758"/>
                </a:cubicBezTo>
                <a:lnTo>
                  <a:pt x="22880" y="960758"/>
                </a:lnTo>
              </a:path>
            </a:pathLst>
          </a:custGeom>
          <a:ln w="190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CA9D53CE-B2F5-7C42-85A0-C6953C14F9CA}"/>
              </a:ext>
            </a:extLst>
          </p:cNvPr>
          <p:cNvSpPr/>
          <p:nvPr/>
        </p:nvSpPr>
        <p:spPr bwMode="auto">
          <a:xfrm>
            <a:off x="3748991" y="1971367"/>
            <a:ext cx="426791" cy="948813"/>
          </a:xfrm>
          <a:custGeom>
            <a:avLst/>
            <a:gdLst>
              <a:gd name="connsiteX0" fmla="*/ 1566545 w 1566641"/>
              <a:gd name="connsiteY0" fmla="*/ 941093 h 960758"/>
              <a:gd name="connsiteX1" fmla="*/ 1330571 w 1566641"/>
              <a:gd name="connsiteY1" fmla="*/ 164345 h 960758"/>
              <a:gd name="connsiteX2" fmla="*/ 140867 w 1566641"/>
              <a:gd name="connsiteY2" fmla="*/ 66022 h 960758"/>
              <a:gd name="connsiteX3" fmla="*/ 22880 w 1566641"/>
              <a:gd name="connsiteY3" fmla="*/ 960758 h 960758"/>
              <a:gd name="connsiteX4" fmla="*/ 22880 w 1566641"/>
              <a:gd name="connsiteY4" fmla="*/ 960758 h 96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641" h="960758">
                <a:moveTo>
                  <a:pt x="1566545" y="941093"/>
                </a:moveTo>
                <a:cubicBezTo>
                  <a:pt x="1567364" y="625641"/>
                  <a:pt x="1568184" y="310190"/>
                  <a:pt x="1330571" y="164345"/>
                </a:cubicBezTo>
                <a:cubicBezTo>
                  <a:pt x="1092958" y="18500"/>
                  <a:pt x="358815" y="-66713"/>
                  <a:pt x="140867" y="66022"/>
                </a:cubicBezTo>
                <a:cubicBezTo>
                  <a:pt x="-77081" y="198757"/>
                  <a:pt x="22880" y="960758"/>
                  <a:pt x="22880" y="960758"/>
                </a:cubicBezTo>
                <a:lnTo>
                  <a:pt x="22880" y="960758"/>
                </a:lnTo>
              </a:path>
            </a:pathLst>
          </a:custGeom>
          <a:ln w="1905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DF1BBDB1-E231-7741-BB1D-FB1142D5EA89}"/>
              </a:ext>
            </a:extLst>
          </p:cNvPr>
          <p:cNvSpPr/>
          <p:nvPr/>
        </p:nvSpPr>
        <p:spPr bwMode="auto">
          <a:xfrm>
            <a:off x="956309" y="1961535"/>
            <a:ext cx="426791" cy="948813"/>
          </a:xfrm>
          <a:custGeom>
            <a:avLst/>
            <a:gdLst>
              <a:gd name="connsiteX0" fmla="*/ 1566545 w 1566641"/>
              <a:gd name="connsiteY0" fmla="*/ 941093 h 960758"/>
              <a:gd name="connsiteX1" fmla="*/ 1330571 w 1566641"/>
              <a:gd name="connsiteY1" fmla="*/ 164345 h 960758"/>
              <a:gd name="connsiteX2" fmla="*/ 140867 w 1566641"/>
              <a:gd name="connsiteY2" fmla="*/ 66022 h 960758"/>
              <a:gd name="connsiteX3" fmla="*/ 22880 w 1566641"/>
              <a:gd name="connsiteY3" fmla="*/ 960758 h 960758"/>
              <a:gd name="connsiteX4" fmla="*/ 22880 w 1566641"/>
              <a:gd name="connsiteY4" fmla="*/ 960758 h 96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641" h="960758">
                <a:moveTo>
                  <a:pt x="1566545" y="941093"/>
                </a:moveTo>
                <a:cubicBezTo>
                  <a:pt x="1567364" y="625641"/>
                  <a:pt x="1568184" y="310190"/>
                  <a:pt x="1330571" y="164345"/>
                </a:cubicBezTo>
                <a:cubicBezTo>
                  <a:pt x="1092958" y="18500"/>
                  <a:pt x="358815" y="-66713"/>
                  <a:pt x="140867" y="66022"/>
                </a:cubicBezTo>
                <a:cubicBezTo>
                  <a:pt x="-77081" y="198757"/>
                  <a:pt x="22880" y="960758"/>
                  <a:pt x="22880" y="960758"/>
                </a:cubicBezTo>
                <a:lnTo>
                  <a:pt x="22880" y="960758"/>
                </a:lnTo>
              </a:path>
            </a:pathLst>
          </a:custGeom>
          <a:ln w="190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572D01AC-1E72-5D40-933B-00111CA79382}"/>
              </a:ext>
            </a:extLst>
          </p:cNvPr>
          <p:cNvSpPr/>
          <p:nvPr/>
        </p:nvSpPr>
        <p:spPr bwMode="auto">
          <a:xfrm>
            <a:off x="1074617" y="1971367"/>
            <a:ext cx="426791" cy="948813"/>
          </a:xfrm>
          <a:custGeom>
            <a:avLst/>
            <a:gdLst>
              <a:gd name="connsiteX0" fmla="*/ 1566545 w 1566641"/>
              <a:gd name="connsiteY0" fmla="*/ 941093 h 960758"/>
              <a:gd name="connsiteX1" fmla="*/ 1330571 w 1566641"/>
              <a:gd name="connsiteY1" fmla="*/ 164345 h 960758"/>
              <a:gd name="connsiteX2" fmla="*/ 140867 w 1566641"/>
              <a:gd name="connsiteY2" fmla="*/ 66022 h 960758"/>
              <a:gd name="connsiteX3" fmla="*/ 22880 w 1566641"/>
              <a:gd name="connsiteY3" fmla="*/ 960758 h 960758"/>
              <a:gd name="connsiteX4" fmla="*/ 22880 w 1566641"/>
              <a:gd name="connsiteY4" fmla="*/ 960758 h 96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641" h="960758">
                <a:moveTo>
                  <a:pt x="1566545" y="941093"/>
                </a:moveTo>
                <a:cubicBezTo>
                  <a:pt x="1567364" y="625641"/>
                  <a:pt x="1568184" y="310190"/>
                  <a:pt x="1330571" y="164345"/>
                </a:cubicBezTo>
                <a:cubicBezTo>
                  <a:pt x="1092958" y="18500"/>
                  <a:pt x="358815" y="-66713"/>
                  <a:pt x="140867" y="66022"/>
                </a:cubicBezTo>
                <a:cubicBezTo>
                  <a:pt x="-77081" y="198757"/>
                  <a:pt x="22880" y="960758"/>
                  <a:pt x="22880" y="960758"/>
                </a:cubicBezTo>
                <a:lnTo>
                  <a:pt x="22880" y="960758"/>
                </a:lnTo>
              </a:path>
            </a:pathLst>
          </a:custGeom>
          <a:ln w="1905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57EAA4A-4299-4B41-8AAB-7EABB2C45218}"/>
              </a:ext>
            </a:extLst>
          </p:cNvPr>
          <p:cNvSpPr txBox="1"/>
          <p:nvPr/>
        </p:nvSpPr>
        <p:spPr>
          <a:xfrm>
            <a:off x="64898" y="5044401"/>
            <a:ext cx="846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EE1499-ADEA-7E43-B410-A6D248088EA6}"/>
              </a:ext>
            </a:extLst>
          </p:cNvPr>
          <p:cNvSpPr txBox="1"/>
          <p:nvPr/>
        </p:nvSpPr>
        <p:spPr>
          <a:xfrm>
            <a:off x="1923195" y="5044401"/>
            <a:ext cx="636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fnA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BAD6B27-2F26-4043-9473-64D18CFF58F7}"/>
              </a:ext>
            </a:extLst>
          </p:cNvPr>
          <p:cNvSpPr txBox="1"/>
          <p:nvPr/>
        </p:nvSpPr>
        <p:spPr>
          <a:xfrm>
            <a:off x="4204279" y="5044401"/>
            <a:ext cx="633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fnB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4FA87B-AD12-3C48-B67F-DC93989735A4}"/>
              </a:ext>
            </a:extLst>
          </p:cNvPr>
          <p:cNvSpPr txBox="1"/>
          <p:nvPr/>
        </p:nvSpPr>
        <p:spPr>
          <a:xfrm>
            <a:off x="6514860" y="5044401"/>
            <a:ext cx="636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fnC</a:t>
            </a:r>
            <a:endParaRPr lang="en-US" dirty="0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3E335186-4080-C249-9CC0-294DABDE210F}"/>
              </a:ext>
            </a:extLst>
          </p:cNvPr>
          <p:cNvSpPr/>
          <p:nvPr/>
        </p:nvSpPr>
        <p:spPr bwMode="auto">
          <a:xfrm>
            <a:off x="145657" y="1123950"/>
            <a:ext cx="8915400" cy="50292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57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3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3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3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3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3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3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3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3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3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3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3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3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3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3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3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3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3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3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3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3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3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3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3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3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3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3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3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3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3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3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3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3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3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3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3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3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3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3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3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3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3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3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3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3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3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3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3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3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3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3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3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3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3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3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3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3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3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3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3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3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3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3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3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3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3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3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3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3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3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3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3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3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3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3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3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3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3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3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3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4" grpId="0"/>
      <p:bldP spid="15" grpId="0" animBg="1"/>
      <p:bldP spid="17" grpId="0"/>
      <p:bldP spid="18" grpId="0" animBg="1"/>
      <p:bldP spid="20" grpId="0"/>
      <p:bldP spid="21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 animBg="1"/>
      <p:bldP spid="43" grpId="0"/>
      <p:bldP spid="44" grpId="0" animBg="1"/>
      <p:bldP spid="45" grpId="0"/>
      <p:bldP spid="46" grpId="0" animBg="1"/>
      <p:bldP spid="47" grpId="0" animBg="1"/>
      <p:bldP spid="48" grpId="0" animBg="1"/>
      <p:bldP spid="49" grpId="0" animBg="1"/>
      <p:bldP spid="51" grpId="0" animBg="1"/>
      <p:bldP spid="63" grpId="0"/>
      <p:bldP spid="64" grpId="0" animBg="1"/>
      <p:bldP spid="65" grpId="0"/>
      <p:bldP spid="66" grpId="0" animBg="1"/>
      <p:bldP spid="70" grpId="0"/>
      <p:bldP spid="71" grpId="0" animBg="1"/>
      <p:bldP spid="72" grpId="0"/>
      <p:bldP spid="73" grpId="0" animBg="1"/>
      <p:bldP spid="75" grpId="0"/>
      <p:bldP spid="76" grpId="0" animBg="1"/>
      <p:bldP spid="77" grpId="0"/>
      <p:bldP spid="78" grpId="0" animBg="1"/>
      <p:bldP spid="79" grpId="0" animBg="1"/>
      <p:bldP spid="80" grpId="0"/>
      <p:bldP spid="82" grpId="0" animBg="1"/>
      <p:bldP spid="86" grpId="0" animBg="1"/>
      <p:bldP spid="87" grpId="0" animBg="1"/>
      <p:bldP spid="88" grpId="0" animBg="1"/>
      <p:bldP spid="89" grpId="0" animBg="1"/>
      <p:bldP spid="90" grpId="0"/>
      <p:bldP spid="91" grpId="0"/>
      <p:bldP spid="92" grpId="0"/>
      <p:bldP spid="93" grpId="0"/>
      <p:bldP spid="9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 Normal Subroutine Call</a:t>
            </a:r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Place arguments on stack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Save PC (return address)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Go to subroutine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Save registers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Compute and Save Dynamic/Static Links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Allocate space for locals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Update Frame Pointer</a:t>
            </a:r>
          </a:p>
        </p:txBody>
      </p:sp>
      <p:sp>
        <p:nvSpPr>
          <p:cNvPr id="21505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F478A44-2863-FF46-8F90-EAF31BFD866F}" type="datetime4">
              <a:rPr lang="en-US" sz="1400"/>
              <a:pPr eaLnBrk="1" hangingPunct="1"/>
              <a:t>April 30, 2021</a:t>
            </a:fld>
            <a:endParaRPr lang="en-US" sz="1400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10F0CEBE-CEE9-8E43-BE86-5F82A97DEB1C}"/>
              </a:ext>
            </a:extLst>
          </p:cNvPr>
          <p:cNvSpPr/>
          <p:nvPr/>
        </p:nvSpPr>
        <p:spPr bwMode="auto">
          <a:xfrm rot="2700000">
            <a:off x="3846979" y="3313579"/>
            <a:ext cx="914400" cy="914400"/>
          </a:xfrm>
          <a:prstGeom prst="arc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6D386-2C53-EA44-BEA4-298E46798563}"/>
              </a:ext>
            </a:extLst>
          </p:cNvPr>
          <p:cNvSpPr txBox="1"/>
          <p:nvPr/>
        </p:nvSpPr>
        <p:spPr>
          <a:xfrm>
            <a:off x="4800600" y="3549293"/>
            <a:ext cx="323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not switch order?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 Normal Subroutine Return</a:t>
            </a:r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Place return </a:t>
            </a:r>
            <a:r>
              <a:rPr lang="en-US" u="sng" dirty="0">
                <a:latin typeface="Tahoma" charset="0"/>
                <a:ea typeface="ＭＳ Ｐゴシック" charset="0"/>
                <a:cs typeface="ＭＳ Ｐゴシック" charset="0"/>
              </a:rPr>
              <a:t>value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in proper location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Restore registers, including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SP = FP (from Dynamic Link)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PC (Jump!)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Fetch return value</a:t>
            </a:r>
          </a:p>
        </p:txBody>
      </p:sp>
      <p:sp>
        <p:nvSpPr>
          <p:cNvPr id="23553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027B38F-59C3-8147-991E-A33C5A826311}" type="datetime4">
              <a:rPr lang="en-US" sz="1400"/>
              <a:pPr eaLnBrk="1" hangingPunct="1"/>
              <a:t>April 30, 2021</a:t>
            </a:fld>
            <a:endParaRPr lang="en-US" sz="14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200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{068C7B17-4BAE-0B4C-B58F-5DDD72546BEC}tf10001057</Template>
  <TotalTime>3215</TotalTime>
  <Words>3297</Words>
  <Application>Microsoft Macintosh PowerPoint</Application>
  <PresentationFormat>On-screen Show (4:3)</PresentationFormat>
  <Paragraphs>598</Paragraphs>
  <Slides>55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8" baseType="lpstr">
      <vt:lpstr>ＭＳ Ｐゴシック</vt:lpstr>
      <vt:lpstr>Andale Mono</vt:lpstr>
      <vt:lpstr>Arial</vt:lpstr>
      <vt:lpstr>Courier New</vt:lpstr>
      <vt:lpstr>Menlo</vt:lpstr>
      <vt:lpstr>Menlo Regular</vt:lpstr>
      <vt:lpstr>Monaco</vt:lpstr>
      <vt:lpstr>Symbol</vt:lpstr>
      <vt:lpstr>Tahoma</vt:lpstr>
      <vt:lpstr>Times New Roman</vt:lpstr>
      <vt:lpstr>Trebuchet MS</vt:lpstr>
      <vt:lpstr>Wingdings</vt:lpstr>
      <vt:lpstr>Berlin</vt:lpstr>
      <vt:lpstr>Control Flow</vt:lpstr>
      <vt:lpstr>Announcements &amp; Reminders</vt:lpstr>
      <vt:lpstr>Subroutine Stack Frame</vt:lpstr>
      <vt:lpstr>Stack Frames: Summary</vt:lpstr>
      <vt:lpstr>Exercise! Show-the-stack</vt:lpstr>
      <vt:lpstr>Exercise! Show-the-stack</vt:lpstr>
      <vt:lpstr>Solution</vt:lpstr>
      <vt:lpstr>A Normal Subroutine Call</vt:lpstr>
      <vt:lpstr>A Normal Subroutine Return</vt:lpstr>
      <vt:lpstr>Parameter Passing, Returns</vt:lpstr>
      <vt:lpstr>Parameter Syntax: "normal"</vt:lpstr>
      <vt:lpstr>Parameter Syntax: Others</vt:lpstr>
      <vt:lpstr>The Flexibility of Python Calls</vt:lpstr>
      <vt:lpstr>The Flexibility of Python Calls</vt:lpstr>
      <vt:lpstr>The Flexibility of Python Calls</vt:lpstr>
      <vt:lpstr>The Flexibility of Python Calls</vt:lpstr>
      <vt:lpstr>Operators: Example: Define '+'</vt:lpstr>
      <vt:lpstr>How to return results</vt:lpstr>
      <vt:lpstr>How to return results</vt:lpstr>
      <vt:lpstr>How to return results</vt:lpstr>
      <vt:lpstr>How to return results</vt:lpstr>
      <vt:lpstr>How to return results</vt:lpstr>
      <vt:lpstr>How to return results</vt:lpstr>
      <vt:lpstr>Returning Multiple Results: Mesa</vt:lpstr>
      <vt:lpstr>Returning Multiple Results: C#</vt:lpstr>
      <vt:lpstr>Returning Multiple Results: Eiffel</vt:lpstr>
      <vt:lpstr>Exceptions</vt:lpstr>
      <vt:lpstr>PL/1: System-defined Exceptions</vt:lpstr>
      <vt:lpstr>C: Exception-like Flow Xfer</vt:lpstr>
      <vt:lpstr>Exception Approaches</vt:lpstr>
      <vt:lpstr>Exception Approaches continued</vt:lpstr>
      <vt:lpstr>Rationale</vt:lpstr>
      <vt:lpstr>So How Do You Like This?</vt:lpstr>
      <vt:lpstr>Issues</vt:lpstr>
      <vt:lpstr>Any problems with this?:</vt:lpstr>
      <vt:lpstr>Eiffel: Routine Failure</vt:lpstr>
      <vt:lpstr>PLCC-built Exception-Handling language</vt:lpstr>
      <vt:lpstr>Concurrency</vt:lpstr>
      <vt:lpstr>Threads</vt:lpstr>
      <vt:lpstr>Coroutines</vt:lpstr>
      <vt:lpstr>Coroutines</vt:lpstr>
      <vt:lpstr>PLCC-built Concurrency Language</vt:lpstr>
      <vt:lpstr>Related Concept: Python Generators (sim. in C#)</vt:lpstr>
      <vt:lpstr>Pulling Concepts Together</vt:lpstr>
      <vt:lpstr>Continuation</vt:lpstr>
      <vt:lpstr>Continuations and Tail Proc Applications</vt:lpstr>
      <vt:lpstr>From an old Google group discussion</vt:lpstr>
      <vt:lpstr>...continued...</vt:lpstr>
      <vt:lpstr>Applying the Continuation Concept</vt:lpstr>
      <vt:lpstr>A Huge Advantage of Continuations</vt:lpstr>
      <vt:lpstr>The Trampoline (from the PLCC-built languages)</vt:lpstr>
      <vt:lpstr>Control Flow: What We Covered</vt:lpstr>
      <vt:lpstr>The End?</vt:lpstr>
      <vt:lpstr>Before Today Ends…</vt:lpstr>
      <vt:lpstr>The End</vt:lpstr>
    </vt:vector>
  </TitlesOfParts>
  <Company>Rochester Institute of Technology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Subroutines</dc:title>
  <dc:creator>James Heliotis</dc:creator>
  <cp:lastModifiedBy>James Heliotis</cp:lastModifiedBy>
  <cp:revision>145</cp:revision>
  <cp:lastPrinted>2020-11-19T17:12:34Z</cp:lastPrinted>
  <dcterms:created xsi:type="dcterms:W3CDTF">2009-11-02T14:24:56Z</dcterms:created>
  <dcterms:modified xsi:type="dcterms:W3CDTF">2021-04-30T13:00:59Z</dcterms:modified>
</cp:coreProperties>
</file>