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4288"/>
  </p:normalViewPr>
  <p:slideViewPr>
    <p:cSldViewPr snapToGrid="0" snapToObjects="1">
      <p:cViewPr varScale="1">
        <p:scale>
          <a:sx n="107" d="100"/>
          <a:sy n="107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1DF97-034B-874D-8303-F78DE0F6FC76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A41D6-D371-D64A-9F8F-AFF9715B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1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A41D6-D371-D64A-9F8F-AFF9715B23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8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5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0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402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4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15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05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52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9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8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5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8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2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6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6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Kl4cvhRyibbLy2osjoAANs_IbNZVnaUFMLG3aQq16H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4C76-1BCD-3E4D-B9CF-284BE4960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C.</a:t>
            </a:r>
            <a:br>
              <a:rPr lang="en-US" dirty="0"/>
            </a:br>
            <a:r>
              <a:rPr lang="en-US" dirty="0"/>
              <a:t>Creating an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1FB68-F2F8-C747-876D-CC8606992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or, Variables!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dirty="0"/>
              <a:t>Fall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7F68F-622D-694D-94A8-75ECF5CB8D10}"/>
              </a:ext>
            </a:extLst>
          </p:cNvPr>
          <p:cNvSpPr txBox="1"/>
          <p:nvPr/>
        </p:nvSpPr>
        <p:spPr>
          <a:xfrm>
            <a:off x="8182099" y="6032665"/>
            <a:ext cx="363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Well, actually named constants.</a:t>
            </a:r>
          </a:p>
        </p:txBody>
      </p:sp>
    </p:spTree>
    <p:extLst>
      <p:ext uri="{BB962C8B-B14F-4D97-AF65-F5344CB8AC3E}">
        <p14:creationId xmlns:p14="http://schemas.microsoft.com/office/powerpoint/2010/main" val="220560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ED28-D492-6742-80DD-2B1D719B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Values by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2A3C-0B6C-B143-AF61-F1F85CB8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reasonable language will need to have a way to refer to the values in a program by name.</a:t>
            </a:r>
          </a:p>
          <a:p>
            <a:r>
              <a:rPr lang="en-US" u="sng" dirty="0"/>
              <a:t>Static</a:t>
            </a:r>
            <a:r>
              <a:rPr lang="en-US" dirty="0"/>
              <a:t> Properties of Variables</a:t>
            </a:r>
          </a:p>
          <a:p>
            <a:pPr lvl="1"/>
            <a:r>
              <a:rPr lang="en-US" dirty="0"/>
              <a:t>For </a:t>
            </a:r>
            <a:r>
              <a:rPr lang="en-US" u="sng" dirty="0"/>
              <a:t>now</a:t>
            </a:r>
            <a:r>
              <a:rPr lang="en-US" dirty="0"/>
              <a:t> we are talking about</a:t>
            </a:r>
          </a:p>
          <a:p>
            <a:pPr lvl="2"/>
            <a:r>
              <a:rPr lang="en-US" dirty="0"/>
              <a:t>name → variable( ..properties.. ),</a:t>
            </a:r>
          </a:p>
          <a:p>
            <a:pPr lvl="2"/>
            <a:r>
              <a:rPr lang="en-US" dirty="0"/>
              <a:t>not variable → value, which is a run-time property</a:t>
            </a:r>
          </a:p>
          <a:p>
            <a:r>
              <a:rPr lang="en-US" dirty="0"/>
              <a:t>A "static" property is one we can figure out from the source.</a:t>
            </a:r>
          </a:p>
          <a:p>
            <a:r>
              <a:rPr lang="en-US" dirty="0"/>
              <a:t>Let's look at properties, including </a:t>
            </a:r>
            <a:r>
              <a:rPr lang="en-US" i="1" dirty="0"/>
              <a:t>scope</a:t>
            </a:r>
            <a:r>
              <a:rPr lang="en-US" dirty="0"/>
              <a:t>, of some Java code.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88948-5D5D-D244-A520-A36AEF36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C04BA-AE4E-2E45-AF4C-19269662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401487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923E-54DB-2D45-9F12-F7D29740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know about all these identifiers?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FED3-E077-DA4B-9D9D-C302E62BF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42" y="1983179"/>
            <a:ext cx="8774140" cy="475013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public class Foo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public static int y;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public int z;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public static void main(String [] </a:t>
            </a:r>
            <a:r>
              <a:rPr lang="en-US" dirty="0" err="1">
                <a:latin typeface="Andale Mono" panose="020B0509000000000004" pitchFamily="49" charset="0"/>
              </a:rPr>
              <a:t>args</a:t>
            </a:r>
            <a:r>
              <a:rPr lang="en-US" dirty="0">
                <a:latin typeface="Andale Mono" panose="020B050900000000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// </a:t>
            </a:r>
            <a:r>
              <a:rPr lang="en-US" dirty="0" err="1">
                <a:latin typeface="Andale Mono" panose="020B0509000000000004" pitchFamily="49" charset="0"/>
              </a:rPr>
              <a:t>args</a:t>
            </a:r>
            <a:r>
              <a:rPr lang="en-US" dirty="0">
                <a:latin typeface="Andale Mono" panose="020B0509000000000004" pitchFamily="49" charset="0"/>
              </a:rPr>
              <a:t> is local to main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Foo f = new Foo(); // f is local to main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int x = 1; // x is local in main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</a:t>
            </a:r>
            <a:r>
              <a:rPr lang="en-US" dirty="0" err="1">
                <a:latin typeface="Andale Mono" panose="020B0509000000000004" pitchFamily="49" charset="0"/>
              </a:rPr>
              <a:t>Foo.y</a:t>
            </a:r>
            <a:r>
              <a:rPr lang="en-US" dirty="0">
                <a:latin typeface="Andale Mono" panose="020B0509000000000004" pitchFamily="49" charset="0"/>
              </a:rPr>
              <a:t> = 2; // y is static throughout in Foo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</a:t>
            </a:r>
            <a:r>
              <a:rPr lang="en-US" dirty="0" err="1">
                <a:latin typeface="Andale Mono" panose="020B0509000000000004" pitchFamily="49" charset="0"/>
              </a:rPr>
              <a:t>f.z</a:t>
            </a:r>
            <a:r>
              <a:rPr lang="en-US" dirty="0">
                <a:latin typeface="Andale Mono" panose="020B0509000000000004" pitchFamily="49" charset="0"/>
              </a:rPr>
              <a:t> = 3; // z is known only within instances of Foo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{ // beginning of block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int x = 4;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</a:t>
            </a:r>
            <a:r>
              <a:rPr lang="en-US" dirty="0" err="1">
                <a:latin typeface="Andale Mono" panose="020B0509000000000004" pitchFamily="49" charset="0"/>
              </a:rPr>
              <a:t>System.out.println</a:t>
            </a:r>
            <a:r>
              <a:rPr lang="en-US" dirty="0">
                <a:latin typeface="Andale Mono" panose="020B0509000000000004" pitchFamily="49" charset="0"/>
              </a:rPr>
              <a:t>(x);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} // end of block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</a:t>
            </a:r>
            <a:r>
              <a:rPr lang="en-US" dirty="0" err="1">
                <a:latin typeface="Andale Mono" panose="020B0509000000000004" pitchFamily="49" charset="0"/>
              </a:rPr>
              <a:t>System.out.println</a:t>
            </a:r>
            <a:r>
              <a:rPr lang="en-US" dirty="0">
                <a:latin typeface="Andale Mono" panose="020B0509000000000004" pitchFamily="49" charset="0"/>
              </a:rPr>
              <a:t>(x);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18D1C-16B1-B547-A52F-CEA6E2B2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5771E-8FA6-8542-9B5A-22898DBD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5DBC7-786D-A743-A0E0-896AB561C54D}"/>
              </a:ext>
            </a:extLst>
          </p:cNvPr>
          <p:cNvSpPr txBox="1"/>
          <p:nvPr/>
        </p:nvSpPr>
        <p:spPr>
          <a:xfrm>
            <a:off x="10010899" y="3610099"/>
            <a:ext cx="2018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DFF4E-DA62-414C-8BB8-2AF2663F362A}"/>
              </a:ext>
            </a:extLst>
          </p:cNvPr>
          <p:cNvSpPr txBox="1"/>
          <p:nvPr/>
        </p:nvSpPr>
        <p:spPr>
          <a:xfrm>
            <a:off x="2050322" y="6194145"/>
            <a:ext cx="9979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Doc link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docs.google.com</a:t>
            </a:r>
            <a:r>
              <a:rPr lang="en-US" dirty="0">
                <a:hlinkClick r:id="rId3"/>
              </a:rPr>
              <a:t>/document/d/1Kl4cvhRyibbLy2osjoAANs_IbNZVnaUFMLG3aQq16HI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3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0370-CE5D-3D4A-BA94-942A671B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versus Dynamic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4A6E-2077-6845-9C92-7CEE95396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666" y="2028115"/>
            <a:ext cx="5142015" cy="4063928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 main():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x = 34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def sub1():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	x = 56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	sub2()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def sub2():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	print( x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sub1()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main()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06076-9382-4A4C-8034-23D83430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1D169-165F-724A-8B11-F075E788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9C7BF-86EA-FD41-9FEB-4C304EDFBBC5}"/>
              </a:ext>
            </a:extLst>
          </p:cNvPr>
          <p:cNvSpPr txBox="1"/>
          <p:nvPr/>
        </p:nvSpPr>
        <p:spPr>
          <a:xfrm>
            <a:off x="7359350" y="3194462"/>
            <a:ext cx="173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dynamic: "56" static: "34" Which one do you prefer?</a:t>
            </a:r>
          </a:p>
        </p:txBody>
      </p:sp>
    </p:spTree>
    <p:extLst>
      <p:ext uri="{BB962C8B-B14F-4D97-AF65-F5344CB8AC3E}">
        <p14:creationId xmlns:p14="http://schemas.microsoft.com/office/powerpoint/2010/main" val="358932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B82D-5816-6547-9077-7FF256F1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Slight Diversion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F7320-AAB0-2C4D-9A29-256ED86C6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5637354" cy="247263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void f( int x, String y ) {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	int total = x * scale;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	print( "Hi, " + y );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	check( total );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2463FE-71CC-E748-A82A-0BB8EECFE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5803" y="2336873"/>
            <a:ext cx="4322618" cy="2152000"/>
          </a:xfrm>
        </p:spPr>
        <p:txBody>
          <a:bodyPr>
            <a:normAutofit/>
          </a:bodyPr>
          <a:lstStyle/>
          <a:p>
            <a:r>
              <a:rPr lang="en-US" i="1" dirty="0"/>
              <a:t>Bound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f, x, y, total</a:t>
            </a:r>
          </a:p>
          <a:p>
            <a:r>
              <a:rPr lang="en-US" i="1" dirty="0"/>
              <a:t>Free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scale, check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latin typeface="Andale Mono" panose="020B0509000000000004" pitchFamily="49" charset="0"/>
              </a:rPr>
              <a:t>"Hi, "</a:t>
            </a:r>
            <a:r>
              <a:rPr lang="en-US" dirty="0"/>
              <a:t> is not a variable.)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C1B3-3F9E-FC44-BFB9-4A47B00E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AA74A-03FF-C44F-AA40-8E7A49F3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344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61E0196-6F09-2646-B0B1-78A2DF5F69F0}"/>
              </a:ext>
            </a:extLst>
          </p:cNvPr>
          <p:cNvSpPr txBox="1">
            <a:spLocks/>
          </p:cNvSpPr>
          <p:nvPr/>
        </p:nvSpPr>
        <p:spPr>
          <a:xfrm>
            <a:off x="6495803" y="5141278"/>
            <a:ext cx="4322618" cy="948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complete program has no free variables.</a:t>
            </a:r>
          </a:p>
        </p:txBody>
      </p:sp>
    </p:spTree>
    <p:extLst>
      <p:ext uri="{BB962C8B-B14F-4D97-AF65-F5344CB8AC3E}">
        <p14:creationId xmlns:p14="http://schemas.microsoft.com/office/powerpoint/2010/main" val="62371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8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9868-364A-4C4B-AC4D-5F3B675C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79307-4D38-8D40-BDB1-5A6765E85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33246"/>
          </a:xfrm>
        </p:spPr>
        <p:txBody>
          <a:bodyPr>
            <a:normAutofit/>
          </a:bodyPr>
          <a:lstStyle/>
          <a:p>
            <a:r>
              <a:rPr lang="en-US" dirty="0"/>
              <a:t>For now, variables just have scope and a value at run time.</a:t>
            </a:r>
          </a:p>
          <a:p>
            <a:pPr lvl="1"/>
            <a:r>
              <a:rPr lang="en-US" dirty="0"/>
              <a:t>(later, typing)</a:t>
            </a:r>
          </a:p>
          <a:p>
            <a:r>
              <a:rPr lang="en-US" dirty="0"/>
              <a:t>We can express an environment abstractly in the form</a:t>
            </a:r>
          </a:p>
          <a:p>
            <a:pPr lvl="1"/>
            <a:r>
              <a:rPr lang="en-US" dirty="0"/>
              <a:t>{(s</a:t>
            </a:r>
            <a:r>
              <a:rPr lang="en-US" baseline="-25000" dirty="0"/>
              <a:t>1</a:t>
            </a:r>
            <a:r>
              <a:rPr lang="en-US" dirty="0"/>
              <a:t>,v</a:t>
            </a:r>
            <a:r>
              <a:rPr lang="en-US" baseline="-25000" dirty="0"/>
              <a:t>1</a:t>
            </a:r>
            <a:r>
              <a:rPr lang="en-US" dirty="0"/>
              <a:t>),···,(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 err="1"/>
              <a:t>,v</a:t>
            </a:r>
            <a:r>
              <a:rPr lang="en-US" baseline="-25000" dirty="0" err="1"/>
              <a:t>n</a:t>
            </a:r>
            <a:r>
              <a:rPr lang="en-US" dirty="0"/>
              <a:t>)}</a:t>
            </a:r>
          </a:p>
          <a:p>
            <a:pPr lvl="1"/>
            <a:r>
              <a:rPr lang="en-US" dirty="0"/>
              <a:t>where s is "symbol" and v is "value".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7BF46-4CF3-A344-8187-0E428A7F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5364-5291-1947-88C0-97E89AC4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D118B-944E-544D-8296-27BF2D6CA941}"/>
              </a:ext>
            </a:extLst>
          </p:cNvPr>
          <p:cNvSpPr txBox="1"/>
          <p:nvPr/>
        </p:nvSpPr>
        <p:spPr>
          <a:xfrm>
            <a:off x="1864426" y="4738254"/>
            <a:ext cx="831272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public abstract class </a:t>
            </a:r>
            <a:r>
              <a:rPr lang="en-US" dirty="0" err="1">
                <a:latin typeface="Andale Mono" panose="020B0509000000000004" pitchFamily="49" charset="0"/>
              </a:rPr>
              <a:t>Env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    </a:t>
            </a:r>
            <a:r>
              <a:rPr lang="en-US" dirty="0" err="1">
                <a:latin typeface="Andale Mono" panose="020B0509000000000004" pitchFamily="49" charset="0"/>
              </a:rPr>
              <a:t>applyEnv</a:t>
            </a:r>
            <a:r>
              <a:rPr lang="en-US" dirty="0">
                <a:latin typeface="Andale Mono" panose="020B0509000000000004" pitchFamily="49" charset="0"/>
              </a:rPr>
              <a:t>(symbol) </a:t>
            </a:r>
            <a:r>
              <a:rPr lang="en-US" dirty="0"/>
              <a:t>- looks up symbol in environment</a:t>
            </a:r>
          </a:p>
          <a:p>
            <a:r>
              <a:rPr lang="en-US" dirty="0"/>
              <a:t>    </a:t>
            </a:r>
            <a:r>
              <a:rPr lang="en-US" dirty="0" err="1">
                <a:latin typeface="Andale Mono" panose="020B0509000000000004" pitchFamily="49" charset="0"/>
              </a:rPr>
              <a:t>extendEnv</a:t>
            </a:r>
            <a:r>
              <a:rPr lang="en-US" dirty="0">
                <a:latin typeface="Andale Mono" panose="020B0509000000000004" pitchFamily="49" charset="0"/>
              </a:rPr>
              <a:t>(symbols-and-values): </a:t>
            </a:r>
            <a:r>
              <a:rPr lang="en-US" dirty="0" err="1">
                <a:latin typeface="Andale Mono" panose="020B0509000000000004" pitchFamily="49" charset="0"/>
              </a:rPr>
              <a:t>Env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        - adds new symbol(s)+value(s) to environment, returns new environment</a:t>
            </a:r>
          </a:p>
          <a:p>
            <a:r>
              <a:rPr lang="en-US" dirty="0"/>
              <a:t>    </a:t>
            </a:r>
            <a:r>
              <a:rPr lang="en-US" dirty="0">
                <a:latin typeface="Andale Mono" panose="020B0509000000000004" pitchFamily="49" charset="0"/>
              </a:rPr>
              <a:t>NULL</a:t>
            </a:r>
            <a:r>
              <a:rPr lang="en-US" dirty="0"/>
              <a:t> - (static) </a:t>
            </a:r>
            <a:r>
              <a:rPr lang="en-US" dirty="0" err="1"/>
              <a:t>precreated</a:t>
            </a:r>
            <a:r>
              <a:rPr lang="en-US" dirty="0"/>
              <a:t> empty environment (end, in </a:t>
            </a:r>
            <a:r>
              <a:rPr lang="en-US" dirty="0" err="1"/>
              <a:t>env</a:t>
            </a:r>
            <a:r>
              <a:rPr lang="en-US" dirty="0"/>
              <a:t> chain)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C904E-791B-774A-9A8C-3820C76196BC}"/>
              </a:ext>
            </a:extLst>
          </p:cNvPr>
          <p:cNvSpPr txBox="1"/>
          <p:nvPr/>
        </p:nvSpPr>
        <p:spPr>
          <a:xfrm>
            <a:off x="4488873" y="4369521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simplified interface</a:t>
            </a:r>
          </a:p>
        </p:txBody>
      </p:sp>
    </p:spTree>
    <p:extLst>
      <p:ext uri="{BB962C8B-B14F-4D97-AF65-F5344CB8AC3E}">
        <p14:creationId xmlns:p14="http://schemas.microsoft.com/office/powerpoint/2010/main" val="271159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44BEF7-75C8-6C47-B094-C1A1F6FE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We will Use This Term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AFA438-A023-F544-B4F3-A32151B0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Env.java</a:t>
            </a:r>
            <a:endParaRPr lang="en-US" b="1" dirty="0"/>
          </a:p>
          <a:p>
            <a:r>
              <a:rPr lang="en-US" b="1" dirty="0" err="1"/>
              <a:t>EnvNode.java</a:t>
            </a:r>
            <a:endParaRPr lang="en-US" b="1" dirty="0"/>
          </a:p>
          <a:p>
            <a:r>
              <a:rPr lang="en-US" b="1" dirty="0" err="1"/>
              <a:t>Bindings.java</a:t>
            </a:r>
            <a:endParaRPr lang="en-US" b="1" dirty="0"/>
          </a:p>
          <a:p>
            <a:r>
              <a:rPr lang="en-US" b="1" dirty="0" err="1"/>
              <a:t>Binding.java</a:t>
            </a:r>
            <a:endParaRPr lang="en-US" b="1" dirty="0"/>
          </a:p>
          <a:p>
            <a:r>
              <a:rPr lang="en-US" b="1" dirty="0" err="1"/>
              <a:t>Val.java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597A0-ED92-5047-986F-866A84FD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ABF6A-084B-324D-9603-3C751CC2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228925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44BEF7-75C8-6C47-B094-C1A1F6FE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AFA438-A023-F544-B4F3-A32151B0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/>
              <a:t>ToySetLang</a:t>
            </a:r>
            <a:r>
              <a:rPr lang="en-US" dirty="0" err="1"/>
              <a:t>uage</a:t>
            </a:r>
            <a:endParaRPr lang="en-US" dirty="0"/>
          </a:p>
          <a:p>
            <a:pPr lvl="1"/>
            <a:r>
              <a:rPr lang="en-US" dirty="0"/>
              <a:t>{ ... } wraps statement sequences; establishes scope / variable lifetime</a:t>
            </a:r>
          </a:p>
          <a:p>
            <a:pPr lvl="1"/>
            <a:r>
              <a:rPr lang="en-US" dirty="0"/>
              <a:t>Statements</a:t>
            </a:r>
          </a:p>
          <a:p>
            <a:pPr lvl="2"/>
            <a:r>
              <a:rPr lang="en-US" i="1" dirty="0"/>
              <a:t>variable</a:t>
            </a:r>
            <a:r>
              <a:rPr lang="en-US" dirty="0"/>
              <a:t> </a:t>
            </a:r>
            <a:r>
              <a:rPr lang="en-US" i="1" dirty="0"/>
              <a:t>literal-integer</a:t>
            </a:r>
            <a:r>
              <a:rPr lang="en-US" dirty="0"/>
              <a:t> binds value to variable</a:t>
            </a:r>
          </a:p>
          <a:p>
            <a:pPr lvl="2"/>
            <a:r>
              <a:rPr lang="en-US" i="1" dirty="0"/>
              <a:t>? variable</a:t>
            </a:r>
            <a:r>
              <a:rPr lang="en-US" dirty="0"/>
              <a:t> prints the value bound to the variable</a:t>
            </a:r>
          </a:p>
          <a:p>
            <a:r>
              <a:rPr lang="en-US" dirty="0"/>
              <a:t>{ x 1 y 2 ? y ? x }</a:t>
            </a:r>
          </a:p>
          <a:p>
            <a:pPr lvl="1"/>
            <a:r>
              <a:rPr lang="en-US" dirty="0"/>
              <a:t>prints 2, then 1</a:t>
            </a:r>
          </a:p>
          <a:p>
            <a:r>
              <a:rPr lang="en-US" dirty="0"/>
              <a:t>{ z 3 { z 9 ? z } ? z }</a:t>
            </a:r>
          </a:p>
          <a:p>
            <a:pPr lvl="1"/>
            <a:r>
              <a:rPr lang="en-US" dirty="0"/>
              <a:t>prints 9, then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597A0-ED92-5047-986F-866A84FD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ABF6A-084B-324D-9603-3C751CC2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767265-48E1-5848-A6A5-C2C59B1839E0}"/>
              </a:ext>
            </a:extLst>
          </p:cNvPr>
          <p:cNvSpPr txBox="1"/>
          <p:nvPr/>
        </p:nvSpPr>
        <p:spPr>
          <a:xfrm>
            <a:off x="9271272" y="4309347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must come second.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F2627-28D8-4A45-B958-02717FD31DEC}"/>
              </a:ext>
            </a:extLst>
          </p:cNvPr>
          <p:cNvSpPr txBox="1"/>
          <p:nvPr/>
        </p:nvSpPr>
        <p:spPr>
          <a:xfrm>
            <a:off x="9271272" y="3621974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must come first.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62162F3A-49B0-F14D-8F2C-1444188ADD36}"/>
              </a:ext>
            </a:extLst>
          </p:cNvPr>
          <p:cNvCxnSpPr>
            <a:stCxn id="8" idx="1"/>
          </p:cNvCxnSpPr>
          <p:nvPr/>
        </p:nvCxnSpPr>
        <p:spPr>
          <a:xfrm rot="10800000">
            <a:off x="6816436" y="3621974"/>
            <a:ext cx="2454836" cy="184666"/>
          </a:xfrm>
          <a:prstGeom prst="curvedConnector3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ED62369-8912-E142-A17B-BD84D0AACE4D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7030192" y="3944223"/>
            <a:ext cx="2241080" cy="549790"/>
          </a:xfrm>
          <a:prstGeom prst="curvedConnector3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95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{B6D71C40-26E0-C145-82E7-F010B1F30A30}tf10001057</Template>
  <TotalTime>594</TotalTime>
  <Words>610</Words>
  <Application>Microsoft Macintosh PowerPoint</Application>
  <PresentationFormat>Widescreen</PresentationFormat>
  <Paragraphs>103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Andale Mono</vt:lpstr>
      <vt:lpstr>Arial</vt:lpstr>
      <vt:lpstr>Calibri</vt:lpstr>
      <vt:lpstr>Trebuchet MS</vt:lpstr>
      <vt:lpstr>Berlin</vt:lpstr>
      <vt:lpstr>C. Creating an Environment</vt:lpstr>
      <vt:lpstr>Storing Values by Name</vt:lpstr>
      <vt:lpstr>What do we know about all these identifiers?</vt:lpstr>
      <vt:lpstr>Static versus Dynamic Binding</vt:lpstr>
      <vt:lpstr>A Slight Diversion</vt:lpstr>
      <vt:lpstr>Defining Environment</vt:lpstr>
      <vt:lpstr>Code We will Use This Term</vt:lpstr>
      <vt:lpstr>Code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Beginners’ PLCC</dc:title>
  <dc:creator>James Heliotis</dc:creator>
  <cp:lastModifiedBy>James Heliotis</cp:lastModifiedBy>
  <cp:revision>62</cp:revision>
  <cp:lastPrinted>2020-09-02T19:42:14Z</cp:lastPrinted>
  <dcterms:created xsi:type="dcterms:W3CDTF">2020-01-16T20:55:25Z</dcterms:created>
  <dcterms:modified xsi:type="dcterms:W3CDTF">2020-09-09T04:17:34Z</dcterms:modified>
</cp:coreProperties>
</file>