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7"/>
  </p:notesMasterIdLst>
  <p:sldIdLst>
    <p:sldId id="286" r:id="rId2"/>
    <p:sldId id="285" r:id="rId3"/>
    <p:sldId id="281" r:id="rId4"/>
    <p:sldId id="256" r:id="rId5"/>
    <p:sldId id="257" r:id="rId6"/>
    <p:sldId id="282" r:id="rId7"/>
    <p:sldId id="283" r:id="rId8"/>
    <p:sldId id="284" r:id="rId9"/>
    <p:sldId id="258" r:id="rId10"/>
    <p:sldId id="259" r:id="rId11"/>
    <p:sldId id="260" r:id="rId12"/>
    <p:sldId id="261" r:id="rId13"/>
    <p:sldId id="262" r:id="rId14"/>
    <p:sldId id="264" r:id="rId15"/>
    <p:sldId id="263" r:id="rId16"/>
    <p:sldId id="265" r:id="rId17"/>
    <p:sldId id="266" r:id="rId18"/>
    <p:sldId id="290" r:id="rId19"/>
    <p:sldId id="287" r:id="rId20"/>
    <p:sldId id="288" r:id="rId21"/>
    <p:sldId id="289" r:id="rId22"/>
    <p:sldId id="267" r:id="rId23"/>
    <p:sldId id="268" r:id="rId24"/>
    <p:sldId id="269" r:id="rId25"/>
    <p:sldId id="270" r:id="rId26"/>
    <p:sldId id="278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9" r:id="rId35"/>
    <p:sldId id="28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73"/>
  </p:normalViewPr>
  <p:slideViewPr>
    <p:cSldViewPr snapToGrid="0" snapToObjects="1">
      <p:cViewPr varScale="1">
        <p:scale>
          <a:sx n="107" d="100"/>
          <a:sy n="107" d="100"/>
        </p:scale>
        <p:origin x="20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1DF97-034B-874D-8303-F78DE0F6FC76}" type="datetimeFigureOut">
              <a:rPr lang="en-US" smtClean="0"/>
              <a:t>9/1/20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A41D6-D371-D64A-9F8F-AFF9715B2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1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1: ambiguity</a:t>
            </a:r>
          </a:p>
          <a:p>
            <a:r>
              <a:rPr lang="en-US" dirty="0"/>
              <a:t>Problem 2: comma after last argument</a:t>
            </a:r>
          </a:p>
          <a:p>
            <a:r>
              <a:rPr lang="en-US" dirty="0"/>
              <a:t>Suggestion: </a:t>
            </a:r>
            <a:r>
              <a:rPr lang="en-US"/>
              <a:t>show resulting ASTs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A41D6-D371-D64A-9F8F-AFF9715B23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49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number should be a separate token.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A41D6-D371-D64A-9F8F-AFF9715B23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23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5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01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8402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47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15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05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52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9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9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8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5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2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8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2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6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Spring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344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6DBC5-3D83-474C-BF49-D3CC346EF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6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9C2067-1561-CB47-A091-ECC6FE8C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Concepts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6FFCCA-D4EE-FE4C-8B65-8DC4440764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with Jim Heliotis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6FAC8-1E14-8C41-9496-CEE8BCF3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0CC2C-7A82-BC42-9298-681AEDF8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</p:spTree>
    <p:extLst>
      <p:ext uri="{BB962C8B-B14F-4D97-AF65-F5344CB8AC3E}">
        <p14:creationId xmlns:p14="http://schemas.microsoft.com/office/powerpoint/2010/main" val="2706446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4225-4BD3-2D48-9B27-916ACED3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By Example: </a:t>
            </a:r>
            <a:r>
              <a:rPr lang="en-US" b="1" dirty="0"/>
              <a:t>2_nos+ids+nl.plcc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86F40-574B-8C49-9C69-D28A5B738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NEWLINE '\n'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NUMBER '\d+'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IDENT '[A-</a:t>
            </a:r>
            <a:r>
              <a:rPr lang="en-US" dirty="0" err="1">
                <a:latin typeface="Andale Mono" panose="020B0509000000000004" pitchFamily="49" charset="0"/>
              </a:rPr>
              <a:t>Za</a:t>
            </a:r>
            <a:r>
              <a:rPr lang="en-US" dirty="0">
                <a:latin typeface="Andale Mono" panose="020B0509000000000004" pitchFamily="49" charset="0"/>
              </a:rPr>
              <a:t>-z]\w*'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%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…better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A9FE3-F468-FC48-A060-E7914CFC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F4188-D257-934A-A08A-3159D227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</p:spTree>
    <p:extLst>
      <p:ext uri="{BB962C8B-B14F-4D97-AF65-F5344CB8AC3E}">
        <p14:creationId xmlns:p14="http://schemas.microsoft.com/office/powerpoint/2010/main" val="2380343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4225-4BD3-2D48-9B27-916ACED3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By Example: </a:t>
            </a:r>
            <a:r>
              <a:rPr lang="en-US" b="1" dirty="0"/>
              <a:t>3_nos+ids.plcc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86F40-574B-8C49-9C69-D28A5B738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# Recognize number literals and identifiers as tokens.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# Skip over whitespace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skip WHITESPACE '\s+'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NUMBER '\d+'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IDENT '[A-</a:t>
            </a:r>
            <a:r>
              <a:rPr lang="en-US" dirty="0" err="1">
                <a:latin typeface="Andale Mono" panose="020B0509000000000004" pitchFamily="49" charset="0"/>
              </a:rPr>
              <a:t>Za</a:t>
            </a:r>
            <a:r>
              <a:rPr lang="en-US" dirty="0">
                <a:latin typeface="Andale Mono" panose="020B0509000000000004" pitchFamily="49" charset="0"/>
              </a:rPr>
              <a:t>-z]\w*'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%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%</a:t>
            </a:r>
          </a:p>
          <a:p>
            <a:pPr marL="0" indent="0">
              <a:buNone/>
            </a:pPr>
            <a:r>
              <a:rPr lang="en-US" dirty="0"/>
              <a:t>…OK this can work.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CE700-D0E0-4349-83DE-4B9A0C13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A20DA-F955-5646-B1DE-EB1B3DA1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</p:spTree>
    <p:extLst>
      <p:ext uri="{BB962C8B-B14F-4D97-AF65-F5344CB8AC3E}">
        <p14:creationId xmlns:p14="http://schemas.microsoft.com/office/powerpoint/2010/main" val="3785554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C0A0-0100-624B-A5F1-297F0DC4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Tease for What's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2200-3EC0-3246-9F73-928F2F33F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look at the TEST_PLCC example</a:t>
            </a:r>
          </a:p>
          <a:p>
            <a:r>
              <a:rPr lang="en-US" dirty="0"/>
              <a:t>Used to verify a successful installation of PLCC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E0953-7269-224E-BF22-7B9BD9B8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2D89D-1EDC-FB4B-A4DB-E8DFBF43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</p:spTree>
    <p:extLst>
      <p:ext uri="{BB962C8B-B14F-4D97-AF65-F5344CB8AC3E}">
        <p14:creationId xmlns:p14="http://schemas.microsoft.com/office/powerpoint/2010/main" val="610876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C775-3297-2D47-834C-929223A9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BNF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AC9E-E42C-AD4C-9F52-5AC04A2A0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28378"/>
            <a:ext cx="9613861" cy="417093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Bachus</a:t>
            </a:r>
            <a:r>
              <a:rPr lang="en-US" dirty="0"/>
              <a:t> – </a:t>
            </a:r>
            <a:r>
              <a:rPr lang="en-US" dirty="0" err="1"/>
              <a:t>Naur</a:t>
            </a:r>
            <a:r>
              <a:rPr lang="en-US" dirty="0"/>
              <a:t> Form</a:t>
            </a:r>
          </a:p>
          <a:p>
            <a:pPr lvl="1"/>
            <a:r>
              <a:rPr lang="en-US" i="1" dirty="0"/>
              <a:t>Variable</a:t>
            </a:r>
            <a:r>
              <a:rPr lang="en-US" dirty="0"/>
              <a:t> ::= </a:t>
            </a:r>
            <a:r>
              <a:rPr lang="en-US" i="1" dirty="0"/>
              <a:t>TERM TERM TERM</a:t>
            </a:r>
            <a:r>
              <a:rPr lang="en-US" dirty="0"/>
              <a:t> …</a:t>
            </a:r>
          </a:p>
          <a:p>
            <a:pPr lvl="1"/>
            <a:r>
              <a:rPr lang="en-US" dirty="0"/>
              <a:t>Where </a:t>
            </a:r>
            <a:r>
              <a:rPr lang="en-US" i="1" dirty="0"/>
              <a:t>TERM</a:t>
            </a:r>
            <a:r>
              <a:rPr lang="en-US" dirty="0"/>
              <a:t> can be a token type or another </a:t>
            </a:r>
            <a:r>
              <a:rPr lang="en-US" i="1" dirty="0"/>
              <a:t>Variable</a:t>
            </a:r>
            <a:r>
              <a:rPr lang="en-US" dirty="0"/>
              <a:t>.</a:t>
            </a:r>
          </a:p>
          <a:p>
            <a:r>
              <a:rPr lang="en-US" dirty="0"/>
              <a:t>Example 1: Binary Operations</a:t>
            </a:r>
          </a:p>
          <a:p>
            <a:pPr lvl="1"/>
            <a:r>
              <a:rPr lang="en-US" dirty="0"/>
              <a:t>Term ::= LITERAL</a:t>
            </a:r>
          </a:p>
          <a:p>
            <a:pPr lvl="1"/>
            <a:r>
              <a:rPr lang="en-US" dirty="0"/>
              <a:t>Term ::= IDENTIFIER</a:t>
            </a:r>
          </a:p>
          <a:p>
            <a:pPr lvl="1"/>
            <a:r>
              <a:rPr lang="en-US" dirty="0"/>
              <a:t>Expression ::= Term</a:t>
            </a:r>
          </a:p>
          <a:p>
            <a:pPr lvl="1"/>
            <a:r>
              <a:rPr lang="en-US" dirty="0"/>
              <a:t>Expression ::= Expression OPERATOR Expression # What's wrong with this?</a:t>
            </a:r>
          </a:p>
          <a:p>
            <a:r>
              <a:rPr lang="en-US" dirty="0"/>
              <a:t>Example 2: Function Calls</a:t>
            </a:r>
          </a:p>
          <a:p>
            <a:pPr lvl="1"/>
            <a:r>
              <a:rPr lang="en-US" dirty="0"/>
              <a:t>Call ::= Expression LPAREN </a:t>
            </a:r>
            <a:r>
              <a:rPr lang="en-US" dirty="0" err="1"/>
              <a:t>Args</a:t>
            </a:r>
            <a:r>
              <a:rPr lang="en-US" dirty="0"/>
              <a:t> RPAREN</a:t>
            </a:r>
          </a:p>
          <a:p>
            <a:pPr lvl="1"/>
            <a:r>
              <a:rPr lang="en-US" dirty="0" err="1"/>
              <a:t>Args</a:t>
            </a:r>
            <a:r>
              <a:rPr lang="en-US" dirty="0"/>
              <a:t> ::= </a:t>
            </a:r>
          </a:p>
          <a:p>
            <a:pPr lvl="1"/>
            <a:r>
              <a:rPr lang="en-US" dirty="0" err="1"/>
              <a:t>Args</a:t>
            </a:r>
            <a:r>
              <a:rPr lang="en-US" dirty="0"/>
              <a:t> ::= Expression COMMA </a:t>
            </a:r>
            <a:r>
              <a:rPr lang="en-US" dirty="0" err="1"/>
              <a:t>Args</a:t>
            </a:r>
            <a:r>
              <a:rPr lang="en-US" dirty="0"/>
              <a:t>     # What's wrong with this?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DFE6E-1AA9-554C-9E58-A3B6875C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C1C6A-7700-9441-8644-6126D278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</p:spTree>
    <p:extLst>
      <p:ext uri="{BB962C8B-B14F-4D97-AF65-F5344CB8AC3E}">
        <p14:creationId xmlns:p14="http://schemas.microsoft.com/office/powerpoint/2010/main" val="4001513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A379-9E0D-FE48-8FE9-ECBCA3E0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LISP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73349-2736-B443-BC61-687CCF54C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336873"/>
            <a:ext cx="11511679" cy="3599316"/>
          </a:xfrm>
        </p:spPr>
        <p:txBody>
          <a:bodyPr>
            <a:norm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The LISP family of languages is based largely on linked lists.</a:t>
            </a:r>
          </a:p>
          <a:p>
            <a:r>
              <a:rPr lang="en-US" dirty="0">
                <a:latin typeface="Andale Mono" panose="020B0509000000000004" pitchFamily="49" charset="0"/>
              </a:rPr>
              <a:t>The most basic data structure is a </a:t>
            </a:r>
            <a:r>
              <a:rPr lang="en-US" i="1" dirty="0">
                <a:latin typeface="Andale Mono" panose="020B0509000000000004" pitchFamily="49" charset="0"/>
              </a:rPr>
              <a:t>cons cell</a:t>
            </a:r>
            <a:r>
              <a:rPr lang="en-US" dirty="0">
                <a:latin typeface="Andale Mono" panose="020B0509000000000004" pitchFamily="49" charset="0"/>
              </a:rPr>
              <a:t>.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( A . B )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( A . ( B . ( C . nil ) ) )</a:t>
            </a:r>
          </a:p>
          <a:p>
            <a:r>
              <a:rPr lang="en-US" dirty="0">
                <a:latin typeface="Andale Mono" panose="020B0509000000000004" pitchFamily="49" charset="0"/>
              </a:rPr>
              <a:t>The above is atypical. Lists are usually expressed as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( A B C )</a:t>
            </a:r>
          </a:p>
          <a:p>
            <a:r>
              <a:rPr lang="en-US" dirty="0">
                <a:latin typeface="Andale Mono" panose="020B0509000000000004" pitchFamily="49" charset="0"/>
              </a:rPr>
              <a:t>(As an expression, "(A B C)" is interpreted as "A(B,C)" in a more common language, but that is not important right now.)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BA17-8B0B-3F41-A324-08B075EC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FA871-0829-354D-948A-4F1209F3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344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64DB11-C6D7-FD48-9EAD-07C15268B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183" y="5742877"/>
            <a:ext cx="1833303" cy="111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6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A379-9E0D-FE48-8FE9-ECBCA3E0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Example: a list of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73349-2736-B443-BC61-687CCF54C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358295" cy="3599316"/>
          </a:xfrm>
        </p:spPr>
        <p:txBody>
          <a:bodyPr>
            <a:norm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Examples: ()</a:t>
            </a:r>
            <a:r>
              <a:rPr lang="en-US" dirty="0"/>
              <a:t> ; </a:t>
            </a:r>
            <a:r>
              <a:rPr lang="en-US" dirty="0">
                <a:latin typeface="Andale Mono" panose="020B0509000000000004" pitchFamily="49" charset="0"/>
              </a:rPr>
              <a:t>(2)</a:t>
            </a:r>
            <a:r>
              <a:rPr lang="en-US" dirty="0"/>
              <a:t> ; </a:t>
            </a:r>
            <a:r>
              <a:rPr lang="en-US" dirty="0">
                <a:latin typeface="Andale Mono" panose="020B0509000000000004" pitchFamily="49" charset="0"/>
              </a:rPr>
              <a:t>(15 8 345 0)</a:t>
            </a:r>
          </a:p>
          <a:p>
            <a:endParaRPr lang="en-US" dirty="0"/>
          </a:p>
          <a:p>
            <a:r>
              <a:rPr lang="en-US" dirty="0">
                <a:latin typeface="Andale Mono" panose="020B0509000000000004" pitchFamily="49" charset="0"/>
              </a:rPr>
              <a:t>S ::= l M r</a:t>
            </a:r>
          </a:p>
          <a:p>
            <a:r>
              <a:rPr lang="en-US" dirty="0">
                <a:latin typeface="Andale Mono" panose="020B0509000000000004" pitchFamily="49" charset="0"/>
              </a:rPr>
              <a:t>M ::= ''</a:t>
            </a:r>
          </a:p>
          <a:p>
            <a:r>
              <a:rPr lang="en-US" dirty="0">
                <a:latin typeface="Andale Mono" panose="020B0509000000000004" pitchFamily="49" charset="0"/>
              </a:rPr>
              <a:t>M ::= n M</a:t>
            </a:r>
          </a:p>
          <a:p>
            <a:r>
              <a:rPr lang="en-US" dirty="0"/>
              <a:t>Where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l = '(' ; r = ')'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n = '[0-9]+'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BA17-8B0B-3F41-A324-08B075EC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FA871-0829-354D-948A-4F1209F3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344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F61BFE-FF71-B04F-8CB4-68547A9FA465}"/>
              </a:ext>
            </a:extLst>
          </p:cNvPr>
          <p:cNvSpPr txBox="1">
            <a:spLocks/>
          </p:cNvSpPr>
          <p:nvPr/>
        </p:nvSpPr>
        <p:spPr>
          <a:xfrm>
            <a:off x="4295418" y="3113970"/>
            <a:ext cx="3255563" cy="20451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Alternative form #1</a:t>
            </a:r>
          </a:p>
          <a:p>
            <a:endParaRPr lang="en-US" dirty="0"/>
          </a:p>
          <a:p>
            <a:r>
              <a:rPr lang="en-US" dirty="0">
                <a:latin typeface="Andale Mono" panose="020B0509000000000004" pitchFamily="49" charset="0"/>
              </a:rPr>
              <a:t>S ::= l M r</a:t>
            </a:r>
          </a:p>
          <a:p>
            <a:r>
              <a:rPr lang="en-US" dirty="0">
                <a:latin typeface="Andale Mono" panose="020B0509000000000004" pitchFamily="49" charset="0"/>
              </a:rPr>
              <a:t>M ::= '' | n 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53A10-5A4C-FE4E-B87D-A8C32E884896}"/>
              </a:ext>
            </a:extLst>
          </p:cNvPr>
          <p:cNvSpPr txBox="1"/>
          <p:nvPr/>
        </p:nvSpPr>
        <p:spPr>
          <a:xfrm>
            <a:off x="2541319" y="6301312"/>
            <a:ext cx="458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(ignoring issues of white space separation)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606784-CEA7-7241-9B00-CFD703606632}"/>
              </a:ext>
            </a:extLst>
          </p:cNvPr>
          <p:cNvSpPr txBox="1">
            <a:spLocks/>
          </p:cNvSpPr>
          <p:nvPr/>
        </p:nvSpPr>
        <p:spPr>
          <a:xfrm>
            <a:off x="8063345" y="3643158"/>
            <a:ext cx="3255563" cy="20451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Alternative form #2</a:t>
            </a:r>
          </a:p>
          <a:p>
            <a:endParaRPr lang="en-US" dirty="0"/>
          </a:p>
          <a:p>
            <a:r>
              <a:rPr lang="en-US" dirty="0">
                <a:latin typeface="Andale Mono" panose="020B0509000000000004" pitchFamily="49" charset="0"/>
              </a:rPr>
              <a:t>S ::= l n* r</a:t>
            </a:r>
          </a:p>
        </p:txBody>
      </p:sp>
    </p:spTree>
    <p:extLst>
      <p:ext uri="{BB962C8B-B14F-4D97-AF65-F5344CB8AC3E}">
        <p14:creationId xmlns:p14="http://schemas.microsoft.com/office/powerpoint/2010/main" val="179930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1168-7612-8A49-84BB-EA49425A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Our PLCC Tokens?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B6B85-4A20-1F4A-B958-1DAC4F464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LPAREN '('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RPAREN ')'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NUMBER '\d+'</a:t>
            </a:r>
          </a:p>
          <a:p>
            <a:endParaRPr lang="en-US" dirty="0"/>
          </a:p>
          <a:p>
            <a:r>
              <a:rPr lang="en-US" dirty="0"/>
              <a:t>Add white space.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skip WHITESPACE '\s+'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9B0B2-EEE6-EE42-872A-C09B1EC2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BC24E-AD9F-F842-BA53-9CDA7B77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</p:spTree>
    <p:extLst>
      <p:ext uri="{BB962C8B-B14F-4D97-AF65-F5344CB8AC3E}">
        <p14:creationId xmlns:p14="http://schemas.microsoft.com/office/powerpoint/2010/main" val="3301215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1168-7612-8A49-84BB-EA49425A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not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B6B85-4A20-1F4A-B958-1DAC4F464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skip WHITESPACE '\s+'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LPAREN '\('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RPAREN '\)'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NUMBERS '(\d+\s*)*'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9B0B2-EEE6-EE42-872A-C09B1EC2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BC24E-AD9F-F842-BA53-9CDA7B77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</p:spTree>
    <p:extLst>
      <p:ext uri="{BB962C8B-B14F-4D97-AF65-F5344CB8AC3E}">
        <p14:creationId xmlns:p14="http://schemas.microsoft.com/office/powerpoint/2010/main" val="987079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D369-965F-4648-BCC0-0EB3A191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PLCC Section 2: the </a:t>
            </a:r>
            <a:r>
              <a:rPr lang="en-US" i="1" dirty="0"/>
              <a:t>Context-Free Grammar</a:t>
            </a:r>
            <a:br>
              <a:rPr lang="en-US" dirty="0"/>
            </a:br>
            <a:r>
              <a:rPr lang="en-US" sz="2800" dirty="0"/>
              <a:t>(2</a:t>
            </a:r>
            <a:r>
              <a:rPr lang="en-US" sz="2800" baseline="30000" dirty="0"/>
              <a:t>nd</a:t>
            </a:r>
            <a:r>
              <a:rPr lang="en-US" sz="2800" dirty="0"/>
              <a:t> section of grammar file)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1EC47-3DCC-ED40-8195-6B2D15BCC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2415A-2CF3-604B-8619-8075273A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</p:spTree>
    <p:extLst>
      <p:ext uri="{BB962C8B-B14F-4D97-AF65-F5344CB8AC3E}">
        <p14:creationId xmlns:p14="http://schemas.microsoft.com/office/powerpoint/2010/main" val="250998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6601-B9C0-8942-8CD5-BE420071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Stepping Back: 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5CEC-4CA0-EE40-B6CB-8489EBD3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BNF Grammar Rules</a:t>
            </a:r>
          </a:p>
          <a:p>
            <a:pPr lvl="1"/>
            <a:r>
              <a:rPr lang="en-US" dirty="0"/>
              <a:t>OP ::= '+' | '-'</a:t>
            </a:r>
          </a:p>
          <a:p>
            <a:pPr lvl="1"/>
            <a:r>
              <a:rPr lang="en-US" dirty="0"/>
              <a:t>COLON ::= ':'</a:t>
            </a:r>
          </a:p>
          <a:p>
            <a:pPr lvl="1"/>
            <a:r>
              <a:rPr lang="en-US" dirty="0"/>
              <a:t>Foo ::= . . .</a:t>
            </a:r>
          </a:p>
          <a:p>
            <a:pPr lvl="1"/>
            <a:r>
              <a:rPr lang="en-US" dirty="0"/>
              <a:t>Bar ::= Foo OP Foo COLON Bar</a:t>
            </a:r>
          </a:p>
          <a:p>
            <a:r>
              <a:rPr lang="en-US" dirty="0"/>
              <a:t>The first two lines represent </a:t>
            </a:r>
            <a:r>
              <a:rPr lang="en-US" dirty="0">
                <a:latin typeface="Andale Mono" panose="020B0509000000000004" pitchFamily="49" charset="0"/>
              </a:rPr>
              <a:t>Token</a:t>
            </a:r>
            <a:r>
              <a:rPr lang="en-US" dirty="0"/>
              <a:t> class instances.</a:t>
            </a:r>
          </a:p>
          <a:p>
            <a:r>
              <a:rPr lang="en-US" dirty="0"/>
              <a:t>The last two lines become user-defined classes. constructor?: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Bar( Foo foo, Token op, Foo foo, Token colon, Bar bar 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88A6E-7FBF-7B46-9D4E-825E5294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AF1BD-74D4-5B4F-A47C-F1E2C9CC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CFCDB59-2264-F344-BA16-6F7CBEA58B45}"/>
              </a:ext>
            </a:extLst>
          </p:cNvPr>
          <p:cNvSpPr/>
          <p:nvPr/>
        </p:nvSpPr>
        <p:spPr>
          <a:xfrm>
            <a:off x="3146961" y="2755075"/>
            <a:ext cx="285008" cy="641268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D98BF-6C1B-EF46-A35A-24966287EE33}"/>
              </a:ext>
            </a:extLst>
          </p:cNvPr>
          <p:cNvSpPr txBox="1"/>
          <p:nvPr/>
        </p:nvSpPr>
        <p:spPr>
          <a:xfrm>
            <a:off x="3610014" y="2891043"/>
            <a:ext cx="462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These would be defined as tokens in PLCC.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E0E8C-561A-6646-BD95-F9F743FD67EF}"/>
              </a:ext>
            </a:extLst>
          </p:cNvPr>
          <p:cNvCxnSpPr>
            <a:cxnSpLocks/>
          </p:cNvCxnSpPr>
          <p:nvPr/>
        </p:nvCxnSpPr>
        <p:spPr>
          <a:xfrm>
            <a:off x="2759856" y="5391397"/>
            <a:ext cx="582606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6E10E-44AA-BF40-A5B6-300A113986E9}"/>
              </a:ext>
            </a:extLst>
          </p:cNvPr>
          <p:cNvCxnSpPr>
            <a:cxnSpLocks/>
          </p:cNvCxnSpPr>
          <p:nvPr/>
        </p:nvCxnSpPr>
        <p:spPr>
          <a:xfrm>
            <a:off x="5625623" y="5391397"/>
            <a:ext cx="561421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A54723-0312-0A42-860B-FAFEBD5F3F55}"/>
              </a:ext>
            </a:extLst>
          </p:cNvPr>
          <p:cNvSpPr txBox="1"/>
          <p:nvPr/>
        </p:nvSpPr>
        <p:spPr>
          <a:xfrm>
            <a:off x="4107347" y="556685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oops!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8B258E-4E3A-2044-9260-53DB261EC213}"/>
              </a:ext>
            </a:extLst>
          </p:cNvPr>
          <p:cNvSpPr txBox="1"/>
          <p:nvPr/>
        </p:nvSpPr>
        <p:spPr>
          <a:xfrm>
            <a:off x="11079678" y="125878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8768BD-B062-9742-ACFB-32923831DD4E}"/>
              </a:ext>
            </a:extLst>
          </p:cNvPr>
          <p:cNvSpPr txBox="1"/>
          <p:nvPr/>
        </p:nvSpPr>
        <p:spPr>
          <a:xfrm>
            <a:off x="8928729" y="3524302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 don't care about the colon.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5932321B-522D-C640-A425-E19CFD13270F}"/>
              </a:ext>
            </a:extLst>
          </p:cNvPr>
          <p:cNvCxnSpPr>
            <a:cxnSpLocks/>
          </p:cNvCxnSpPr>
          <p:nvPr/>
        </p:nvCxnSpPr>
        <p:spPr>
          <a:xfrm rot="5400000">
            <a:off x="8564186" y="3578991"/>
            <a:ext cx="1248382" cy="1906759"/>
          </a:xfrm>
          <a:prstGeom prst="curvedConnector2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39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B6C404-CB0D-5E4B-BBBC-556C6E964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 is Out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198A09-2899-5A46-B096-3DF72DFB5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Tuesday 8 September</a:t>
            </a:r>
          </a:p>
          <a:p>
            <a:r>
              <a:rPr lang="en-US" dirty="0"/>
              <a:t>Review early to make sure your questions get answered.</a:t>
            </a:r>
          </a:p>
          <a:p>
            <a:endParaRPr lang="en-US" dirty="0"/>
          </a:p>
          <a:p>
            <a:r>
              <a:rPr lang="en-US" dirty="0"/>
              <a:t>Lingering questions on Homework #1?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133E6A-695A-7F47-AB75-8F1D4B32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734AE-03C6-AE4C-B14F-8E250003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</p:spTree>
    <p:extLst>
      <p:ext uri="{BB962C8B-B14F-4D97-AF65-F5344CB8AC3E}">
        <p14:creationId xmlns:p14="http://schemas.microsoft.com/office/powerpoint/2010/main" val="1358576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6601-B9C0-8942-8CD5-BE420071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Stepping Back: 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5CEC-4CA0-EE40-B6CB-8489EBD38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268728" cy="3599316"/>
          </a:xfrm>
        </p:spPr>
        <p:txBody>
          <a:bodyPr>
            <a:normAutofit/>
          </a:bodyPr>
          <a:lstStyle/>
          <a:p>
            <a:r>
              <a:rPr lang="en-US" dirty="0"/>
              <a:t>PLCC syntax</a:t>
            </a:r>
          </a:p>
          <a:p>
            <a:pPr marL="457200" lvl="1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OP '[+\-]'</a:t>
            </a:r>
          </a:p>
          <a:p>
            <a:pPr marL="457200" lvl="1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COLON ':'</a:t>
            </a:r>
          </a:p>
          <a:p>
            <a:pPr marL="457200" lvl="1" indent="0">
              <a:buNone/>
            </a:pPr>
            <a:r>
              <a:rPr lang="en-US" dirty="0">
                <a:latin typeface="Andale Mono" panose="020B0509000000000004" pitchFamily="49" charset="0"/>
              </a:rPr>
              <a:t>%</a:t>
            </a:r>
          </a:p>
          <a:p>
            <a:pPr marL="457200" lvl="1" indent="0">
              <a:buNone/>
            </a:pPr>
            <a:r>
              <a:rPr lang="en-US" dirty="0">
                <a:latin typeface="Andale Mono" panose="020B0509000000000004" pitchFamily="49" charset="0"/>
              </a:rPr>
              <a:t>&lt;foo&gt; ::= . . .</a:t>
            </a:r>
          </a:p>
          <a:p>
            <a:pPr marL="457200" lvl="1" indent="0">
              <a:buNone/>
            </a:pPr>
            <a:r>
              <a:rPr lang="en-US">
                <a:latin typeface="Andale Mono" panose="020B0509000000000004" pitchFamily="49" charset="0"/>
              </a:rPr>
              <a:t>&lt;bar</a:t>
            </a:r>
            <a:r>
              <a:rPr lang="en-US" dirty="0">
                <a:latin typeface="Andale Mono" panose="020B0509000000000004" pitchFamily="49" charset="0"/>
              </a:rPr>
              <a:t>&gt; </a:t>
            </a:r>
            <a:r>
              <a:rPr lang="en-US">
                <a:latin typeface="Andale Mono" panose="020B0509000000000004" pitchFamily="49" charset="0"/>
              </a:rPr>
              <a:t>::= &lt;foo</a:t>
            </a:r>
            <a:r>
              <a:rPr lang="en-US" dirty="0">
                <a:latin typeface="Andale Mono" panose="020B0509000000000004" pitchFamily="49" charset="0"/>
              </a:rPr>
              <a:t>&gt;prim &lt;OP</a:t>
            </a:r>
            <a:r>
              <a:rPr lang="en-US">
                <a:latin typeface="Andale Mono" panose="020B0509000000000004" pitchFamily="49" charset="0"/>
              </a:rPr>
              <a:t>&gt; &lt;foo</a:t>
            </a:r>
            <a:r>
              <a:rPr lang="en-US" dirty="0">
                <a:latin typeface="Andale Mono" panose="020B0509000000000004" pitchFamily="49" charset="0"/>
              </a:rPr>
              <a:t>&gt;sec </a:t>
            </a:r>
            <a:r>
              <a:rPr lang="en-US">
                <a:latin typeface="Andale Mono" panose="020B0509000000000004" pitchFamily="49" charset="0"/>
              </a:rPr>
              <a:t>COLON &lt;bar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</a:p>
          <a:p>
            <a:endParaRPr lang="en-US" dirty="0"/>
          </a:p>
          <a:p>
            <a:r>
              <a:rPr lang="en-US" dirty="0"/>
              <a:t>Resulting constructor:</a:t>
            </a:r>
          </a:p>
          <a:p>
            <a:pPr lvl="1"/>
            <a:r>
              <a:rPr lang="en-US" dirty="0">
                <a:latin typeface="Andale Mono" panose="020B0509000000000004" pitchFamily="49" charset="0"/>
              </a:rPr>
              <a:t>Bar( Foo prim, Token op, Foo sec, Bar bar 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88A6E-7FBF-7B46-9D4E-825E5294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AF1BD-74D4-5B4F-A47C-F1E2C9CC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4C3538-2A0F-414A-A997-C1859363E7E9}"/>
              </a:ext>
            </a:extLst>
          </p:cNvPr>
          <p:cNvSpPr txBox="1"/>
          <p:nvPr/>
        </p:nvSpPr>
        <p:spPr>
          <a:xfrm>
            <a:off x="11079678" y="125878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783452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6601-B9C0-8942-8CD5-BE420071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Stepping Back: 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5CEC-4CA0-EE40-B6CB-8489EBD38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268728" cy="3599316"/>
          </a:xfrm>
        </p:spPr>
        <p:txBody>
          <a:bodyPr>
            <a:normAutofit/>
          </a:bodyPr>
          <a:lstStyle/>
          <a:p>
            <a:r>
              <a:rPr lang="en-US" dirty="0"/>
              <a:t>If you need to save some piece of information for semantic analysis,</a:t>
            </a:r>
            <a:br>
              <a:rPr lang="en-US" dirty="0"/>
            </a:br>
            <a:r>
              <a:rPr lang="en-US" dirty="0"/>
              <a:t>wrap that thing's grammar name in angle brackets!</a:t>
            </a:r>
          </a:p>
          <a:p>
            <a:r>
              <a:rPr lang="en-US" dirty="0"/>
              <a:t>Smaller but important rules for sections 1 &amp; 2</a:t>
            </a:r>
          </a:p>
          <a:p>
            <a:pPr lvl="1"/>
            <a:r>
              <a:rPr lang="en-US" dirty="0"/>
              <a:t>Token names are all upper-case.</a:t>
            </a:r>
          </a:p>
          <a:p>
            <a:pPr lvl="1"/>
            <a:r>
              <a:rPr lang="en-US" dirty="0"/>
              <a:t>Grammar rule names start with lower case. (except for rule choice names, TBD)</a:t>
            </a:r>
          </a:p>
          <a:p>
            <a:pPr lvl="2"/>
            <a:r>
              <a:rPr lang="en-US" dirty="0"/>
              <a:t>They turn into classes with the first letter capitalized.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Andale Mono" panose="020B0509000000000004" pitchFamily="49" charset="0"/>
              </a:rPr>
              <a:t>&lt;</a:t>
            </a:r>
            <a:r>
              <a:rPr lang="en-US" dirty="0" err="1">
                <a:solidFill>
                  <a:srgbClr val="FFFF00"/>
                </a:solidFill>
                <a:latin typeface="Andale Mono" panose="020B0509000000000004" pitchFamily="49" charset="0"/>
              </a:rPr>
              <a:t>classHeader</a:t>
            </a:r>
            <a:r>
              <a:rPr lang="en-US" dirty="0">
                <a:solidFill>
                  <a:srgbClr val="FFFF00"/>
                </a:solidFill>
                <a:latin typeface="Andale Mono" panose="020B0509000000000004" pitchFamily="49" charset="0"/>
              </a:rPr>
              <a:t>&gt; ::= CLASS &lt;ID&gt; LBRACE &lt;</a:t>
            </a:r>
            <a:r>
              <a:rPr lang="en-US" dirty="0" err="1">
                <a:solidFill>
                  <a:srgbClr val="FFFF00"/>
                </a:solidFill>
                <a:latin typeface="Andale Mono" panose="020B0509000000000004" pitchFamily="49" charset="0"/>
              </a:rPr>
              <a:t>classBody</a:t>
            </a:r>
            <a:r>
              <a:rPr lang="en-US" dirty="0">
                <a:solidFill>
                  <a:srgbClr val="FFFF00"/>
                </a:solidFill>
                <a:latin typeface="Andale Mono" panose="020B0509000000000004" pitchFamily="49" charset="0"/>
              </a:rPr>
              <a:t>&gt; RBRACE</a:t>
            </a:r>
          </a:p>
          <a:p>
            <a:r>
              <a:rPr lang="en-US" dirty="0"/>
              <a:t>In the above rule, the </a:t>
            </a:r>
            <a:r>
              <a:rPr lang="en-US" dirty="0" err="1"/>
              <a:t>IDentifier</a:t>
            </a:r>
            <a:r>
              <a:rPr lang="en-US" dirty="0"/>
              <a:t> token is kept as a </a:t>
            </a:r>
            <a:r>
              <a:rPr lang="en-US" dirty="0" err="1"/>
              <a:t>ClassHeader</a:t>
            </a:r>
            <a:r>
              <a:rPr lang="en-US" dirty="0"/>
              <a:t> constructor parameter, but the other tokens are not.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88A6E-7FBF-7B46-9D4E-825E5294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AF1BD-74D4-5B4F-A47C-F1E2C9CC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4C3538-2A0F-414A-A997-C1859363E7E9}"/>
              </a:ext>
            </a:extLst>
          </p:cNvPr>
          <p:cNvSpPr txBox="1"/>
          <p:nvPr/>
        </p:nvSpPr>
        <p:spPr>
          <a:xfrm>
            <a:off x="11079678" y="125878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3442034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D369-965F-4648-BCC0-0EB3A191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Formally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CABC3-0C40-5B41-9851-755925205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873922"/>
          </a:xfrm>
        </p:spPr>
        <p:txBody>
          <a:bodyPr>
            <a:normAutofit/>
          </a:bodyPr>
          <a:lstStyle/>
          <a:p>
            <a:r>
              <a:rPr lang="en-US" dirty="0"/>
              <a:t>Terminal</a:t>
            </a:r>
          </a:p>
          <a:p>
            <a:pPr lvl="1"/>
            <a:r>
              <a:rPr lang="en-US" dirty="0"/>
              <a:t>An identifier defined in the token section (section 1)</a:t>
            </a:r>
          </a:p>
          <a:p>
            <a:pPr lvl="1"/>
            <a:r>
              <a:rPr lang="en-US" dirty="0"/>
              <a:t>possibly surrounded by "&lt;…&gt;"</a:t>
            </a:r>
          </a:p>
          <a:p>
            <a:r>
              <a:rPr lang="en-US" dirty="0"/>
              <a:t>Non-terminal, right-hand side</a:t>
            </a:r>
          </a:p>
          <a:p>
            <a:pPr lvl="1"/>
            <a:r>
              <a:rPr lang="en-US" dirty="0"/>
              <a:t>&lt;</a:t>
            </a:r>
            <a:r>
              <a:rPr lang="en-US" i="1" dirty="0"/>
              <a:t>id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</a:t>
            </a:r>
            <a:r>
              <a:rPr lang="en-US" i="1" dirty="0"/>
              <a:t>id</a:t>
            </a:r>
            <a:r>
              <a:rPr lang="en-US" dirty="0"/>
              <a:t>&gt;</a:t>
            </a:r>
            <a:r>
              <a:rPr lang="en-US" i="1" dirty="0"/>
              <a:t>alt</a:t>
            </a:r>
            <a:r>
              <a:rPr lang="en-US" dirty="0"/>
              <a:t> – required if &lt;</a:t>
            </a:r>
            <a:r>
              <a:rPr lang="en-US" i="1" dirty="0"/>
              <a:t>id</a:t>
            </a:r>
            <a:r>
              <a:rPr lang="en-US" dirty="0"/>
              <a:t>&gt; appears multiple times on right-hand side</a:t>
            </a:r>
          </a:p>
          <a:p>
            <a:r>
              <a:rPr lang="en-US" dirty="0"/>
              <a:t>Non-terminal, left hand side</a:t>
            </a:r>
          </a:p>
          <a:p>
            <a:pPr lvl="1"/>
            <a:r>
              <a:rPr lang="en-US" dirty="0"/>
              <a:t>&lt;</a:t>
            </a:r>
            <a:r>
              <a:rPr lang="en-US" i="1" dirty="0"/>
              <a:t>id</a:t>
            </a:r>
            <a:r>
              <a:rPr lang="en-US" dirty="0"/>
              <a:t>&gt; as above, or</a:t>
            </a:r>
          </a:p>
          <a:p>
            <a:pPr lvl="1"/>
            <a:r>
              <a:rPr lang="en-US" dirty="0"/>
              <a:t>&lt;</a:t>
            </a:r>
            <a:r>
              <a:rPr lang="en-US" i="1" dirty="0"/>
              <a:t>id</a:t>
            </a:r>
            <a:r>
              <a:rPr lang="en-US" dirty="0"/>
              <a:t>&gt;:</a:t>
            </a:r>
            <a:r>
              <a:rPr lang="en-US" i="1" dirty="0" err="1"/>
              <a:t>sub_id</a:t>
            </a:r>
            <a:r>
              <a:rPr lang="en-US" dirty="0"/>
              <a:t> for multiple choices of rules for &lt;</a:t>
            </a:r>
            <a:r>
              <a:rPr lang="en-US" i="1" dirty="0"/>
              <a:t>id</a:t>
            </a:r>
            <a:r>
              <a:rPr lang="en-US" dirty="0"/>
              <a:t>&gt;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1EC47-3DCC-ED40-8195-6B2D15BCC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2415A-2CF3-604B-8619-8075273A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</p:spTree>
    <p:extLst>
      <p:ext uri="{BB962C8B-B14F-4D97-AF65-F5344CB8AC3E}">
        <p14:creationId xmlns:p14="http://schemas.microsoft.com/office/powerpoint/2010/main" val="2593338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6546-10A1-EE47-8B0D-EFDA354F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PLCC </a:t>
            </a:r>
            <a:r>
              <a:rPr lang="en-US" i="1" dirty="0"/>
              <a:t>CFG</a:t>
            </a:r>
            <a:r>
              <a:rPr lang="en-US" dirty="0"/>
              <a:t>, continued: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C80E-14F1-0C49-8906-227D75EB6A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err="1"/>
              <a:t>lhs</a:t>
            </a:r>
            <a:r>
              <a:rPr lang="en-US" dirty="0"/>
              <a:t> ::= </a:t>
            </a:r>
            <a:r>
              <a:rPr lang="en-US" i="1" dirty="0"/>
              <a:t>term</a:t>
            </a:r>
            <a:r>
              <a:rPr lang="en-US" dirty="0"/>
              <a:t>*</a:t>
            </a:r>
          </a:p>
          <a:p>
            <a:r>
              <a:rPr lang="en-US" i="1" dirty="0" err="1"/>
              <a:t>lhs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&lt;</a:t>
            </a:r>
            <a:r>
              <a:rPr lang="en-US" i="1" dirty="0"/>
              <a:t>id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</a:t>
            </a:r>
            <a:r>
              <a:rPr lang="en-US" i="1" dirty="0"/>
              <a:t>id</a:t>
            </a:r>
            <a:r>
              <a:rPr lang="en-US" dirty="0"/>
              <a:t>&gt;:</a:t>
            </a:r>
            <a:r>
              <a:rPr lang="en-US" i="1" dirty="0" err="1"/>
              <a:t>sub_id</a:t>
            </a:r>
            <a:endParaRPr lang="en-US" i="1" dirty="0"/>
          </a:p>
          <a:p>
            <a:endParaRPr lang="en-US" i="1" dirty="0"/>
          </a:p>
          <a:p>
            <a:r>
              <a:rPr lang="en-US" i="1" dirty="0"/>
              <a:t>term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&lt;</a:t>
            </a:r>
            <a:r>
              <a:rPr lang="en-US" i="1" dirty="0"/>
              <a:t>id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</a:t>
            </a:r>
            <a:r>
              <a:rPr lang="en-US" i="1" dirty="0"/>
              <a:t>id</a:t>
            </a:r>
            <a:r>
              <a:rPr lang="en-US" dirty="0"/>
              <a:t>&gt;</a:t>
            </a:r>
            <a:r>
              <a:rPr lang="en-US" i="1" dirty="0"/>
              <a:t>id2</a:t>
            </a:r>
          </a:p>
          <a:p>
            <a:pPr lvl="1"/>
            <a:r>
              <a:rPr lang="en-US" i="1" dirty="0"/>
              <a:t>token</a:t>
            </a:r>
          </a:p>
          <a:p>
            <a:pPr lvl="1"/>
            <a:r>
              <a:rPr lang="en-US" dirty="0"/>
              <a:t>&lt;</a:t>
            </a:r>
            <a:r>
              <a:rPr lang="en-US" i="1" dirty="0"/>
              <a:t>token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</a:t>
            </a:r>
            <a:r>
              <a:rPr lang="en-US" i="1" dirty="0"/>
              <a:t>token</a:t>
            </a:r>
            <a:r>
              <a:rPr lang="en-US" dirty="0"/>
              <a:t>&gt;</a:t>
            </a:r>
            <a:r>
              <a:rPr lang="en-US" i="1" dirty="0"/>
              <a:t>id2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E2A46-7941-E143-9676-72BC53AF3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82587" y="2336872"/>
            <a:ext cx="7111594" cy="4313310"/>
          </a:xfrm>
        </p:spPr>
        <p:txBody>
          <a:bodyPr>
            <a:normAutofit fontScale="92500" lnSpcReduction="20000"/>
          </a:bodyPr>
          <a:lstStyle/>
          <a:p>
            <a:pPr>
              <a:buFont typeface="Zapf Dingbats"/>
              <a:buChar char="➛"/>
            </a:pPr>
            <a:r>
              <a:rPr lang="en-US" dirty="0"/>
              <a:t>The syntax of each rule</a:t>
            </a:r>
          </a:p>
          <a:p>
            <a:pPr>
              <a:buFont typeface="Zapf Dingbats"/>
              <a:buChar char="➛"/>
            </a:pPr>
            <a:r>
              <a:rPr lang="en-US" dirty="0"/>
              <a:t>Left-hand side can be</a:t>
            </a:r>
          </a:p>
          <a:p>
            <a:pPr lvl="1">
              <a:buFont typeface="Zapf Dingbats"/>
              <a:buChar char="➛"/>
            </a:pPr>
            <a:r>
              <a:rPr lang="en-US" dirty="0"/>
              <a:t>a class name, which is defined by this rule</a:t>
            </a:r>
          </a:p>
          <a:p>
            <a:pPr lvl="1">
              <a:buFont typeface="Zapf Dingbats"/>
              <a:buChar char="➛"/>
            </a:pPr>
            <a:r>
              <a:rPr lang="en-US" dirty="0"/>
              <a:t>a class and a subclass name, the latter of which is defined by this rule</a:t>
            </a:r>
            <a:br>
              <a:rPr lang="en-US" dirty="0"/>
            </a:br>
            <a:endParaRPr lang="en-US" dirty="0"/>
          </a:p>
          <a:p>
            <a:pPr>
              <a:buFont typeface="Zapf Dingbats"/>
              <a:buChar char="➛"/>
            </a:pPr>
            <a:r>
              <a:rPr lang="en-US" dirty="0"/>
              <a:t>Each term in the sequence on the right side can be</a:t>
            </a:r>
          </a:p>
          <a:p>
            <a:pPr lvl="1">
              <a:buFont typeface="Zapf Dingbats"/>
              <a:buChar char="➛"/>
            </a:pPr>
            <a:r>
              <a:rPr lang="en-US" dirty="0"/>
              <a:t>a class name whose identifier has the name = </a:t>
            </a:r>
            <a:r>
              <a:rPr lang="en-US" i="1" dirty="0"/>
              <a:t>id</a:t>
            </a:r>
            <a:endParaRPr lang="en-US" dirty="0"/>
          </a:p>
          <a:p>
            <a:pPr lvl="1">
              <a:buFont typeface="Zapf Dingbats"/>
              <a:buChar char="➛"/>
            </a:pPr>
            <a:r>
              <a:rPr lang="en-US" dirty="0"/>
              <a:t>a class name with an identifier name for the instance</a:t>
            </a:r>
          </a:p>
          <a:p>
            <a:pPr lvl="1">
              <a:buFont typeface="Zapf Dingbats"/>
              <a:buChar char="➛"/>
            </a:pPr>
            <a:r>
              <a:rPr lang="en-US" dirty="0"/>
              <a:t>a token name, which is not saved</a:t>
            </a:r>
          </a:p>
          <a:p>
            <a:pPr lvl="1">
              <a:buFont typeface="Zapf Dingbats"/>
              <a:buChar char="➛"/>
            </a:pPr>
            <a:r>
              <a:rPr lang="en-US" dirty="0"/>
              <a:t>a token name, which is saved as an instance of </a:t>
            </a:r>
            <a:r>
              <a:rPr lang="en-US" dirty="0">
                <a:latin typeface="Andale Mono" panose="020B0509000000000004" pitchFamily="49" charset="0"/>
              </a:rPr>
              <a:t>Token</a:t>
            </a:r>
          </a:p>
          <a:p>
            <a:pPr lvl="1">
              <a:buFont typeface="Zapf Dingbats"/>
              <a:buChar char="➛"/>
            </a:pPr>
            <a:r>
              <a:rPr lang="en-US" dirty="0"/>
              <a:t>a token name, which is saved as an instance of </a:t>
            </a:r>
            <a:r>
              <a:rPr lang="en-US" dirty="0">
                <a:latin typeface="Andale Mono" panose="020B0509000000000004" pitchFamily="49" charset="0"/>
              </a:rPr>
              <a:t>Token</a:t>
            </a:r>
            <a:r>
              <a:rPr lang="en-US" dirty="0"/>
              <a:t>  but in another variable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72425-AE3F-2F43-B981-C34AA8FF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3CBEC-3E51-3B48-98C4-55C4D031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7988D-3FC7-5F4C-8AA6-3DB23D933EF1}"/>
              </a:ext>
            </a:extLst>
          </p:cNvPr>
          <p:cNvSpPr txBox="1"/>
          <p:nvPr/>
        </p:nvSpPr>
        <p:spPr>
          <a:xfrm>
            <a:off x="6923315" y="2232560"/>
            <a:ext cx="516576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id</a:t>
            </a:r>
            <a:r>
              <a:rPr lang="en-US" dirty="0">
                <a:solidFill>
                  <a:srgbClr val="FF0000"/>
                </a:solidFill>
              </a:rPr>
              <a:t> string begins with lower case in the grammar but its class's name begins with upper case.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0699AB-65E3-E842-B807-480142FA8C00}"/>
              </a:ext>
            </a:extLst>
          </p:cNvPr>
          <p:cNvSpPr txBox="1"/>
          <p:nvPr/>
        </p:nvSpPr>
        <p:spPr>
          <a:xfrm>
            <a:off x="10177153" y="4458858"/>
            <a:ext cx="191192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a token is saved without an </a:t>
            </a:r>
            <a:r>
              <a:rPr lang="en-US" i="1" dirty="0">
                <a:solidFill>
                  <a:srgbClr val="FF0000"/>
                </a:solidFill>
              </a:rPr>
              <a:t>id2</a:t>
            </a:r>
            <a:r>
              <a:rPr lang="en-US" dirty="0">
                <a:solidFill>
                  <a:srgbClr val="FF0000"/>
                </a:solidFill>
              </a:rPr>
              <a:t>, its variable's name is all lower case.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72FBF7-ACAF-CD49-B141-AC99213C0750}"/>
              </a:ext>
            </a:extLst>
          </p:cNvPr>
          <p:cNvSpPr/>
          <p:nvPr/>
        </p:nvSpPr>
        <p:spPr>
          <a:xfrm>
            <a:off x="1759262" y="3218213"/>
            <a:ext cx="344384" cy="344384"/>
          </a:xfrm>
          <a:prstGeom prst="ellipse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5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50BB65-B1AF-EE4E-AC7D-899C9C74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List, PLCC Style           (1   23 456 )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9DD02C-A4AF-7047-B435-8C024F4A9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skip WHITESPACE '\s+'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NUMBER '\d+'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LPAREN '\('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RPAREN '\)'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%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numSeq</a:t>
            </a:r>
            <a:r>
              <a:rPr lang="en-US" dirty="0">
                <a:latin typeface="Andale Mono" panose="020B0509000000000004" pitchFamily="49" charset="0"/>
              </a:rPr>
              <a:t>&gt; ::= LPAREN &lt;numbers&gt; RPAREN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&lt;numbers&gt;:</a:t>
            </a:r>
            <a:r>
              <a:rPr lang="en-US" dirty="0" err="1">
                <a:latin typeface="Andale Mono" panose="020B0509000000000004" pitchFamily="49" charset="0"/>
              </a:rPr>
              <a:t>NonEmptyNumbers</a:t>
            </a:r>
            <a:r>
              <a:rPr lang="en-US" dirty="0">
                <a:latin typeface="Andale Mono" panose="020B0509000000000004" pitchFamily="49" charset="0"/>
              </a:rPr>
              <a:t> ::= &lt;NUMBER&gt; &lt;numbers&gt;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&lt;numbers&gt;:</a:t>
            </a:r>
            <a:r>
              <a:rPr lang="en-US" dirty="0" err="1">
                <a:latin typeface="Andale Mono" panose="020B0509000000000004" pitchFamily="49" charset="0"/>
              </a:rPr>
              <a:t>EmptyNumbers</a:t>
            </a:r>
            <a:r>
              <a:rPr lang="en-US" dirty="0">
                <a:latin typeface="Andale Mono" panose="020B0509000000000004" pitchFamily="49" charset="0"/>
              </a:rPr>
              <a:t> ::=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%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B0C23-E992-D944-A8A7-FBF1E8BA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DBAC9-1DF2-1544-82B6-BE0D98EC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D678F8-7614-F842-980F-C8696C0DF9E8}"/>
              </a:ext>
            </a:extLst>
          </p:cNvPr>
          <p:cNvSpPr txBox="1"/>
          <p:nvPr/>
        </p:nvSpPr>
        <p:spPr>
          <a:xfrm>
            <a:off x="10141528" y="3767198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numlistv1.plcc</a:t>
            </a:r>
          </a:p>
        </p:txBody>
      </p:sp>
    </p:spTree>
    <p:extLst>
      <p:ext uri="{BB962C8B-B14F-4D97-AF65-F5344CB8AC3E}">
        <p14:creationId xmlns:p14="http://schemas.microsoft.com/office/powerpoint/2010/main" val="2541097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50BB65-B1AF-EE4E-AC7D-899C9C74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Class Correspondence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9DD02C-A4AF-7047-B435-8C024F4A9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430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numSeq</a:t>
            </a:r>
            <a:r>
              <a:rPr lang="en-US" dirty="0">
                <a:latin typeface="Andale Mono" panose="020B0509000000000004" pitchFamily="49" charset="0"/>
              </a:rPr>
              <a:t>&gt; ::= LPAREN &lt;numbers&gt; RPAREN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&lt;numbers&gt;:</a:t>
            </a:r>
            <a:r>
              <a:rPr lang="en-US" dirty="0" err="1">
                <a:latin typeface="Andale Mono" panose="020B0509000000000004" pitchFamily="49" charset="0"/>
              </a:rPr>
              <a:t>NonEmptyNumbers</a:t>
            </a:r>
            <a:r>
              <a:rPr lang="en-US" dirty="0">
                <a:latin typeface="Andale Mono" panose="020B0509000000000004" pitchFamily="49" charset="0"/>
              </a:rPr>
              <a:t> ::= &lt;NUMBER&gt; &lt;numbers&gt;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&lt;numbers&gt;:</a:t>
            </a:r>
            <a:r>
              <a:rPr lang="en-US" dirty="0" err="1">
                <a:latin typeface="Andale Mono" panose="020B0509000000000004" pitchFamily="49" charset="0"/>
              </a:rPr>
              <a:t>EmptyNumbers</a:t>
            </a:r>
            <a:r>
              <a:rPr lang="en-US" dirty="0">
                <a:latin typeface="Andale Mono" panose="020B0509000000000004" pitchFamily="49" charset="0"/>
              </a:rPr>
              <a:t> ::=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B0C23-E992-D944-A8A7-FBF1E8BA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DBAC9-1DF2-1544-82B6-BE0D98EC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8E029F-28D7-F94A-9633-526BB3EA4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181" y="3767197"/>
            <a:ext cx="71374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80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FF6BB-8094-BD4E-8F8A-2428C2AE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FEB4B-00FA-2E40-8FEB-DEA07BB1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65E7D-0A0B-1A4E-904A-10565D38F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860" y="236306"/>
            <a:ext cx="6352863" cy="6388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48D0AC-D80D-A448-A0B7-9A0DA919CC72}"/>
              </a:ext>
            </a:extLst>
          </p:cNvPr>
          <p:cNvSpPr txBox="1"/>
          <p:nvPr/>
        </p:nvSpPr>
        <p:spPr>
          <a:xfrm>
            <a:off x="502779" y="842481"/>
            <a:ext cx="2323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result of parsing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( 1 2 3 )</a:t>
            </a:r>
          </a:p>
        </p:txBody>
      </p:sp>
    </p:spTree>
    <p:extLst>
      <p:ext uri="{BB962C8B-B14F-4D97-AF65-F5344CB8AC3E}">
        <p14:creationId xmlns:p14="http://schemas.microsoft.com/office/powerpoint/2010/main" val="1435324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50BB65-B1AF-EE4E-AC7D-899C9C74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(not needed here)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9DD02C-A4AF-7047-B435-8C024F4A9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393146" cy="1430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numSeq</a:t>
            </a:r>
            <a:r>
              <a:rPr lang="en-US" dirty="0">
                <a:latin typeface="Andale Mono" panose="020B0509000000000004" pitchFamily="49" charset="0"/>
              </a:rPr>
              <a:t>&gt; ::= LPAREN &lt;numbers&gt;all RPAREN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&lt;numbers&gt;:</a:t>
            </a:r>
            <a:r>
              <a:rPr lang="en-US" dirty="0" err="1">
                <a:latin typeface="Andale Mono" panose="020B0509000000000004" pitchFamily="49" charset="0"/>
              </a:rPr>
              <a:t>NonEmptyNumbers</a:t>
            </a:r>
            <a:r>
              <a:rPr lang="en-US" dirty="0">
                <a:latin typeface="Andale Mono" panose="020B0509000000000004" pitchFamily="49" charset="0"/>
              </a:rPr>
              <a:t> ::= &lt;NUMBER&gt;item &lt;numbers&gt;rest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&lt;numbers&gt;:</a:t>
            </a:r>
            <a:r>
              <a:rPr lang="en-US" dirty="0" err="1">
                <a:latin typeface="Andale Mono" panose="020B0509000000000004" pitchFamily="49" charset="0"/>
              </a:rPr>
              <a:t>EmptyNumbers</a:t>
            </a:r>
            <a:r>
              <a:rPr lang="en-US" dirty="0">
                <a:latin typeface="Andale Mono" panose="020B0509000000000004" pitchFamily="49" charset="0"/>
              </a:rPr>
              <a:t> ::=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B0C23-E992-D944-A8A7-FBF1E8BA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DBAC9-1DF2-1544-82B6-BE0D98EC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AF34EB-6C23-3642-93B2-46AE095AC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181" y="3767197"/>
            <a:ext cx="71374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29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50BB65-B1AF-EE4E-AC7D-899C9C74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Repetition (and Java Lists)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9DD02C-A4AF-7047-B435-8C024F4A9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393146" cy="1134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numSeq</a:t>
            </a:r>
            <a:r>
              <a:rPr lang="en-US" dirty="0">
                <a:latin typeface="Andale Mono" panose="020B0509000000000004" pitchFamily="49" charset="0"/>
              </a:rPr>
              <a:t>&gt; ::= LPAREN &lt;</a:t>
            </a:r>
            <a:r>
              <a:rPr lang="en-US" dirty="0" err="1">
                <a:latin typeface="Andale Mono" panose="020B0509000000000004" pitchFamily="49" charset="0"/>
              </a:rPr>
              <a:t>nums</a:t>
            </a:r>
            <a:r>
              <a:rPr lang="en-US" dirty="0">
                <a:latin typeface="Andale Mono" panose="020B0509000000000004" pitchFamily="49" charset="0"/>
              </a:rPr>
              <a:t>&gt; RPAREN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nums</a:t>
            </a:r>
            <a:r>
              <a:rPr lang="en-US" dirty="0">
                <a:latin typeface="Andale Mono" panose="020B0509000000000004" pitchFamily="49" charset="0"/>
              </a:rPr>
              <a:t>&gt; **= &lt;NUM&gt;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B0C23-E992-D944-A8A7-FBF1E8BA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DBAC9-1DF2-1544-82B6-BE0D98EC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193FE1-B080-9942-BEF8-2A0B873BC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71" y="3471332"/>
            <a:ext cx="6993604" cy="267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43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50BB65-B1AF-EE4E-AC7D-899C9C74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you "run" the compiler?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9DD02C-A4AF-7047-B435-8C024F4A9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64" y="3616594"/>
            <a:ext cx="4866203" cy="113446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&lt;</a:t>
            </a:r>
            <a:r>
              <a:rPr lang="en-US" sz="1800" dirty="0" err="1">
                <a:latin typeface="Andale Mono" panose="020B0509000000000004" pitchFamily="49" charset="0"/>
              </a:rPr>
              <a:t>numSeq</a:t>
            </a:r>
            <a:r>
              <a:rPr lang="en-US" sz="1800" dirty="0">
                <a:latin typeface="Andale Mono" panose="020B0509000000000004" pitchFamily="49" charset="0"/>
              </a:rPr>
              <a:t>&gt; ::= LPAREN &lt;</a:t>
            </a:r>
            <a:r>
              <a:rPr lang="en-US" sz="1800" dirty="0" err="1">
                <a:latin typeface="Andale Mono" panose="020B0509000000000004" pitchFamily="49" charset="0"/>
              </a:rPr>
              <a:t>nums</a:t>
            </a:r>
            <a:r>
              <a:rPr lang="en-US" sz="1800" dirty="0">
                <a:latin typeface="Andale Mono" panose="020B0509000000000004" pitchFamily="49" charset="0"/>
              </a:rPr>
              <a:t>&gt; RPAREN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&lt;</a:t>
            </a:r>
            <a:r>
              <a:rPr lang="en-US" sz="1800" dirty="0" err="1">
                <a:latin typeface="Andale Mono" panose="020B0509000000000004" pitchFamily="49" charset="0"/>
              </a:rPr>
              <a:t>nums</a:t>
            </a:r>
            <a:r>
              <a:rPr lang="en-US" sz="1800" dirty="0">
                <a:latin typeface="Andale Mono" panose="020B0509000000000004" pitchFamily="49" charset="0"/>
              </a:rPr>
              <a:t>&gt; **= &lt;NUM&gt;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B0C23-E992-D944-A8A7-FBF1E8BA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DBAC9-1DF2-1544-82B6-BE0D98EC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6FD3C-0730-214E-92B2-EA6CD33E4658}"/>
              </a:ext>
            </a:extLst>
          </p:cNvPr>
          <p:cNvSpPr txBox="1"/>
          <p:nvPr/>
        </p:nvSpPr>
        <p:spPr>
          <a:xfrm>
            <a:off x="5607849" y="1929674"/>
            <a:ext cx="57361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ndale Mono" panose="020B0509000000000004" pitchFamily="49" charset="0"/>
              </a:rPr>
              <a:t>$ /bin/</a:t>
            </a:r>
            <a:r>
              <a:rPr lang="en-US" sz="2200" dirty="0" err="1">
                <a:latin typeface="Andale Mono" panose="020B0509000000000004" pitchFamily="49" charset="0"/>
              </a:rPr>
              <a:t>rm</a:t>
            </a:r>
            <a:r>
              <a:rPr lang="en-US" sz="2200" dirty="0">
                <a:latin typeface="Andale Mono" panose="020B0509000000000004" pitchFamily="49" charset="0"/>
              </a:rPr>
              <a:t> -r Java</a:t>
            </a:r>
          </a:p>
          <a:p>
            <a:r>
              <a:rPr lang="en-US" sz="2200" dirty="0">
                <a:latin typeface="Andale Mono" panose="020B0509000000000004" pitchFamily="49" charset="0"/>
              </a:rPr>
              <a:t>$ </a:t>
            </a:r>
            <a:r>
              <a:rPr lang="en-US" sz="2200" dirty="0" err="1">
                <a:latin typeface="Andale Mono" panose="020B0509000000000004" pitchFamily="49" charset="0"/>
              </a:rPr>
              <a:t>plccmk</a:t>
            </a:r>
            <a:r>
              <a:rPr lang="en-US" sz="2200" dirty="0">
                <a:latin typeface="Andale Mono" panose="020B0509000000000004" pitchFamily="49" charset="0"/>
              </a:rPr>
              <a:t> numlistv2.plcc</a:t>
            </a:r>
          </a:p>
          <a:p>
            <a:r>
              <a:rPr lang="en-US" sz="2200" dirty="0">
                <a:latin typeface="Andale Mono" panose="020B0509000000000004" pitchFamily="49" charset="0"/>
              </a:rPr>
              <a:t>: (Some info prints here.)</a:t>
            </a:r>
          </a:p>
          <a:p>
            <a:r>
              <a:rPr lang="en-US" sz="2200" dirty="0">
                <a:latin typeface="Andale Mono" panose="020B0509000000000004" pitchFamily="49" charset="0"/>
              </a:rPr>
              <a:t>$ parse</a:t>
            </a:r>
          </a:p>
          <a:p>
            <a:r>
              <a:rPr lang="en-US" sz="2200" dirty="0">
                <a:latin typeface="Andale Mono" panose="020B0509000000000004" pitchFamily="49" charset="0"/>
              </a:rPr>
              <a:t>( 1 2   3)</a:t>
            </a:r>
          </a:p>
          <a:p>
            <a:r>
              <a:rPr lang="en-US" sz="2200" dirty="0">
                <a:latin typeface="Andale Mono" panose="020B0509000000000004" pitchFamily="49" charset="0"/>
              </a:rPr>
              <a:t>NumSeq@24d46ca6</a:t>
            </a:r>
          </a:p>
          <a:p>
            <a:r>
              <a:rPr lang="en-US" sz="2200" dirty="0">
                <a:latin typeface="Andale Mono" panose="020B0509000000000004" pitchFamily="49" charset="0"/>
              </a:rPr>
              <a:t>$ rep</a:t>
            </a:r>
          </a:p>
          <a:p>
            <a:r>
              <a:rPr lang="en-US" sz="2200" dirty="0">
                <a:latin typeface="Andale Mono" panose="020B0509000000000004" pitchFamily="49" charset="0"/>
              </a:rPr>
              <a:t>--&gt; ( 1 2 3 )</a:t>
            </a:r>
          </a:p>
          <a:p>
            <a:r>
              <a:rPr lang="en-US" sz="2200" dirty="0">
                <a:latin typeface="Andale Mono" panose="020B0509000000000004" pitchFamily="49" charset="0"/>
              </a:rPr>
              <a:t>NumSeq@372f7a8d</a:t>
            </a:r>
          </a:p>
          <a:p>
            <a:r>
              <a:rPr lang="en-US" sz="2200" dirty="0">
                <a:latin typeface="Andale Mono" panose="020B0509000000000004" pitchFamily="49" charset="0"/>
              </a:rPr>
              <a:t>--&gt; ()</a:t>
            </a:r>
          </a:p>
          <a:p>
            <a:r>
              <a:rPr lang="en-US" sz="2200" dirty="0">
                <a:latin typeface="Andale Mono" panose="020B0509000000000004" pitchFamily="49" charset="0"/>
              </a:rPr>
              <a:t>NumSeq@2f92e0f4</a:t>
            </a:r>
          </a:p>
          <a:p>
            <a:r>
              <a:rPr lang="en-US" sz="2200" dirty="0">
                <a:latin typeface="Andale Mono" panose="020B0509000000000004" pitchFamily="49" charset="0"/>
              </a:rPr>
              <a:t>--&gt; (456)</a:t>
            </a:r>
          </a:p>
          <a:p>
            <a:r>
              <a:rPr lang="en-US" sz="2200" dirty="0">
                <a:latin typeface="Andale Mono" panose="020B0509000000000004" pitchFamily="49" charset="0"/>
              </a:rPr>
              <a:t>NumSeq@28a418fc</a:t>
            </a:r>
          </a:p>
          <a:p>
            <a:r>
              <a:rPr lang="en-US" sz="2200" dirty="0">
                <a:latin typeface="Andale Mono" panose="020B0509000000000004" pitchFamily="49" charset="0"/>
              </a:rPr>
              <a:t>--&gt; ^D</a:t>
            </a:r>
          </a:p>
        </p:txBody>
      </p:sp>
    </p:spTree>
    <p:extLst>
      <p:ext uri="{BB962C8B-B14F-4D97-AF65-F5344CB8AC3E}">
        <p14:creationId xmlns:p14="http://schemas.microsoft.com/office/powerpoint/2010/main" val="137911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EAA67-7B6A-DB48-8CBC-28DBF198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74D21-1780-714A-80FA-558DECB7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B73F4-EEFB-9D4C-A7B0-2E268D762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257" y="0"/>
            <a:ext cx="981474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B0E6EB-675B-8640-BD40-4E73853BC13E}"/>
              </a:ext>
            </a:extLst>
          </p:cNvPr>
          <p:cNvSpPr txBox="1"/>
          <p:nvPr/>
        </p:nvSpPr>
        <p:spPr>
          <a:xfrm rot="16200000">
            <a:off x="-257830" y="3123210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Let's talk "Discussions"</a:t>
            </a:r>
          </a:p>
        </p:txBody>
      </p:sp>
    </p:spTree>
    <p:extLst>
      <p:ext uri="{BB962C8B-B14F-4D97-AF65-F5344CB8AC3E}">
        <p14:creationId xmlns:p14="http://schemas.microsoft.com/office/powerpoint/2010/main" val="25982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50BB65-B1AF-EE4E-AC7D-899C9C74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PLCC Section 3: Defining Semantic Actions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9DD02C-A4AF-7047-B435-8C024F4A9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4670612" cy="35993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numSeq</a:t>
            </a:r>
            <a:r>
              <a:rPr lang="en-US" dirty="0">
                <a:latin typeface="Andale Mono" panose="020B0509000000000004" pitchFamily="49" charset="0"/>
              </a:rPr>
              <a:t>&gt; ::= LPAREN &lt;</a:t>
            </a:r>
            <a:r>
              <a:rPr lang="en-US" dirty="0" err="1">
                <a:latin typeface="Andale Mono" panose="020B0509000000000004" pitchFamily="49" charset="0"/>
              </a:rPr>
              <a:t>nums</a:t>
            </a:r>
            <a:r>
              <a:rPr lang="en-US" dirty="0">
                <a:latin typeface="Andale Mono" panose="020B0509000000000004" pitchFamily="49" charset="0"/>
              </a:rPr>
              <a:t>&gt; RPAREN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nums</a:t>
            </a:r>
            <a:r>
              <a:rPr lang="en-US" dirty="0">
                <a:latin typeface="Andale Mono" panose="020B0509000000000004" pitchFamily="49" charset="0"/>
              </a:rPr>
              <a:t>&gt;   **= &lt;NUM&gt;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%    </a:t>
            </a:r>
          </a:p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NumSeq</a:t>
            </a:r>
            <a:r>
              <a:rPr lang="en-US" dirty="0">
                <a:latin typeface="Andale Mono" panose="020B05090000000000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%%%     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public String </a:t>
            </a:r>
            <a:r>
              <a:rPr lang="en-US" dirty="0" err="1">
                <a:latin typeface="Andale Mono" panose="020B0509000000000004" pitchFamily="49" charset="0"/>
              </a:rPr>
              <a:t>toString</a:t>
            </a:r>
            <a:r>
              <a:rPr lang="en-US" dirty="0">
                <a:latin typeface="Andale Mono" panose="020B05090000000000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String ret = "( ";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for (Token </a:t>
            </a:r>
            <a:r>
              <a:rPr lang="en-US" dirty="0" err="1">
                <a:latin typeface="Andale Mono" panose="020B0509000000000004" pitchFamily="49" charset="0"/>
              </a:rPr>
              <a:t>tok</a:t>
            </a:r>
            <a:r>
              <a:rPr lang="en-US" dirty="0">
                <a:latin typeface="Andale Mono" panose="020B0509000000000004" pitchFamily="49" charset="0"/>
              </a:rPr>
              <a:t>: </a:t>
            </a:r>
            <a:r>
              <a:rPr lang="en-US" dirty="0" err="1">
                <a:latin typeface="Andale Mono" panose="020B0509000000000004" pitchFamily="49" charset="0"/>
              </a:rPr>
              <a:t>nums.numList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    ret += </a:t>
            </a:r>
            <a:r>
              <a:rPr lang="en-US" dirty="0" err="1">
                <a:latin typeface="Andale Mono" panose="020B0509000000000004" pitchFamily="49" charset="0"/>
              </a:rPr>
              <a:t>tok</a:t>
            </a:r>
            <a:r>
              <a:rPr lang="en-US" dirty="0">
                <a:latin typeface="Andale Mono" panose="020B0509000000000004" pitchFamily="49" charset="0"/>
              </a:rPr>
              <a:t> + " ";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    return ret + ")";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%%%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B0C23-E992-D944-A8A7-FBF1E8BA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DBAC9-1DF2-1544-82B6-BE0D98EC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12859875-594B-3545-885C-80748931121C}"/>
              </a:ext>
            </a:extLst>
          </p:cNvPr>
          <p:cNvSpPr/>
          <p:nvPr/>
        </p:nvSpPr>
        <p:spPr>
          <a:xfrm>
            <a:off x="7890933" y="2336872"/>
            <a:ext cx="2895600" cy="880533"/>
          </a:xfrm>
          <a:prstGeom prst="wedgeRoundRectCallout">
            <a:avLst>
              <a:gd name="adj1" fmla="val -263912"/>
              <a:gd name="adj2" fmla="val 625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will now add features to class </a:t>
            </a:r>
            <a:r>
              <a:rPr lang="en-US" dirty="0" err="1">
                <a:latin typeface="Andale Mono" panose="020B0509000000000004" pitchFamily="49" charset="0"/>
              </a:rPr>
              <a:t>NumSeq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D912BCE1-60F2-9248-A900-911FE786C724}"/>
              </a:ext>
            </a:extLst>
          </p:cNvPr>
          <p:cNvSpPr/>
          <p:nvPr/>
        </p:nvSpPr>
        <p:spPr>
          <a:xfrm>
            <a:off x="5003157" y="3657600"/>
            <a:ext cx="754176" cy="17610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203971E7-1F0F-A14C-BA7F-36CF308650D8}"/>
              </a:ext>
            </a:extLst>
          </p:cNvPr>
          <p:cNvSpPr/>
          <p:nvPr/>
        </p:nvSpPr>
        <p:spPr>
          <a:xfrm>
            <a:off x="8788400" y="3742339"/>
            <a:ext cx="2895600" cy="575661"/>
          </a:xfrm>
          <a:prstGeom prst="wedgeRoundRectCallout">
            <a:avLst>
              <a:gd name="adj1" fmla="val -148707"/>
              <a:gd name="adj2" fmla="val 89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Here is a new method.</a:t>
            </a:r>
            <a:endParaRPr lang="en-US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26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8D2E3-1DF3-AD49-8436-96151F4F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D8E46-C0BA-A74B-9D0E-DC52F81C4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78FEFC-90C4-AC45-A8E6-06586A32BF54}"/>
              </a:ext>
            </a:extLst>
          </p:cNvPr>
          <p:cNvSpPr txBox="1"/>
          <p:nvPr/>
        </p:nvSpPr>
        <p:spPr>
          <a:xfrm>
            <a:off x="2726267" y="237067"/>
            <a:ext cx="5698996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$ </a:t>
            </a:r>
            <a:r>
              <a:rPr lang="en-US" dirty="0" err="1">
                <a:latin typeface="Andale Mono" panose="020B0509000000000004" pitchFamily="49" charset="0"/>
              </a:rPr>
              <a:t>plccmk</a:t>
            </a:r>
            <a:r>
              <a:rPr lang="en-US" dirty="0">
                <a:latin typeface="Andale Mono" panose="020B0509000000000004" pitchFamily="49" charset="0"/>
              </a:rPr>
              <a:t> numlistv3.plcc</a:t>
            </a:r>
          </a:p>
          <a:p>
            <a:r>
              <a:rPr lang="en-US" dirty="0" err="1">
                <a:latin typeface="Andale Mono" panose="020B0509000000000004" pitchFamily="49" charset="0"/>
              </a:rPr>
              <a:t>Nonterminals</a:t>
            </a:r>
            <a:r>
              <a:rPr lang="en-US" dirty="0">
                <a:latin typeface="Andale Mono" panose="020B0509000000000004" pitchFamily="49" charset="0"/>
              </a:rPr>
              <a:t> (* indicates start symbol):</a:t>
            </a:r>
          </a:p>
          <a:p>
            <a:r>
              <a:rPr lang="en-US" dirty="0">
                <a:latin typeface="Andale Mono" panose="020B0509000000000004" pitchFamily="49" charset="0"/>
              </a:rPr>
              <a:t> *&lt;</a:t>
            </a:r>
            <a:r>
              <a:rPr lang="en-US" dirty="0" err="1">
                <a:latin typeface="Andale Mono" panose="020B0509000000000004" pitchFamily="49" charset="0"/>
              </a:rPr>
              <a:t>numSeq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</a:p>
          <a:p>
            <a:r>
              <a:rPr lang="en-US" dirty="0">
                <a:latin typeface="Andale Mono" panose="020B0509000000000004" pitchFamily="49" charset="0"/>
              </a:rPr>
              <a:t>  &lt;</a:t>
            </a:r>
            <a:r>
              <a:rPr lang="en-US" dirty="0" err="1">
                <a:latin typeface="Andale Mono" panose="020B0509000000000004" pitchFamily="49" charset="0"/>
              </a:rPr>
              <a:t>nums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</a:p>
          <a:p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>
                <a:latin typeface="Andale Mono" panose="020B0509000000000004" pitchFamily="49" charset="0"/>
              </a:rPr>
              <a:t>Abstract classes:</a:t>
            </a:r>
          </a:p>
          <a:p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>
                <a:latin typeface="Andale Mono" panose="020B0509000000000004" pitchFamily="49" charset="0"/>
              </a:rPr>
              <a:t>Java source files created:</a:t>
            </a:r>
          </a:p>
          <a:p>
            <a:r>
              <a:rPr lang="en-US" dirty="0">
                <a:latin typeface="Andale Mono" panose="020B0509000000000004" pitchFamily="49" charset="0"/>
              </a:rPr>
              <a:t>  </a:t>
            </a:r>
            <a:r>
              <a:rPr lang="en-US" dirty="0" err="1">
                <a:latin typeface="Andale Mono" panose="020B0509000000000004" pitchFamily="49" charset="0"/>
              </a:rPr>
              <a:t>NumSeq.java</a:t>
            </a: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>
                <a:latin typeface="Andale Mono" panose="020B0509000000000004" pitchFamily="49" charset="0"/>
              </a:rPr>
              <a:t>  </a:t>
            </a:r>
            <a:r>
              <a:rPr lang="en-US" dirty="0" err="1">
                <a:latin typeface="Andale Mono" panose="020B0509000000000004" pitchFamily="49" charset="0"/>
              </a:rPr>
              <a:t>Nums.java</a:t>
            </a: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>
                <a:latin typeface="Andale Mono" panose="020B0509000000000004" pitchFamily="49" charset="0"/>
              </a:rPr>
              <a:t>$ parse</a:t>
            </a:r>
          </a:p>
          <a:p>
            <a:r>
              <a:rPr lang="en-US" dirty="0">
                <a:latin typeface="Andale Mono" panose="020B0509000000000004" pitchFamily="49" charset="0"/>
              </a:rPr>
              <a:t>(1 2 3)</a:t>
            </a:r>
          </a:p>
          <a:p>
            <a:r>
              <a:rPr lang="en-US" dirty="0">
                <a:latin typeface="Andale Mono" panose="020B0509000000000004" pitchFamily="49" charset="0"/>
              </a:rPr>
              <a:t>( 1 2 3 )</a:t>
            </a:r>
          </a:p>
          <a:p>
            <a:r>
              <a:rPr lang="en-US" dirty="0">
                <a:latin typeface="Andale Mono" panose="020B0509000000000004" pitchFamily="49" charset="0"/>
              </a:rPr>
              <a:t>$ rep</a:t>
            </a:r>
          </a:p>
          <a:p>
            <a:r>
              <a:rPr lang="en-US" dirty="0">
                <a:latin typeface="Andale Mono" panose="020B0509000000000004" pitchFamily="49" charset="0"/>
              </a:rPr>
              <a:t>--&gt; (1 2 3)</a:t>
            </a:r>
          </a:p>
          <a:p>
            <a:r>
              <a:rPr lang="en-US" dirty="0">
                <a:latin typeface="Andale Mono" panose="020B0509000000000004" pitchFamily="49" charset="0"/>
              </a:rPr>
              <a:t>( 1 2 3 )</a:t>
            </a:r>
          </a:p>
          <a:p>
            <a:r>
              <a:rPr lang="en-US" dirty="0">
                <a:latin typeface="Andale Mono" panose="020B0509000000000004" pitchFamily="49" charset="0"/>
              </a:rPr>
              <a:t>--&gt; (23         59           )</a:t>
            </a:r>
          </a:p>
          <a:p>
            <a:r>
              <a:rPr lang="en-US" dirty="0">
                <a:latin typeface="Andale Mono" panose="020B0509000000000004" pitchFamily="49" charset="0"/>
              </a:rPr>
              <a:t>( 23 59 )</a:t>
            </a:r>
          </a:p>
          <a:p>
            <a:r>
              <a:rPr lang="en-US" dirty="0">
                <a:latin typeface="Andale Mono" panose="020B0509000000000004" pitchFamily="49" charset="0"/>
              </a:rPr>
              <a:t>--&gt; (8)</a:t>
            </a:r>
          </a:p>
          <a:p>
            <a:r>
              <a:rPr lang="en-US" dirty="0">
                <a:latin typeface="Andale Mono" panose="020B0509000000000004" pitchFamily="49" charset="0"/>
              </a:rPr>
              <a:t>( 8 )</a:t>
            </a:r>
          </a:p>
          <a:p>
            <a:r>
              <a:rPr lang="en-US" dirty="0">
                <a:latin typeface="Andale Mono" panose="020B0509000000000004" pitchFamily="49" charset="0"/>
              </a:rPr>
              <a:t>--&gt; ()</a:t>
            </a:r>
          </a:p>
          <a:p>
            <a:r>
              <a:rPr lang="en-US" dirty="0">
                <a:latin typeface="Andale Mono" panose="020B0509000000000004" pitchFamily="49" charset="0"/>
              </a:rPr>
              <a:t>( )</a:t>
            </a:r>
          </a:p>
          <a:p>
            <a:r>
              <a:rPr lang="en-US" dirty="0">
                <a:latin typeface="Andale Mono" panose="020B0509000000000004" pitchFamily="49" charset="0"/>
              </a:rPr>
              <a:t>--&gt; ^D</a:t>
            </a:r>
          </a:p>
        </p:txBody>
      </p:sp>
    </p:spTree>
    <p:extLst>
      <p:ext uri="{BB962C8B-B14F-4D97-AF65-F5344CB8AC3E}">
        <p14:creationId xmlns:p14="http://schemas.microsoft.com/office/powerpoint/2010/main" val="3468625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A974-4A35-6C46-BADE-2A6DDA99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to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E33EE-3F69-6B49-8328-7C35496EE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numlistv1.plcc – recursive grammar</a:t>
            </a:r>
          </a:p>
          <a:p>
            <a:r>
              <a:rPr lang="en-US" dirty="0"/>
              <a:t>numlistv2.plcc – iterative grammar</a:t>
            </a:r>
          </a:p>
          <a:p>
            <a:r>
              <a:rPr lang="en-US" dirty="0"/>
              <a:t>numlistv3.plcc – iterative grammar with redisplay semantics</a:t>
            </a:r>
          </a:p>
          <a:p>
            <a:r>
              <a:rPr lang="en-US" dirty="0"/>
              <a:t>numlistv4.plcc – as in v3 but with more info about tokens shown</a:t>
            </a:r>
          </a:p>
          <a:p>
            <a:r>
              <a:rPr lang="en-US" dirty="0"/>
              <a:t>numlistv5.plcc – ¡new feature! – iteration with separators</a:t>
            </a:r>
          </a:p>
          <a:p>
            <a:r>
              <a:rPr lang="en-US" dirty="0"/>
              <a:t>numlistv6.plcc – recursive grammar with min-finding semantics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E87C3-6431-CC46-82ED-8EA38F8B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0184F-73A6-4342-9973-1C385765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</p:spTree>
    <p:extLst>
      <p:ext uri="{BB962C8B-B14F-4D97-AF65-F5344CB8AC3E}">
        <p14:creationId xmlns:p14="http://schemas.microsoft.com/office/powerpoint/2010/main" val="39826349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89F8-DE2A-5D40-A01F-ADE30C3B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You Know </a:t>
            </a:r>
            <a:r>
              <a:rPr lang="en-US" u="sng" dirty="0"/>
              <a:t>Everything</a:t>
            </a:r>
            <a:r>
              <a:rPr lang="en-US" dirty="0"/>
              <a:t> about Using PLCC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33F2A9-2FFC-7848-A9C9-41AD4A75C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8306" y="2336872"/>
            <a:ext cx="4705874" cy="33508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88C63-8A0A-FF43-B929-62872CE52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(except for some "cool" stuff you can do in the Java section)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F2917-F648-7648-AF75-8EE72CCF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F92E1-C295-8749-AAF9-22EA63BA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</p:spTree>
    <p:extLst>
      <p:ext uri="{BB962C8B-B14F-4D97-AF65-F5344CB8AC3E}">
        <p14:creationId xmlns:p14="http://schemas.microsoft.com/office/powerpoint/2010/main" val="67933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6776-FF76-944F-A4F3-86C53F34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6FD6-2AED-F346-8DAF-CE7ABB774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060466"/>
          </a:xfrm>
        </p:spPr>
        <p:txBody>
          <a:bodyPr>
            <a:normAutofit/>
          </a:bodyPr>
          <a:lstStyle/>
          <a:p>
            <a:r>
              <a:rPr lang="en-US" dirty="0"/>
              <a:t>Given that</a:t>
            </a:r>
          </a:p>
          <a:p>
            <a:pPr lvl="1"/>
            <a:r>
              <a:rPr lang="en-US" dirty="0"/>
              <a:t>the tokens {LPAREN,RPAREN,LBRACE,RBRACE,WHILE,SEMI} and</a:t>
            </a:r>
          </a:p>
          <a:p>
            <a:pPr lvl="1"/>
            <a:r>
              <a:rPr lang="en-US" dirty="0"/>
              <a:t>the grammar variables {&lt;expr&gt;,&lt;</a:t>
            </a:r>
            <a:r>
              <a:rPr lang="en-US" dirty="0" err="1"/>
              <a:t>stmt</a:t>
            </a:r>
            <a:r>
              <a:rPr lang="en-US" dirty="0"/>
              <a:t>&gt;}</a:t>
            </a:r>
          </a:p>
          <a:p>
            <a:pPr marL="457200" lvl="1" indent="0">
              <a:buNone/>
            </a:pPr>
            <a:r>
              <a:rPr lang="en-US" dirty="0"/>
              <a:t>are already defined,</a:t>
            </a:r>
          </a:p>
          <a:p>
            <a:r>
              <a:rPr lang="en-US" dirty="0"/>
              <a:t>Write grammar rules for the classic C/Java </a:t>
            </a:r>
            <a:r>
              <a:rPr lang="en-US" dirty="0">
                <a:latin typeface="Andale Mono" panose="020B0509000000000004" pitchFamily="49" charset="0"/>
              </a:rPr>
              <a:t>while</a:t>
            </a:r>
            <a:r>
              <a:rPr lang="en-US" dirty="0"/>
              <a:t> statement.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9F8FB-BDE5-3947-AAAA-F403438B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CC89-FDC4-584A-A6D0-1464992B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89BF5-61B2-2D4D-8791-24F3A9BD7858}"/>
              </a:ext>
            </a:extLst>
          </p:cNvPr>
          <p:cNvSpPr txBox="1"/>
          <p:nvPr/>
        </p:nvSpPr>
        <p:spPr>
          <a:xfrm>
            <a:off x="4494695" y="4286389"/>
            <a:ext cx="611257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while ( EXPR ) {</a:t>
            </a:r>
          </a:p>
          <a:p>
            <a:r>
              <a:rPr lang="en-US" dirty="0">
                <a:latin typeface="Andale Mono" panose="020B0509000000000004" pitchFamily="49" charset="0"/>
              </a:rPr>
              <a:t>    STMT ;</a:t>
            </a:r>
          </a:p>
          <a:p>
            <a:r>
              <a:rPr lang="en-US" dirty="0">
                <a:latin typeface="Andale Mono" panose="020B0509000000000004" pitchFamily="49" charset="0"/>
              </a:rPr>
              <a:t>    while ( EXPR ) { STMT ; STMT ; STMT ; }</a:t>
            </a:r>
          </a:p>
          <a:p>
            <a:r>
              <a:rPr lang="en-US" dirty="0">
                <a:latin typeface="Andale Mono" panose="020B0509000000000004" pitchFamily="49" charset="0"/>
              </a:rPr>
              <a:t>    STMT ;</a:t>
            </a:r>
          </a:p>
          <a:p>
            <a:r>
              <a:rPr lang="en-US" dirty="0">
                <a:latin typeface="Andale Mono" panose="020B0509000000000004" pitchFamily="49" charset="0"/>
              </a:rPr>
              <a:t>    STMT ;</a:t>
            </a:r>
          </a:p>
          <a:p>
            <a:r>
              <a:rPr lang="en-US" dirty="0">
                <a:latin typeface="Andale Mono" panose="020B05090000000000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0575E-A11E-044D-929C-317B9D867DD6}"/>
              </a:ext>
            </a:extLst>
          </p:cNvPr>
          <p:cNvSpPr txBox="1"/>
          <p:nvPr/>
        </p:nvSpPr>
        <p:spPr>
          <a:xfrm>
            <a:off x="1449537" y="4900046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while(EXPR){STMT;}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5E3DF5-060B-DF43-988C-A1B4BE84736D}"/>
              </a:ext>
            </a:extLst>
          </p:cNvPr>
          <p:cNvSpPr txBox="1"/>
          <p:nvPr/>
        </p:nvSpPr>
        <p:spPr>
          <a:xfrm>
            <a:off x="1292777" y="4289600"/>
            <a:ext cx="91454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&lt;prog&gt; ::= &lt;</a:t>
            </a:r>
            <a:r>
              <a:rPr lang="en-US" dirty="0" err="1">
                <a:latin typeface="Andale Mono" panose="020B0509000000000004" pitchFamily="49" charset="0"/>
              </a:rPr>
              <a:t>stmt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</a:p>
          <a:p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stmt</a:t>
            </a:r>
            <a:r>
              <a:rPr lang="en-US" dirty="0">
                <a:latin typeface="Andale Mono" panose="020B0509000000000004" pitchFamily="49" charset="0"/>
              </a:rPr>
              <a:t>&gt;:Default ::= &lt;STMT&gt; SEMI</a:t>
            </a:r>
          </a:p>
          <a:p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stmt</a:t>
            </a:r>
            <a:r>
              <a:rPr lang="en-US" dirty="0">
                <a:latin typeface="Andale Mono" panose="020B0509000000000004" pitchFamily="49" charset="0"/>
              </a:rPr>
              <a:t>&gt;:While ::= WHILE LPAREN &lt;expr&gt; RPAREN LBRACE &lt;</a:t>
            </a:r>
            <a:r>
              <a:rPr lang="en-US" dirty="0" err="1">
                <a:latin typeface="Andale Mono" panose="020B0509000000000004" pitchFamily="49" charset="0"/>
              </a:rPr>
              <a:t>stmts</a:t>
            </a:r>
            <a:r>
              <a:rPr lang="en-US" dirty="0">
                <a:latin typeface="Andale Mono" panose="020B0509000000000004" pitchFamily="49" charset="0"/>
              </a:rPr>
              <a:t>&gt; RBRACE</a:t>
            </a:r>
          </a:p>
          <a:p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stmts</a:t>
            </a:r>
            <a:r>
              <a:rPr lang="en-US" dirty="0">
                <a:latin typeface="Andale Mono" panose="020B0509000000000004" pitchFamily="49" charset="0"/>
              </a:rPr>
              <a:t>&gt;:None ::= </a:t>
            </a:r>
          </a:p>
          <a:p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stmts</a:t>
            </a:r>
            <a:r>
              <a:rPr lang="en-US" dirty="0">
                <a:latin typeface="Andale Mono" panose="020B0509000000000004" pitchFamily="49" charset="0"/>
              </a:rPr>
              <a:t>&gt;:More ::= &lt;</a:t>
            </a:r>
            <a:r>
              <a:rPr lang="en-US" dirty="0" err="1">
                <a:latin typeface="Andale Mono" panose="020B0509000000000004" pitchFamily="49" charset="0"/>
              </a:rPr>
              <a:t>stmt</a:t>
            </a:r>
            <a:r>
              <a:rPr lang="en-US" dirty="0">
                <a:latin typeface="Andale Mono" panose="020B0509000000000004" pitchFamily="49" charset="0"/>
              </a:rPr>
              <a:t>&gt; &lt;</a:t>
            </a:r>
            <a:r>
              <a:rPr lang="en-US" dirty="0" err="1">
                <a:latin typeface="Andale Mono" panose="020B0509000000000004" pitchFamily="49" charset="0"/>
              </a:rPr>
              <a:t>stmts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</a:p>
          <a:p>
            <a:r>
              <a:rPr lang="en-US" dirty="0">
                <a:latin typeface="Andale Mono" panose="020B0509000000000004" pitchFamily="49" charset="0"/>
              </a:rPr>
              <a:t>&lt;expr&gt; ::= &lt;EXPR&gt;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0415A7-8778-934C-B841-3CA90FA6B469}"/>
              </a:ext>
            </a:extLst>
          </p:cNvPr>
          <p:cNvSpPr/>
          <p:nvPr/>
        </p:nvSpPr>
        <p:spPr>
          <a:xfrm>
            <a:off x="1191802" y="4181582"/>
            <a:ext cx="9709079" cy="185913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uiExpand="1" build="p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6776-FF76-944F-A4F3-86C53F34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6FD6-2AED-F346-8DAF-CE7ABB774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060466"/>
          </a:xfrm>
        </p:spPr>
        <p:txBody>
          <a:bodyPr>
            <a:normAutofit/>
          </a:bodyPr>
          <a:lstStyle/>
          <a:p>
            <a:r>
              <a:rPr lang="en-US" dirty="0"/>
              <a:t>Given that</a:t>
            </a:r>
          </a:p>
          <a:p>
            <a:pPr lvl="1"/>
            <a:r>
              <a:rPr lang="en-US" dirty="0"/>
              <a:t>the tokens {LPAREN,RPAREN,IF,ELSE,SEMI} and</a:t>
            </a:r>
          </a:p>
          <a:p>
            <a:pPr lvl="1"/>
            <a:r>
              <a:rPr lang="en-US" dirty="0"/>
              <a:t>the grammar variables {&lt;expr&gt;,&lt;</a:t>
            </a:r>
            <a:r>
              <a:rPr lang="en-US" dirty="0" err="1"/>
              <a:t>stmt</a:t>
            </a:r>
            <a:r>
              <a:rPr lang="en-US" dirty="0"/>
              <a:t>&gt;}</a:t>
            </a:r>
          </a:p>
          <a:p>
            <a:pPr marL="457200" lvl="1" indent="0">
              <a:buNone/>
            </a:pPr>
            <a:r>
              <a:rPr lang="en-US" dirty="0"/>
              <a:t>are already defined,</a:t>
            </a:r>
          </a:p>
          <a:p>
            <a:r>
              <a:rPr lang="en-US" dirty="0"/>
              <a:t>Write grammar rules for the classic C/Java </a:t>
            </a:r>
            <a:r>
              <a:rPr lang="en-US" dirty="0">
                <a:latin typeface="Andale Mono" panose="020B0509000000000004" pitchFamily="49" charset="0"/>
              </a:rPr>
              <a:t>if</a:t>
            </a:r>
            <a:r>
              <a:rPr lang="en-US" dirty="0"/>
              <a:t> statement.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9F8FB-BDE5-3947-AAAA-F403438B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CC89-FDC4-584A-A6D0-1464992B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6C675-F64B-6744-964C-25588DB1DD70}"/>
              </a:ext>
            </a:extLst>
          </p:cNvPr>
          <p:cNvSpPr txBox="1"/>
          <p:nvPr/>
        </p:nvSpPr>
        <p:spPr>
          <a:xfrm>
            <a:off x="1335640" y="4623371"/>
            <a:ext cx="8318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stmt</a:t>
            </a:r>
            <a:r>
              <a:rPr lang="en-US" dirty="0">
                <a:latin typeface="Andale Mono" panose="020B0509000000000004" pitchFamily="49" charset="0"/>
              </a:rPr>
              <a:t>&gt;:</a:t>
            </a:r>
            <a:r>
              <a:rPr lang="en-US" dirty="0" err="1">
                <a:latin typeface="Andale Mono" panose="020B0509000000000004" pitchFamily="49" charset="0"/>
              </a:rPr>
              <a:t>ifStmt</a:t>
            </a:r>
            <a:r>
              <a:rPr lang="en-US" dirty="0">
                <a:latin typeface="Andale Mono" panose="020B0509000000000004" pitchFamily="49" charset="0"/>
              </a:rPr>
              <a:t> ::= IF LPAREN &lt;expr&gt; RPAREN &lt;</a:t>
            </a:r>
            <a:r>
              <a:rPr lang="en-US" dirty="0" err="1">
                <a:latin typeface="Andale Mono" panose="020B0509000000000004" pitchFamily="49" charset="0"/>
              </a:rPr>
              <a:t>stmt</a:t>
            </a:r>
            <a:r>
              <a:rPr lang="en-US" dirty="0">
                <a:latin typeface="Andale Mono" panose="020B0509000000000004" pitchFamily="49" charset="0"/>
              </a:rPr>
              <a:t>&gt; &lt;</a:t>
            </a:r>
            <a:r>
              <a:rPr lang="en-US" dirty="0" err="1">
                <a:latin typeface="Andale Mono" panose="020B0509000000000004" pitchFamily="49" charset="0"/>
              </a:rPr>
              <a:t>elsePart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</a:p>
          <a:p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elsePart</a:t>
            </a:r>
            <a:r>
              <a:rPr lang="en-US" dirty="0">
                <a:latin typeface="Andale Mono" panose="020B0509000000000004" pitchFamily="49" charset="0"/>
              </a:rPr>
              <a:t>&gt;:</a:t>
            </a:r>
            <a:r>
              <a:rPr lang="en-US" dirty="0" err="1">
                <a:latin typeface="Andale Mono" panose="020B0509000000000004" pitchFamily="49" charset="0"/>
              </a:rPr>
              <a:t>RealElse</a:t>
            </a:r>
            <a:r>
              <a:rPr lang="en-US" dirty="0">
                <a:latin typeface="Andale Mono" panose="020B0509000000000004" pitchFamily="49" charset="0"/>
              </a:rPr>
              <a:t> ::= ELSE &lt;</a:t>
            </a:r>
            <a:r>
              <a:rPr lang="en-US" dirty="0" err="1">
                <a:latin typeface="Andale Mono" panose="020B0509000000000004" pitchFamily="49" charset="0"/>
              </a:rPr>
              <a:t>stmt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</a:p>
          <a:p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latin typeface="Andale Mono" panose="020B0509000000000004" pitchFamily="49" charset="0"/>
              </a:rPr>
              <a:t>elsePart</a:t>
            </a:r>
            <a:r>
              <a:rPr lang="en-US" dirty="0">
                <a:latin typeface="Andale Mono" panose="020B0509000000000004" pitchFamily="49" charset="0"/>
              </a:rPr>
              <a:t>&gt;:</a:t>
            </a:r>
            <a:r>
              <a:rPr lang="en-US" dirty="0" err="1">
                <a:latin typeface="Andale Mono" panose="020B0509000000000004" pitchFamily="49" charset="0"/>
              </a:rPr>
              <a:t>NoElse</a:t>
            </a:r>
            <a:r>
              <a:rPr lang="en-US" dirty="0">
                <a:latin typeface="Andale Mono" panose="020B0509000000000004" pitchFamily="49" charset="0"/>
              </a:rPr>
              <a:t> ::=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D02067-E2EC-2244-B248-9775606528AF}"/>
              </a:ext>
            </a:extLst>
          </p:cNvPr>
          <p:cNvSpPr/>
          <p:nvPr/>
        </p:nvSpPr>
        <p:spPr>
          <a:xfrm>
            <a:off x="1094274" y="4180424"/>
            <a:ext cx="10508721" cy="185913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472ED6-2B8F-9845-B00C-B3C4897C84C8}"/>
              </a:ext>
            </a:extLst>
          </p:cNvPr>
          <p:cNvCxnSpPr/>
          <p:nvPr/>
        </p:nvCxnSpPr>
        <p:spPr>
          <a:xfrm flipV="1">
            <a:off x="680321" y="4233884"/>
            <a:ext cx="9464576" cy="1538849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ABAF62-4DEE-9C4D-9FF8-B396325D51D0}"/>
              </a:ext>
            </a:extLst>
          </p:cNvPr>
          <p:cNvSpPr txBox="1"/>
          <p:nvPr/>
        </p:nvSpPr>
        <p:spPr>
          <a:xfrm>
            <a:off x="9749481" y="4786826"/>
            <a:ext cx="1712328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Ambiguous—</a:t>
            </a:r>
          </a:p>
          <a:p>
            <a:r>
              <a:rPr lang="en-US" dirty="0">
                <a:solidFill>
                  <a:srgbClr val="FF0000"/>
                </a:solidFill>
              </a:rPr>
              <a:t>Doesn’t work!!</a:t>
            </a:r>
          </a:p>
        </p:txBody>
      </p:sp>
    </p:spTree>
    <p:extLst>
      <p:ext uri="{BB962C8B-B14F-4D97-AF65-F5344CB8AC3E}">
        <p14:creationId xmlns:p14="http://schemas.microsoft.com/office/powerpoint/2010/main" val="141575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4C76-1BCD-3E4D-B9CF-284BE4960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Beginners’ PLCC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1FB68-F2F8-C747-876D-CC86069922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started using the tool</a:t>
            </a:r>
          </a:p>
          <a:p>
            <a:r>
              <a:rPr lang="en-US" dirty="0"/>
              <a:t>Spring 2020</a:t>
            </a:r>
          </a:p>
        </p:txBody>
      </p:sp>
    </p:spTree>
    <p:extLst>
      <p:ext uri="{BB962C8B-B14F-4D97-AF65-F5344CB8AC3E}">
        <p14:creationId xmlns:p14="http://schemas.microsoft.com/office/powerpoint/2010/main" val="220560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ED28-D492-6742-80DD-2B1D719B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PLCC File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2A3C-0B6C-B143-AF61-F1F85CB8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plcc.</a:t>
            </a:r>
            <a:r>
              <a:rPr lang="en-US" dirty="0" err="1"/>
              <a:t>py</a:t>
            </a:r>
            <a:r>
              <a:rPr lang="en-US" dirty="0"/>
              <a:t> (</a:t>
            </a:r>
            <a:r>
              <a:rPr lang="en-US" dirty="0" err="1"/>
              <a:t>plcc</a:t>
            </a:r>
            <a:r>
              <a:rPr lang="en-US" dirty="0"/>
              <a:t> and </a:t>
            </a:r>
            <a:r>
              <a:rPr lang="en-US" dirty="0" err="1"/>
              <a:t>plccmk</a:t>
            </a:r>
            <a:r>
              <a:rPr lang="en-US" dirty="0"/>
              <a:t>) is used to create </a:t>
            </a:r>
            <a:r>
              <a:rPr lang="en-US" i="1" dirty="0"/>
              <a:t>language processors.</a:t>
            </a:r>
          </a:p>
          <a:p>
            <a:r>
              <a:rPr lang="en-US" dirty="0"/>
              <a:t>It reads a file containing a specification of</a:t>
            </a:r>
          </a:p>
          <a:p>
            <a:pPr lvl="1"/>
            <a:r>
              <a:rPr lang="en-US" dirty="0"/>
              <a:t>The tokens of your language</a:t>
            </a:r>
          </a:p>
          <a:p>
            <a:pPr lvl="1"/>
            <a:r>
              <a:rPr lang="en-US" dirty="0"/>
              <a:t>The grammar of your language</a:t>
            </a:r>
          </a:p>
          <a:p>
            <a:pPr lvl="1"/>
            <a:r>
              <a:rPr lang="en-US" dirty="0"/>
              <a:t>Additional support code (Java) to help process the resulting </a:t>
            </a:r>
            <a:r>
              <a:rPr lang="en-US" i="1" dirty="0"/>
              <a:t>abstract syntax tree</a:t>
            </a:r>
            <a:endParaRPr lang="en-US" dirty="0"/>
          </a:p>
          <a:p>
            <a:r>
              <a:rPr lang="en-US" dirty="0"/>
              <a:t>By default the </a:t>
            </a:r>
            <a:r>
              <a:rPr lang="en-US" dirty="0" err="1"/>
              <a:t>plcc</a:t>
            </a:r>
            <a:r>
              <a:rPr lang="en-US" dirty="0"/>
              <a:t> expects the specification file to be named </a:t>
            </a:r>
            <a:r>
              <a:rPr lang="en-US" b="1" dirty="0"/>
              <a:t>grammar</a:t>
            </a:r>
            <a:r>
              <a:rPr lang="en-US" dirty="0"/>
              <a:t>.</a:t>
            </a:r>
          </a:p>
          <a:p>
            <a:r>
              <a:rPr lang="en-US" b="1" u="sng" dirty="0"/>
              <a:t>Our</a:t>
            </a:r>
            <a:r>
              <a:rPr lang="en-US" b="1" dirty="0"/>
              <a:t> files will have distinct names and will end in ".</a:t>
            </a:r>
            <a:r>
              <a:rPr lang="en-US" b="1" dirty="0" err="1"/>
              <a:t>plcc</a:t>
            </a:r>
            <a:r>
              <a:rPr lang="en-US" b="1" dirty="0"/>
              <a:t>".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88948-5D5D-D244-A520-A36AEF36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C04BA-AE4E-2E45-AF4C-192696622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</p:spTree>
    <p:extLst>
      <p:ext uri="{BB962C8B-B14F-4D97-AF65-F5344CB8AC3E}">
        <p14:creationId xmlns:p14="http://schemas.microsoft.com/office/powerpoint/2010/main" val="401487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18D6-B580-5244-98A0-FFF485B9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PLCC Use Quick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C588-FB86-634A-913E-5A19DB5CE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$ </a:t>
            </a:r>
            <a:r>
              <a:rPr lang="en-US" dirty="0" err="1">
                <a:latin typeface="Andale Mono" panose="020B0509000000000004" pitchFamily="49" charset="0"/>
              </a:rPr>
              <a:t>plcc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 err="1">
                <a:latin typeface="Andale Mono" panose="020B0509000000000004" pitchFamily="49" charset="0"/>
              </a:rPr>
              <a:t>lang_spec.plcc</a:t>
            </a:r>
            <a:endParaRPr lang="en-US" dirty="0">
              <a:latin typeface="Andale Mono" panose="020B05090000000000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Andale Mono" panose="020B0509000000000004" pitchFamily="49" charset="0"/>
              </a:rPr>
              <a:t># Runs </a:t>
            </a:r>
            <a:r>
              <a:rPr lang="en-US" dirty="0" err="1">
                <a:latin typeface="Andale Mono" panose="020B0509000000000004" pitchFamily="49" charset="0"/>
              </a:rPr>
              <a:t>plcc.py</a:t>
            </a:r>
            <a:r>
              <a:rPr lang="en-US" dirty="0">
                <a:latin typeface="Andale Mono" panose="020B0509000000000004" pitchFamily="49" charset="0"/>
              </a:rPr>
              <a:t>, which</a:t>
            </a:r>
          </a:p>
          <a:p>
            <a:pPr marL="914400" lvl="2" indent="0">
              <a:buNone/>
            </a:pPr>
            <a:r>
              <a:rPr lang="en-US" dirty="0">
                <a:latin typeface="Andale Mono" panose="020B0509000000000004" pitchFamily="49" charset="0"/>
              </a:rPr>
              <a:t># reads your file, named on the command line;</a:t>
            </a:r>
          </a:p>
          <a:p>
            <a:pPr marL="914400" lvl="2" indent="0">
              <a:buNone/>
            </a:pPr>
            <a:r>
              <a:rPr lang="en-US" dirty="0">
                <a:latin typeface="Andale Mono" panose="020B0509000000000004" pitchFamily="49" charset="0"/>
              </a:rPr>
              <a:t># generates Java class files based on your file;</a:t>
            </a:r>
          </a:p>
          <a:p>
            <a:pPr marL="914400" lvl="2" indent="0">
              <a:buNone/>
            </a:pPr>
            <a:r>
              <a:rPr lang="en-US" dirty="0">
                <a:latin typeface="Andale Mono" panose="020B0509000000000004" pitchFamily="49" charset="0"/>
              </a:rPr>
              <a:t># adds some standard PLCC library classes (</a:t>
            </a:r>
            <a:r>
              <a:rPr lang="en-US" b="1" dirty="0" err="1">
                <a:latin typeface="Andale Mono" panose="020B0509000000000004" pitchFamily="49" charset="0"/>
              </a:rPr>
              <a:t>Std</a:t>
            </a:r>
            <a:r>
              <a:rPr lang="en-US" dirty="0">
                <a:latin typeface="Andale Mono" panose="020B0509000000000004" pitchFamily="49" charset="0"/>
              </a:rPr>
              <a:t> directory).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$ cd Java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$ </a:t>
            </a:r>
            <a:r>
              <a:rPr lang="en-US" dirty="0" err="1">
                <a:latin typeface="Andale Mono" panose="020B0509000000000004" pitchFamily="49" charset="0"/>
              </a:rPr>
              <a:t>javac</a:t>
            </a:r>
            <a:r>
              <a:rPr lang="en-US" dirty="0">
                <a:latin typeface="Andale Mono" panose="020B0509000000000004" pitchFamily="49" charset="0"/>
              </a:rPr>
              <a:t> *.java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# Scan class only runs the lexical scanner.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# Parser class runs all code generated by </a:t>
            </a:r>
            <a:r>
              <a:rPr lang="en-US" dirty="0" err="1">
                <a:latin typeface="Andale Mono" panose="020B0509000000000004" pitchFamily="49" charset="0"/>
              </a:rPr>
              <a:t>plcc</a:t>
            </a:r>
            <a:r>
              <a:rPr lang="en-US" dirty="0">
                <a:latin typeface="Andale Mono" panose="020B05090000000000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# Rep class repeatedly prompts you for new "programs".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264FE-9834-D24E-81A1-EF35F244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B9681-F1D5-6248-BBDF-3810F57A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8B4EB-877E-2A4F-8A20-847273A02AF3}"/>
              </a:ext>
            </a:extLst>
          </p:cNvPr>
          <p:cNvSpPr txBox="1"/>
          <p:nvPr/>
        </p:nvSpPr>
        <p:spPr>
          <a:xfrm>
            <a:off x="6020790" y="6543304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for some useful extras…</a:t>
            </a:r>
          </a:p>
        </p:txBody>
      </p:sp>
    </p:spTree>
    <p:extLst>
      <p:ext uri="{BB962C8B-B14F-4D97-AF65-F5344CB8AC3E}">
        <p14:creationId xmlns:p14="http://schemas.microsoft.com/office/powerpoint/2010/main" val="296099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18D6-B580-5244-98A0-FFF485B9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PLCC Use Quick Start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C588-FB86-634A-913E-5A19DB5CE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$ </a:t>
            </a:r>
            <a:r>
              <a:rPr lang="en-US" dirty="0" err="1">
                <a:latin typeface="Andale Mono" panose="020B0509000000000004" pitchFamily="49" charset="0"/>
              </a:rPr>
              <a:t>plccmk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 err="1">
                <a:latin typeface="Andale Mono" panose="020B0509000000000004" pitchFamily="49" charset="0"/>
              </a:rPr>
              <a:t>lang_spec.plcc</a:t>
            </a:r>
            <a:endParaRPr lang="en-US" dirty="0">
              <a:latin typeface="Andale Mono" panose="020B05090000000000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Andale Mono" panose="020B0509000000000004" pitchFamily="49" charset="0"/>
              </a:rPr>
              <a:t># Runs </a:t>
            </a:r>
            <a:r>
              <a:rPr lang="en-US" dirty="0" err="1">
                <a:latin typeface="Andale Mono" panose="020B0509000000000004" pitchFamily="49" charset="0"/>
              </a:rPr>
              <a:t>plcc.py</a:t>
            </a:r>
            <a:r>
              <a:rPr lang="en-US" dirty="0">
                <a:latin typeface="Andale Mono" panose="020B0509000000000004" pitchFamily="49" charset="0"/>
              </a:rPr>
              <a:t>, which</a:t>
            </a:r>
          </a:p>
          <a:p>
            <a:pPr marL="914400" lvl="2" indent="0">
              <a:buNone/>
            </a:pPr>
            <a:r>
              <a:rPr lang="en-US" dirty="0">
                <a:latin typeface="Andale Mono" panose="020B0509000000000004" pitchFamily="49" charset="0"/>
              </a:rPr>
              <a:t># reads your file, named on the command line;</a:t>
            </a:r>
          </a:p>
          <a:p>
            <a:pPr marL="914400" lvl="2" indent="0">
              <a:buNone/>
            </a:pPr>
            <a:r>
              <a:rPr lang="en-US" dirty="0">
                <a:latin typeface="Andale Mono" panose="020B0509000000000004" pitchFamily="49" charset="0"/>
              </a:rPr>
              <a:t># generates Java class files based on your file;</a:t>
            </a:r>
          </a:p>
          <a:p>
            <a:pPr marL="914400" lvl="2" indent="0">
              <a:buNone/>
            </a:pPr>
            <a:r>
              <a:rPr lang="en-US" dirty="0">
                <a:latin typeface="Andale Mono" panose="020B0509000000000004" pitchFamily="49" charset="0"/>
              </a:rPr>
              <a:t># adds some standard PLCC library classes (</a:t>
            </a:r>
            <a:r>
              <a:rPr lang="en-US" b="1" dirty="0" err="1">
                <a:latin typeface="Andale Mono" panose="020B0509000000000004" pitchFamily="49" charset="0"/>
              </a:rPr>
              <a:t>Std</a:t>
            </a:r>
            <a:r>
              <a:rPr lang="en-US" dirty="0">
                <a:latin typeface="Andale Mono" panose="020B0509000000000004" pitchFamily="49" charset="0"/>
              </a:rPr>
              <a:t> directory);</a:t>
            </a:r>
          </a:p>
          <a:p>
            <a:pPr marL="914400" lvl="2" indent="0">
              <a:buNone/>
            </a:pPr>
            <a:r>
              <a:rPr lang="en-US" dirty="0">
                <a:latin typeface="Andale Mono" panose="020B0509000000000004" pitchFamily="49" charset="0"/>
              </a:rPr>
              <a:t># compiles the code it put in the Java directory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# scan script only runs the lexical scanner.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# parse script runs all code generated by </a:t>
            </a:r>
            <a:r>
              <a:rPr lang="en-US" dirty="0" err="1">
                <a:latin typeface="Andale Mono" panose="020B0509000000000004" pitchFamily="49" charset="0"/>
              </a:rPr>
              <a:t>plcc</a:t>
            </a:r>
            <a:r>
              <a:rPr lang="en-US" dirty="0">
                <a:latin typeface="Andale Mono" panose="020B0509000000000004" pitchFamily="49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# rep script repeatedly prompts you for new "programs".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# </a:t>
            </a:r>
            <a:r>
              <a:rPr lang="en-US" b="1" dirty="0">
                <a:latin typeface="Andale Mono" panose="020B0509000000000004" pitchFamily="49" charset="0"/>
              </a:rPr>
              <a:t>rep-t</a:t>
            </a:r>
            <a:r>
              <a:rPr lang="en-US" dirty="0">
                <a:latin typeface="Andale Mono" panose="020B0509000000000004" pitchFamily="49" charset="0"/>
              </a:rPr>
              <a:t> script runs </a:t>
            </a:r>
            <a:r>
              <a:rPr lang="en-US" b="1" dirty="0">
                <a:latin typeface="Andale Mono" panose="020B0509000000000004" pitchFamily="49" charset="0"/>
              </a:rPr>
              <a:t>rep</a:t>
            </a:r>
            <a:r>
              <a:rPr lang="en-US" dirty="0">
                <a:latin typeface="Andale Mono" panose="020B0509000000000004" pitchFamily="49" charset="0"/>
              </a:rPr>
              <a:t> but also traces execution.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264FE-9834-D24E-81A1-EF35F244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B9681-F1D5-6248-BBDF-3810F57A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8B4EB-877E-2A4F-8A20-847273A02AF3}"/>
              </a:ext>
            </a:extLst>
          </p:cNvPr>
          <p:cNvSpPr txBox="1"/>
          <p:nvPr/>
        </p:nvSpPr>
        <p:spPr>
          <a:xfrm>
            <a:off x="6020790" y="6543304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for some useful extras…</a:t>
            </a:r>
          </a:p>
        </p:txBody>
      </p:sp>
    </p:spTree>
    <p:extLst>
      <p:ext uri="{BB962C8B-B14F-4D97-AF65-F5344CB8AC3E}">
        <p14:creationId xmlns:p14="http://schemas.microsoft.com/office/powerpoint/2010/main" val="300272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7AA7-148B-FF46-9CEB-D02DD4D2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of Grammar File (</a:t>
            </a:r>
            <a:r>
              <a:rPr lang="en-US" b="1" dirty="0"/>
              <a:t>.</a:t>
            </a:r>
            <a:r>
              <a:rPr lang="en-US" b="1" dirty="0" err="1"/>
              <a:t>plcc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0C06B-D751-3B4E-B0C7-89978B3C5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token definitions, using regular expressions (Java syntax)</a:t>
            </a:r>
          </a:p>
          <a:p>
            <a:pPr marL="0" indent="0">
              <a:buNone/>
            </a:pPr>
            <a:r>
              <a:rPr lang="en-US" dirty="0"/>
              <a:t>%</a:t>
            </a:r>
          </a:p>
          <a:p>
            <a:pPr marL="0" indent="0">
              <a:buNone/>
            </a:pPr>
            <a:r>
              <a:rPr lang="en-US" i="1" dirty="0"/>
              <a:t>grammar definition (to be explained later)</a:t>
            </a:r>
          </a:p>
          <a:p>
            <a:pPr marL="0" indent="0">
              <a:buNone/>
            </a:pPr>
            <a:r>
              <a:rPr lang="en-US" dirty="0"/>
              <a:t>%</a:t>
            </a:r>
          </a:p>
          <a:p>
            <a:pPr marL="0" indent="0">
              <a:buNone/>
            </a:pPr>
            <a:r>
              <a:rPr lang="en-US" i="1" dirty="0"/>
              <a:t>Java code for semantic behavior</a:t>
            </a:r>
          </a:p>
          <a:p>
            <a:r>
              <a:rPr lang="en-US" i="1" dirty="0"/>
              <a:t>can be included from other files (I like using the suffix </a:t>
            </a:r>
            <a:r>
              <a:rPr lang="en-US" b="1" dirty="0"/>
              <a:t>–</a:t>
            </a:r>
            <a:r>
              <a:rPr lang="en-US" b="1" dirty="0" err="1"/>
              <a:t>i.java</a:t>
            </a:r>
            <a:r>
              <a:rPr lang="en-US" i="1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D27F7-F089-7E46-9401-3363F795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1A6E9-4945-374F-B761-DCB7704F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9C814-48EB-814A-8133-825DC20741D3}"/>
              </a:ext>
            </a:extLst>
          </p:cNvPr>
          <p:cNvSpPr txBox="1"/>
          <p:nvPr/>
        </p:nvSpPr>
        <p:spPr>
          <a:xfrm>
            <a:off x="7707086" y="3905698"/>
            <a:ext cx="4270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Comment lines start with "</a:t>
            </a:r>
            <a:r>
              <a:rPr lang="en-US" sz="2400" dirty="0">
                <a:latin typeface="Andale Mono" panose="020B0509000000000004" pitchFamily="49" charset="0"/>
              </a:rPr>
              <a:t>#</a:t>
            </a:r>
            <a:r>
              <a:rPr lang="en-US" sz="2400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151625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4225-4BD3-2D48-9B27-916ACED3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By Example: </a:t>
            </a:r>
            <a:r>
              <a:rPr lang="en-US" b="1" dirty="0"/>
              <a:t>1_nos+ids.plcc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86F40-574B-8C49-9C69-D28A5B738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NUM '\d+'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token ID '[A-</a:t>
            </a:r>
            <a:r>
              <a:rPr lang="en-US" dirty="0" err="1">
                <a:latin typeface="Andale Mono" panose="020B0509000000000004" pitchFamily="49" charset="0"/>
              </a:rPr>
              <a:t>Za</a:t>
            </a:r>
            <a:r>
              <a:rPr lang="en-US" dirty="0">
                <a:latin typeface="Andale Mono" panose="020B0509000000000004" pitchFamily="49" charset="0"/>
              </a:rPr>
              <a:t>-z]\w*'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%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%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recognizes decimal integers and identifiers … sort of.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2E747-ECDE-5640-956F-F8894FB64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48A0A-9999-3947-97BA-093887DE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344</a:t>
            </a:r>
          </a:p>
        </p:txBody>
      </p:sp>
    </p:spTree>
    <p:extLst>
      <p:ext uri="{BB962C8B-B14F-4D97-AF65-F5344CB8AC3E}">
        <p14:creationId xmlns:p14="http://schemas.microsoft.com/office/powerpoint/2010/main" val="209174808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{B6D71C40-26E0-C145-82E7-F010B1F30A30}tf10001057</Template>
  <TotalTime>593</TotalTime>
  <Words>2164</Words>
  <Application>Microsoft Macintosh PowerPoint</Application>
  <PresentationFormat>Widescreen</PresentationFormat>
  <Paragraphs>393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Zapf Dingbats</vt:lpstr>
      <vt:lpstr>Andale Mono</vt:lpstr>
      <vt:lpstr>Arial</vt:lpstr>
      <vt:lpstr>Calibri</vt:lpstr>
      <vt:lpstr>Trebuchet MS</vt:lpstr>
      <vt:lpstr>Berlin</vt:lpstr>
      <vt:lpstr>Programming Language Concepts</vt:lpstr>
      <vt:lpstr>Homework 2 is Out</vt:lpstr>
      <vt:lpstr>PowerPoint Presentation</vt:lpstr>
      <vt:lpstr>Beginners’ PLCC</vt:lpstr>
      <vt:lpstr>PLCC File Syntax</vt:lpstr>
      <vt:lpstr>PLCC Use Quick Start</vt:lpstr>
      <vt:lpstr>PLCC Use Quick Start 2</vt:lpstr>
      <vt:lpstr>Format of Grammar File (.plcc)</vt:lpstr>
      <vt:lpstr>Learning By Example: 1_nos+ids.plcc</vt:lpstr>
      <vt:lpstr>Learning By Example: 2_nos+ids+nl.plcc</vt:lpstr>
      <vt:lpstr>Learning By Example: 3_nos+ids.plcc</vt:lpstr>
      <vt:lpstr>A Tease for What's Ahead</vt:lpstr>
      <vt:lpstr>Classic BNF Grammar</vt:lpstr>
      <vt:lpstr>Example: LISP Lists</vt:lpstr>
      <vt:lpstr>Grammar Example: a list of numbers</vt:lpstr>
      <vt:lpstr>What Are Our PLCC Tokens?</vt:lpstr>
      <vt:lpstr>Why does this not work?</vt:lpstr>
      <vt:lpstr>PLCC Section 2: the Context-Free Grammar (2nd section of grammar file)</vt:lpstr>
      <vt:lpstr>Stepping Back: The Big Picture</vt:lpstr>
      <vt:lpstr>Stepping Back: The Big Picture</vt:lpstr>
      <vt:lpstr>Stepping Back: The Big Picture</vt:lpstr>
      <vt:lpstr>More Formally</vt:lpstr>
      <vt:lpstr>PLCC CFG, continued: Syntax</vt:lpstr>
      <vt:lpstr>Number List, PLCC Style           (1   23 456 )</vt:lpstr>
      <vt:lpstr>Java Class Correspondence</vt:lpstr>
      <vt:lpstr>PowerPoint Presentation</vt:lpstr>
      <vt:lpstr>Renaming (not needed here)</vt:lpstr>
      <vt:lpstr>Using Repetition (and Java Lists)</vt:lpstr>
      <vt:lpstr>What happens when you "run" the compiler?</vt:lpstr>
      <vt:lpstr>PLCC Section 3: Defining Semantic Actions</vt:lpstr>
      <vt:lpstr>PowerPoint Presentation</vt:lpstr>
      <vt:lpstr>Files to Review</vt:lpstr>
      <vt:lpstr>Now You Know Everything about Using PLCC</vt:lpstr>
      <vt:lpstr>Exercise</vt:lpstr>
      <vt:lpstr>Exercise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Beginners’ PLCC</dc:title>
  <dc:creator>James Heliotis</dc:creator>
  <cp:lastModifiedBy>James Heliotis</cp:lastModifiedBy>
  <cp:revision>60</cp:revision>
  <cp:lastPrinted>2020-09-01T14:54:38Z</cp:lastPrinted>
  <dcterms:created xsi:type="dcterms:W3CDTF">2020-01-16T20:55:25Z</dcterms:created>
  <dcterms:modified xsi:type="dcterms:W3CDTF">2020-09-01T15:23:43Z</dcterms:modified>
</cp:coreProperties>
</file>