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82" r:id="rId4"/>
    <p:sldId id="283" r:id="rId5"/>
    <p:sldId id="284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90" r:id="rId16"/>
    <p:sldId id="287" r:id="rId17"/>
    <p:sldId id="288" r:id="rId18"/>
    <p:sldId id="289" r:id="rId19"/>
    <p:sldId id="267" r:id="rId20"/>
    <p:sldId id="268" r:id="rId21"/>
    <p:sldId id="269" r:id="rId22"/>
    <p:sldId id="270" r:id="rId23"/>
    <p:sldId id="278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80" r:id="rId32"/>
    <p:sldId id="279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/>
    <p:restoredTop sz="95073"/>
  </p:normalViewPr>
  <p:slideViewPr>
    <p:cSldViewPr snapToGrid="0" snapToObjects="1">
      <p:cViewPr varScale="1">
        <p:scale>
          <a:sx n="124" d="100"/>
          <a:sy n="124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DF97-034B-874D-8303-F78DE0F6FC7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A41D6-D371-D64A-9F8F-AFF9715B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1: ambiguity</a:t>
            </a:r>
          </a:p>
          <a:p>
            <a:r>
              <a:rPr lang="en-US" dirty="0"/>
              <a:t>Problem 2: comma after last argument</a:t>
            </a:r>
          </a:p>
          <a:p>
            <a:r>
              <a:rPr lang="en-US" dirty="0"/>
              <a:t>Suggestion: </a:t>
            </a:r>
            <a:r>
              <a:rPr lang="en-US"/>
              <a:t>show resulting ASTs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41D6-D371-D64A-9F8F-AFF9715B23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number should be a separate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41D6-D371-D64A-9F8F-AFF9715B23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40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2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6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4C76-1BCD-3E4D-B9CF-284BE496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Beginners’ PLCC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1FB68-F2F8-C747-876D-CC8606992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using the tool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2056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C775-3297-2D47-834C-929223A9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BNF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AC9E-E42C-AD4C-9F52-5AC04A2A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28378"/>
            <a:ext cx="9613861" cy="417093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Bachus</a:t>
            </a:r>
            <a:r>
              <a:rPr lang="en-US" dirty="0"/>
              <a:t> – </a:t>
            </a:r>
            <a:r>
              <a:rPr lang="en-US" dirty="0" err="1"/>
              <a:t>Naur</a:t>
            </a:r>
            <a:r>
              <a:rPr lang="en-US" dirty="0"/>
              <a:t> Form</a:t>
            </a:r>
          </a:p>
          <a:p>
            <a:pPr lvl="1"/>
            <a:r>
              <a:rPr lang="en-US" i="1" dirty="0"/>
              <a:t>Variable</a:t>
            </a:r>
            <a:r>
              <a:rPr lang="en-US" dirty="0"/>
              <a:t> ::= </a:t>
            </a:r>
            <a:r>
              <a:rPr lang="en-US" i="1" dirty="0"/>
              <a:t>TERM TERM TERM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Where </a:t>
            </a:r>
            <a:r>
              <a:rPr lang="en-US" i="1" dirty="0"/>
              <a:t>TERM</a:t>
            </a:r>
            <a:r>
              <a:rPr lang="en-US" dirty="0"/>
              <a:t> can be a token type or another </a:t>
            </a:r>
            <a:r>
              <a:rPr lang="en-US" i="1" dirty="0"/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Example 1: Binary Operations</a:t>
            </a:r>
          </a:p>
          <a:p>
            <a:pPr lvl="1"/>
            <a:r>
              <a:rPr lang="en-US" dirty="0"/>
              <a:t>Term ::= LITERAL</a:t>
            </a:r>
          </a:p>
          <a:p>
            <a:pPr lvl="1"/>
            <a:r>
              <a:rPr lang="en-US" dirty="0"/>
              <a:t>Term ::= IDENTIFIER</a:t>
            </a:r>
          </a:p>
          <a:p>
            <a:pPr lvl="1"/>
            <a:r>
              <a:rPr lang="en-US" dirty="0"/>
              <a:t>Expression ::= Term</a:t>
            </a:r>
          </a:p>
          <a:p>
            <a:pPr lvl="1"/>
            <a:r>
              <a:rPr lang="en-US" dirty="0"/>
              <a:t>Expression ::= Expression OPERATOR Expression # What's wrong with this?</a:t>
            </a:r>
          </a:p>
          <a:p>
            <a:r>
              <a:rPr lang="en-US" dirty="0"/>
              <a:t>Example 2: Function Calls</a:t>
            </a:r>
          </a:p>
          <a:p>
            <a:pPr lvl="1"/>
            <a:r>
              <a:rPr lang="en-US" dirty="0"/>
              <a:t>Call ::= Expression LPAREN </a:t>
            </a:r>
            <a:r>
              <a:rPr lang="en-US" dirty="0" err="1"/>
              <a:t>Args</a:t>
            </a:r>
            <a:r>
              <a:rPr lang="en-US" dirty="0"/>
              <a:t> RPAREN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::= 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::= Expression COMMA </a:t>
            </a:r>
            <a:r>
              <a:rPr lang="en-US" dirty="0" err="1"/>
              <a:t>Args</a:t>
            </a:r>
            <a:r>
              <a:rPr lang="en-US" dirty="0"/>
              <a:t>     # What's wrong with 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FE6E-1AA9-554C-9E58-A3B6875C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1C6A-7700-9441-8644-6126D27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400151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A379-9E0D-FE48-8FE9-ECBCA3E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3349-2736-B443-BC61-687CCF54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1511679" cy="3599316"/>
          </a:xfrm>
        </p:spPr>
        <p:txBody>
          <a:bodyPr>
            <a:norm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The LISP family of languages is based largely on linked lists.</a:t>
            </a:r>
          </a:p>
          <a:p>
            <a:r>
              <a:rPr lang="en-US" dirty="0">
                <a:latin typeface="Andale Mono" panose="020B0509000000000004" pitchFamily="49" charset="0"/>
              </a:rPr>
              <a:t>The most basic data structure is a </a:t>
            </a:r>
            <a:r>
              <a:rPr lang="en-US" i="1" dirty="0">
                <a:latin typeface="Andale Mono" panose="020B0509000000000004" pitchFamily="49" charset="0"/>
              </a:rPr>
              <a:t>cons cell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( A . B 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( A . ( B . ( C . nil ) ) )</a:t>
            </a:r>
          </a:p>
          <a:p>
            <a:r>
              <a:rPr lang="en-US" dirty="0">
                <a:latin typeface="Andale Mono" panose="020B0509000000000004" pitchFamily="49" charset="0"/>
              </a:rPr>
              <a:t>The above is atypical. Lists are usually expressed as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( A B C )</a:t>
            </a:r>
          </a:p>
          <a:p>
            <a:r>
              <a:rPr lang="en-US" dirty="0">
                <a:latin typeface="Andale Mono" panose="020B0509000000000004" pitchFamily="49" charset="0"/>
              </a:rPr>
              <a:t>(As an expression, "(A B C)" is interpreted as "A(B,C)" in a more common language, but that is not important right now.)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BA17-8B0B-3F41-A324-08B075EC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A871-0829-354D-948A-4F1209F3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344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4DB11-C6D7-FD48-9EAD-07C15268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83" y="5742877"/>
            <a:ext cx="1833303" cy="11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A379-9E0D-FE48-8FE9-ECBCA3E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Example: a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3349-2736-B443-BC61-687CCF54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358295" cy="3599316"/>
          </a:xfrm>
        </p:spPr>
        <p:txBody>
          <a:bodyPr>
            <a:norm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Examples: ()</a:t>
            </a:r>
            <a:r>
              <a:rPr lang="en-US" dirty="0"/>
              <a:t> ; </a:t>
            </a:r>
            <a:r>
              <a:rPr lang="en-US" dirty="0">
                <a:latin typeface="Andale Mono" panose="020B0509000000000004" pitchFamily="49" charset="0"/>
              </a:rPr>
              <a:t>(2)</a:t>
            </a:r>
            <a:r>
              <a:rPr lang="en-US" dirty="0"/>
              <a:t> ; </a:t>
            </a:r>
            <a:r>
              <a:rPr lang="en-US" dirty="0">
                <a:latin typeface="Andale Mono" panose="020B0509000000000004" pitchFamily="49" charset="0"/>
              </a:rPr>
              <a:t>(15 8 345 0)</a:t>
            </a:r>
          </a:p>
          <a:p>
            <a:endParaRPr lang="en-US" dirty="0"/>
          </a:p>
          <a:p>
            <a:r>
              <a:rPr lang="en-US" dirty="0">
                <a:latin typeface="Andale Mono" panose="020B0509000000000004" pitchFamily="49" charset="0"/>
              </a:rPr>
              <a:t>S ::= l M r</a:t>
            </a:r>
          </a:p>
          <a:p>
            <a:r>
              <a:rPr lang="en-US" dirty="0">
                <a:latin typeface="Andale Mono" panose="020B0509000000000004" pitchFamily="49" charset="0"/>
              </a:rPr>
              <a:t>M ::= ''</a:t>
            </a:r>
          </a:p>
          <a:p>
            <a:r>
              <a:rPr lang="en-US" dirty="0">
                <a:latin typeface="Andale Mono" panose="020B0509000000000004" pitchFamily="49" charset="0"/>
              </a:rPr>
              <a:t>M ::= n M</a:t>
            </a:r>
          </a:p>
          <a:p>
            <a:r>
              <a:rPr lang="en-US" dirty="0"/>
              <a:t>Where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l = '(' ; r = ')'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n = '[0-9]+'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BA17-8B0B-3F41-A324-08B075EC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A871-0829-354D-948A-4F1209F3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344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F61BFE-FF71-B04F-8CB4-68547A9FA465}"/>
              </a:ext>
            </a:extLst>
          </p:cNvPr>
          <p:cNvSpPr txBox="1">
            <a:spLocks/>
          </p:cNvSpPr>
          <p:nvPr/>
        </p:nvSpPr>
        <p:spPr>
          <a:xfrm>
            <a:off x="4295418" y="3113970"/>
            <a:ext cx="3255563" cy="2045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Alternative form #1</a:t>
            </a:r>
          </a:p>
          <a:p>
            <a:endParaRPr lang="en-US" dirty="0"/>
          </a:p>
          <a:p>
            <a:r>
              <a:rPr lang="en-US" dirty="0">
                <a:latin typeface="Andale Mono" panose="020B0509000000000004" pitchFamily="49" charset="0"/>
              </a:rPr>
              <a:t>S ::= l M r</a:t>
            </a:r>
          </a:p>
          <a:p>
            <a:r>
              <a:rPr lang="en-US" dirty="0">
                <a:latin typeface="Andale Mono" panose="020B0509000000000004" pitchFamily="49" charset="0"/>
              </a:rPr>
              <a:t>M ::= '' | n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53A10-5A4C-FE4E-B87D-A8C32E884896}"/>
              </a:ext>
            </a:extLst>
          </p:cNvPr>
          <p:cNvSpPr txBox="1"/>
          <p:nvPr/>
        </p:nvSpPr>
        <p:spPr>
          <a:xfrm>
            <a:off x="2541319" y="6301312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(ignoring issues of white space separation)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606784-CEA7-7241-9B00-CFD703606632}"/>
              </a:ext>
            </a:extLst>
          </p:cNvPr>
          <p:cNvSpPr txBox="1">
            <a:spLocks/>
          </p:cNvSpPr>
          <p:nvPr/>
        </p:nvSpPr>
        <p:spPr>
          <a:xfrm>
            <a:off x="8063345" y="3643158"/>
            <a:ext cx="3255563" cy="2045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Alternative form #2</a:t>
            </a:r>
          </a:p>
          <a:p>
            <a:endParaRPr lang="en-US" dirty="0"/>
          </a:p>
          <a:p>
            <a:r>
              <a:rPr lang="en-US" dirty="0">
                <a:latin typeface="Andale Mono" panose="020B0509000000000004" pitchFamily="49" charset="0"/>
              </a:rPr>
              <a:t>S ::= l n* r</a:t>
            </a:r>
          </a:p>
        </p:txBody>
      </p:sp>
    </p:spTree>
    <p:extLst>
      <p:ext uri="{BB962C8B-B14F-4D97-AF65-F5344CB8AC3E}">
        <p14:creationId xmlns:p14="http://schemas.microsoft.com/office/powerpoint/2010/main" val="17993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168-7612-8A49-84BB-EA49425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PLCC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6B85-4A20-1F4A-B958-1DAC4F46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LPAREN '('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RPAREN ')'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 '\d+'</a:t>
            </a:r>
          </a:p>
          <a:p>
            <a:endParaRPr lang="en-US" dirty="0"/>
          </a:p>
          <a:p>
            <a:r>
              <a:rPr lang="en-US" dirty="0"/>
              <a:t>Add white space.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B0B2-EEE6-EE42-872A-C09B1EC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C24E-AD9F-F842-BA53-9CDA7B77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30121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168-7612-8A49-84BB-EA49425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6B85-4A20-1F4A-B958-1DAC4F46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LPAREN '\('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RPAREN '\)'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NUMBERS '(\d+\s*)*'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B0B2-EEE6-EE42-872A-C09B1EC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C24E-AD9F-F842-BA53-9CDA7B77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98707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D369-965F-4648-BCC0-0EB3A19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Section 2: the </a:t>
            </a:r>
            <a:r>
              <a:rPr lang="en-US" i="1" dirty="0"/>
              <a:t>Context-Free Grammar</a:t>
            </a:r>
            <a:br>
              <a:rPr lang="en-US" dirty="0"/>
            </a:br>
            <a:r>
              <a:rPr lang="en-US" sz="2800" dirty="0"/>
              <a:t>(2</a:t>
            </a:r>
            <a:r>
              <a:rPr lang="en-US" sz="2800" baseline="30000" dirty="0"/>
              <a:t>nd</a:t>
            </a:r>
            <a:r>
              <a:rPr lang="en-US" sz="2800" dirty="0"/>
              <a:t> section of grammar file)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EC47-3DCC-ED40-8195-6B2D15BC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415A-2CF3-604B-8619-8075273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5099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601-B9C0-8942-8CD5-BE42007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CEC-4CA0-EE40-B6CB-8489EBD3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BNF Grammar Rules</a:t>
            </a:r>
          </a:p>
          <a:p>
            <a:pPr lvl="1"/>
            <a:r>
              <a:rPr lang="en-US" dirty="0"/>
              <a:t>OP ::= '+' | '-'</a:t>
            </a:r>
          </a:p>
          <a:p>
            <a:pPr lvl="1"/>
            <a:r>
              <a:rPr lang="en-US" dirty="0"/>
              <a:t>COLON ::= ':'</a:t>
            </a:r>
          </a:p>
          <a:p>
            <a:pPr lvl="1"/>
            <a:r>
              <a:rPr lang="en-US" dirty="0"/>
              <a:t>Foo ::= . . .</a:t>
            </a:r>
          </a:p>
          <a:p>
            <a:pPr lvl="1"/>
            <a:r>
              <a:rPr lang="en-US" dirty="0"/>
              <a:t>Bar ::= Foo OP Foo COLON Bar</a:t>
            </a:r>
          </a:p>
          <a:p>
            <a:r>
              <a:rPr lang="en-US" dirty="0"/>
              <a:t>The first two lines represent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  <a:r>
              <a:rPr lang="en-US" dirty="0"/>
              <a:t> class instances.</a:t>
            </a:r>
          </a:p>
          <a:p>
            <a:r>
              <a:rPr lang="en-US" dirty="0"/>
              <a:t>The last two lines become user-defined classes. constructor?: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Bar( Foo foo, Token op, Foo foo, Token colon, Bar bar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8A6E-7FBF-7B46-9D4E-825E5294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1BD-74D4-5B4F-A47C-F1E2C9C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CFCDB59-2264-F344-BA16-6F7CBEA58B45}"/>
              </a:ext>
            </a:extLst>
          </p:cNvPr>
          <p:cNvSpPr/>
          <p:nvPr/>
        </p:nvSpPr>
        <p:spPr>
          <a:xfrm>
            <a:off x="3146961" y="2755075"/>
            <a:ext cx="285008" cy="641268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98BF-6C1B-EF46-A35A-24966287EE33}"/>
              </a:ext>
            </a:extLst>
          </p:cNvPr>
          <p:cNvSpPr txBox="1"/>
          <p:nvPr/>
        </p:nvSpPr>
        <p:spPr>
          <a:xfrm>
            <a:off x="3610014" y="2891043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These would be defined as tokens in PLCC.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E0E8C-561A-6646-BD95-F9F743FD67EF}"/>
              </a:ext>
            </a:extLst>
          </p:cNvPr>
          <p:cNvCxnSpPr>
            <a:cxnSpLocks/>
          </p:cNvCxnSpPr>
          <p:nvPr/>
        </p:nvCxnSpPr>
        <p:spPr>
          <a:xfrm>
            <a:off x="2759856" y="5391397"/>
            <a:ext cx="58260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6E10E-44AA-BF40-A5B6-300A113986E9}"/>
              </a:ext>
            </a:extLst>
          </p:cNvPr>
          <p:cNvCxnSpPr>
            <a:cxnSpLocks/>
          </p:cNvCxnSpPr>
          <p:nvPr/>
        </p:nvCxnSpPr>
        <p:spPr>
          <a:xfrm>
            <a:off x="5625623" y="5391397"/>
            <a:ext cx="56142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A54723-0312-0A42-860B-FAFEBD5F3F55}"/>
              </a:ext>
            </a:extLst>
          </p:cNvPr>
          <p:cNvSpPr txBox="1"/>
          <p:nvPr/>
        </p:nvSpPr>
        <p:spPr>
          <a:xfrm>
            <a:off x="4107347" y="556685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oops!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B258E-4E3A-2044-9260-53DB261EC213}"/>
              </a:ext>
            </a:extLst>
          </p:cNvPr>
          <p:cNvSpPr txBox="1"/>
          <p:nvPr/>
        </p:nvSpPr>
        <p:spPr>
          <a:xfrm>
            <a:off x="11079678" y="1258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768BD-B062-9742-ACFB-32923831DD4E}"/>
              </a:ext>
            </a:extLst>
          </p:cNvPr>
          <p:cNvSpPr txBox="1"/>
          <p:nvPr/>
        </p:nvSpPr>
        <p:spPr>
          <a:xfrm>
            <a:off x="8928729" y="3524302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don't care about the colon.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932321B-522D-C640-A425-E19CFD13270F}"/>
              </a:ext>
            </a:extLst>
          </p:cNvPr>
          <p:cNvCxnSpPr>
            <a:cxnSpLocks/>
          </p:cNvCxnSpPr>
          <p:nvPr/>
        </p:nvCxnSpPr>
        <p:spPr>
          <a:xfrm rot="5400000">
            <a:off x="8564186" y="3578991"/>
            <a:ext cx="1248382" cy="1906759"/>
          </a:xfrm>
          <a:prstGeom prst="curved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601-B9C0-8942-8CD5-BE42007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CEC-4CA0-EE40-B6CB-8489EBD3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68728" cy="3599316"/>
          </a:xfrm>
        </p:spPr>
        <p:txBody>
          <a:bodyPr>
            <a:normAutofit/>
          </a:bodyPr>
          <a:lstStyle/>
          <a:p>
            <a:r>
              <a:rPr lang="en-US" dirty="0"/>
              <a:t>PLCC syntax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OP '[+\-]'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COLON ':'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&lt;foo&gt; ::= . . .</a:t>
            </a:r>
          </a:p>
          <a:p>
            <a:pPr marL="457200" lvl="1" indent="0">
              <a:buNone/>
            </a:pPr>
            <a:r>
              <a:rPr lang="en-US">
                <a:latin typeface="Andale Mono" panose="020B0509000000000004" pitchFamily="49" charset="0"/>
              </a:rPr>
              <a:t>&lt;bar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>
                <a:latin typeface="Andale Mono" panose="020B0509000000000004" pitchFamily="49" charset="0"/>
              </a:rPr>
              <a:t>::= &lt;foo</a:t>
            </a:r>
            <a:r>
              <a:rPr lang="en-US" dirty="0">
                <a:latin typeface="Andale Mono" panose="020B0509000000000004" pitchFamily="49" charset="0"/>
              </a:rPr>
              <a:t>&gt;prim &lt;OP</a:t>
            </a:r>
            <a:r>
              <a:rPr lang="en-US">
                <a:latin typeface="Andale Mono" panose="020B0509000000000004" pitchFamily="49" charset="0"/>
              </a:rPr>
              <a:t>&gt; &lt;foo</a:t>
            </a:r>
            <a:r>
              <a:rPr lang="en-US" dirty="0">
                <a:latin typeface="Andale Mono" panose="020B0509000000000004" pitchFamily="49" charset="0"/>
              </a:rPr>
              <a:t>&gt;sec </a:t>
            </a:r>
            <a:r>
              <a:rPr lang="en-US">
                <a:latin typeface="Andale Mono" panose="020B0509000000000004" pitchFamily="49" charset="0"/>
              </a:rPr>
              <a:t>COLON &lt;bar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Resulting constructor: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Bar( Foo prim, Token op, Foo sec, Bar bar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8A6E-7FBF-7B46-9D4E-825E5294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1BD-74D4-5B4F-A47C-F1E2C9C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C3538-2A0F-414A-A997-C1859363E7E9}"/>
              </a:ext>
            </a:extLst>
          </p:cNvPr>
          <p:cNvSpPr txBox="1"/>
          <p:nvPr/>
        </p:nvSpPr>
        <p:spPr>
          <a:xfrm>
            <a:off x="11079678" y="1258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8345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601-B9C0-8942-8CD5-BE42007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CEC-4CA0-EE40-B6CB-8489EBD3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68728" cy="3599316"/>
          </a:xfrm>
        </p:spPr>
        <p:txBody>
          <a:bodyPr>
            <a:normAutofit/>
          </a:bodyPr>
          <a:lstStyle/>
          <a:p>
            <a:r>
              <a:rPr lang="en-US" dirty="0"/>
              <a:t>If you need to save some piece of information for semantic analysis,</a:t>
            </a:r>
            <a:br>
              <a:rPr lang="en-US" dirty="0"/>
            </a:br>
            <a:r>
              <a:rPr lang="en-US" dirty="0"/>
              <a:t>wrap that thing's grammar name in angle brackets!</a:t>
            </a:r>
          </a:p>
          <a:p>
            <a:r>
              <a:rPr lang="en-US" dirty="0"/>
              <a:t>Smaller but important rules for sections 1 &amp; 2</a:t>
            </a:r>
          </a:p>
          <a:p>
            <a:pPr lvl="1"/>
            <a:r>
              <a:rPr lang="en-US" dirty="0"/>
              <a:t>Token names are all upper-case.</a:t>
            </a:r>
          </a:p>
          <a:p>
            <a:pPr lvl="1"/>
            <a:r>
              <a:rPr lang="en-US" dirty="0"/>
              <a:t>Grammar rule names start with lower case. (except for rule choice names, TBD)</a:t>
            </a:r>
          </a:p>
          <a:p>
            <a:pPr lvl="2"/>
            <a:r>
              <a:rPr lang="en-US" dirty="0"/>
              <a:t>They turn into classes with the first letter capitalized.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ndale Mono" panose="020B0509000000000004" pitchFamily="49" charset="0"/>
              </a:rPr>
              <a:t>&lt;</a:t>
            </a:r>
            <a:r>
              <a:rPr lang="en-US" dirty="0" err="1">
                <a:solidFill>
                  <a:srgbClr val="FFFF00"/>
                </a:solidFill>
                <a:latin typeface="Andale Mono" panose="020B0509000000000004" pitchFamily="49" charset="0"/>
              </a:rPr>
              <a:t>classHeader</a:t>
            </a:r>
            <a:r>
              <a:rPr lang="en-US" dirty="0">
                <a:solidFill>
                  <a:srgbClr val="FFFF00"/>
                </a:solidFill>
                <a:latin typeface="Andale Mono" panose="020B0509000000000004" pitchFamily="49" charset="0"/>
              </a:rPr>
              <a:t>&gt; ::= CLASS &lt;ID&gt; LBRACE &lt;</a:t>
            </a:r>
            <a:r>
              <a:rPr lang="en-US" dirty="0" err="1">
                <a:solidFill>
                  <a:srgbClr val="FFFF00"/>
                </a:solidFill>
                <a:latin typeface="Andale Mono" panose="020B0509000000000004" pitchFamily="49" charset="0"/>
              </a:rPr>
              <a:t>classBody</a:t>
            </a:r>
            <a:r>
              <a:rPr lang="en-US" dirty="0">
                <a:solidFill>
                  <a:srgbClr val="FFFF00"/>
                </a:solidFill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/>
              <a:t>In the above rule, the </a:t>
            </a:r>
            <a:r>
              <a:rPr lang="en-US" dirty="0" err="1"/>
              <a:t>IDentifier</a:t>
            </a:r>
            <a:r>
              <a:rPr lang="en-US" dirty="0"/>
              <a:t> token is kept as a </a:t>
            </a:r>
            <a:r>
              <a:rPr lang="en-US" dirty="0" err="1"/>
              <a:t>ClassHeader</a:t>
            </a:r>
            <a:r>
              <a:rPr lang="en-US" dirty="0"/>
              <a:t> constructor parameter, but the other tokens are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8A6E-7FBF-7B46-9D4E-825E5294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1BD-74D4-5B4F-A47C-F1E2C9C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C3538-2A0F-414A-A997-C1859363E7E9}"/>
              </a:ext>
            </a:extLst>
          </p:cNvPr>
          <p:cNvSpPr txBox="1"/>
          <p:nvPr/>
        </p:nvSpPr>
        <p:spPr>
          <a:xfrm>
            <a:off x="11079678" y="1258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44203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D369-965F-4648-BCC0-0EB3A19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ABC3-0C40-5B41-9851-75592520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73922"/>
          </a:xfrm>
        </p:spPr>
        <p:txBody>
          <a:bodyPr>
            <a:normAutofit/>
          </a:bodyPr>
          <a:lstStyle/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An identifier defined in the token section (section 1)</a:t>
            </a:r>
          </a:p>
          <a:p>
            <a:pPr lvl="1"/>
            <a:r>
              <a:rPr lang="en-US" dirty="0"/>
              <a:t>possibly surrounded by "&lt;…&gt;"</a:t>
            </a:r>
          </a:p>
          <a:p>
            <a:r>
              <a:rPr lang="en-US" dirty="0"/>
              <a:t>Non-terminal, right-hand side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  <a:r>
              <a:rPr lang="en-US" i="1" dirty="0"/>
              <a:t>alt</a:t>
            </a:r>
            <a:r>
              <a:rPr lang="en-US" dirty="0"/>
              <a:t> – required if &lt;</a:t>
            </a:r>
            <a:r>
              <a:rPr lang="en-US" i="1" dirty="0"/>
              <a:t>id</a:t>
            </a:r>
            <a:r>
              <a:rPr lang="en-US" dirty="0"/>
              <a:t>&gt; appears multiple times on right-hand side</a:t>
            </a:r>
          </a:p>
          <a:p>
            <a:r>
              <a:rPr lang="en-US" dirty="0"/>
              <a:t>Non-terminal, left hand side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 as above, or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&gt;:</a:t>
            </a:r>
            <a:r>
              <a:rPr lang="en-US" i="1" dirty="0" err="1"/>
              <a:t>sub_id</a:t>
            </a:r>
            <a:r>
              <a:rPr lang="en-US" dirty="0"/>
              <a:t> for multiple choices of rules for &lt;</a:t>
            </a:r>
            <a:r>
              <a:rPr lang="en-US" i="1" dirty="0"/>
              <a:t>id</a:t>
            </a:r>
            <a:r>
              <a:rPr lang="en-US" dirty="0"/>
              <a:t>&gt;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EC47-3DCC-ED40-8195-6B2D15BC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415A-2CF3-604B-8619-8075273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59333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D28-D492-6742-80DD-2B1D719B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File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2A3C-0B6C-B143-AF61-F1F85CB8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plcc.</a:t>
            </a:r>
            <a:r>
              <a:rPr lang="en-US" dirty="0" err="1"/>
              <a:t>py</a:t>
            </a:r>
            <a:r>
              <a:rPr lang="en-US" dirty="0"/>
              <a:t> (</a:t>
            </a:r>
            <a:r>
              <a:rPr lang="en-US" dirty="0" err="1"/>
              <a:t>plcc</a:t>
            </a:r>
            <a:r>
              <a:rPr lang="en-US" dirty="0"/>
              <a:t> and </a:t>
            </a:r>
            <a:r>
              <a:rPr lang="en-US" dirty="0" err="1"/>
              <a:t>plccmk</a:t>
            </a:r>
            <a:r>
              <a:rPr lang="en-US" dirty="0"/>
              <a:t>) is used to create </a:t>
            </a:r>
            <a:r>
              <a:rPr lang="en-US" i="1" dirty="0"/>
              <a:t>language processors.</a:t>
            </a:r>
          </a:p>
          <a:p>
            <a:r>
              <a:rPr lang="en-US" dirty="0"/>
              <a:t>It reads a file containing a specification of</a:t>
            </a:r>
          </a:p>
          <a:p>
            <a:pPr lvl="1"/>
            <a:r>
              <a:rPr lang="en-US" dirty="0"/>
              <a:t>The tokens of your language</a:t>
            </a:r>
          </a:p>
          <a:p>
            <a:pPr lvl="1"/>
            <a:r>
              <a:rPr lang="en-US" dirty="0"/>
              <a:t>The grammar of your language</a:t>
            </a:r>
          </a:p>
          <a:p>
            <a:pPr lvl="1"/>
            <a:r>
              <a:rPr lang="en-US" dirty="0"/>
              <a:t>Additional support code (Java) to help process the resulting </a:t>
            </a:r>
            <a:r>
              <a:rPr lang="en-US" i="1" dirty="0"/>
              <a:t>abstract syntax tree</a:t>
            </a:r>
            <a:endParaRPr lang="en-US" dirty="0"/>
          </a:p>
          <a:p>
            <a:r>
              <a:rPr lang="en-US" dirty="0"/>
              <a:t>By default the </a:t>
            </a:r>
            <a:r>
              <a:rPr lang="en-US" dirty="0" err="1"/>
              <a:t>plcc</a:t>
            </a:r>
            <a:r>
              <a:rPr lang="en-US" dirty="0"/>
              <a:t> expects the specification file to be named </a:t>
            </a:r>
            <a:r>
              <a:rPr lang="en-US" b="1" dirty="0"/>
              <a:t>grammar</a:t>
            </a:r>
            <a:r>
              <a:rPr lang="en-US" dirty="0"/>
              <a:t>.</a:t>
            </a:r>
          </a:p>
          <a:p>
            <a:r>
              <a:rPr lang="en-US" b="1" u="sng" dirty="0"/>
              <a:t>Our</a:t>
            </a:r>
            <a:r>
              <a:rPr lang="en-US" b="1" dirty="0"/>
              <a:t> files will have distinct names and will end in ".</a:t>
            </a:r>
            <a:r>
              <a:rPr lang="en-US" b="1" dirty="0" err="1"/>
              <a:t>plcc</a:t>
            </a:r>
            <a:r>
              <a:rPr lang="en-US" b="1" dirty="0"/>
              <a:t>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8948-5D5D-D244-A520-A36AEF36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04BA-AE4E-2E45-AF4C-19269662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401487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6546-10A1-EE47-8B0D-EFDA354F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</a:t>
            </a:r>
            <a:r>
              <a:rPr lang="en-US" i="1" dirty="0"/>
              <a:t>CFG</a:t>
            </a:r>
            <a:r>
              <a:rPr lang="en-US" dirty="0"/>
              <a:t>, continued: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C80E-14F1-0C49-8906-227D75EB6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/>
              <a:t>lhs</a:t>
            </a:r>
            <a:r>
              <a:rPr lang="en-US" dirty="0"/>
              <a:t> ::= </a:t>
            </a:r>
            <a:r>
              <a:rPr lang="en-US" i="1" dirty="0"/>
              <a:t>term</a:t>
            </a:r>
            <a:r>
              <a:rPr lang="en-US" dirty="0"/>
              <a:t>*</a:t>
            </a:r>
          </a:p>
          <a:p>
            <a:r>
              <a:rPr lang="en-US" i="1" dirty="0" err="1"/>
              <a:t>lhs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&gt;:</a:t>
            </a:r>
            <a:r>
              <a:rPr lang="en-US" i="1" dirty="0" err="1"/>
              <a:t>sub_id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term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  <a:r>
              <a:rPr lang="en-US" i="1" dirty="0"/>
              <a:t>id2</a:t>
            </a:r>
          </a:p>
          <a:p>
            <a:pPr lvl="1"/>
            <a:r>
              <a:rPr lang="en-US" i="1" dirty="0"/>
              <a:t>token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token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token</a:t>
            </a:r>
            <a:r>
              <a:rPr lang="en-US" dirty="0"/>
              <a:t>&gt;</a:t>
            </a:r>
            <a:r>
              <a:rPr lang="en-US" i="1" dirty="0"/>
              <a:t>id2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E2A46-7941-E143-9676-72BC53AF3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2587" y="2336872"/>
            <a:ext cx="7111594" cy="4313310"/>
          </a:xfrm>
        </p:spPr>
        <p:txBody>
          <a:bodyPr>
            <a:normAutofit fontScale="92500" lnSpcReduction="20000"/>
          </a:bodyPr>
          <a:lstStyle/>
          <a:p>
            <a:pPr>
              <a:buFont typeface="Zapf Dingbats"/>
              <a:buChar char="➛"/>
            </a:pPr>
            <a:r>
              <a:rPr lang="en-US" dirty="0"/>
              <a:t>The syntax of each rule</a:t>
            </a:r>
          </a:p>
          <a:p>
            <a:pPr>
              <a:buFont typeface="Zapf Dingbats"/>
              <a:buChar char="➛"/>
            </a:pPr>
            <a:r>
              <a:rPr lang="en-US" dirty="0"/>
              <a:t>Left-hand side can be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class name, which is defined by this rule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class and a subclass name, the latter of which is defined by this rule</a:t>
            </a:r>
            <a:br>
              <a:rPr lang="en-US" dirty="0"/>
            </a:br>
            <a:endParaRPr lang="en-US" dirty="0"/>
          </a:p>
          <a:p>
            <a:pPr>
              <a:buFont typeface="Zapf Dingbats"/>
              <a:buChar char="➛"/>
            </a:pPr>
            <a:r>
              <a:rPr lang="en-US" dirty="0"/>
              <a:t>Each term in the sequence on the right side can be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class name whose identifier has the name = </a:t>
            </a:r>
            <a:r>
              <a:rPr lang="en-US" i="1" dirty="0"/>
              <a:t>id</a:t>
            </a:r>
            <a:endParaRPr lang="en-US" dirty="0"/>
          </a:p>
          <a:p>
            <a:pPr lvl="1">
              <a:buFont typeface="Zapf Dingbats"/>
              <a:buChar char="➛"/>
            </a:pPr>
            <a:r>
              <a:rPr lang="en-US" dirty="0"/>
              <a:t>a class name with an identifier name for the instance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token name, which is not saved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token name, which is saved as an instance of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token name, which is saved as an instance of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  <a:r>
              <a:rPr lang="en-US" dirty="0"/>
              <a:t>  but in another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2425-AE3F-2F43-B981-C34AA8FF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CBEC-3E51-3B48-98C4-55C4D03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7988D-3FC7-5F4C-8AA6-3DB23D933EF1}"/>
              </a:ext>
            </a:extLst>
          </p:cNvPr>
          <p:cNvSpPr txBox="1"/>
          <p:nvPr/>
        </p:nvSpPr>
        <p:spPr>
          <a:xfrm>
            <a:off x="6923315" y="2232560"/>
            <a:ext cx="51657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id</a:t>
            </a:r>
            <a:r>
              <a:rPr lang="en-US" dirty="0">
                <a:solidFill>
                  <a:srgbClr val="FF0000"/>
                </a:solidFill>
              </a:rPr>
              <a:t> string begins with lower case in the grammar but its class's name begins with upper case.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699AB-65E3-E842-B807-480142FA8C00}"/>
              </a:ext>
            </a:extLst>
          </p:cNvPr>
          <p:cNvSpPr txBox="1"/>
          <p:nvPr/>
        </p:nvSpPr>
        <p:spPr>
          <a:xfrm>
            <a:off x="10177153" y="4458858"/>
            <a:ext cx="191192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a token is saved without an </a:t>
            </a:r>
            <a:r>
              <a:rPr lang="en-US" i="1" dirty="0">
                <a:solidFill>
                  <a:srgbClr val="FF0000"/>
                </a:solidFill>
              </a:rPr>
              <a:t>id2</a:t>
            </a:r>
            <a:r>
              <a:rPr lang="en-US" dirty="0">
                <a:solidFill>
                  <a:srgbClr val="FF0000"/>
                </a:solidFill>
              </a:rPr>
              <a:t>, its variable's name is all lower case.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2FBF7-ACAF-CD49-B141-AC99213C0750}"/>
              </a:ext>
            </a:extLst>
          </p:cNvPr>
          <p:cNvSpPr/>
          <p:nvPr/>
        </p:nvSpPr>
        <p:spPr>
          <a:xfrm>
            <a:off x="1759262" y="3218213"/>
            <a:ext cx="344384" cy="34438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List, PLCC Style           (1   23 456 )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NUMBER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LPAREN '\('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RPAREN '\)'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&lt;numbers&gt;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NonEmptyNumbers</a:t>
            </a:r>
            <a:r>
              <a:rPr lang="en-US" dirty="0">
                <a:latin typeface="Andale Mono" panose="020B0509000000000004" pitchFamily="49" charset="0"/>
              </a:rPr>
              <a:t> ::= &lt;NUMBER&gt; &lt;numbers&gt;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EmptyNumbers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678F8-7614-F842-980F-C8696C0DF9E8}"/>
              </a:ext>
            </a:extLst>
          </p:cNvPr>
          <p:cNvSpPr txBox="1"/>
          <p:nvPr/>
        </p:nvSpPr>
        <p:spPr>
          <a:xfrm>
            <a:off x="10141528" y="376719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numlistv1.plcc</a:t>
            </a:r>
          </a:p>
        </p:txBody>
      </p:sp>
    </p:spTree>
    <p:extLst>
      <p:ext uri="{BB962C8B-B14F-4D97-AF65-F5344CB8AC3E}">
        <p14:creationId xmlns:p14="http://schemas.microsoft.com/office/powerpoint/2010/main" val="2541097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Correspondence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43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&lt;numbers&gt;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NonEmptyNumbers</a:t>
            </a:r>
            <a:r>
              <a:rPr lang="en-US" dirty="0">
                <a:latin typeface="Andale Mono" panose="020B0509000000000004" pitchFamily="49" charset="0"/>
              </a:rPr>
              <a:t> ::= &lt;NUMBER&gt; &lt;numbers&gt;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EmptyNumbers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E029F-28D7-F94A-9633-526BB3EA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1" y="3767197"/>
            <a:ext cx="713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8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FF6BB-8094-BD4E-8F8A-2428C2AE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EB4B-00FA-2E40-8FEB-DEA07BB1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65E7D-0A0B-1A4E-904A-10565D3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60" y="236306"/>
            <a:ext cx="6352863" cy="6388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8D0AC-D80D-A448-A0B7-9A0DA919CC72}"/>
              </a:ext>
            </a:extLst>
          </p:cNvPr>
          <p:cNvSpPr txBox="1"/>
          <p:nvPr/>
        </p:nvSpPr>
        <p:spPr>
          <a:xfrm>
            <a:off x="502779" y="842481"/>
            <a:ext cx="2323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result of parsing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( 1 2 3 )</a:t>
            </a:r>
          </a:p>
        </p:txBody>
      </p:sp>
    </p:spTree>
    <p:extLst>
      <p:ext uri="{BB962C8B-B14F-4D97-AF65-F5344CB8AC3E}">
        <p14:creationId xmlns:p14="http://schemas.microsoft.com/office/powerpoint/2010/main" val="14353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(not needed here)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93146" cy="143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&lt;numbers&gt;all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NonEmptyNumbers</a:t>
            </a:r>
            <a:r>
              <a:rPr lang="en-US" dirty="0">
                <a:latin typeface="Andale Mono" panose="020B0509000000000004" pitchFamily="49" charset="0"/>
              </a:rPr>
              <a:t> ::= &lt;NUMBER&gt;item &lt;numbers&gt;rest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EmptyNumbers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F34EB-6C23-3642-93B2-46AE095A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1" y="3767197"/>
            <a:ext cx="713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9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Repetition (and Java Lists)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93146" cy="1134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**= &lt;NUM&gt;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193FE1-B080-9942-BEF8-2A0B873B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71" y="3471332"/>
            <a:ext cx="6993604" cy="26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"run" the compiler?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64" y="3616594"/>
            <a:ext cx="4866203" cy="11344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&lt;</a:t>
            </a:r>
            <a:r>
              <a:rPr lang="en-US" sz="1800" dirty="0" err="1">
                <a:latin typeface="Andale Mono" panose="020B0509000000000004" pitchFamily="49" charset="0"/>
              </a:rPr>
              <a:t>numSeq</a:t>
            </a:r>
            <a:r>
              <a:rPr lang="en-US" sz="1800" dirty="0">
                <a:latin typeface="Andale Mono" panose="020B0509000000000004" pitchFamily="49" charset="0"/>
              </a:rPr>
              <a:t>&gt; ::= LPAREN &lt;</a:t>
            </a:r>
            <a:r>
              <a:rPr lang="en-US" sz="1800" dirty="0" err="1">
                <a:latin typeface="Andale Mono" panose="020B0509000000000004" pitchFamily="49" charset="0"/>
              </a:rPr>
              <a:t>nums</a:t>
            </a:r>
            <a:r>
              <a:rPr lang="en-US" sz="1800" dirty="0">
                <a:latin typeface="Andale Mono" panose="020B0509000000000004" pitchFamily="49" charset="0"/>
              </a:rPr>
              <a:t>&gt; RPAREN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&lt;</a:t>
            </a:r>
            <a:r>
              <a:rPr lang="en-US" sz="1800" dirty="0" err="1">
                <a:latin typeface="Andale Mono" panose="020B0509000000000004" pitchFamily="49" charset="0"/>
              </a:rPr>
              <a:t>nums</a:t>
            </a:r>
            <a:r>
              <a:rPr lang="en-US" sz="1800" dirty="0">
                <a:latin typeface="Andale Mono" panose="020B0509000000000004" pitchFamily="49" charset="0"/>
              </a:rPr>
              <a:t>&gt; **= &lt;NUM&gt;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6FD3C-0730-214E-92B2-EA6CD33E4658}"/>
              </a:ext>
            </a:extLst>
          </p:cNvPr>
          <p:cNvSpPr txBox="1"/>
          <p:nvPr/>
        </p:nvSpPr>
        <p:spPr>
          <a:xfrm>
            <a:off x="5607849" y="1929674"/>
            <a:ext cx="5736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ndale Mono" panose="020B0509000000000004" pitchFamily="49" charset="0"/>
              </a:rPr>
              <a:t>$ /bin/</a:t>
            </a:r>
            <a:r>
              <a:rPr lang="en-US" sz="2200" dirty="0" err="1">
                <a:latin typeface="Andale Mono" panose="020B0509000000000004" pitchFamily="49" charset="0"/>
              </a:rPr>
              <a:t>rm</a:t>
            </a:r>
            <a:r>
              <a:rPr lang="en-US" sz="2200" dirty="0">
                <a:latin typeface="Andale Mono" panose="020B0509000000000004" pitchFamily="49" charset="0"/>
              </a:rPr>
              <a:t> -r Java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$ </a:t>
            </a:r>
            <a:r>
              <a:rPr lang="en-US" sz="2200" dirty="0" err="1">
                <a:latin typeface="Andale Mono" panose="020B0509000000000004" pitchFamily="49" charset="0"/>
              </a:rPr>
              <a:t>plccmk</a:t>
            </a:r>
            <a:r>
              <a:rPr lang="en-US" sz="2200" dirty="0">
                <a:latin typeface="Andale Mono" panose="020B0509000000000004" pitchFamily="49" charset="0"/>
              </a:rPr>
              <a:t> numlistv2.plcc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: (Some info prints here.)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$ parse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( 1 2   3)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NumSeq@24d46ca6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$ rep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( 1 2 3 )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NumSeq@372f7a8d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()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NumSeq@2f92e0f4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(456)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NumSeq@28a418fc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^D</a:t>
            </a:r>
          </a:p>
        </p:txBody>
      </p:sp>
    </p:spTree>
    <p:extLst>
      <p:ext uri="{BB962C8B-B14F-4D97-AF65-F5344CB8AC3E}">
        <p14:creationId xmlns:p14="http://schemas.microsoft.com/office/powerpoint/2010/main" val="1379114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Section 3: Defining Semantic Actions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670612" cy="35993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  **= &lt;NUM&gt;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    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%%%    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public String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>
                <a:latin typeface="Andale Mono" panose="020B050900000000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String ret = "( ";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for (Token </a:t>
            </a:r>
            <a:r>
              <a:rPr lang="en-US" dirty="0" err="1">
                <a:latin typeface="Andale Mono" panose="020B0509000000000004" pitchFamily="49" charset="0"/>
              </a:rPr>
              <a:t>tok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latin typeface="Andale Mono" panose="020B0509000000000004" pitchFamily="49" charset="0"/>
              </a:rPr>
              <a:t>nums.numList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ret += </a:t>
            </a:r>
            <a:r>
              <a:rPr lang="en-US" dirty="0" err="1">
                <a:latin typeface="Andale Mono" panose="020B0509000000000004" pitchFamily="49" charset="0"/>
              </a:rPr>
              <a:t>tok</a:t>
            </a:r>
            <a:r>
              <a:rPr lang="en-US" dirty="0">
                <a:latin typeface="Andale Mono" panose="020B0509000000000004" pitchFamily="49" charset="0"/>
              </a:rPr>
              <a:t> + " ";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return ret + ")";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%%%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2859875-594B-3545-885C-80748931121C}"/>
              </a:ext>
            </a:extLst>
          </p:cNvPr>
          <p:cNvSpPr/>
          <p:nvPr/>
        </p:nvSpPr>
        <p:spPr>
          <a:xfrm>
            <a:off x="7890933" y="2336872"/>
            <a:ext cx="2895600" cy="880533"/>
          </a:xfrm>
          <a:prstGeom prst="wedgeRoundRectCallout">
            <a:avLst>
              <a:gd name="adj1" fmla="val -263912"/>
              <a:gd name="adj2" fmla="val 625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will now add features to class 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912BCE1-60F2-9248-A900-911FE786C724}"/>
              </a:ext>
            </a:extLst>
          </p:cNvPr>
          <p:cNvSpPr/>
          <p:nvPr/>
        </p:nvSpPr>
        <p:spPr>
          <a:xfrm>
            <a:off x="5003157" y="3657600"/>
            <a:ext cx="754176" cy="1761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03971E7-1F0F-A14C-BA7F-36CF308650D8}"/>
              </a:ext>
            </a:extLst>
          </p:cNvPr>
          <p:cNvSpPr/>
          <p:nvPr/>
        </p:nvSpPr>
        <p:spPr>
          <a:xfrm>
            <a:off x="8788400" y="3742339"/>
            <a:ext cx="2895600" cy="575661"/>
          </a:xfrm>
          <a:prstGeom prst="wedgeRoundRectCallout">
            <a:avLst>
              <a:gd name="adj1" fmla="val -148707"/>
              <a:gd name="adj2" fmla="val 89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a new method.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D2E3-1DF3-AD49-8436-96151F4F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8E46-C0BA-A74B-9D0E-DC52F81C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8FEFC-90C4-AC45-A8E6-06586A32BF54}"/>
              </a:ext>
            </a:extLst>
          </p:cNvPr>
          <p:cNvSpPr txBox="1"/>
          <p:nvPr/>
        </p:nvSpPr>
        <p:spPr>
          <a:xfrm>
            <a:off x="2726267" y="237067"/>
            <a:ext cx="569899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plccmk</a:t>
            </a:r>
            <a:r>
              <a:rPr lang="en-US" dirty="0">
                <a:latin typeface="Andale Mono" panose="020B0509000000000004" pitchFamily="49" charset="0"/>
              </a:rPr>
              <a:t> numlistv3.plcc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Nonterminals</a:t>
            </a:r>
            <a:r>
              <a:rPr lang="en-US" dirty="0">
                <a:latin typeface="Andale Mono" panose="020B0509000000000004" pitchFamily="49" charset="0"/>
              </a:rPr>
              <a:t> (* indicates start symbol):</a:t>
            </a:r>
          </a:p>
          <a:p>
            <a:r>
              <a:rPr lang="en-US" dirty="0">
                <a:latin typeface="Andale Mono" panose="020B0509000000000004" pitchFamily="49" charset="0"/>
              </a:rPr>
              <a:t> *&lt;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  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Abstract classes: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Java source files created:</a:t>
            </a:r>
          </a:p>
          <a:p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NumSeq.java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Nums.java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$ parse</a:t>
            </a:r>
          </a:p>
          <a:p>
            <a:r>
              <a:rPr lang="en-US" dirty="0">
                <a:latin typeface="Andale Mono" panose="020B0509000000000004" pitchFamily="49" charset="0"/>
              </a:rPr>
              <a:t>(1 2 3)</a:t>
            </a:r>
          </a:p>
          <a:p>
            <a:r>
              <a:rPr lang="en-US" dirty="0">
                <a:latin typeface="Andale Mono" panose="020B0509000000000004" pitchFamily="49" charset="0"/>
              </a:rPr>
              <a:t>( 1 2 3 )</a:t>
            </a:r>
          </a:p>
          <a:p>
            <a:r>
              <a:rPr lang="en-US" dirty="0">
                <a:latin typeface="Andale Mono" panose="020B0509000000000004" pitchFamily="49" charset="0"/>
              </a:rPr>
              <a:t>$ rep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(1 2 3)</a:t>
            </a:r>
          </a:p>
          <a:p>
            <a:r>
              <a:rPr lang="en-US" dirty="0">
                <a:latin typeface="Andale Mono" panose="020B0509000000000004" pitchFamily="49" charset="0"/>
              </a:rPr>
              <a:t>( 1 2 3 )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(23         59           )</a:t>
            </a:r>
          </a:p>
          <a:p>
            <a:r>
              <a:rPr lang="en-US" dirty="0">
                <a:latin typeface="Andale Mono" panose="020B0509000000000004" pitchFamily="49" charset="0"/>
              </a:rPr>
              <a:t>( 23 59 )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(8)</a:t>
            </a:r>
          </a:p>
          <a:p>
            <a:r>
              <a:rPr lang="en-US" dirty="0">
                <a:latin typeface="Andale Mono" panose="020B0509000000000004" pitchFamily="49" charset="0"/>
              </a:rPr>
              <a:t>( 8 )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()</a:t>
            </a:r>
          </a:p>
          <a:p>
            <a:r>
              <a:rPr lang="en-US" dirty="0">
                <a:latin typeface="Andale Mono" panose="020B0509000000000004" pitchFamily="49" charset="0"/>
              </a:rPr>
              <a:t>(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^D</a:t>
            </a:r>
          </a:p>
        </p:txBody>
      </p:sp>
    </p:spTree>
    <p:extLst>
      <p:ext uri="{BB962C8B-B14F-4D97-AF65-F5344CB8AC3E}">
        <p14:creationId xmlns:p14="http://schemas.microsoft.com/office/powerpoint/2010/main" val="346862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A974-4A35-6C46-BADE-2A6DDA99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33EE-3F69-6B49-8328-7C35496E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numlistv1.plcc – recursive grammar</a:t>
            </a:r>
          </a:p>
          <a:p>
            <a:r>
              <a:rPr lang="en-US" dirty="0"/>
              <a:t>numlistv2.plcc – iterative grammar</a:t>
            </a:r>
          </a:p>
          <a:p>
            <a:r>
              <a:rPr lang="en-US" dirty="0"/>
              <a:t>numlistv3.plcc – iterative grammar with redisplay semantics</a:t>
            </a:r>
          </a:p>
          <a:p>
            <a:r>
              <a:rPr lang="en-US" dirty="0"/>
              <a:t>numlistv4.plcc – as in v3 but with more info about tokens shown</a:t>
            </a:r>
          </a:p>
          <a:p>
            <a:r>
              <a:rPr lang="en-US" dirty="0"/>
              <a:t>numlistv5.plcc – ¡new feature! – iteration with separators</a:t>
            </a:r>
          </a:p>
          <a:p>
            <a:r>
              <a:rPr lang="en-US" dirty="0"/>
              <a:t>numlistv6.plcc – recursive grammar with min-finding semantics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87C3-6431-CC46-82ED-8EA38F8B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0184F-73A6-4342-9973-1C385765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9826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18D6-B580-5244-98A0-FFF485B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Use 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C588-FB86-634A-913E-5A19DB5C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plcc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lang_spec.plcc</a:t>
            </a:r>
            <a:endParaRPr lang="en-US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# Runs </a:t>
            </a:r>
            <a:r>
              <a:rPr lang="en-US" dirty="0" err="1">
                <a:latin typeface="Andale Mono" panose="020B0509000000000004" pitchFamily="49" charset="0"/>
              </a:rPr>
              <a:t>plcc.py</a:t>
            </a:r>
            <a:r>
              <a:rPr lang="en-US" dirty="0">
                <a:latin typeface="Andale Mono" panose="020B0509000000000004" pitchFamily="49" charset="0"/>
              </a:rPr>
              <a:t>, which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reads your file, named on the command line;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generates Java class files based on your file;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adds some standard PLCC library classes (</a:t>
            </a:r>
            <a:r>
              <a:rPr lang="en-US" b="1" dirty="0" err="1">
                <a:latin typeface="Andale Mono" panose="020B0509000000000004" pitchFamily="49" charset="0"/>
              </a:rPr>
              <a:t>Std</a:t>
            </a:r>
            <a:r>
              <a:rPr lang="en-US" dirty="0">
                <a:latin typeface="Andale Mono" panose="020B0509000000000004" pitchFamily="49" charset="0"/>
              </a:rPr>
              <a:t> directory).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cd Java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javac</a:t>
            </a:r>
            <a:r>
              <a:rPr lang="en-US" dirty="0">
                <a:latin typeface="Andale Mono" panose="020B0509000000000004" pitchFamily="49" charset="0"/>
              </a:rPr>
              <a:t> *.java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Scan class only runs the lexical scanner.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Parser class runs all code generated by </a:t>
            </a:r>
            <a:r>
              <a:rPr lang="en-US" dirty="0" err="1">
                <a:latin typeface="Andale Mono" panose="020B0509000000000004" pitchFamily="49" charset="0"/>
              </a:rPr>
              <a:t>plcc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Rep class repeatedly prompts you for new "programs".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64FE-9834-D24E-81A1-EF35F244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9681-F1D5-6248-BBDF-3810F57A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8B4EB-877E-2A4F-8A20-847273A02AF3}"/>
              </a:ext>
            </a:extLst>
          </p:cNvPr>
          <p:cNvSpPr txBox="1"/>
          <p:nvPr/>
        </p:nvSpPr>
        <p:spPr>
          <a:xfrm>
            <a:off x="6020790" y="654330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for some useful extras…</a:t>
            </a:r>
          </a:p>
        </p:txBody>
      </p:sp>
    </p:spTree>
    <p:extLst>
      <p:ext uri="{BB962C8B-B14F-4D97-AF65-F5344CB8AC3E}">
        <p14:creationId xmlns:p14="http://schemas.microsoft.com/office/powerpoint/2010/main" val="29609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9F8-DE2A-5D40-A01F-ADE30C3B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Know </a:t>
            </a:r>
            <a:r>
              <a:rPr lang="en-US" u="sng" dirty="0"/>
              <a:t>Everything</a:t>
            </a:r>
            <a:r>
              <a:rPr lang="en-US" dirty="0"/>
              <a:t> about Using PLCC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3F2A9-2FFC-7848-A9C9-41AD4A75C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306" y="2336872"/>
            <a:ext cx="4705874" cy="3350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88C63-8A0A-FF43-B929-62872CE52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(except for some "cool" stuff you can do in the Java section)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F2917-F648-7648-AF75-8EE72CCF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92E1-C295-8749-AAF9-22EA63BA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6793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6776-FF76-944F-A4F3-86C53F3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FD6-2AED-F346-8DAF-CE7ABB77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60466"/>
          </a:xfrm>
        </p:spPr>
        <p:txBody>
          <a:bodyPr>
            <a:normAutofit/>
          </a:bodyPr>
          <a:lstStyle/>
          <a:p>
            <a:r>
              <a:rPr lang="en-US" dirty="0"/>
              <a:t>Given that</a:t>
            </a:r>
          </a:p>
          <a:p>
            <a:pPr lvl="1"/>
            <a:r>
              <a:rPr lang="en-US" dirty="0"/>
              <a:t>the tokens {LPAREN,RPAREN,IF,ELSE,SEMI} and</a:t>
            </a:r>
          </a:p>
          <a:p>
            <a:pPr lvl="1"/>
            <a:r>
              <a:rPr lang="en-US" dirty="0"/>
              <a:t>the grammar variables {&lt;expr&gt;,&lt;</a:t>
            </a:r>
            <a:r>
              <a:rPr lang="en-US" dirty="0" err="1"/>
              <a:t>stmt</a:t>
            </a:r>
            <a:r>
              <a:rPr lang="en-US" dirty="0"/>
              <a:t>&gt;}</a:t>
            </a:r>
          </a:p>
          <a:p>
            <a:pPr marL="457200" lvl="1" indent="0">
              <a:buNone/>
            </a:pPr>
            <a:r>
              <a:rPr lang="en-US" dirty="0"/>
              <a:t>are already defined,</a:t>
            </a:r>
          </a:p>
          <a:p>
            <a:r>
              <a:rPr lang="en-US" dirty="0"/>
              <a:t>Write grammar rules for the classic C/Java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statement.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8FB-BDE5-3947-AAAA-F403438B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C89-FDC4-584A-A6D0-1464992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6C675-F64B-6744-964C-25588DB1DD70}"/>
              </a:ext>
            </a:extLst>
          </p:cNvPr>
          <p:cNvSpPr txBox="1"/>
          <p:nvPr/>
        </p:nvSpPr>
        <p:spPr>
          <a:xfrm>
            <a:off x="1335640" y="4623371"/>
            <a:ext cx="8318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IfStmt</a:t>
            </a:r>
            <a:r>
              <a:rPr lang="en-US" dirty="0">
                <a:latin typeface="Andale Mono" panose="020B0509000000000004" pitchFamily="49" charset="0"/>
              </a:rPr>
              <a:t> ::= IF LPAREN &lt;expr&gt; RPAREN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 &lt;</a:t>
            </a:r>
            <a:r>
              <a:rPr lang="en-US" dirty="0" err="1">
                <a:latin typeface="Andale Mono" panose="020B0509000000000004" pitchFamily="49" charset="0"/>
              </a:rPr>
              <a:t>elsePart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elsePart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RealElse</a:t>
            </a:r>
            <a:r>
              <a:rPr lang="en-US" dirty="0">
                <a:latin typeface="Andale Mono" panose="020B0509000000000004" pitchFamily="49" charset="0"/>
              </a:rPr>
              <a:t> ::= ELSE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elsePart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NoElse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02067-E2EC-2244-B248-9775606528AF}"/>
              </a:ext>
            </a:extLst>
          </p:cNvPr>
          <p:cNvSpPr/>
          <p:nvPr/>
        </p:nvSpPr>
        <p:spPr>
          <a:xfrm>
            <a:off x="460121" y="4180424"/>
            <a:ext cx="10508721" cy="18591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472ED6-2B8F-9845-B00C-B3C4897C84C8}"/>
              </a:ext>
            </a:extLst>
          </p:cNvPr>
          <p:cNvCxnSpPr/>
          <p:nvPr/>
        </p:nvCxnSpPr>
        <p:spPr>
          <a:xfrm flipV="1">
            <a:off x="680321" y="4233884"/>
            <a:ext cx="9464576" cy="1538849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ABAF62-4DEE-9C4D-9FF8-B396325D51D0}"/>
              </a:ext>
            </a:extLst>
          </p:cNvPr>
          <p:cNvSpPr txBox="1"/>
          <p:nvPr/>
        </p:nvSpPr>
        <p:spPr>
          <a:xfrm>
            <a:off x="9749481" y="4786826"/>
            <a:ext cx="1712328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Ambiguous—</a:t>
            </a:r>
          </a:p>
          <a:p>
            <a:r>
              <a:rPr lang="en-US" dirty="0">
                <a:solidFill>
                  <a:srgbClr val="FF0000"/>
                </a:solidFill>
              </a:rPr>
              <a:t>Doesn’t work!!</a:t>
            </a:r>
          </a:p>
        </p:txBody>
      </p:sp>
    </p:spTree>
    <p:extLst>
      <p:ext uri="{BB962C8B-B14F-4D97-AF65-F5344CB8AC3E}">
        <p14:creationId xmlns:p14="http://schemas.microsoft.com/office/powerpoint/2010/main" val="14157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6776-FF76-944F-A4F3-86C53F3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FD6-2AED-F346-8DAF-CE7ABB77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60466"/>
          </a:xfrm>
        </p:spPr>
        <p:txBody>
          <a:bodyPr>
            <a:normAutofit/>
          </a:bodyPr>
          <a:lstStyle/>
          <a:p>
            <a:r>
              <a:rPr lang="en-US" dirty="0"/>
              <a:t>Given that</a:t>
            </a:r>
          </a:p>
          <a:p>
            <a:pPr lvl="1"/>
            <a:r>
              <a:rPr lang="en-US" dirty="0"/>
              <a:t>the tokens {LPAREN,RPAREN,LBRACE,RBRACE,WHILE,SEMI} and</a:t>
            </a:r>
          </a:p>
          <a:p>
            <a:pPr lvl="1"/>
            <a:r>
              <a:rPr lang="en-US" dirty="0"/>
              <a:t>the grammar variables {&lt;expr&gt;,&lt;</a:t>
            </a:r>
            <a:r>
              <a:rPr lang="en-US" dirty="0" err="1"/>
              <a:t>stmt</a:t>
            </a:r>
            <a:r>
              <a:rPr lang="en-US" dirty="0"/>
              <a:t>&gt;}</a:t>
            </a:r>
          </a:p>
          <a:p>
            <a:pPr marL="457200" lvl="1" indent="0">
              <a:buNone/>
            </a:pPr>
            <a:r>
              <a:rPr lang="en-US" dirty="0"/>
              <a:t>are already defined,</a:t>
            </a:r>
          </a:p>
          <a:p>
            <a:r>
              <a:rPr lang="en-US" dirty="0"/>
              <a:t>Write grammar rules for the classic C/Java </a:t>
            </a:r>
            <a:r>
              <a:rPr lang="en-US" dirty="0">
                <a:latin typeface="Andale Mono" panose="020B0509000000000004" pitchFamily="49" charset="0"/>
              </a:rPr>
              <a:t>while</a:t>
            </a:r>
            <a:r>
              <a:rPr lang="en-US" dirty="0"/>
              <a:t> statement.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8FB-BDE5-3947-AAAA-F403438B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C89-FDC4-584A-A6D0-1464992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89BF5-61B2-2D4D-8791-24F3A9BD7858}"/>
              </a:ext>
            </a:extLst>
          </p:cNvPr>
          <p:cNvSpPr txBox="1"/>
          <p:nvPr/>
        </p:nvSpPr>
        <p:spPr>
          <a:xfrm>
            <a:off x="4494695" y="4286389"/>
            <a:ext cx="61125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 ( EXPR ) {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while ( EXPR ) { STMT ; STMT ; STMT ; }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0575E-A11E-044D-929C-317B9D867DD6}"/>
              </a:ext>
            </a:extLst>
          </p:cNvPr>
          <p:cNvSpPr txBox="1"/>
          <p:nvPr/>
        </p:nvSpPr>
        <p:spPr>
          <a:xfrm>
            <a:off x="1449537" y="4900046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while(EXPR){STMT;}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E3DF5-060B-DF43-988C-A1B4BE84736D}"/>
              </a:ext>
            </a:extLst>
          </p:cNvPr>
          <p:cNvSpPr txBox="1"/>
          <p:nvPr/>
        </p:nvSpPr>
        <p:spPr>
          <a:xfrm>
            <a:off x="1292777" y="4289600"/>
            <a:ext cx="9145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&lt;prog&gt; ::=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&gt;:Default ::= &lt;STMT&gt; SEMI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&gt;:While ::= WHILE LPAREN &lt;expr&gt; RPAREN LBRACE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&gt;:None ::= 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&gt;:More ::=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&lt;expr&gt; ::= &lt;EXPR&gt;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415A7-8778-934C-B841-3CA90FA6B469}"/>
              </a:ext>
            </a:extLst>
          </p:cNvPr>
          <p:cNvSpPr/>
          <p:nvPr/>
        </p:nvSpPr>
        <p:spPr>
          <a:xfrm>
            <a:off x="1191802" y="4181582"/>
            <a:ext cx="9709079" cy="18591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uiExpand="1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85E3DF5-060B-DF43-988C-A1B4BE84736D}"/>
              </a:ext>
            </a:extLst>
          </p:cNvPr>
          <p:cNvSpPr txBox="1"/>
          <p:nvPr/>
        </p:nvSpPr>
        <p:spPr>
          <a:xfrm>
            <a:off x="76465" y="5103674"/>
            <a:ext cx="12005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&gt;:Simple ::= &lt;</a:t>
            </a:r>
            <a:r>
              <a:rPr lang="en-US" dirty="0" err="1">
                <a:latin typeface="Andale Mono" panose="020B0509000000000004" pitchFamily="49" charset="0"/>
              </a:rPr>
              <a:t>simpleStmt</a:t>
            </a:r>
            <a:r>
              <a:rPr lang="en-US" dirty="0">
                <a:latin typeface="Andale Mono" panose="020B0509000000000004" pitchFamily="49" charset="0"/>
              </a:rPr>
              <a:t>&gt; SEMI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&gt;:While ::= WHILE LPAREN &lt;expr&gt; RPAREN LBRACE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&gt;:If ::= IF LPAREN &lt;expr&gt; RPAREN LBRACE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 RBRACE ELSE LBRACE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&gt;:None ::= 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&gt;:More ::=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&lt;expr&gt; ::= 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06776-FF76-944F-A4F3-86C53F3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FD6-2AED-F346-8DAF-CE7ABB77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68" y="1992195"/>
            <a:ext cx="9613861" cy="521618"/>
          </a:xfrm>
        </p:spPr>
        <p:txBody>
          <a:bodyPr>
            <a:normAutofit/>
          </a:bodyPr>
          <a:lstStyle/>
          <a:p>
            <a:r>
              <a:rPr lang="en-US" dirty="0"/>
              <a:t>Write grammar rules for the classic C/Java </a:t>
            </a:r>
            <a:r>
              <a:rPr lang="en-US" dirty="0">
                <a:latin typeface="Andale Mono" panose="020B0509000000000004" pitchFamily="49" charset="0"/>
              </a:rPr>
              <a:t>while</a:t>
            </a:r>
            <a:r>
              <a:rPr lang="en-US" dirty="0"/>
              <a:t> statement.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89BF5-61B2-2D4D-8791-24F3A9BD7858}"/>
              </a:ext>
            </a:extLst>
          </p:cNvPr>
          <p:cNvSpPr txBox="1"/>
          <p:nvPr/>
        </p:nvSpPr>
        <p:spPr>
          <a:xfrm>
            <a:off x="5865503" y="3322509"/>
            <a:ext cx="6112571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 ( EXPR ) {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while ( EXPR ) { STMT ; STMT ; STMT ; }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0575E-A11E-044D-929C-317B9D867DD6}"/>
              </a:ext>
            </a:extLst>
          </p:cNvPr>
          <p:cNvSpPr txBox="1"/>
          <p:nvPr/>
        </p:nvSpPr>
        <p:spPr>
          <a:xfrm>
            <a:off x="7187999" y="2628923"/>
            <a:ext cx="266611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while(EXPR){STMT;}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214C-AAF0-4647-95FD-AABA22FB6EB7}"/>
              </a:ext>
            </a:extLst>
          </p:cNvPr>
          <p:cNvSpPr txBox="1"/>
          <p:nvPr/>
        </p:nvSpPr>
        <p:spPr>
          <a:xfrm>
            <a:off x="2232561" y="355072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function/method calls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B12FCE2-4297-764A-BAAF-79FEF1C10C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7801" y="4579502"/>
            <a:ext cx="602780" cy="39188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18D6-B580-5244-98A0-FFF485B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Use Quick Start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C588-FB86-634A-913E-5A19DB5C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plccmk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lang_spec.plcc</a:t>
            </a:r>
            <a:endParaRPr lang="en-US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# Runs </a:t>
            </a:r>
            <a:r>
              <a:rPr lang="en-US" dirty="0" err="1">
                <a:latin typeface="Andale Mono" panose="020B0509000000000004" pitchFamily="49" charset="0"/>
              </a:rPr>
              <a:t>plcc.py</a:t>
            </a:r>
            <a:r>
              <a:rPr lang="en-US" dirty="0">
                <a:latin typeface="Andale Mono" panose="020B0509000000000004" pitchFamily="49" charset="0"/>
              </a:rPr>
              <a:t>, which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reads your file, named on the command line;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generates Java class files based on your file;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adds some standard PLCC library classes (</a:t>
            </a:r>
            <a:r>
              <a:rPr lang="en-US" b="1" dirty="0" err="1">
                <a:latin typeface="Andale Mono" panose="020B0509000000000004" pitchFamily="49" charset="0"/>
              </a:rPr>
              <a:t>Std</a:t>
            </a:r>
            <a:r>
              <a:rPr lang="en-US" dirty="0">
                <a:latin typeface="Andale Mono" panose="020B0509000000000004" pitchFamily="49" charset="0"/>
              </a:rPr>
              <a:t> directory);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compiles the code it put in the Java directory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scan script only runs the lexical scanner.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parse script runs all code generated by </a:t>
            </a:r>
            <a:r>
              <a:rPr lang="en-US" dirty="0" err="1">
                <a:latin typeface="Andale Mono" panose="020B0509000000000004" pitchFamily="49" charset="0"/>
              </a:rPr>
              <a:t>plcc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rep script repeatedly prompts you for new "programs".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</a:t>
            </a:r>
            <a:r>
              <a:rPr lang="en-US" b="1" dirty="0">
                <a:latin typeface="Andale Mono" panose="020B0509000000000004" pitchFamily="49" charset="0"/>
              </a:rPr>
              <a:t>rep-t</a:t>
            </a:r>
            <a:r>
              <a:rPr lang="en-US" dirty="0">
                <a:latin typeface="Andale Mono" panose="020B0509000000000004" pitchFamily="49" charset="0"/>
              </a:rPr>
              <a:t> script runs </a:t>
            </a:r>
            <a:r>
              <a:rPr lang="en-US" b="1" dirty="0">
                <a:latin typeface="Andale Mono" panose="020B0509000000000004" pitchFamily="49" charset="0"/>
              </a:rPr>
              <a:t>rep</a:t>
            </a:r>
            <a:r>
              <a:rPr lang="en-US" dirty="0">
                <a:latin typeface="Andale Mono" panose="020B0509000000000004" pitchFamily="49" charset="0"/>
              </a:rPr>
              <a:t> but also traces execution.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64FE-9834-D24E-81A1-EF35F244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9681-F1D5-6248-BBDF-3810F57A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8B4EB-877E-2A4F-8A20-847273A02AF3}"/>
              </a:ext>
            </a:extLst>
          </p:cNvPr>
          <p:cNvSpPr txBox="1"/>
          <p:nvPr/>
        </p:nvSpPr>
        <p:spPr>
          <a:xfrm>
            <a:off x="6020790" y="654330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for some useful extras…</a:t>
            </a:r>
          </a:p>
        </p:txBody>
      </p:sp>
    </p:spTree>
    <p:extLst>
      <p:ext uri="{BB962C8B-B14F-4D97-AF65-F5344CB8AC3E}">
        <p14:creationId xmlns:p14="http://schemas.microsoft.com/office/powerpoint/2010/main" val="30027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7AA7-148B-FF46-9CEB-D02DD4D2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Grammar File (</a:t>
            </a:r>
            <a:r>
              <a:rPr lang="en-US" b="1" dirty="0"/>
              <a:t>.</a:t>
            </a:r>
            <a:r>
              <a:rPr lang="en-US" b="1" dirty="0" err="1"/>
              <a:t>plcc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C06B-D751-3B4E-B0C7-89978B3C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token definitions, using regular expressions (Java syntax)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i="1" dirty="0"/>
              <a:t>grammar definition (to be explained later)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i="1" dirty="0"/>
              <a:t>Java code for semantic behavior</a:t>
            </a:r>
          </a:p>
          <a:p>
            <a:r>
              <a:rPr lang="en-US" i="1" dirty="0"/>
              <a:t>can be included from other files (I like using the suffix </a:t>
            </a:r>
            <a:r>
              <a:rPr lang="en-US" b="1" dirty="0"/>
              <a:t>–</a:t>
            </a:r>
            <a:r>
              <a:rPr lang="en-US" b="1" dirty="0" err="1"/>
              <a:t>i.java</a:t>
            </a:r>
            <a:r>
              <a:rPr lang="en-US" i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27F7-F089-7E46-9401-3363F795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A6E9-4945-374F-B761-DCB7704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9C814-48EB-814A-8133-825DC20741D3}"/>
              </a:ext>
            </a:extLst>
          </p:cNvPr>
          <p:cNvSpPr txBox="1"/>
          <p:nvPr/>
        </p:nvSpPr>
        <p:spPr>
          <a:xfrm>
            <a:off x="7707086" y="3905698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Comment lines start with "</a:t>
            </a:r>
            <a:r>
              <a:rPr lang="en-US" sz="2400" dirty="0">
                <a:latin typeface="Andale Mono" panose="020B0509000000000004" pitchFamily="49" charset="0"/>
              </a:rPr>
              <a:t>#</a:t>
            </a:r>
            <a:r>
              <a:rPr lang="en-US" sz="24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5162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25-4BD3-2D48-9B27-916ACED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Example: </a:t>
            </a:r>
            <a:r>
              <a:rPr lang="en-US" b="1" dirty="0"/>
              <a:t>1_nos+ids.plcc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6F40-574B-8C49-9C69-D28A5B7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ID '[A-</a:t>
            </a:r>
            <a:r>
              <a:rPr lang="en-US" dirty="0" err="1">
                <a:latin typeface="Andale Mono" panose="020B0509000000000004" pitchFamily="49" charset="0"/>
              </a:rPr>
              <a:t>Za</a:t>
            </a:r>
            <a:r>
              <a:rPr lang="en-US" dirty="0">
                <a:latin typeface="Andale Mono" panose="020B0509000000000004" pitchFamily="49" charset="0"/>
              </a:rPr>
              <a:t>-z]\w*'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recognizes decimal integers and identifiers … sort of.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E747-ECDE-5640-956F-F8894FB6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8A0A-9999-3947-97BA-093887DE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09174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25-4BD3-2D48-9B27-916ACED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Example: </a:t>
            </a:r>
            <a:r>
              <a:rPr lang="en-US" b="1" dirty="0"/>
              <a:t>2_nos+ids+nl.plcc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6F40-574B-8C49-9C69-D28A5B7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NEWLINE '\n'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IDENT '[A-</a:t>
            </a:r>
            <a:r>
              <a:rPr lang="en-US" dirty="0" err="1">
                <a:latin typeface="Andale Mono" panose="020B0509000000000004" pitchFamily="49" charset="0"/>
              </a:rPr>
              <a:t>Za</a:t>
            </a:r>
            <a:r>
              <a:rPr lang="en-US" dirty="0">
                <a:latin typeface="Andale Mono" panose="020B0509000000000004" pitchFamily="49" charset="0"/>
              </a:rPr>
              <a:t>-z]\w*'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…better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9FE3-F468-FC48-A060-E7914CF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F4188-D257-934A-A08A-3159D227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38034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25-4BD3-2D48-9B27-916ACED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Example: </a:t>
            </a:r>
            <a:r>
              <a:rPr lang="en-US" b="1" dirty="0"/>
              <a:t>3_nos+ids.plcc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6F40-574B-8C49-9C69-D28A5B7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Recognize number literals and identifiers as tokens.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Skip over whitespace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IDENT '[A-</a:t>
            </a:r>
            <a:r>
              <a:rPr lang="en-US" dirty="0" err="1">
                <a:latin typeface="Andale Mono" panose="020B0509000000000004" pitchFamily="49" charset="0"/>
              </a:rPr>
              <a:t>Za</a:t>
            </a:r>
            <a:r>
              <a:rPr lang="en-US" dirty="0">
                <a:latin typeface="Andale Mono" panose="020B0509000000000004" pitchFamily="49" charset="0"/>
              </a:rPr>
              <a:t>-z]\w*'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r>
              <a:rPr lang="en-US" dirty="0"/>
              <a:t>…OK this can 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E700-D0E0-4349-83DE-4B9A0C13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20DA-F955-5646-B1DE-EB1B3DA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78555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C0A0-0100-624B-A5F1-297F0DC4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Tease for What's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2200-3EC0-3246-9F73-928F2F33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TEST_PLCC example</a:t>
            </a:r>
          </a:p>
          <a:p>
            <a:r>
              <a:rPr lang="en-US" dirty="0"/>
              <a:t>Used to verify a successful installation of PLCC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0953-7269-224E-BF22-7B9BD9B8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D89D-1EDC-FB4B-A4DB-E8DFBF43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6108769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{B6D71C40-26E0-C145-82E7-F010B1F30A30}tf10001057</Template>
  <TotalTime>672</TotalTime>
  <Words>2239</Words>
  <Application>Microsoft Macintosh PowerPoint</Application>
  <PresentationFormat>Widescreen</PresentationFormat>
  <Paragraphs>397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Zapf Dingbats</vt:lpstr>
      <vt:lpstr>Andale Mono</vt:lpstr>
      <vt:lpstr>Arial</vt:lpstr>
      <vt:lpstr>Calibri</vt:lpstr>
      <vt:lpstr>Trebuchet MS</vt:lpstr>
      <vt:lpstr>Berlin</vt:lpstr>
      <vt:lpstr>Beginners’ PLCC</vt:lpstr>
      <vt:lpstr>PLCC File Syntax</vt:lpstr>
      <vt:lpstr>PLCC Use Quick Start</vt:lpstr>
      <vt:lpstr>PLCC Use Quick Start 2</vt:lpstr>
      <vt:lpstr>Format of Grammar File (.plcc)</vt:lpstr>
      <vt:lpstr>Learning By Example: 1_nos+ids.plcc</vt:lpstr>
      <vt:lpstr>Learning By Example: 2_nos+ids+nl.plcc</vt:lpstr>
      <vt:lpstr>Learning By Example: 3_nos+ids.plcc</vt:lpstr>
      <vt:lpstr>A Tease for What's Ahead</vt:lpstr>
      <vt:lpstr>Classic BNF Grammar</vt:lpstr>
      <vt:lpstr>Example: LISP Lists</vt:lpstr>
      <vt:lpstr>Grammar Example: a list of numbers</vt:lpstr>
      <vt:lpstr>What Are Our PLCC Tokens?</vt:lpstr>
      <vt:lpstr>Why does this not work?</vt:lpstr>
      <vt:lpstr>PLCC Section 2: the Context-Free Grammar (2nd section of grammar file)</vt:lpstr>
      <vt:lpstr>Stepping Back: The Big Picture</vt:lpstr>
      <vt:lpstr>Stepping Back: The Big Picture</vt:lpstr>
      <vt:lpstr>Stepping Back: The Big Picture</vt:lpstr>
      <vt:lpstr>More Formally</vt:lpstr>
      <vt:lpstr>PLCC CFG, continued: Syntax</vt:lpstr>
      <vt:lpstr>Number List, PLCC Style           (1   23 456 )</vt:lpstr>
      <vt:lpstr>Java Class Correspondence</vt:lpstr>
      <vt:lpstr>PowerPoint Presentation</vt:lpstr>
      <vt:lpstr>Renaming (not needed here)</vt:lpstr>
      <vt:lpstr>Using Repetition (and Java Lists)</vt:lpstr>
      <vt:lpstr>What happens when you "run" the compiler?</vt:lpstr>
      <vt:lpstr>PLCC Section 3: Defining Semantic Actions</vt:lpstr>
      <vt:lpstr>PowerPoint Presentation</vt:lpstr>
      <vt:lpstr>Files to Review</vt:lpstr>
      <vt:lpstr>Now You Know Everything about Using PLCC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Beginners’ PLCC</dc:title>
  <dc:creator>James Heliotis</dc:creator>
  <cp:lastModifiedBy>James Heliotis</cp:lastModifiedBy>
  <cp:revision>69</cp:revision>
  <cp:lastPrinted>2020-09-01T14:54:38Z</cp:lastPrinted>
  <dcterms:created xsi:type="dcterms:W3CDTF">2020-01-16T20:55:25Z</dcterms:created>
  <dcterms:modified xsi:type="dcterms:W3CDTF">2020-09-15T15:13:10Z</dcterms:modified>
</cp:coreProperties>
</file>