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70" r:id="rId3"/>
    <p:sldId id="281" r:id="rId4"/>
    <p:sldId id="257" r:id="rId5"/>
    <p:sldId id="258" r:id="rId6"/>
    <p:sldId id="280" r:id="rId7"/>
    <p:sldId id="259" r:id="rId8"/>
    <p:sldId id="260" r:id="rId9"/>
    <p:sldId id="263" r:id="rId10"/>
    <p:sldId id="262" r:id="rId11"/>
    <p:sldId id="261" r:id="rId12"/>
    <p:sldId id="265" r:id="rId13"/>
    <p:sldId id="266" r:id="rId14"/>
    <p:sldId id="267" r:id="rId15"/>
    <p:sldId id="264" r:id="rId16"/>
    <p:sldId id="268" r:id="rId17"/>
    <p:sldId id="269" r:id="rId18"/>
    <p:sldId id="271" r:id="rId19"/>
    <p:sldId id="273" r:id="rId20"/>
    <p:sldId id="274" r:id="rId21"/>
    <p:sldId id="275" r:id="rId22"/>
    <p:sldId id="276" r:id="rId23"/>
    <p:sldId id="277" r:id="rId24"/>
    <p:sldId id="282" r:id="rId25"/>
    <p:sldId id="278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3"/>
  </p:normalViewPr>
  <p:slideViewPr>
    <p:cSldViewPr snapToGrid="0" snapToObjects="1">
      <p:cViewPr varScale="1">
        <p:scale>
          <a:sx n="107" d="100"/>
          <a:sy n="107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44C2D-4D4C-C042-BD99-1EEDD0AD245E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79872-BFC1-4345-8CD5-34737591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token "proc"; new classes Formals, Proc, </a:t>
            </a:r>
            <a:r>
              <a:rPr lang="en-US" dirty="0" err="1"/>
              <a:t>ProcExp</a:t>
            </a:r>
            <a:r>
              <a:rPr lang="en-US" dirty="0"/>
              <a:t>-&gt;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Formals: does nothing</a:t>
            </a:r>
          </a:p>
          <a:p>
            <a:r>
              <a:rPr lang="en-US" dirty="0" err="1"/>
              <a:t>Proc.makeClosure</a:t>
            </a:r>
            <a:r>
              <a:rPr lang="en-US" dirty="0"/>
              <a:t>() just does new </a:t>
            </a:r>
            <a:r>
              <a:rPr lang="en-US" dirty="0" err="1"/>
              <a:t>ProcVal</a:t>
            </a:r>
            <a:r>
              <a:rPr lang="en-US" dirty="0"/>
              <a:t>(</a:t>
            </a:r>
            <a:r>
              <a:rPr lang="en-US" dirty="0" err="1"/>
              <a:t>formals,exp,env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9872-BFC1-4345-8CD5-347375917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3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40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2/14/20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PLC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C4DD-03EC-6948-A06B-20516E71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8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usr/local/pub/jeh/courses/PLC/exam1-guide.html" TargetMode="External"/><Relationship Id="rId2" Type="http://schemas.openxmlformats.org/officeDocument/2006/relationships/hyperlink" Target="https://www.cs.rit.edu/usr/local/pub/jeh/courses/PLC/exam1-20195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24FE-89B7-E645-9666-35C782C7E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2733709"/>
            <a:ext cx="8301942" cy="1373070"/>
          </a:xfrm>
        </p:spPr>
        <p:txBody>
          <a:bodyPr/>
          <a:lstStyle/>
          <a:p>
            <a:r>
              <a:rPr lang="en-US" dirty="0"/>
              <a:t>E. Variables and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798D7-4A92-3C45-AEBB-E0A85EB25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50287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2E995D6-1660-C948-9D55-FC3CA86B7FA0}"/>
              </a:ext>
            </a:extLst>
          </p:cNvPr>
          <p:cNvSpPr/>
          <p:nvPr/>
        </p:nvSpPr>
        <p:spPr>
          <a:xfrm>
            <a:off x="5909733" y="4301067"/>
            <a:ext cx="2286000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5435-777D-C041-804F-A7CA66CA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24746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import </a:t>
            </a:r>
            <a:r>
              <a:rPr lang="en-US" dirty="0" err="1">
                <a:latin typeface="Andale Mono" panose="020B0509000000000004" pitchFamily="49" charset="0"/>
              </a:rPr>
              <a:t>functools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 sort( data, </a:t>
            </a:r>
            <a:r>
              <a:rPr lang="en-US" dirty="0" err="1">
                <a:latin typeface="Andale Mono" panose="020B0509000000000004" pitchFamily="49" charset="0"/>
              </a:rPr>
              <a:t>belongs_before</a:t>
            </a:r>
            <a:r>
              <a:rPr lang="en-US" dirty="0">
                <a:latin typeface="Andale Mono" panose="020B0509000000000004" pitchFamily="49" charset="0"/>
              </a:rPr>
              <a:t> 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"An inefficient insertion sort function"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insert = lambda data, value: \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[ value ] + data \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if </a:t>
            </a:r>
            <a:r>
              <a:rPr lang="en-US" dirty="0" err="1">
                <a:latin typeface="Andale Mono" panose="020B0509000000000004" pitchFamily="49" charset="0"/>
              </a:rPr>
              <a:t>len</a:t>
            </a:r>
            <a:r>
              <a:rPr lang="en-US" dirty="0">
                <a:latin typeface="Andale Mono" panose="020B0509000000000004" pitchFamily="49" charset="0"/>
              </a:rPr>
              <a:t>( data ) == 0 or </a:t>
            </a:r>
            <a:r>
              <a:rPr lang="en-US" dirty="0" err="1">
                <a:latin typeface="Andale Mono" panose="020B0509000000000004" pitchFamily="49" charset="0"/>
              </a:rPr>
              <a:t>belongs_before</a:t>
            </a:r>
            <a:r>
              <a:rPr lang="en-US" dirty="0">
                <a:latin typeface="Andale Mono" panose="020B0509000000000004" pitchFamily="49" charset="0"/>
              </a:rPr>
              <a:t>( value, data[ 0 ] ) \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else [ data[ 0 ] ] + insert( data[ 1: ], value 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return </a:t>
            </a:r>
            <a:r>
              <a:rPr lang="en-US" dirty="0" err="1">
                <a:latin typeface="Andale Mono" panose="020B0509000000000004" pitchFamily="49" charset="0"/>
              </a:rPr>
              <a:t>functools.reduce</a:t>
            </a:r>
            <a:r>
              <a:rPr lang="en-US" dirty="0">
                <a:latin typeface="Andale Mono" panose="020B0509000000000004" pitchFamily="49" charset="0"/>
              </a:rPr>
              <a:t>( insert, DATA, []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3B75D-6BD7-2B44-B175-7C95AA3C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Direct</a:t>
            </a:r>
            <a:r>
              <a:rPr lang="en-US" dirty="0"/>
              <a:t> Expression of Function Objects</a:t>
            </a:r>
            <a:endParaRPr lang="en-US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70FA-AE87-F844-BD53-9247190E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A204-D123-6945-9021-5F0F41B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1605-9AB4-7444-AEE7-A9EAC86A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D03CB-3190-5140-9558-34CA387F4753}"/>
              </a:ext>
            </a:extLst>
          </p:cNvPr>
          <p:cNvSpPr txBox="1"/>
          <p:nvPr/>
        </p:nvSpPr>
        <p:spPr>
          <a:xfrm>
            <a:off x="7550981" y="2523067"/>
            <a:ext cx="4168129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 that the inner function has</a:t>
            </a:r>
          </a:p>
          <a:p>
            <a:pPr algn="ctr"/>
            <a:r>
              <a:rPr lang="en-US" dirty="0"/>
              <a:t>access to variables in the outer scope.</a:t>
            </a:r>
          </a:p>
        </p:txBody>
      </p:sp>
    </p:spTree>
    <p:extLst>
      <p:ext uri="{BB962C8B-B14F-4D97-AF65-F5344CB8AC3E}">
        <p14:creationId xmlns:p14="http://schemas.microsoft.com/office/powerpoint/2010/main" val="3315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B75D-6BD7-2B44-B175-7C95AA3C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this other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5435-777D-C041-804F-A7CA66CA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less_than</a:t>
            </a:r>
            <a:r>
              <a:rPr lang="en-US" dirty="0">
                <a:latin typeface="Andale Mono" panose="020B0509000000000004" pitchFamily="49" charset="0"/>
              </a:rPr>
              <a:t> = lambda </a:t>
            </a:r>
            <a:r>
              <a:rPr lang="en-US" dirty="0" err="1">
                <a:latin typeface="Andale Mono" panose="020B0509000000000004" pitchFamily="49" charset="0"/>
              </a:rPr>
              <a:t>a,b</a:t>
            </a:r>
            <a:r>
              <a:rPr lang="en-US" dirty="0">
                <a:latin typeface="Andale Mono" panose="020B0509000000000004" pitchFamily="49" charset="0"/>
              </a:rPr>
              <a:t> : a &lt;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DATA = [ 1, 3, 5, 7, 8, 6, 4, 2, 9, 0 ]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&gt;&gt;&gt; sort(</a:t>
            </a:r>
            <a:r>
              <a:rPr lang="en-US" dirty="0" err="1">
                <a:latin typeface="Andale Mono" panose="020B0509000000000004" pitchFamily="49" charset="0"/>
              </a:rPr>
              <a:t>DATA,less_than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[0, 1, 2, 3, 4, 5, 6, 7, 8, 9]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&gt;&gt;&gt; sort(DATA, lambda </a:t>
            </a:r>
            <a:r>
              <a:rPr lang="en-US" dirty="0" err="1">
                <a:latin typeface="Andale Mono" panose="020B0509000000000004" pitchFamily="49" charset="0"/>
              </a:rPr>
              <a:t>x,y</a:t>
            </a:r>
            <a:r>
              <a:rPr lang="en-US" dirty="0">
                <a:latin typeface="Andale Mono" panose="020B0509000000000004" pitchFamily="49" charset="0"/>
              </a:rPr>
              <a:t>: x&gt;y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[9, 8, 7, 6, 5, 4, 3, 2, 1, 0]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70FA-AE87-F844-BD53-9247190E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A204-D123-6945-9021-5F0F41B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1605-9AB4-7444-AEE7-A9EAC86A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D29A99-A365-6844-8C0D-B748608C775F}"/>
              </a:ext>
            </a:extLst>
          </p:cNvPr>
          <p:cNvCxnSpPr>
            <a:stCxn id="3" idx="1"/>
          </p:cNvCxnSpPr>
          <p:nvPr/>
        </p:nvCxnSpPr>
        <p:spPr>
          <a:xfrm flipV="1">
            <a:off x="680321" y="4134255"/>
            <a:ext cx="9903373" cy="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A84B-E862-454D-8F8C-65E8D0B7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Closure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4E59-2653-AE4E-9533-FA6F4E35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 </a:t>
            </a:r>
            <a:r>
              <a:rPr lang="en-US" dirty="0" err="1">
                <a:latin typeface="Andale Mono" panose="020B0509000000000004" pitchFamily="49" charset="0"/>
              </a:rPr>
              <a:t>drinking_age_checker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min_age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def </a:t>
            </a:r>
            <a:r>
              <a:rPr lang="en-US" dirty="0" err="1">
                <a:latin typeface="Andale Mono" panose="020B0509000000000004" pitchFamily="49" charset="0"/>
              </a:rPr>
              <a:t>may_drink</a:t>
            </a:r>
            <a:r>
              <a:rPr lang="en-US" dirty="0">
                <a:latin typeface="Andale Mono" panose="020B0509000000000004" pitchFamily="49" charset="0"/>
              </a:rPr>
              <a:t>( age: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return age &gt;= </a:t>
            </a:r>
            <a:r>
              <a:rPr lang="en-US" dirty="0" err="1">
                <a:latin typeface="Andale Mono" panose="020B0509000000000004" pitchFamily="49" charset="0"/>
              </a:rPr>
              <a:t>min_age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return </a:t>
            </a:r>
            <a:r>
              <a:rPr lang="en-US" dirty="0" err="1">
                <a:latin typeface="Andale Mono" panose="020B0509000000000004" pitchFamily="49" charset="0"/>
              </a:rPr>
              <a:t>may_drink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new_york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drinking_age_checker</a:t>
            </a:r>
            <a:r>
              <a:rPr lang="en-US" dirty="0">
                <a:latin typeface="Andale Mono" panose="020B0509000000000004" pitchFamily="49" charset="0"/>
              </a:rPr>
              <a:t>( 21 )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québec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drinking_age_checker</a:t>
            </a:r>
            <a:r>
              <a:rPr lang="en-US" dirty="0">
                <a:latin typeface="Andale Mono" panose="020B0509000000000004" pitchFamily="49" charset="0"/>
              </a:rPr>
              <a:t>( 18 )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</a:t>
            </a:r>
            <a:r>
              <a:rPr lang="en-US" dirty="0" err="1">
                <a:latin typeface="Andale Mono" panose="020B0509000000000004" pitchFamily="49" charset="0"/>
              </a:rPr>
              <a:t>québec</a:t>
            </a:r>
            <a:r>
              <a:rPr lang="en-US" dirty="0">
                <a:latin typeface="Andale Mono" panose="020B0509000000000004" pitchFamily="49" charset="0"/>
              </a:rPr>
              <a:t>(19)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</a:t>
            </a:r>
            <a:r>
              <a:rPr lang="en-US" dirty="0" err="1">
                <a:latin typeface="Andale Mono" panose="020B0509000000000004" pitchFamily="49" charset="0"/>
              </a:rPr>
              <a:t>new_york</a:t>
            </a:r>
            <a:r>
              <a:rPr lang="en-US" dirty="0">
                <a:latin typeface="Andale Mono" panose="020B0509000000000004" pitchFamily="49" charset="0"/>
              </a:rPr>
              <a:t>(19)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False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993F-1FD1-964D-88E0-435F120B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04D0-F7D9-1545-B9BE-9AE0798E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49BA-9959-9541-80A7-FDF2DD88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10409-0A76-1749-B8E2-0D8B7F82BCE8}"/>
              </a:ext>
            </a:extLst>
          </p:cNvPr>
          <p:cNvCxnSpPr/>
          <p:nvPr/>
        </p:nvCxnSpPr>
        <p:spPr>
          <a:xfrm flipV="1">
            <a:off x="680321" y="4443014"/>
            <a:ext cx="9903373" cy="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71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47BB06-E8EE-E042-8722-1D4DB48339A3}"/>
              </a:ext>
            </a:extLst>
          </p:cNvPr>
          <p:cNvSpPr/>
          <p:nvPr/>
        </p:nvSpPr>
        <p:spPr>
          <a:xfrm>
            <a:off x="4678878" y="4589076"/>
            <a:ext cx="593766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2BBA9-D133-B949-9C8C-C6BD668A4CB8}"/>
              </a:ext>
            </a:extLst>
          </p:cNvPr>
          <p:cNvSpPr/>
          <p:nvPr/>
        </p:nvSpPr>
        <p:spPr>
          <a:xfrm>
            <a:off x="4785756" y="4909710"/>
            <a:ext cx="593766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01384-48A1-1845-9D38-08423C61C2B0}"/>
              </a:ext>
            </a:extLst>
          </p:cNvPr>
          <p:cNvSpPr/>
          <p:nvPr/>
        </p:nvSpPr>
        <p:spPr>
          <a:xfrm>
            <a:off x="2446317" y="3123210"/>
            <a:ext cx="235131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3FB9-B607-1142-BEF8-4BE64F0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Java? Hmmm.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DE61-8128-8E4C-A7E7-784CCBAA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import </a:t>
            </a:r>
            <a:r>
              <a:rPr lang="en-US" dirty="0" err="1">
                <a:latin typeface="Andale Mono" panose="020B0509000000000004" pitchFamily="49" charset="0"/>
              </a:rPr>
              <a:t>java.util.function.Predicate</a:t>
            </a:r>
            <a:r>
              <a:rPr lang="en-US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class DrinkingAge1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private static Predicate&lt; Integer &gt; </a:t>
            </a:r>
            <a:r>
              <a:rPr lang="en-US" dirty="0" err="1">
                <a:latin typeface="Andale Mono" panose="020B0509000000000004" pitchFamily="49" charset="0"/>
              </a:rPr>
              <a:t>drinking_age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minAge</a:t>
            </a:r>
            <a:r>
              <a:rPr lang="en-US" dirty="0">
                <a:latin typeface="Andale Mono" panose="020B0509000000000004" pitchFamily="49" charset="0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return age -&gt; age &gt;= </a:t>
            </a:r>
            <a:r>
              <a:rPr lang="en-US" dirty="0" err="1">
                <a:latin typeface="Andale Mono" panose="020B0509000000000004" pitchFamily="49" charset="0"/>
              </a:rPr>
              <a:t>minAge</a:t>
            </a:r>
            <a:r>
              <a:rPr lang="en-US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public static void main( String[] </a:t>
            </a:r>
            <a:r>
              <a:rPr lang="en-US" dirty="0" err="1">
                <a:latin typeface="Andale Mono" panose="020B0509000000000004" pitchFamily="49" charset="0"/>
              </a:rPr>
              <a:t>args</a:t>
            </a:r>
            <a:r>
              <a:rPr lang="en-US" dirty="0">
                <a:latin typeface="Andale Mono" panose="020B0509000000000004" pitchFamily="49" charset="0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Predicate&lt; Integer &gt; </a:t>
            </a:r>
            <a:r>
              <a:rPr lang="en-US" dirty="0" err="1">
                <a:latin typeface="Andale Mono" panose="020B0509000000000004" pitchFamily="49" charset="0"/>
              </a:rPr>
              <a:t>newYork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drinking_age</a:t>
            </a:r>
            <a:r>
              <a:rPr lang="en-US" dirty="0">
                <a:latin typeface="Andale Mono" panose="020B0509000000000004" pitchFamily="49" charset="0"/>
              </a:rPr>
              <a:t>( 21 );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Predicate&lt; Integer &gt; </a:t>
            </a:r>
            <a:r>
              <a:rPr lang="en-US" dirty="0" err="1">
                <a:latin typeface="Andale Mono" panose="020B0509000000000004" pitchFamily="49" charset="0"/>
              </a:rPr>
              <a:t>québec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drinking_age</a:t>
            </a:r>
            <a:r>
              <a:rPr lang="en-US" dirty="0">
                <a:latin typeface="Andale Mono" panose="020B0509000000000004" pitchFamily="49" charset="0"/>
              </a:rPr>
              <a:t>( 18 );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</a:t>
            </a:r>
            <a:r>
              <a:rPr lang="en-US" dirty="0" err="1">
                <a:latin typeface="Andale Mono" panose="020B0509000000000004" pitchFamily="49" charset="0"/>
              </a:rPr>
              <a:t>System.out.println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québec.test</a:t>
            </a:r>
            <a:r>
              <a:rPr lang="en-US" dirty="0">
                <a:latin typeface="Andale Mono" panose="020B0509000000000004" pitchFamily="49" charset="0"/>
              </a:rPr>
              <a:t>( 19 )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</a:t>
            </a:r>
            <a:r>
              <a:rPr lang="en-US" dirty="0" err="1">
                <a:latin typeface="Andale Mono" panose="020B0509000000000004" pitchFamily="49" charset="0"/>
              </a:rPr>
              <a:t>System.out.println</a:t>
            </a:r>
            <a:r>
              <a:rPr lang="en-US" dirty="0">
                <a:latin typeface="Andale Mono" panose="020B0509000000000004" pitchFamily="49" charset="0"/>
              </a:rPr>
              <a:t>( </a:t>
            </a:r>
            <a:r>
              <a:rPr lang="en-US" dirty="0" err="1">
                <a:latin typeface="Andale Mono" panose="020B0509000000000004" pitchFamily="49" charset="0"/>
              </a:rPr>
              <a:t>newYork.test</a:t>
            </a:r>
            <a:r>
              <a:rPr lang="en-US" dirty="0">
                <a:latin typeface="Andale Mono" panose="020B0509000000000004" pitchFamily="49" charset="0"/>
              </a:rPr>
              <a:t>( 19 ) 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0144-88C6-5D4C-8E7C-36A62755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06AB-5195-B74E-9E39-95CF577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F5AC-B3BC-8E4B-B111-48D1D3B6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94784B-8804-594B-BA6A-50BA1CC370AE}"/>
              </a:ext>
            </a:extLst>
          </p:cNvPr>
          <p:cNvSpPr/>
          <p:nvPr/>
        </p:nvSpPr>
        <p:spPr>
          <a:xfrm>
            <a:off x="9250878" y="4180114"/>
            <a:ext cx="2042556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46F59-DA65-674C-BE16-C8DEE5E483AD}"/>
              </a:ext>
            </a:extLst>
          </p:cNvPr>
          <p:cNvSpPr/>
          <p:nvPr/>
        </p:nvSpPr>
        <p:spPr>
          <a:xfrm>
            <a:off x="6947065" y="4191990"/>
            <a:ext cx="60391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DE61-8128-8E4C-A7E7-784CCBAAF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3285" cy="35993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public class DrinkingAge2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    private static Predicate&lt; Integer &gt;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drinking_age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minAge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        class </a:t>
            </a:r>
            <a:r>
              <a:rPr lang="en-US" dirty="0" err="1">
                <a:latin typeface="Andale Mono" panose="020B0509000000000004" pitchFamily="49" charset="0"/>
              </a:rPr>
              <a:t>MyPredicate</a:t>
            </a:r>
            <a:r>
              <a:rPr lang="en-US" dirty="0">
                <a:latin typeface="Andale Mono" panose="020B0509000000000004" pitchFamily="49" charset="0"/>
              </a:rPr>
              <a:t> implements Predicate&lt; Integer &gt;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           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minAge</a:t>
            </a:r>
            <a:r>
              <a:rPr lang="en-US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            </a:t>
            </a:r>
            <a:r>
              <a:rPr lang="en-US" dirty="0" err="1">
                <a:latin typeface="Andale Mono" panose="020B0509000000000004" pitchFamily="49" charset="0"/>
              </a:rPr>
              <a:t>MyPredicate</a:t>
            </a:r>
            <a:r>
              <a:rPr lang="en-US" dirty="0">
                <a:latin typeface="Andale Mono" panose="020B0509000000000004" pitchFamily="49" charset="0"/>
              </a:rPr>
              <a:t>( Integer </a:t>
            </a:r>
            <a:r>
              <a:rPr lang="en-US" dirty="0" err="1">
                <a:latin typeface="Andale Mono" panose="020B0509000000000004" pitchFamily="49" charset="0"/>
              </a:rPr>
              <a:t>minAge</a:t>
            </a:r>
            <a:r>
              <a:rPr lang="en-US" dirty="0">
                <a:latin typeface="Andale Mono" panose="020B0509000000000004" pitchFamily="49" charset="0"/>
              </a:rPr>
              <a:t> ) { </a:t>
            </a:r>
            <a:r>
              <a:rPr lang="en-US" dirty="0" err="1">
                <a:latin typeface="Andale Mono" panose="020B0509000000000004" pitchFamily="49" charset="0"/>
              </a:rPr>
              <a:t>this.minAge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minAge</a:t>
            </a:r>
            <a:r>
              <a:rPr lang="en-US" dirty="0">
                <a:latin typeface="Andale Mono" panose="020B050900000000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            public </a:t>
            </a:r>
            <a:r>
              <a:rPr lang="en-US" dirty="0" err="1">
                <a:latin typeface="Andale Mono" panose="020B0509000000000004" pitchFamily="49" charset="0"/>
              </a:rPr>
              <a:t>boolean</a:t>
            </a:r>
            <a:r>
              <a:rPr lang="en-US" dirty="0">
                <a:latin typeface="Andale Mono" panose="020B0509000000000004" pitchFamily="49" charset="0"/>
              </a:rPr>
              <a:t> test( Integer age ) { return age &gt;= </a:t>
            </a:r>
            <a:r>
              <a:rPr lang="en-US" dirty="0" err="1">
                <a:latin typeface="Andale Mono" panose="020B0509000000000004" pitchFamily="49" charset="0"/>
              </a:rPr>
              <a:t>minAge</a:t>
            </a:r>
            <a:r>
              <a:rPr lang="en-US" dirty="0">
                <a:latin typeface="Andale Mono" panose="020B050900000000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        return new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MyPredicate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minAge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   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3FB9-B607-1142-BEF8-4BE64F0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they cheat a bit.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0144-88C6-5D4C-8E7C-36A62755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06AB-5195-B74E-9E39-95CF577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F5AC-B3BC-8E4B-B111-48D1D3B6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635-EDF7-1F42-B6AD-DD602655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write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9D81-5C1F-D749-91C8-6A09EA69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newest language </a:t>
            </a:r>
            <a:r>
              <a:rPr lang="en-US" dirty="0">
                <a:latin typeface="Andale Mono" panose="020B0509000000000004" pitchFamily="49" charset="0"/>
              </a:rPr>
              <a:t>V4</a:t>
            </a:r>
            <a:r>
              <a:rPr lang="en-US" dirty="0"/>
              <a:t> has a new value type: </a:t>
            </a:r>
            <a:r>
              <a:rPr lang="en-US" dirty="0" err="1">
                <a:latin typeface="Andale Mono" panose="020B0509000000000004" pitchFamily="49" charset="0"/>
              </a:rPr>
              <a:t>ProcVal</a:t>
            </a:r>
            <a:r>
              <a:rPr lang="en-US" dirty="0"/>
              <a:t>.</a:t>
            </a:r>
          </a:p>
          <a:p>
            <a:r>
              <a:rPr lang="en-US" dirty="0"/>
              <a:t>It is created at run time from a language element </a:t>
            </a:r>
            <a:r>
              <a:rPr lang="en-US" dirty="0" err="1">
                <a:latin typeface="Andale Mono" panose="020B0509000000000004" pitchFamily="49" charset="0"/>
              </a:rPr>
              <a:t>ProcExp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&lt;exp&gt;:</a:t>
            </a:r>
            <a:r>
              <a:rPr lang="en-US" dirty="0" err="1">
                <a:latin typeface="Andale Mono" panose="020B0509000000000004" pitchFamily="49" charset="0"/>
              </a:rPr>
              <a:t>ProcExp</a:t>
            </a:r>
            <a:r>
              <a:rPr lang="en-US" dirty="0">
                <a:latin typeface="Andale Mono" panose="020B0509000000000004" pitchFamily="49" charset="0"/>
              </a:rPr>
              <a:t> ::= &lt;proc&gt;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&lt;proc&gt; ::= PROC LPAREN &lt;formals&gt; RPAREN &lt;exp&gt;</a:t>
            </a:r>
          </a:p>
          <a:p>
            <a:r>
              <a:rPr lang="en-US" dirty="0"/>
              <a:t>Example: </a:t>
            </a:r>
            <a:r>
              <a:rPr lang="en-US" dirty="0">
                <a:latin typeface="Andale Mono" panose="020B0509000000000004" pitchFamily="49" charset="0"/>
              </a:rPr>
              <a:t>proc (</a:t>
            </a:r>
            <a:r>
              <a:rPr lang="en-US" dirty="0" err="1">
                <a:latin typeface="Andale Mono" panose="020B0509000000000004" pitchFamily="49" charset="0"/>
              </a:rPr>
              <a:t>a,b</a:t>
            </a:r>
            <a:r>
              <a:rPr lang="en-US" dirty="0">
                <a:latin typeface="Andale Mono" panose="020B0509000000000004" pitchFamily="49" charset="0"/>
              </a:rPr>
              <a:t>) –(</a:t>
            </a:r>
            <a:r>
              <a:rPr lang="en-US" dirty="0" err="1">
                <a:latin typeface="Andale Mono" panose="020B0509000000000004" pitchFamily="49" charset="0"/>
              </a:rPr>
              <a:t>b,a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r>
              <a:rPr lang="en-US" dirty="0"/>
              <a:t>The </a:t>
            </a:r>
            <a:r>
              <a:rPr lang="en-US" u="sng" dirty="0"/>
              <a:t>only</a:t>
            </a:r>
            <a:r>
              <a:rPr lang="en-US" dirty="0"/>
              <a:t> way to name a proc is by assigning a proc to a variable!</a:t>
            </a:r>
          </a:p>
          <a:p>
            <a:r>
              <a:rPr lang="en-US" dirty="0"/>
              <a:t>Example: </a:t>
            </a:r>
            <a:r>
              <a:rPr lang="en-US" dirty="0">
                <a:latin typeface="Andale Mono" panose="020B0509000000000004" pitchFamily="49" charset="0"/>
              </a:rPr>
              <a:t>let </a:t>
            </a:r>
            <a:r>
              <a:rPr lang="en-US" dirty="0" err="1">
                <a:latin typeface="Andale Mono" panose="020B0509000000000004" pitchFamily="49" charset="0"/>
              </a:rPr>
              <a:t>minus_sub</a:t>
            </a:r>
            <a:r>
              <a:rPr lang="en-US" dirty="0">
                <a:latin typeface="Andale Mono" panose="020B0509000000000004" pitchFamily="49" charset="0"/>
              </a:rPr>
              <a:t> = proc(</a:t>
            </a:r>
            <a:r>
              <a:rPr lang="en-US" dirty="0" err="1">
                <a:latin typeface="Andale Mono" panose="020B0509000000000004" pitchFamily="49" charset="0"/>
              </a:rPr>
              <a:t>a,b</a:t>
            </a:r>
            <a:r>
              <a:rPr lang="en-US" dirty="0">
                <a:latin typeface="Andale Mono" panose="020B0509000000000004" pitchFamily="49" charset="0"/>
              </a:rPr>
              <a:t>) –(</a:t>
            </a:r>
            <a:r>
              <a:rPr lang="en-US" dirty="0" err="1">
                <a:latin typeface="Andale Mono" panose="020B0509000000000004" pitchFamily="49" charset="0"/>
              </a:rPr>
              <a:t>b,a</a:t>
            </a:r>
            <a:r>
              <a:rPr lang="en-US" dirty="0">
                <a:latin typeface="Andale Mono" panose="020B0509000000000004" pitchFamily="49" charset="0"/>
              </a:rPr>
              <a:t>) in </a:t>
            </a:r>
            <a:r>
              <a:rPr lang="en-US" dirty="0"/>
              <a:t>…</a:t>
            </a:r>
          </a:p>
          <a:p>
            <a:r>
              <a:rPr lang="en-US" dirty="0"/>
              <a:t>(What variables are free/bound in different subexpressions?)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02F0F-F40F-E74E-89CC-0D6B05A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471B-19A8-7F45-8A47-DF2CC4B2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4254-E28E-2B43-AE2D-E972D8D7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B60-1B2B-F44D-8FE2-1B7BCE68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(calling) a 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BC29-80C4-4C49-986A-823EAB58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dot in it!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latin typeface="Andale Mono" panose="020B0509000000000004" pitchFamily="49" charset="0"/>
              </a:rPr>
              <a:t>f</a:t>
            </a:r>
            <a:r>
              <a:rPr lang="en-US" dirty="0"/>
              <a:t> is proc that takes three arguments, here is how you do it.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Andale Mono" panose="020B0509000000000004" pitchFamily="49" charset="0"/>
              </a:rPr>
              <a:t>.f( a, b, c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097F9-A6BA-5B48-8A88-AE791C6B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1877D-2178-5240-BE25-D3E91C77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82B6-3BA7-9549-A0A8-A729201E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FBFC-6C3A-A849-8FB3-36F6C5FC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procs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C75E-EFB1-B248-AF00-55D1ED8F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let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square = proc( x ) *( x, x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.square( 7 )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out examples </a:t>
            </a:r>
            <a:r>
              <a:rPr lang="en-US" dirty="0" err="1"/>
              <a:t>eg</a:t>
            </a:r>
            <a:r>
              <a:rPr lang="en-US" dirty="0"/>
              <a:t>[1-A].v4.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B9EE-76A3-274A-BD20-34F7D3D9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F1FB-6803-BD4D-AFFF-B94DB366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4331-53E9-9740-95AD-73910CA0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5945-9C96-9046-8655-3D1F7E4F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Add Procs?</a:t>
            </a:r>
            <a:br>
              <a:rPr lang="en-US" dirty="0"/>
            </a:br>
            <a:r>
              <a:rPr lang="en-US" sz="2800" dirty="0"/>
              <a:t>a significant addition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46FE-63E2-F748-9B30-10910A79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64439"/>
          </a:xfrm>
        </p:spPr>
        <p:txBody>
          <a:bodyPr>
            <a:normAutofit/>
          </a:bodyPr>
          <a:lstStyle/>
          <a:p>
            <a:r>
              <a:rPr lang="en-US" dirty="0"/>
              <a:t>Lexical analysis: new tokens?</a:t>
            </a:r>
          </a:p>
          <a:p>
            <a:r>
              <a:rPr lang="en-US" dirty="0"/>
              <a:t>Grammar: recall how to define a proc.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ProcExp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>
                <a:latin typeface="Andale Mono" panose="020B0509000000000004" pitchFamily="49" charset="0"/>
              </a:rPr>
              <a:t>::= PROC </a:t>
            </a:r>
            <a:r>
              <a:rPr lang="en-US" dirty="0">
                <a:latin typeface="Andale Mono" panose="020B0509000000000004" pitchFamily="49" charset="0"/>
              </a:rPr>
              <a:t>LPAREN &lt;formals&gt; RPAREN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/>
              <a:t>Also we must state how to apply (call) a proc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AppExp</a:t>
            </a:r>
            <a:r>
              <a:rPr lang="en-US" dirty="0">
                <a:latin typeface="Andale Mono" panose="020B0509000000000004" pitchFamily="49" charset="0"/>
              </a:rPr>
              <a:t> ::= DOT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 LPAREN &lt;operands&gt; RPAREN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/>
              <a:t> on the RHS should evaluate to a </a:t>
            </a:r>
            <a:r>
              <a:rPr lang="en-US" dirty="0" err="1"/>
              <a:t>ProcVal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Evaluating a </a:t>
            </a:r>
            <a:r>
              <a:rPr lang="en-US" dirty="0" err="1">
                <a:latin typeface="Andale Mono" panose="020B0509000000000004" pitchFamily="49" charset="0"/>
              </a:rPr>
              <a:t>ProcExp</a:t>
            </a:r>
            <a:r>
              <a:rPr lang="en-US" dirty="0"/>
              <a:t> will </a:t>
            </a:r>
            <a:r>
              <a:rPr lang="en-US" u="sng" dirty="0"/>
              <a:t>create</a:t>
            </a:r>
            <a:r>
              <a:rPr lang="en-US" dirty="0"/>
              <a:t> a </a:t>
            </a:r>
            <a:r>
              <a:rPr lang="en-US" dirty="0" err="1"/>
              <a:t>ProcVal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new </a:t>
            </a:r>
            <a:r>
              <a:rPr lang="en-US" dirty="0" err="1">
                <a:latin typeface="Andale Mono" panose="020B0509000000000004" pitchFamily="49" charset="0"/>
              </a:rPr>
              <a:t>ProcVal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formals,exp,env</a:t>
            </a:r>
            <a:r>
              <a:rPr lang="en-US" dirty="0">
                <a:latin typeface="Andale Mono" panose="020B0509000000000004" pitchFamily="49" charset="0"/>
              </a:rPr>
              <a:t>)</a:t>
            </a:r>
            <a:endParaRPr lang="en-US" dirty="0"/>
          </a:p>
          <a:p>
            <a:pPr lvl="2"/>
            <a:r>
              <a:rPr lang="en-US" dirty="0">
                <a:latin typeface="Andale Mono" panose="020B0509000000000004" pitchFamily="49" charset="0"/>
              </a:rPr>
              <a:t>formals </a:t>
            </a:r>
            <a:r>
              <a:rPr lang="en-US" dirty="0"/>
              <a:t>is an AST node that survives into the environment.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F91C-A43D-AF47-8D61-317E275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A467-5CB3-7E4E-BD34-529FB6D6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F6CDC-1E3E-1D48-8624-A5509905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5FFD-4401-6A40-BE54-91C6B151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FA4-C688-2548-A807-F6F77649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502" y="2094071"/>
            <a:ext cx="5267899" cy="3443129"/>
          </a:xfrm>
        </p:spPr>
        <p:txBody>
          <a:bodyPr>
            <a:normAutofit/>
          </a:bodyPr>
          <a:lstStyle/>
          <a:p>
            <a:r>
              <a:rPr lang="en-US" dirty="0"/>
              <a:t>As in </a:t>
            </a:r>
            <a:r>
              <a:rPr lang="en-US" dirty="0" err="1"/>
              <a:t>PrimAppExp</a:t>
            </a:r>
            <a:r>
              <a:rPr lang="en-US" dirty="0"/>
              <a:t>, evaluate the operand expressions.</a:t>
            </a:r>
          </a:p>
          <a:p>
            <a:r>
              <a:rPr lang="en-US" dirty="0"/>
              <a:t>Unlike for primitives, we don't pass a value array.</a:t>
            </a:r>
            <a:br>
              <a:rPr lang="en-US" dirty="0"/>
            </a:br>
            <a:r>
              <a:rPr lang="en-US" dirty="0"/>
              <a:t>We create a new environment, using the formals list to name the evaluated operands.</a:t>
            </a:r>
          </a:p>
          <a:p>
            <a:r>
              <a:rPr lang="en-US" dirty="0"/>
              <a:t>We must also put the closure environment back on the chain.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332B7-907E-7E4E-A9E6-811E5ED5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BF95-2817-464B-85E1-144809AB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PLC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0FE5-0850-CB44-8A84-956A49E2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EE152-C635-0544-9721-7E2A8D17601C}"/>
              </a:ext>
            </a:extLst>
          </p:cNvPr>
          <p:cNvSpPr/>
          <p:nvPr/>
        </p:nvSpPr>
        <p:spPr>
          <a:xfrm>
            <a:off x="8045860" y="3499669"/>
            <a:ext cx="3626760" cy="249940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ProcVal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instance (closure)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91F82-B5E6-3B47-960A-7E0EDFC563BE}"/>
              </a:ext>
            </a:extLst>
          </p:cNvPr>
          <p:cNvSpPr/>
          <p:nvPr/>
        </p:nvSpPr>
        <p:spPr>
          <a:xfrm>
            <a:off x="9034460" y="2496783"/>
            <a:ext cx="538843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0949F-294E-FC41-82DC-D1D255E04DBF}"/>
              </a:ext>
            </a:extLst>
          </p:cNvPr>
          <p:cNvSpPr/>
          <p:nvPr/>
        </p:nvSpPr>
        <p:spPr>
          <a:xfrm>
            <a:off x="9939109" y="2496783"/>
            <a:ext cx="538843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98800-4557-BC40-B50F-523153489BC2}"/>
              </a:ext>
            </a:extLst>
          </p:cNvPr>
          <p:cNvSpPr/>
          <p:nvPr/>
        </p:nvSpPr>
        <p:spPr>
          <a:xfrm>
            <a:off x="10843758" y="2496783"/>
            <a:ext cx="538843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24D402-76CB-3B4B-A9C2-F27EB2A3FF63}"/>
              </a:ext>
            </a:extLst>
          </p:cNvPr>
          <p:cNvSpPr/>
          <p:nvPr/>
        </p:nvSpPr>
        <p:spPr>
          <a:xfrm>
            <a:off x="8409642" y="3559029"/>
            <a:ext cx="1043445" cy="103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env</a:t>
            </a:r>
            <a:r>
              <a:rPr lang="en-US" sz="1600" dirty="0"/>
              <a:t> in effect at def.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4A623-4370-7840-BA4C-5525054E0B4E}"/>
              </a:ext>
            </a:extLst>
          </p:cNvPr>
          <p:cNvSpPr/>
          <p:nvPr/>
        </p:nvSpPr>
        <p:spPr>
          <a:xfrm>
            <a:off x="6138777" y="3798002"/>
            <a:ext cx="538843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6D56C-D761-664B-8E53-11A8628865B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382601" y="2766205"/>
            <a:ext cx="809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FCD8FF-4879-1A4B-9404-7BA4811C1F0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0477952" y="2766205"/>
            <a:ext cx="3658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0DB902-AE85-4A4D-B412-31011C68FCF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9573303" y="2766205"/>
            <a:ext cx="3658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EEF4C9-0427-B440-9EBA-10871C68698F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8931365" y="3035626"/>
            <a:ext cx="1277166" cy="52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EB3B0-6AB9-EB49-944E-CB0175C9A4DD}"/>
              </a:ext>
            </a:extLst>
          </p:cNvPr>
          <p:cNvSpPr/>
          <p:nvPr/>
        </p:nvSpPr>
        <p:spPr>
          <a:xfrm>
            <a:off x="7205334" y="2207313"/>
            <a:ext cx="1290283" cy="1080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</a:t>
            </a:r>
            <a:r>
              <a:rPr lang="en-US" dirty="0"/>
              <a:t> used to evaluate </a:t>
            </a:r>
            <a:r>
              <a:rPr lang="en-US" dirty="0" err="1"/>
              <a:t>args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61DF28-29EB-C641-973C-69089213EE8C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8495617" y="2747714"/>
            <a:ext cx="538843" cy="18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AB579A-802D-FD4D-989C-EF9A2CCF51F8}"/>
              </a:ext>
            </a:extLst>
          </p:cNvPr>
          <p:cNvGrpSpPr/>
          <p:nvPr/>
        </p:nvGrpSpPr>
        <p:grpSpPr>
          <a:xfrm>
            <a:off x="5837669" y="4749369"/>
            <a:ext cx="1142208" cy="1604680"/>
            <a:chOff x="6431640" y="3399467"/>
            <a:chExt cx="1142208" cy="160468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E6F4E8-E9DA-F648-BA5E-59CC1F6097C2}"/>
                </a:ext>
              </a:extLst>
            </p:cNvPr>
            <p:cNvSpPr/>
            <p:nvPr/>
          </p:nvSpPr>
          <p:spPr>
            <a:xfrm>
              <a:off x="6431640" y="3416007"/>
              <a:ext cx="1142208" cy="1588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ECD9FC-6ADE-6140-85F6-3AD2FDF6519E}"/>
                </a:ext>
              </a:extLst>
            </p:cNvPr>
            <p:cNvSpPr txBox="1"/>
            <p:nvPr/>
          </p:nvSpPr>
          <p:spPr>
            <a:xfrm rot="5400000">
              <a:off x="5899166" y="4011654"/>
              <a:ext cx="1593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formal names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63EC65-90C0-E34D-97EF-A2AD8113C647}"/>
                </a:ext>
              </a:extLst>
            </p:cNvPr>
            <p:cNvSpPr txBox="1"/>
            <p:nvPr/>
          </p:nvSpPr>
          <p:spPr>
            <a:xfrm rot="5400000">
              <a:off x="6637443" y="4085497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eval'd</a:t>
              </a:r>
              <a:r>
                <a:rPr lang="en-US" dirty="0"/>
                <a:t> </a:t>
              </a:r>
              <a:r>
                <a:rPr lang="en-US" dirty="0" err="1"/>
                <a:t>args</a:t>
              </a:r>
              <a:endParaRPr lang="en-US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7E782D-BF94-2846-9545-80C9B08FDAB8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6408199" y="4336845"/>
            <a:ext cx="574" cy="42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BE25F0B-E62D-E44E-8C64-171C05E7142F}"/>
              </a:ext>
            </a:extLst>
          </p:cNvPr>
          <p:cNvSpPr/>
          <p:nvPr/>
        </p:nvSpPr>
        <p:spPr>
          <a:xfrm>
            <a:off x="8979673" y="4861980"/>
            <a:ext cx="1626395" cy="85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</a:t>
            </a:r>
            <a:r>
              <a:rPr lang="en-US" dirty="0" err="1"/>
              <a:t>exp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E07D4A-5441-6846-BE08-FC70CA00828A}"/>
              </a:ext>
            </a:extLst>
          </p:cNvPr>
          <p:cNvSpPr/>
          <p:nvPr/>
        </p:nvSpPr>
        <p:spPr>
          <a:xfrm>
            <a:off x="9642421" y="3684552"/>
            <a:ext cx="1544752" cy="85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formals' names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02D0BA-BBDA-BE49-B759-12A39079F3F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677620" y="4067424"/>
            <a:ext cx="1732022" cy="7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AEE92F-3F7D-FC48-B1BB-F0E51F98E749}"/>
              </a:ext>
            </a:extLst>
          </p:cNvPr>
          <p:cNvSpPr txBox="1"/>
          <p:nvPr/>
        </p:nvSpPr>
        <p:spPr>
          <a:xfrm>
            <a:off x="5917382" y="638939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057DD7-29CF-9045-8395-45FB9BE2C7D9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6725624" y="4353385"/>
            <a:ext cx="2254049" cy="935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1143-88B0-6B44-BF5C-A94AA623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Stuff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15BED7-2D57-DE43-9880-5464DD30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Graded discussion topic</a:t>
            </a:r>
          </a:p>
          <a:p>
            <a:pPr lvl="1"/>
            <a:r>
              <a:rPr lang="en-US" dirty="0"/>
              <a:t>Today, Sept 17</a:t>
            </a:r>
          </a:p>
          <a:p>
            <a:r>
              <a:rPr lang="en-US" dirty="0"/>
              <a:t>Homework #4</a:t>
            </a:r>
          </a:p>
          <a:p>
            <a:pPr lvl="1"/>
            <a:r>
              <a:rPr lang="en-US" dirty="0"/>
              <a:t>Wednesday, Sept 23</a:t>
            </a:r>
          </a:p>
          <a:p>
            <a:r>
              <a:rPr lang="en-US"/>
              <a:t>Exam </a:t>
            </a:r>
            <a:r>
              <a:rPr lang="en-US" dirty="0"/>
              <a:t>#1: Tuesday </a:t>
            </a:r>
            <a:r>
              <a:rPr lang="en-US"/>
              <a:t>Sept 22, 9:00 AM – 9:00 PM</a:t>
            </a:r>
            <a:endParaRPr lang="en-US" dirty="0"/>
          </a:p>
          <a:p>
            <a:pPr lvl="1"/>
            <a:r>
              <a:rPr lang="en-US" dirty="0"/>
              <a:t>mycourses "Quiz"</a:t>
            </a:r>
          </a:p>
          <a:p>
            <a:pPr lvl="1"/>
            <a:r>
              <a:rPr lang="en-US" dirty="0"/>
              <a:t>Topics are through `D' slides</a:t>
            </a:r>
          </a:p>
          <a:p>
            <a:pPr lvl="1"/>
            <a:r>
              <a:rPr lang="en-US" dirty="0">
                <a:hlinkClick r:id="rId2"/>
              </a:rPr>
              <a:t>previous exam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guide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AAC6F-7485-E840-8B87-4013F065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32593-089C-814E-A719-24F1979F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80F47-0B93-A34F-9DEE-D9AC3970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1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E8D7-30E9-2840-8E0D-33619950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 to Execute the </a:t>
            </a:r>
            <a:r>
              <a:rPr lang="en-US" dirty="0" err="1"/>
              <a:t>ProcExp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2DCE-E2D9-9845-A092-98E67C3A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>
                <a:latin typeface="Andale Mono" panose="020B0509000000000004" pitchFamily="49" charset="0"/>
              </a:rPr>
              <a:t>ProcExp</a:t>
            </a:r>
            <a:r>
              <a:rPr lang="en-US" dirty="0"/>
              <a:t> class (AST Node)</a:t>
            </a:r>
          </a:p>
          <a:p>
            <a:pPr lvl="1"/>
            <a:r>
              <a:rPr lang="en-US" sz="2400" dirty="0"/>
              <a:t>Create the </a:t>
            </a:r>
            <a:r>
              <a:rPr lang="en-US" sz="2400" dirty="0" err="1"/>
              <a:t>ProcVal</a:t>
            </a:r>
            <a:r>
              <a:rPr lang="en-US" sz="2400" dirty="0"/>
              <a:t> (closure)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public Val </a:t>
            </a:r>
            <a:r>
              <a:rPr lang="en-US" sz="2400" dirty="0" err="1">
                <a:latin typeface="Andale Mono" panose="020B0509000000000004" pitchFamily="49" charset="0"/>
              </a:rPr>
              <a:t>eval</a:t>
            </a:r>
            <a:r>
              <a:rPr lang="en-US" sz="2400" dirty="0">
                <a:latin typeface="Andale Mono" panose="020B0509000000000004" pitchFamily="49" charset="0"/>
              </a:rPr>
              <a:t>( </a:t>
            </a:r>
            <a:r>
              <a:rPr lang="en-US" sz="2400" dirty="0" err="1">
                <a:latin typeface="Andale Mono" panose="020B0509000000000004" pitchFamily="49" charset="0"/>
              </a:rPr>
              <a:t>Env</a:t>
            </a:r>
            <a:r>
              <a:rPr lang="en-US" sz="2400" dirty="0">
                <a:latin typeface="Andale Mono" panose="020B0509000000000004" pitchFamily="49" charset="0"/>
              </a:rPr>
              <a:t> </a:t>
            </a:r>
            <a:r>
              <a:rPr lang="en-US" sz="2400" dirty="0" err="1">
                <a:latin typeface="Andale Mono" panose="020B0509000000000004" pitchFamily="49" charset="0"/>
              </a:rPr>
              <a:t>env</a:t>
            </a:r>
            <a:r>
              <a:rPr lang="en-US" sz="2400" dirty="0">
                <a:latin typeface="Andale Mono" panose="020B0509000000000004" pitchFamily="49" charset="0"/>
              </a:rPr>
              <a:t> ) {</a:t>
            </a:r>
          </a:p>
          <a:p>
            <a:pPr marL="457200" lvl="1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    return new </a:t>
            </a:r>
            <a:r>
              <a:rPr lang="en-US" sz="2400" dirty="0" err="1">
                <a:latin typeface="Andale Mono" panose="020B0509000000000004" pitchFamily="49" charset="0"/>
              </a:rPr>
              <a:t>ProcVal</a:t>
            </a:r>
            <a:r>
              <a:rPr lang="en-US" sz="2400" dirty="0">
                <a:latin typeface="Andale Mono" panose="020B0509000000000004" pitchFamily="49" charset="0"/>
              </a:rPr>
              <a:t>( formals, </a:t>
            </a:r>
            <a:r>
              <a:rPr lang="en-US" sz="2400" dirty="0" err="1">
                <a:latin typeface="Andale Mono" panose="020B0509000000000004" pitchFamily="49" charset="0"/>
              </a:rPr>
              <a:t>exp</a:t>
            </a:r>
            <a:r>
              <a:rPr lang="en-US" sz="2400" dirty="0">
                <a:latin typeface="Andale Mono" panose="020B0509000000000004" pitchFamily="49" charset="0"/>
              </a:rPr>
              <a:t>, </a:t>
            </a:r>
            <a:r>
              <a:rPr lang="en-US" sz="2400" dirty="0" err="1">
                <a:latin typeface="Andale Mono" panose="020B0509000000000004" pitchFamily="49" charset="0"/>
              </a:rPr>
              <a:t>env</a:t>
            </a:r>
            <a:r>
              <a:rPr lang="en-US" sz="2400" dirty="0">
                <a:latin typeface="Andale Mono" panose="020B0509000000000004" pitchFamily="49" charset="0"/>
              </a:rPr>
              <a:t> );</a:t>
            </a:r>
          </a:p>
          <a:p>
            <a:pPr marL="457200" lvl="1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2400" dirty="0">
              <a:latin typeface="Andale Mono" panose="020B0509000000000004" pitchFamily="49" charset="0"/>
            </a:endParaRPr>
          </a:p>
          <a:p>
            <a:pPr lvl="1"/>
            <a:r>
              <a:rPr lang="en-US" sz="2400" dirty="0"/>
              <a:t>Next slide: Apply (call) the Proc.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4F3E-5666-104E-8C0F-7AFEBF83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92F8-BFAC-9E46-A24E-62DDFDB0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AB8E-CDE3-F747-832B-2C1467D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B56EA-78A7-F24F-B895-6704B4C8B5BE}"/>
              </a:ext>
            </a:extLst>
          </p:cNvPr>
          <p:cNvSpPr txBox="1"/>
          <p:nvPr/>
        </p:nvSpPr>
        <p:spPr>
          <a:xfrm>
            <a:off x="4820508" y="556117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Children of this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496C7-5FBE-AC4E-9BEA-E84CEED57157}"/>
              </a:ext>
            </a:extLst>
          </p:cNvPr>
          <p:cNvSpPr txBox="1"/>
          <p:nvPr/>
        </p:nvSpPr>
        <p:spPr>
          <a:xfrm>
            <a:off x="7413553" y="5486939"/>
            <a:ext cx="22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Passed-in parameter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BA3A86-17C8-EC41-BC3B-62BB3B7D0E95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5474856" y="4772181"/>
            <a:ext cx="1309807" cy="268178"/>
          </a:xfrm>
          <a:prstGeom prst="curvedConnector3">
            <a:avLst/>
          </a:prstGeom>
          <a:ln w="1905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68D62F7-55DC-8645-B64C-28A65A66526C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5972251" y="4274786"/>
            <a:ext cx="1309807" cy="1262968"/>
          </a:xfrm>
          <a:prstGeom prst="curvedConnector3">
            <a:avLst/>
          </a:prstGeom>
          <a:ln w="1905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B04579B-F73C-5F4B-928C-839C08271E5D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7880744" y="4804424"/>
            <a:ext cx="1235573" cy="129458"/>
          </a:xfrm>
          <a:prstGeom prst="curvedConnector3">
            <a:avLst/>
          </a:prstGeom>
          <a:ln w="1905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A5FB67-2D22-C345-A2EF-3336F6ECEAF5}"/>
              </a:ext>
            </a:extLst>
          </p:cNvPr>
          <p:cNvSpPr txBox="1"/>
          <p:nvPr/>
        </p:nvSpPr>
        <p:spPr>
          <a:xfrm>
            <a:off x="6129759" y="2162057"/>
            <a:ext cx="5836854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. . . let foo = </a:t>
            </a:r>
            <a:r>
              <a:rPr lang="en-US" u="sng" dirty="0">
                <a:uFill>
                  <a:solidFill>
                    <a:schemeClr val="accent3">
                      <a:lumMod val="40000"/>
                      <a:lumOff val="60000"/>
                    </a:schemeClr>
                  </a:solidFill>
                </a:uFill>
                <a:latin typeface="Andale Mono" panose="020B0509000000000004" pitchFamily="49" charset="0"/>
              </a:rPr>
              <a:t>proc(</a:t>
            </a:r>
            <a:r>
              <a:rPr lang="en-US" u="sng" dirty="0" err="1">
                <a:uFill>
                  <a:solidFill>
                    <a:schemeClr val="accent3">
                      <a:lumMod val="40000"/>
                      <a:lumOff val="60000"/>
                    </a:schemeClr>
                  </a:solidFill>
                </a:uFill>
                <a:latin typeface="Andale Mono" panose="020B0509000000000004" pitchFamily="49" charset="0"/>
              </a:rPr>
              <a:t>a,b</a:t>
            </a:r>
            <a:r>
              <a:rPr lang="en-US" u="sng" dirty="0">
                <a:uFill>
                  <a:solidFill>
                    <a:schemeClr val="accent3">
                      <a:lumMod val="40000"/>
                      <a:lumOff val="60000"/>
                    </a:schemeClr>
                  </a:solidFill>
                </a:uFill>
                <a:latin typeface="Andale Mono" panose="020B0509000000000004" pitchFamily="49" charset="0"/>
              </a:rPr>
              <a:t>) +(</a:t>
            </a:r>
            <a:r>
              <a:rPr lang="en-US" u="sng" dirty="0" err="1">
                <a:uFill>
                  <a:solidFill>
                    <a:schemeClr val="accent3">
                      <a:lumMod val="40000"/>
                      <a:lumOff val="60000"/>
                    </a:schemeClr>
                  </a:solidFill>
                </a:uFill>
                <a:latin typeface="Andale Mono" panose="020B0509000000000004" pitchFamily="49" charset="0"/>
              </a:rPr>
              <a:t>a,b</a:t>
            </a:r>
            <a:r>
              <a:rPr lang="en-US" u="sng" dirty="0">
                <a:uFill>
                  <a:solidFill>
                    <a:schemeClr val="accent3">
                      <a:lumMod val="40000"/>
                      <a:lumOff val="60000"/>
                    </a:schemeClr>
                  </a:solidFill>
                </a:uFill>
                <a:latin typeface="Andale Mono" panose="020B0509000000000004" pitchFamily="49" charset="0"/>
              </a:rPr>
              <a:t>)</a:t>
            </a:r>
            <a:r>
              <a:rPr lang="en-US" dirty="0">
                <a:latin typeface="Andale Mono" panose="020B0509000000000004" pitchFamily="49" charset="0"/>
              </a:rPr>
              <a:t> in . . .</a:t>
            </a:r>
          </a:p>
        </p:txBody>
      </p:sp>
    </p:spTree>
    <p:extLst>
      <p:ext uri="{BB962C8B-B14F-4D97-AF65-F5344CB8AC3E}">
        <p14:creationId xmlns:p14="http://schemas.microsoft.com/office/powerpoint/2010/main" val="17348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E8D7-30E9-2840-8E0D-33619950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that Sets Up the Proc Call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latin typeface="Andale Mono" panose="020B0509000000000004" pitchFamily="49" charset="0"/>
              </a:rPr>
              <a:t>AppExp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2DCE-E2D9-9845-A092-98E67C3A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43100"/>
            <a:ext cx="1129000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public Val </a:t>
            </a:r>
            <a:r>
              <a:rPr lang="en-US" sz="1800" dirty="0" err="1">
                <a:latin typeface="Andale Mono" panose="020B0509000000000004" pitchFamily="49" charset="0"/>
              </a:rPr>
              <a:t>eval</a:t>
            </a:r>
            <a:r>
              <a:rPr lang="en-US" sz="1800" dirty="0">
                <a:latin typeface="Andale Mono" panose="020B0509000000000004" pitchFamily="49" charset="0"/>
              </a:rPr>
              <a:t>( </a:t>
            </a:r>
            <a:r>
              <a:rPr lang="en-US" sz="1800" dirty="0" err="1">
                <a:latin typeface="Andale Mono" panose="020B0509000000000004" pitchFamily="49" charset="0"/>
              </a:rPr>
              <a:t>Env</a:t>
            </a:r>
            <a:r>
              <a:rPr lang="en-US" sz="1800" dirty="0">
                <a:latin typeface="Andale Mono" panose="020B0509000000000004" pitchFamily="49" charset="0"/>
              </a:rPr>
              <a:t> </a:t>
            </a:r>
            <a:r>
              <a:rPr lang="en-US" sz="1800" dirty="0" err="1">
                <a:latin typeface="Andale Mono" panose="020B0509000000000004" pitchFamily="49" charset="0"/>
              </a:rPr>
              <a:t>env</a:t>
            </a:r>
            <a:r>
              <a:rPr lang="en-US" sz="1800" dirty="0">
                <a:latin typeface="Andale Mono" panose="020B05090000000000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Val v = null;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    v = </a:t>
            </a:r>
            <a:r>
              <a:rPr lang="en-US" sz="1800" dirty="0" err="1">
                <a:latin typeface="Andale Mono" panose="020B0509000000000004" pitchFamily="49" charset="0"/>
              </a:rPr>
              <a:t>exp.eval</a:t>
            </a:r>
            <a:r>
              <a:rPr lang="en-US" sz="1800" dirty="0">
                <a:latin typeface="Andale Mono" panose="020B0509000000000004" pitchFamily="49" charset="0"/>
              </a:rPr>
              <a:t>( </a:t>
            </a:r>
            <a:r>
              <a:rPr lang="en-US" sz="1800" dirty="0" err="1">
                <a:latin typeface="Andale Mono" panose="020B0509000000000004" pitchFamily="49" charset="0"/>
              </a:rPr>
              <a:t>env</a:t>
            </a:r>
            <a:r>
              <a:rPr lang="en-US" sz="1800" dirty="0">
                <a:latin typeface="Andale Mono" panose="020B0509000000000004" pitchFamily="49" charset="0"/>
              </a:rPr>
              <a:t> ); // Fetch the </a:t>
            </a:r>
            <a:r>
              <a:rPr lang="en-US" sz="1800" dirty="0" err="1">
                <a:latin typeface="Andale Mono" panose="020B0509000000000004" pitchFamily="49" charset="0"/>
              </a:rPr>
              <a:t>ProcVal</a:t>
            </a:r>
            <a:r>
              <a:rPr lang="en-US" sz="1800" dirty="0">
                <a:latin typeface="Andale Mono" panose="020B0509000000000004" pitchFamily="49" charset="0"/>
              </a:rPr>
              <a:t> itself.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    </a:t>
            </a:r>
            <a:r>
              <a:rPr lang="en-US" sz="1800" dirty="0" err="1">
                <a:latin typeface="Andale Mono" panose="020B0509000000000004" pitchFamily="49" charset="0"/>
              </a:rPr>
              <a:t>ProcVal</a:t>
            </a:r>
            <a:r>
              <a:rPr lang="en-US" sz="1800" dirty="0">
                <a:latin typeface="Andale Mono" panose="020B0509000000000004" pitchFamily="49" charset="0"/>
              </a:rPr>
              <a:t> </a:t>
            </a:r>
            <a:r>
              <a:rPr lang="en-US" sz="1800" dirty="0" err="1">
                <a:latin typeface="Andale Mono" panose="020B0509000000000004" pitchFamily="49" charset="0"/>
              </a:rPr>
              <a:t>pv</a:t>
            </a:r>
            <a:r>
              <a:rPr lang="en-US" sz="1800" dirty="0">
                <a:latin typeface="Andale Mono" panose="020B0509000000000004" pitchFamily="49" charset="0"/>
              </a:rPr>
              <a:t> = (</a:t>
            </a:r>
            <a:r>
              <a:rPr lang="en-US" sz="1800" dirty="0" err="1">
                <a:latin typeface="Andale Mono" panose="020B0509000000000004" pitchFamily="49" charset="0"/>
              </a:rPr>
              <a:t>ProcVal</a:t>
            </a:r>
            <a:r>
              <a:rPr lang="en-US" sz="1800" dirty="0">
                <a:latin typeface="Andale Mono" panose="020B0509000000000004" pitchFamily="49" charset="0"/>
              </a:rPr>
              <a:t>)v; // Make sure it's the kind of Val we want.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    List&lt; Val &gt; </a:t>
            </a:r>
            <a:r>
              <a:rPr lang="en-US" sz="1800" dirty="0" err="1">
                <a:latin typeface="Andale Mono" panose="020B0509000000000004" pitchFamily="49" charset="0"/>
              </a:rPr>
              <a:t>args</a:t>
            </a:r>
            <a:r>
              <a:rPr lang="en-US" sz="1800" dirty="0">
                <a:latin typeface="Andale Mono" panose="020B0509000000000004" pitchFamily="49" charset="0"/>
              </a:rPr>
              <a:t> = </a:t>
            </a:r>
            <a:r>
              <a:rPr lang="en-US" sz="1800" dirty="0" err="1">
                <a:latin typeface="Andale Mono" panose="020B0509000000000004" pitchFamily="49" charset="0"/>
              </a:rPr>
              <a:t>operands.evalOperands</a:t>
            </a:r>
            <a:r>
              <a:rPr lang="en-US" sz="1800" dirty="0">
                <a:latin typeface="Andale Mono" panose="020B0509000000000004" pitchFamily="49" charset="0"/>
              </a:rPr>
              <a:t>( </a:t>
            </a:r>
            <a:r>
              <a:rPr lang="en-US" sz="1800" dirty="0" err="1">
                <a:latin typeface="Andale Mono" panose="020B0509000000000004" pitchFamily="49" charset="0"/>
              </a:rPr>
              <a:t>env</a:t>
            </a:r>
            <a:r>
              <a:rPr lang="en-US" sz="1800" dirty="0">
                <a:latin typeface="Andale Mono" panose="020B0509000000000004" pitchFamily="49" charset="0"/>
              </a:rPr>
              <a:t> ); // From </a:t>
            </a:r>
            <a:r>
              <a:rPr lang="en-US" sz="1800" dirty="0" err="1">
                <a:latin typeface="Andale Mono" panose="020B0509000000000004" pitchFamily="49" charset="0"/>
              </a:rPr>
              <a:t>PrimAppExp</a:t>
            </a:r>
            <a:endParaRPr lang="en-US" sz="18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    return </a:t>
            </a:r>
            <a:r>
              <a:rPr lang="en-US" sz="1800" dirty="0" err="1">
                <a:latin typeface="Andale Mono" panose="020B0509000000000004" pitchFamily="49" charset="0"/>
              </a:rPr>
              <a:t>pv.apply</a:t>
            </a:r>
            <a:r>
              <a:rPr lang="en-US" sz="1800" dirty="0">
                <a:latin typeface="Andale Mono" panose="020B0509000000000004" pitchFamily="49" charset="0"/>
              </a:rPr>
              <a:t>( </a:t>
            </a:r>
            <a:r>
              <a:rPr lang="en-US" sz="1800" dirty="0" err="1">
                <a:latin typeface="Andale Mono" panose="020B0509000000000004" pitchFamily="49" charset="0"/>
              </a:rPr>
              <a:t>args</a:t>
            </a:r>
            <a:r>
              <a:rPr lang="en-US" sz="1800" dirty="0">
                <a:latin typeface="Andale Mono" panose="020B0509000000000004" pitchFamily="49" charset="0"/>
              </a:rPr>
              <a:t>, </a:t>
            </a:r>
            <a:r>
              <a:rPr lang="en-US" sz="1800" dirty="0" err="1">
                <a:latin typeface="Andale Mono" panose="020B0509000000000004" pitchFamily="49" charset="0"/>
              </a:rPr>
              <a:t>env</a:t>
            </a:r>
            <a:r>
              <a:rPr lang="en-US" sz="1800" dirty="0">
                <a:latin typeface="Andale Mono" panose="020B0509000000000004" pitchFamily="49" charset="0"/>
              </a:rPr>
              <a:t> ); // To be shown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Andale Mono" panose="020B0509000000000004" pitchFamily="49" charset="0"/>
              </a:rPr>
              <a:t>    catch( </a:t>
            </a:r>
            <a:r>
              <a:rPr lang="en-US" sz="1200" dirty="0" err="1">
                <a:latin typeface="Andale Mono" panose="020B0509000000000004" pitchFamily="49" charset="0"/>
              </a:rPr>
              <a:t>ClassCastException</a:t>
            </a:r>
            <a:r>
              <a:rPr lang="en-US" sz="1200" dirty="0"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latin typeface="Andale Mono" panose="020B0509000000000004" pitchFamily="49" charset="0"/>
              </a:rPr>
              <a:t>cce</a:t>
            </a:r>
            <a:r>
              <a:rPr lang="en-US" sz="1200" dirty="0">
                <a:latin typeface="Andale Mono" panose="020B05090000000000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200" dirty="0">
                <a:latin typeface="Andale Mono" panose="020B0509000000000004" pitchFamily="49" charset="0"/>
              </a:rPr>
              <a:t>        throw new </a:t>
            </a:r>
            <a:r>
              <a:rPr lang="en-US" sz="1200" dirty="0" err="1">
                <a:latin typeface="Andale Mono" panose="020B0509000000000004" pitchFamily="49" charset="0"/>
              </a:rPr>
              <a:t>RuntimeException</a:t>
            </a:r>
            <a:r>
              <a:rPr lang="en-US" sz="1200" dirty="0">
                <a:latin typeface="Andale Mono" panose="020B0509000000000004" pitchFamily="49" charset="0"/>
              </a:rPr>
              <a:t>( </a:t>
            </a:r>
            <a:r>
              <a:rPr lang="en-US" sz="1200" dirty="0" err="1">
                <a:latin typeface="Andale Mono" panose="020B0509000000000004" pitchFamily="49" charset="0"/>
              </a:rPr>
              <a:t>v.getClass</a:t>
            </a:r>
            <a:r>
              <a:rPr lang="en-US" sz="1200" dirty="0">
                <a:latin typeface="Andale Mono" panose="020B0509000000000004" pitchFamily="49" charset="0"/>
              </a:rPr>
              <a:t>() + " is not a proc." );</a:t>
            </a:r>
          </a:p>
          <a:p>
            <a:pPr marL="0" indent="0">
              <a:buNone/>
            </a:pPr>
            <a:r>
              <a:rPr lang="en-US" sz="1200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4F3E-5666-104E-8C0F-7AFEBF83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92F8-BFAC-9E46-A24E-62DDFDB0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AB8E-CDE3-F747-832B-2C1467D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0E7F0-62F4-2645-9326-D3130278BDF1}"/>
              </a:ext>
            </a:extLst>
          </p:cNvPr>
          <p:cNvSpPr txBox="1"/>
          <p:nvPr/>
        </p:nvSpPr>
        <p:spPr>
          <a:xfrm>
            <a:off x="7970434" y="2188121"/>
            <a:ext cx="3493264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. . . </a:t>
            </a:r>
            <a:r>
              <a:rPr lang="en-US" u="sng" dirty="0">
                <a:uFill>
                  <a:solidFill>
                    <a:schemeClr val="accent3">
                      <a:lumMod val="40000"/>
                      <a:lumOff val="60000"/>
                    </a:schemeClr>
                  </a:solidFill>
                </a:uFill>
                <a:latin typeface="Andale Mono" panose="020B0509000000000004" pitchFamily="49" charset="0"/>
              </a:rPr>
              <a:t>.foo( 1, 2 )</a:t>
            </a:r>
            <a:r>
              <a:rPr lang="en-US" dirty="0">
                <a:latin typeface="Andale Mono" panose="020B0509000000000004" pitchFamily="49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348389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873A27-EADB-C64D-9C83-0C3F5742E6EC}"/>
              </a:ext>
            </a:extLst>
          </p:cNvPr>
          <p:cNvSpPr/>
          <p:nvPr/>
        </p:nvSpPr>
        <p:spPr>
          <a:xfrm>
            <a:off x="5600700" y="2616200"/>
            <a:ext cx="266700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42DD5-7C3F-4B43-ADA7-BF80DF7AB82C}"/>
              </a:ext>
            </a:extLst>
          </p:cNvPr>
          <p:cNvSpPr/>
          <p:nvPr/>
        </p:nvSpPr>
        <p:spPr>
          <a:xfrm>
            <a:off x="2070100" y="4673600"/>
            <a:ext cx="5461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F20EF-534A-3747-B31C-6A4AF8A8F725}"/>
              </a:ext>
            </a:extLst>
          </p:cNvPr>
          <p:cNvSpPr/>
          <p:nvPr/>
        </p:nvSpPr>
        <p:spPr>
          <a:xfrm>
            <a:off x="2717800" y="4343400"/>
            <a:ext cx="533400" cy="292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230B7-12CB-6E4F-A959-6787FAF8C3B6}"/>
              </a:ext>
            </a:extLst>
          </p:cNvPr>
          <p:cNvSpPr/>
          <p:nvPr/>
        </p:nvSpPr>
        <p:spPr>
          <a:xfrm>
            <a:off x="4775200" y="2984500"/>
            <a:ext cx="927100" cy="279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9E8D7-30E9-2840-8E0D-33619950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that Applies the Proc to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2DCE-E2D9-9845-A092-98E67C3A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16200"/>
            <a:ext cx="9613861" cy="344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public Val apply( List&lt; Val &gt; </a:t>
            </a:r>
            <a:r>
              <a:rPr lang="en-US" sz="1600" dirty="0" err="1">
                <a:latin typeface="Andale Mono" panose="020B0509000000000004" pitchFamily="49" charset="0"/>
              </a:rPr>
              <a:t>args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Env</a:t>
            </a:r>
            <a:r>
              <a:rPr lang="en-US" sz="1600" dirty="0"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ndale Mono" panose="020B0509000000000004" pitchFamily="49" charset="0"/>
              </a:rPr>
              <a:t>e</a:t>
            </a:r>
            <a:r>
              <a:rPr lang="en-US" sz="1600" dirty="0">
                <a:latin typeface="Andale Mono" panose="020B05090000000000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    List&lt; String &gt; </a:t>
            </a:r>
            <a:r>
              <a:rPr lang="en-US" sz="1600" dirty="0" err="1">
                <a:latin typeface="Andale Mono" panose="020B0509000000000004" pitchFamily="49" charset="0"/>
              </a:rPr>
              <a:t>varNameList</a:t>
            </a:r>
            <a:r>
              <a:rPr lang="en-US" sz="1600" dirty="0">
                <a:latin typeface="Andale Mono" panose="020B0509000000000004" pitchFamily="49" charset="0"/>
              </a:rPr>
              <a:t> = </a:t>
            </a:r>
            <a:r>
              <a:rPr lang="en-US" sz="1600" b="1" dirty="0" err="1">
                <a:latin typeface="Andale Mono" panose="020B0509000000000004" pitchFamily="49" charset="0"/>
              </a:rPr>
              <a:t>formals</a:t>
            </a:r>
            <a:r>
              <a:rPr lang="en-US" sz="1600" dirty="0" err="1">
                <a:latin typeface="Andale Mono" panose="020B0509000000000004" pitchFamily="49" charset="0"/>
              </a:rPr>
              <a:t>.varList.stream</a:t>
            </a:r>
            <a:r>
              <a:rPr lang="en-US" sz="1600" dirty="0">
                <a:latin typeface="Andale Mono" panose="020B050900000000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                                      .map( Token::</a:t>
            </a:r>
            <a:r>
              <a:rPr lang="en-US" sz="1600" dirty="0" err="1">
                <a:latin typeface="Andale Mono" panose="020B0509000000000004" pitchFamily="49" charset="0"/>
              </a:rPr>
              <a:t>toString</a:t>
            </a:r>
            <a:r>
              <a:rPr lang="en-US" sz="1600" dirty="0">
                <a:latin typeface="Andale Mono" panose="020B0509000000000004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                                      .collect( </a:t>
            </a:r>
            <a:r>
              <a:rPr lang="en-US" sz="1600" dirty="0" err="1">
                <a:latin typeface="Andale Mono" panose="020B0509000000000004" pitchFamily="49" charset="0"/>
              </a:rPr>
              <a:t>Collectors.toList</a:t>
            </a:r>
            <a:r>
              <a:rPr lang="en-US" sz="1600" dirty="0">
                <a:latin typeface="Andale Mono" panose="020B0509000000000004" pitchFamily="49" charset="0"/>
              </a:rPr>
              <a:t>() );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    Bindings bindings = new Bindings( </a:t>
            </a:r>
            <a:r>
              <a:rPr lang="en-US" sz="1600" dirty="0" err="1">
                <a:latin typeface="Andale Mono" panose="020B0509000000000004" pitchFamily="49" charset="0"/>
              </a:rPr>
              <a:t>varNameList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args</a:t>
            </a:r>
            <a:r>
              <a:rPr lang="en-US" sz="1600" dirty="0">
                <a:latin typeface="Andale Mono" panose="020B05090000000000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Env</a:t>
            </a:r>
            <a:r>
              <a:rPr lang="en-US" sz="1600" dirty="0"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latin typeface="Andale Mono" panose="020B0509000000000004" pitchFamily="49" charset="0"/>
              </a:rPr>
              <a:t>newEnv</a:t>
            </a:r>
            <a:r>
              <a:rPr lang="en-US" sz="1600" dirty="0">
                <a:latin typeface="Andale Mono" panose="020B0509000000000004" pitchFamily="49" charset="0"/>
              </a:rPr>
              <a:t> = </a:t>
            </a:r>
            <a:r>
              <a:rPr lang="en-US" sz="1600" b="1" dirty="0" err="1">
                <a:latin typeface="Andale Mono" panose="020B0509000000000004" pitchFamily="49" charset="0"/>
              </a:rPr>
              <a:t>env</a:t>
            </a:r>
            <a:r>
              <a:rPr lang="en-US" sz="1600" dirty="0" err="1">
                <a:latin typeface="Andale Mono" panose="020B0509000000000004" pitchFamily="49" charset="0"/>
              </a:rPr>
              <a:t>.extendEnv</a:t>
            </a:r>
            <a:r>
              <a:rPr lang="en-US" sz="1600" dirty="0">
                <a:latin typeface="Andale Mono" panose="020B0509000000000004" pitchFamily="49" charset="0"/>
              </a:rPr>
              <a:t>( bindings );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    return </a:t>
            </a:r>
            <a:r>
              <a:rPr lang="en-US" sz="1600" b="1" dirty="0" err="1">
                <a:latin typeface="Andale Mono" panose="020B0509000000000004" pitchFamily="49" charset="0"/>
              </a:rPr>
              <a:t>body</a:t>
            </a:r>
            <a:r>
              <a:rPr lang="en-US" sz="1600" dirty="0" err="1">
                <a:latin typeface="Andale Mono" panose="020B0509000000000004" pitchFamily="49" charset="0"/>
              </a:rPr>
              <a:t>.eval</a:t>
            </a:r>
            <a:r>
              <a:rPr lang="en-US" sz="1600" dirty="0">
                <a:latin typeface="Andale Mono" panose="020B0509000000000004" pitchFamily="49" charset="0"/>
              </a:rPr>
              <a:t>( </a:t>
            </a:r>
            <a:r>
              <a:rPr lang="en-US" sz="1600" dirty="0" err="1">
                <a:latin typeface="Andale Mono" panose="020B0509000000000004" pitchFamily="49" charset="0"/>
              </a:rPr>
              <a:t>newEnv</a:t>
            </a:r>
            <a:r>
              <a:rPr lang="en-US" sz="1600" dirty="0">
                <a:latin typeface="Andale Mono" panose="020B05090000000000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4F3E-5666-104E-8C0F-7AFEBF83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92F8-BFAC-9E46-A24E-62DDFDB0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AB8E-CDE3-F747-832B-2C1467D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C49B5-7BCF-224D-BD30-40EBE86FE4ED}"/>
              </a:ext>
            </a:extLst>
          </p:cNvPr>
          <p:cNvSpPr txBox="1"/>
          <p:nvPr/>
        </p:nvSpPr>
        <p:spPr>
          <a:xfrm>
            <a:off x="7970434" y="2188121"/>
            <a:ext cx="3493264" cy="3693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. . . </a:t>
            </a:r>
            <a:r>
              <a:rPr lang="en-US" u="sng" dirty="0">
                <a:uFill>
                  <a:solidFill>
                    <a:schemeClr val="accent3">
                      <a:lumMod val="40000"/>
                      <a:lumOff val="60000"/>
                    </a:schemeClr>
                  </a:solidFill>
                </a:uFill>
                <a:latin typeface="Andale Mono" panose="020B0509000000000004" pitchFamily="49" charset="0"/>
              </a:rPr>
              <a:t>.foo( 1, 2 )</a:t>
            </a:r>
            <a:r>
              <a:rPr lang="en-US" dirty="0">
                <a:latin typeface="Andale Mono" panose="020B0509000000000004" pitchFamily="49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35630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1ED1-30D6-894B-A6C9-7225348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More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D65A29-0E1D-8D4C-86A8-95A8A952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really did not need the let expression!!</a:t>
            </a:r>
          </a:p>
          <a:p>
            <a:endParaRPr lang="en-US" dirty="0"/>
          </a:p>
          <a:p>
            <a:r>
              <a:rPr lang="en-US" sz="3200" dirty="0">
                <a:latin typeface="Andale Mono" panose="020B0509000000000004" pitchFamily="49" charset="0"/>
              </a:rPr>
              <a:t>let x = </a:t>
            </a:r>
            <a:r>
              <a:rPr lang="en-US" sz="3200" i="1" dirty="0"/>
              <a:t>exp</a:t>
            </a:r>
            <a:r>
              <a:rPr lang="en-US" sz="3200" i="1" baseline="-25000" dirty="0"/>
              <a:t>1</a:t>
            </a:r>
            <a:r>
              <a:rPr lang="en-US" sz="3200" dirty="0">
                <a:latin typeface="Andale Mono" panose="020B0509000000000004" pitchFamily="49" charset="0"/>
              </a:rPr>
              <a:t> in </a:t>
            </a:r>
            <a:r>
              <a:rPr lang="en-US" sz="3200" i="1" dirty="0"/>
              <a:t>exp</a:t>
            </a:r>
            <a:r>
              <a:rPr lang="en-US" sz="3200" i="1" baseline="-25000" dirty="0"/>
              <a:t>2</a:t>
            </a:r>
            <a:endParaRPr lang="en-US" sz="3200" i="1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latin typeface="Andale Mono" panose="020B0509000000000004" pitchFamily="49" charset="0"/>
              </a:rPr>
              <a:t>.proc(x) </a:t>
            </a:r>
            <a:r>
              <a:rPr lang="en-US" sz="3200" i="1" dirty="0"/>
              <a:t>exp</a:t>
            </a:r>
            <a:r>
              <a:rPr lang="en-US" sz="3200" i="1" baseline="-25000" dirty="0"/>
              <a:t>2</a:t>
            </a:r>
            <a:r>
              <a:rPr lang="en-US" sz="3200" dirty="0"/>
              <a:t> </a:t>
            </a:r>
            <a:r>
              <a:rPr lang="en-US" sz="3200" dirty="0">
                <a:latin typeface="Andale Mono" panose="020B0509000000000004" pitchFamily="49" charset="0"/>
              </a:rPr>
              <a:t>(</a:t>
            </a:r>
            <a:r>
              <a:rPr lang="en-US" sz="3200" i="1" dirty="0"/>
              <a:t>exp</a:t>
            </a:r>
            <a:r>
              <a:rPr lang="en-US" sz="3200" i="1" baseline="-25000" dirty="0"/>
              <a:t>1</a:t>
            </a:r>
            <a:r>
              <a:rPr lang="en-US" sz="3200" dirty="0">
                <a:latin typeface="Andale Mono" panose="020B0509000000000004" pitchFamily="49" charset="0"/>
                <a:cs typeface="Apple Chancery" panose="03020702040506060504" pitchFamily="66" charset="-79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6DBBD-D575-3D40-B918-F115F116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5B3C-EC3A-6243-8744-022457FE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36283-5F87-BE43-8F90-887CCB96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EC4533-E7A5-2A45-B0FD-D1DEB40129E1}"/>
              </a:ext>
            </a:extLst>
          </p:cNvPr>
          <p:cNvCxnSpPr/>
          <p:nvPr/>
        </p:nvCxnSpPr>
        <p:spPr>
          <a:xfrm>
            <a:off x="3342290" y="3815255"/>
            <a:ext cx="1298730" cy="89337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391B2-F8EC-CE47-AE70-5E8AAA80BC0C}"/>
              </a:ext>
            </a:extLst>
          </p:cNvPr>
          <p:cNvCxnSpPr/>
          <p:nvPr/>
        </p:nvCxnSpPr>
        <p:spPr>
          <a:xfrm>
            <a:off x="2123090" y="3741683"/>
            <a:ext cx="462455" cy="101950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7192A2-E4A3-044F-A236-DD4581E16D26}"/>
              </a:ext>
            </a:extLst>
          </p:cNvPr>
          <p:cNvCxnSpPr/>
          <p:nvPr/>
        </p:nvCxnSpPr>
        <p:spPr>
          <a:xfrm flipH="1">
            <a:off x="3699641" y="3731172"/>
            <a:ext cx="1355835" cy="105103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1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1ED1-30D6-894B-A6C9-7225348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More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D65A29-0E1D-8D4C-86A8-95A8A952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ndale Mono" panose="020B0509000000000004" pitchFamily="49" charset="0"/>
              </a:rPr>
              <a:t>let x = </a:t>
            </a:r>
            <a:r>
              <a:rPr lang="en-US" sz="3200" i="1" dirty="0"/>
              <a:t>exp</a:t>
            </a:r>
            <a:r>
              <a:rPr lang="en-US" sz="3200" i="1" baseline="-25000" dirty="0"/>
              <a:t>1</a:t>
            </a:r>
            <a:r>
              <a:rPr lang="en-US" sz="3200" dirty="0">
                <a:latin typeface="Andale Mono" panose="020B0509000000000004" pitchFamily="49" charset="0"/>
              </a:rPr>
              <a:t> in let y = </a:t>
            </a:r>
            <a:r>
              <a:rPr lang="en-US" sz="3200" i="1" dirty="0">
                <a:latin typeface="Andale Mono" panose="020B0509000000000004" pitchFamily="49" charset="0"/>
              </a:rPr>
              <a:t>exp</a:t>
            </a:r>
            <a:r>
              <a:rPr lang="en-US" sz="3200" i="1" baseline="-25000" dirty="0">
                <a:latin typeface="Andale Mono" panose="020B0509000000000004" pitchFamily="49" charset="0"/>
              </a:rPr>
              <a:t>2</a:t>
            </a:r>
            <a:r>
              <a:rPr lang="en-US" sz="3200" i="1" dirty="0">
                <a:latin typeface="Andale Mono" panose="020B0509000000000004" pitchFamily="49" charset="0"/>
              </a:rPr>
              <a:t> in exp</a:t>
            </a:r>
            <a:r>
              <a:rPr lang="en-US" sz="3200" i="1" baseline="-25000" dirty="0">
                <a:latin typeface="Andale Mono" panose="020B0509000000000004" pitchFamily="49" charset="0"/>
              </a:rPr>
              <a:t>3</a:t>
            </a:r>
            <a:endParaRPr lang="en-US" dirty="0">
              <a:latin typeface="Andale Mono" panose="020B0509000000000004" pitchFamily="49" charset="0"/>
            </a:endParaRPr>
          </a:p>
          <a:p>
            <a:endParaRPr lang="en-US" sz="3200" dirty="0">
              <a:latin typeface="Andale Mono" panose="020B0509000000000004" pitchFamily="49" charset="0"/>
            </a:endParaRPr>
          </a:p>
          <a:p>
            <a:r>
              <a:rPr lang="en-US" sz="3200" dirty="0">
                <a:latin typeface="Andale Mono" panose="020B0509000000000004" pitchFamily="49" charset="0"/>
              </a:rPr>
              <a:t>.proc(x) let y = </a:t>
            </a:r>
            <a:r>
              <a:rPr lang="en-US" sz="3200" i="1" dirty="0">
                <a:latin typeface="Andale Mono" panose="020B0509000000000004" pitchFamily="49" charset="0"/>
              </a:rPr>
              <a:t>exp</a:t>
            </a:r>
            <a:r>
              <a:rPr lang="en-US" sz="3200" i="1" baseline="-25000" dirty="0">
                <a:latin typeface="Andale Mono" panose="020B0509000000000004" pitchFamily="49" charset="0"/>
              </a:rPr>
              <a:t>2</a:t>
            </a:r>
            <a:r>
              <a:rPr lang="en-US" sz="3200" i="1" dirty="0">
                <a:latin typeface="Andale Mono" panose="020B0509000000000004" pitchFamily="49" charset="0"/>
              </a:rPr>
              <a:t> in exp</a:t>
            </a:r>
            <a:r>
              <a:rPr lang="en-US" sz="3200" i="1" baseline="-25000" dirty="0">
                <a:latin typeface="Andale Mono" panose="020B0509000000000004" pitchFamily="49" charset="0"/>
              </a:rPr>
              <a:t>3</a:t>
            </a:r>
            <a:r>
              <a:rPr lang="en-US" sz="3200" dirty="0">
                <a:latin typeface="Andale Mono" panose="020B0509000000000004" pitchFamily="49" charset="0"/>
              </a:rPr>
              <a:t> (</a:t>
            </a:r>
            <a:r>
              <a:rPr lang="en-US" sz="3200" i="1" dirty="0">
                <a:latin typeface="Andale Mono" panose="020B0509000000000004" pitchFamily="49" charset="0"/>
              </a:rPr>
              <a:t>exp</a:t>
            </a:r>
            <a:r>
              <a:rPr lang="en-US" sz="3200" i="1" baseline="-25000" dirty="0">
                <a:latin typeface="Andale Mono" panose="020B0509000000000004" pitchFamily="49" charset="0"/>
              </a:rPr>
              <a:t>1</a:t>
            </a:r>
            <a:r>
              <a:rPr lang="en-US" sz="3200" dirty="0">
                <a:latin typeface="Andale Mono" panose="020B0509000000000004" pitchFamily="49" charset="0"/>
                <a:cs typeface="Apple Chancery" panose="03020702040506060504" pitchFamily="66" charset="-79"/>
              </a:rPr>
              <a:t>)</a:t>
            </a:r>
          </a:p>
          <a:p>
            <a:endParaRPr lang="en-US" sz="3200" dirty="0">
              <a:latin typeface="Andale Mono" panose="020B0509000000000004" pitchFamily="49" charset="0"/>
              <a:cs typeface="Apple Chancery" panose="03020702040506060504" pitchFamily="66" charset="-79"/>
            </a:endParaRPr>
          </a:p>
          <a:p>
            <a:r>
              <a:rPr lang="en-US" sz="3200" dirty="0">
                <a:latin typeface="Andale Mono" panose="020B0509000000000004" pitchFamily="49" charset="0"/>
                <a:cs typeface="Apple Chancery" panose="03020702040506060504" pitchFamily="66" charset="-79"/>
              </a:rPr>
              <a:t>.proc(x) .proc(y) exp</a:t>
            </a:r>
            <a:r>
              <a:rPr lang="en-US" sz="3200" baseline="-25000" dirty="0">
                <a:latin typeface="Andale Mono" panose="020B0509000000000004" pitchFamily="49" charset="0"/>
                <a:cs typeface="Apple Chancery" panose="03020702040506060504" pitchFamily="66" charset="-79"/>
              </a:rPr>
              <a:t>3</a:t>
            </a:r>
            <a:r>
              <a:rPr lang="en-US" sz="3200" dirty="0">
                <a:latin typeface="Andale Mono" panose="020B0509000000000004" pitchFamily="49" charset="0"/>
                <a:cs typeface="Apple Chancery" panose="03020702040506060504" pitchFamily="66" charset="-79"/>
              </a:rPr>
              <a:t> (exp</a:t>
            </a:r>
            <a:r>
              <a:rPr lang="en-US" sz="3200" baseline="-25000" dirty="0">
                <a:latin typeface="Andale Mono" panose="020B0509000000000004" pitchFamily="49" charset="0"/>
                <a:cs typeface="Apple Chancery" panose="03020702040506060504" pitchFamily="66" charset="-79"/>
              </a:rPr>
              <a:t>2</a:t>
            </a:r>
            <a:r>
              <a:rPr lang="en-US" sz="3200" dirty="0">
                <a:latin typeface="Andale Mono" panose="020B0509000000000004" pitchFamily="49" charset="0"/>
                <a:cs typeface="Apple Chancery" panose="03020702040506060504" pitchFamily="66" charset="-79"/>
              </a:rPr>
              <a:t>) (exp</a:t>
            </a:r>
            <a:r>
              <a:rPr lang="en-US" sz="3200" baseline="-25000" dirty="0">
                <a:latin typeface="Andale Mono" panose="020B0509000000000004" pitchFamily="49" charset="0"/>
                <a:cs typeface="Apple Chancery" panose="03020702040506060504" pitchFamily="66" charset="-79"/>
              </a:rPr>
              <a:t>1</a:t>
            </a:r>
            <a:r>
              <a:rPr lang="en-US" sz="3200" dirty="0">
                <a:latin typeface="Andale Mono" panose="020B0509000000000004" pitchFamily="49" charset="0"/>
                <a:cs typeface="Apple Chancery" panose="03020702040506060504" pitchFamily="66" charset="-79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6DBBD-D575-3D40-B918-F115F116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5B3C-EC3A-6243-8744-022457FE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36283-5F87-BE43-8F90-887CCB96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EC4533-E7A5-2A45-B0FD-D1DEB40129E1}"/>
              </a:ext>
            </a:extLst>
          </p:cNvPr>
          <p:cNvCxnSpPr>
            <a:cxnSpLocks/>
          </p:cNvCxnSpPr>
          <p:nvPr/>
        </p:nvCxnSpPr>
        <p:spPr>
          <a:xfrm flipH="1">
            <a:off x="5735782" y="3930987"/>
            <a:ext cx="1597841" cy="77697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391B2-F8EC-CE47-AE70-5E8AAA80BC0C}"/>
              </a:ext>
            </a:extLst>
          </p:cNvPr>
          <p:cNvCxnSpPr>
            <a:cxnSpLocks/>
          </p:cNvCxnSpPr>
          <p:nvPr/>
        </p:nvCxnSpPr>
        <p:spPr>
          <a:xfrm>
            <a:off x="4355921" y="3918857"/>
            <a:ext cx="394209" cy="82979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7192A2-E4A3-044F-A236-DD4581E16D26}"/>
              </a:ext>
            </a:extLst>
          </p:cNvPr>
          <p:cNvCxnSpPr>
            <a:cxnSpLocks/>
          </p:cNvCxnSpPr>
          <p:nvPr/>
        </p:nvCxnSpPr>
        <p:spPr>
          <a:xfrm flipH="1">
            <a:off x="4750130" y="2819163"/>
            <a:ext cx="4680424" cy="0"/>
          </a:xfrm>
          <a:prstGeom prst="straightConnector1">
            <a:avLst/>
          </a:prstGeom>
          <a:ln w="222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00897-2943-744B-9FBB-8AEE9F511CE2}"/>
              </a:ext>
            </a:extLst>
          </p:cNvPr>
          <p:cNvCxnSpPr>
            <a:cxnSpLocks/>
          </p:cNvCxnSpPr>
          <p:nvPr/>
        </p:nvCxnSpPr>
        <p:spPr>
          <a:xfrm>
            <a:off x="3496670" y="2807287"/>
            <a:ext cx="5101065" cy="73156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D8CA7F-46B3-8940-8F82-AA256C367670}"/>
              </a:ext>
            </a:extLst>
          </p:cNvPr>
          <p:cNvCxnSpPr>
            <a:cxnSpLocks/>
          </p:cNvCxnSpPr>
          <p:nvPr/>
        </p:nvCxnSpPr>
        <p:spPr>
          <a:xfrm>
            <a:off x="2185060" y="2819163"/>
            <a:ext cx="391885" cy="71968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455FE9-A52D-1244-B755-427896DD4518}"/>
              </a:ext>
            </a:extLst>
          </p:cNvPr>
          <p:cNvCxnSpPr>
            <a:cxnSpLocks/>
          </p:cNvCxnSpPr>
          <p:nvPr/>
        </p:nvCxnSpPr>
        <p:spPr>
          <a:xfrm flipH="1">
            <a:off x="3206337" y="4006695"/>
            <a:ext cx="478575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7A926D-FAA3-BE48-85CE-77C688A850E8}"/>
              </a:ext>
            </a:extLst>
          </p:cNvPr>
          <p:cNvCxnSpPr>
            <a:cxnSpLocks/>
          </p:cNvCxnSpPr>
          <p:nvPr/>
        </p:nvCxnSpPr>
        <p:spPr>
          <a:xfrm flipH="1">
            <a:off x="4678875" y="2819163"/>
            <a:ext cx="1472543" cy="62939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74E6C2-60ED-7744-A32A-69B8D18BC1D2}"/>
              </a:ext>
            </a:extLst>
          </p:cNvPr>
          <p:cNvCxnSpPr>
            <a:cxnSpLocks/>
          </p:cNvCxnSpPr>
          <p:nvPr/>
        </p:nvCxnSpPr>
        <p:spPr>
          <a:xfrm flipH="1">
            <a:off x="3206336" y="3448554"/>
            <a:ext cx="4690755" cy="0"/>
          </a:xfrm>
          <a:prstGeom prst="straightConnector1">
            <a:avLst/>
          </a:prstGeom>
          <a:ln w="2222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C045D6-CB36-E44B-AD65-7A100454B9D8}"/>
              </a:ext>
            </a:extLst>
          </p:cNvPr>
          <p:cNvCxnSpPr>
            <a:cxnSpLocks/>
          </p:cNvCxnSpPr>
          <p:nvPr/>
        </p:nvCxnSpPr>
        <p:spPr>
          <a:xfrm>
            <a:off x="5551713" y="3918857"/>
            <a:ext cx="1538629" cy="78910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65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1ED1-30D6-894B-A6C9-7225348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More Examples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6DBBD-D575-3D40-B918-F115F116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5B3C-EC3A-6243-8744-022457FE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36283-5F87-BE43-8F90-887CCB96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A7E3D-7B40-654E-93A1-8C2C53FB21B2}"/>
              </a:ext>
            </a:extLst>
          </p:cNvPr>
          <p:cNvSpPr txBox="1"/>
          <p:nvPr/>
        </p:nvSpPr>
        <p:spPr>
          <a:xfrm rot="20205621">
            <a:off x="3098802" y="3034638"/>
            <a:ext cx="4406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Attempts at a</a:t>
            </a:r>
          </a:p>
          <a:p>
            <a:pPr algn="ctr"/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Recursive</a:t>
            </a:r>
          </a:p>
          <a:p>
            <a:pPr algn="ctr"/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Factorial</a:t>
            </a:r>
          </a:p>
          <a:p>
            <a:pPr algn="ctr"/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61805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59BD-43F4-BE41-9622-C6C86F5A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Factorial: The Algorithm, in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146EF-86CB-FB4C-9104-2B0D740E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089D-35E9-4F42-8851-81FACBDD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DA984-A8FE-5445-89B1-078410A6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B9786-FF2F-1E4C-96DD-F41C1CF97575}"/>
              </a:ext>
            </a:extLst>
          </p:cNvPr>
          <p:cNvSpPr txBox="1"/>
          <p:nvPr/>
        </p:nvSpPr>
        <p:spPr>
          <a:xfrm>
            <a:off x="1318162" y="2843032"/>
            <a:ext cx="95654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dale Mono" panose="020B0509000000000004" pitchFamily="49" charset="0"/>
              </a:rPr>
              <a:t>def fact(x):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return x * fact( x-1 ) if x else 1</a:t>
            </a:r>
          </a:p>
          <a:p>
            <a:endParaRPr lang="en-US" sz="3200" dirty="0">
              <a:latin typeface="Andale Mono" panose="020B0509000000000004" pitchFamily="49" charset="0"/>
            </a:endParaRPr>
          </a:p>
          <a:p>
            <a:r>
              <a:rPr lang="en-US" sz="3200" dirty="0">
                <a:latin typeface="Andale Mono" panose="020B0509000000000004" pitchFamily="49" charset="0"/>
              </a:rPr>
              <a:t>print( fact(5)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4724A-34D9-C44E-B68D-46E4EB1B3E4D}"/>
              </a:ext>
            </a:extLst>
          </p:cNvPr>
          <p:cNvSpPr txBox="1"/>
          <p:nvPr/>
        </p:nvSpPr>
        <p:spPr>
          <a:xfrm>
            <a:off x="4643252" y="1223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6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B0EC-5BD5-8349-9B64-D092A583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Factorial: Translating to V4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FFF11-E9A7-684A-8986-8EEC1840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6EC4-1603-7444-A349-D3B6D81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F0F59-75BB-8B49-AA15-C1D3F96C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B21AA-1F7B-C54F-9062-1C27F9486CE1}"/>
              </a:ext>
            </a:extLst>
          </p:cNvPr>
          <p:cNvSpPr txBox="1"/>
          <p:nvPr/>
        </p:nvSpPr>
        <p:spPr>
          <a:xfrm>
            <a:off x="1235034" y="2270561"/>
            <a:ext cx="93185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dale Mono" panose="020B0509000000000004" pitchFamily="49" charset="0"/>
              </a:rPr>
              <a:t>let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fact = proc(x)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       if x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         then *(</a:t>
            </a:r>
            <a:r>
              <a:rPr lang="en-US" sz="3200" dirty="0" err="1">
                <a:latin typeface="Andale Mono" panose="020B0509000000000004" pitchFamily="49" charset="0"/>
              </a:rPr>
              <a:t>x,.fact</a:t>
            </a:r>
            <a:r>
              <a:rPr lang="en-US" sz="3200" dirty="0">
                <a:latin typeface="Andale Mono" panose="020B0509000000000004" pitchFamily="49" charset="0"/>
              </a:rPr>
              <a:t>(sub1(x)))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       else 1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in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.fact(5)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2C7FF-FF17-274A-BBCB-2F32FA7328A2}"/>
              </a:ext>
            </a:extLst>
          </p:cNvPr>
          <p:cNvSpPr txBox="1"/>
          <p:nvPr/>
        </p:nvSpPr>
        <p:spPr>
          <a:xfrm>
            <a:off x="7885216" y="5213268"/>
            <a:ext cx="413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RuntimeException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no binding for fact</a:t>
            </a:r>
          </a:p>
        </p:txBody>
      </p:sp>
    </p:spTree>
    <p:extLst>
      <p:ext uri="{BB962C8B-B14F-4D97-AF65-F5344CB8AC3E}">
        <p14:creationId xmlns:p14="http://schemas.microsoft.com/office/powerpoint/2010/main" val="239381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B0EC-5BD5-8349-9B64-D092A583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Factorial: Add Parameter to Pass In the Function Itself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FFF11-E9A7-684A-8986-8EEC1840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6EC4-1603-7444-A349-D3B6D81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F0F59-75BB-8B49-AA15-C1D3F96C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B21AA-1F7B-C54F-9062-1C27F9486CE1}"/>
              </a:ext>
            </a:extLst>
          </p:cNvPr>
          <p:cNvSpPr txBox="1"/>
          <p:nvPr/>
        </p:nvSpPr>
        <p:spPr>
          <a:xfrm>
            <a:off x="1235034" y="2270561"/>
            <a:ext cx="709681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dale Mono" panose="020B0509000000000004" pitchFamily="49" charset="0"/>
              </a:rPr>
              <a:t>let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fact = proc(</a:t>
            </a:r>
            <a:r>
              <a:rPr lang="en-US" sz="3200" dirty="0" err="1">
                <a:latin typeface="Andale Mono" panose="020B0509000000000004" pitchFamily="49" charset="0"/>
              </a:rPr>
              <a:t>f,x</a:t>
            </a:r>
            <a:r>
              <a:rPr lang="en-US" sz="32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if x 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  then *(</a:t>
            </a:r>
            <a:r>
              <a:rPr lang="en-US" sz="3200" dirty="0" err="1">
                <a:latin typeface="Andale Mono" panose="020B0509000000000004" pitchFamily="49" charset="0"/>
              </a:rPr>
              <a:t>x,.f</a:t>
            </a:r>
            <a:r>
              <a:rPr lang="en-US" sz="3200" dirty="0">
                <a:latin typeface="Andale Mono" panose="020B0509000000000004" pitchFamily="49" charset="0"/>
              </a:rPr>
              <a:t>(f,-(x,1)))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  else 1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in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.fact(fact, 5)</a:t>
            </a:r>
          </a:p>
        </p:txBody>
      </p:sp>
    </p:spTree>
    <p:extLst>
      <p:ext uri="{BB962C8B-B14F-4D97-AF65-F5344CB8AC3E}">
        <p14:creationId xmlns:p14="http://schemas.microsoft.com/office/powerpoint/2010/main" val="3118964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B0EC-5BD5-8349-9B64-D092A583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Factorial: Get Rid of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br>
              <a:rPr lang="en-US" dirty="0"/>
            </a:br>
            <a:r>
              <a:rPr lang="en-US" dirty="0"/>
              <a:t>(dumb idea, if we stopped here)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FFF11-E9A7-684A-8986-8EEC1840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6EC4-1603-7444-A349-D3B6D81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F0F59-75BB-8B49-AA15-C1D3F96C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B21AA-1F7B-C54F-9062-1C27F9486CE1}"/>
              </a:ext>
            </a:extLst>
          </p:cNvPr>
          <p:cNvSpPr txBox="1"/>
          <p:nvPr/>
        </p:nvSpPr>
        <p:spPr>
          <a:xfrm>
            <a:off x="2445392" y="2146328"/>
            <a:ext cx="608371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ndale Mono" panose="020B0509000000000004" pitchFamily="49" charset="0"/>
              </a:rPr>
              <a:t>.proc(</a:t>
            </a:r>
            <a:r>
              <a:rPr lang="en-US" sz="2400" dirty="0" err="1">
                <a:latin typeface="Andale Mono" panose="020B0509000000000004" pitchFamily="49" charset="0"/>
              </a:rPr>
              <a:t>fact,x</a:t>
            </a:r>
            <a:r>
              <a:rPr lang="en-US" sz="24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  if x 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    then *(</a:t>
            </a:r>
            <a:r>
              <a:rPr lang="en-US" sz="2400" dirty="0" err="1">
                <a:latin typeface="Andale Mono" panose="020B0509000000000004" pitchFamily="49" charset="0"/>
              </a:rPr>
              <a:t>x,.fact</a:t>
            </a:r>
            <a:r>
              <a:rPr lang="en-US" sz="2400" dirty="0">
                <a:latin typeface="Andale Mono" panose="020B0509000000000004" pitchFamily="49" charset="0"/>
              </a:rPr>
              <a:t>(fact,-(x,1)))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    else 1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(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proc(</a:t>
            </a:r>
            <a:r>
              <a:rPr lang="en-US" sz="2400" dirty="0" err="1">
                <a:latin typeface="Andale Mono" panose="020B0509000000000004" pitchFamily="49" charset="0"/>
              </a:rPr>
              <a:t>fact,x</a:t>
            </a:r>
            <a:r>
              <a:rPr lang="en-US" sz="24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  if x 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    then *(</a:t>
            </a:r>
            <a:r>
              <a:rPr lang="en-US" sz="2400" dirty="0" err="1">
                <a:latin typeface="Andale Mono" panose="020B0509000000000004" pitchFamily="49" charset="0"/>
              </a:rPr>
              <a:t>x,.fact</a:t>
            </a:r>
            <a:r>
              <a:rPr lang="en-US" sz="2400" dirty="0">
                <a:latin typeface="Andale Mono" panose="020B0509000000000004" pitchFamily="49" charset="0"/>
              </a:rPr>
              <a:t>(fact,-(x,1)))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    else 1,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5</a:t>
            </a:r>
          </a:p>
          <a:p>
            <a:r>
              <a:rPr lang="en-US" sz="2400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94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143A-F63D-C640-9069-F440191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5540-C101-8541-B303-E9D95871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467595"/>
            <a:ext cx="9613861" cy="748145"/>
          </a:xfrm>
        </p:spPr>
        <p:txBody>
          <a:bodyPr/>
          <a:lstStyle/>
          <a:p>
            <a:r>
              <a:rPr lang="en-US" dirty="0"/>
              <a:t>Defining values </a:t>
            </a:r>
            <a:r>
              <a:rPr lang="en-US"/>
              <a:t>for variables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E251-94A1-2048-A8F2-B6964953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032A-646C-594E-8FD5-85E9B627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F6686-955D-AB48-ACEE-3F209E3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4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B0EC-5BD5-8349-9B64-D092A583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Factorial: Write Function Only Once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FFF11-E9A7-684A-8986-8EEC1840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6EC4-1603-7444-A349-D3B6D81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F0F59-75BB-8B49-AA15-C1D3F96C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B21AA-1F7B-C54F-9062-1C27F9486CE1}"/>
              </a:ext>
            </a:extLst>
          </p:cNvPr>
          <p:cNvSpPr txBox="1"/>
          <p:nvPr/>
        </p:nvSpPr>
        <p:spPr>
          <a:xfrm>
            <a:off x="1531918" y="2086876"/>
            <a:ext cx="85779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dale Mono" panose="020B0509000000000004" pitchFamily="49" charset="0"/>
              </a:rPr>
              <a:t>.proc(</a:t>
            </a:r>
            <a:r>
              <a:rPr lang="en-US" sz="3200" dirty="0" err="1">
                <a:latin typeface="Andale Mono" panose="020B0509000000000004" pitchFamily="49" charset="0"/>
              </a:rPr>
              <a:t>fn,x</a:t>
            </a:r>
            <a:r>
              <a:rPr lang="en-US" sz="3200" dirty="0">
                <a:latin typeface="Andale Mono" panose="020B0509000000000004" pitchFamily="49" charset="0"/>
              </a:rPr>
              <a:t>) .</a:t>
            </a:r>
            <a:r>
              <a:rPr lang="en-US" sz="3200" dirty="0" err="1">
                <a:latin typeface="Andale Mono" panose="020B0509000000000004" pitchFamily="49" charset="0"/>
              </a:rPr>
              <a:t>fn</a:t>
            </a:r>
            <a:r>
              <a:rPr lang="en-US" sz="3200" dirty="0">
                <a:latin typeface="Andale Mono" panose="020B0509000000000004" pitchFamily="49" charset="0"/>
              </a:rPr>
              <a:t>(</a:t>
            </a:r>
            <a:r>
              <a:rPr lang="en-US" sz="3200" dirty="0" err="1">
                <a:latin typeface="Andale Mono" panose="020B0509000000000004" pitchFamily="49" charset="0"/>
              </a:rPr>
              <a:t>fn,x</a:t>
            </a:r>
            <a:r>
              <a:rPr lang="en-US" sz="32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(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proc(</a:t>
            </a:r>
            <a:r>
              <a:rPr lang="en-US" sz="3200" dirty="0" err="1">
                <a:latin typeface="Andale Mono" panose="020B0509000000000004" pitchFamily="49" charset="0"/>
              </a:rPr>
              <a:t>fact,x</a:t>
            </a:r>
            <a:r>
              <a:rPr lang="en-US" sz="32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if x 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  then *(</a:t>
            </a:r>
            <a:r>
              <a:rPr lang="en-US" sz="3200" dirty="0" err="1">
                <a:latin typeface="Andale Mono" panose="020B0509000000000004" pitchFamily="49" charset="0"/>
              </a:rPr>
              <a:t>x,.fact</a:t>
            </a:r>
            <a:r>
              <a:rPr lang="en-US" sz="3200" dirty="0">
                <a:latin typeface="Andale Mono" panose="020B0509000000000004" pitchFamily="49" charset="0"/>
              </a:rPr>
              <a:t>(fact,-(x,1)))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    else 1,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5</a:t>
            </a:r>
          </a:p>
          <a:p>
            <a:r>
              <a:rPr lang="en-US" sz="3200" dirty="0">
                <a:latin typeface="Andale Mono" panose="020B05090000000000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08391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B0EC-5BD5-8349-9B64-D092A583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Factorial: Wrap in </a:t>
            </a:r>
            <a:r>
              <a:rPr lang="en-US" i="1" dirty="0"/>
              <a:t>Public</a:t>
            </a:r>
            <a:r>
              <a:rPr lang="en-US" dirty="0"/>
              <a:t> Function</a:t>
            </a:r>
            <a:br>
              <a:rPr lang="en-US" dirty="0"/>
            </a:br>
            <a:r>
              <a:rPr lang="en-US" dirty="0"/>
              <a:t>that only takes the original argument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FFF11-E9A7-684A-8986-8EEC1840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6EC4-1603-7444-A349-D3B6D81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F0F59-75BB-8B49-AA15-C1D3F96C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B21AA-1F7B-C54F-9062-1C27F9486CE1}"/>
              </a:ext>
            </a:extLst>
          </p:cNvPr>
          <p:cNvSpPr txBox="1"/>
          <p:nvPr/>
        </p:nvSpPr>
        <p:spPr>
          <a:xfrm>
            <a:off x="1531918" y="2086876"/>
            <a:ext cx="92640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let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factorial = proc(n)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.proc(</a:t>
            </a:r>
            <a:r>
              <a:rPr lang="en-US" sz="2000" dirty="0" err="1">
                <a:latin typeface="Andale Mono" panose="020B0509000000000004" pitchFamily="49" charset="0"/>
              </a:rPr>
              <a:t>fn,x</a:t>
            </a:r>
            <a:r>
              <a:rPr lang="en-US" sz="2000" dirty="0">
                <a:latin typeface="Andale Mono" panose="020B0509000000000004" pitchFamily="49" charset="0"/>
              </a:rPr>
              <a:t>) .</a:t>
            </a:r>
            <a:r>
              <a:rPr lang="en-US" sz="2000" dirty="0" err="1">
                <a:latin typeface="Andale Mono" panose="020B0509000000000004" pitchFamily="49" charset="0"/>
              </a:rPr>
              <a:t>fn</a:t>
            </a:r>
            <a:r>
              <a:rPr lang="en-US" sz="2000" dirty="0">
                <a:latin typeface="Andale Mono" panose="020B0509000000000004" pitchFamily="49" charset="0"/>
              </a:rPr>
              <a:t>(</a:t>
            </a:r>
            <a:r>
              <a:rPr lang="en-US" sz="2000" dirty="0" err="1">
                <a:latin typeface="Andale Mono" panose="020B0509000000000004" pitchFamily="49" charset="0"/>
              </a:rPr>
              <a:t>fn,x</a:t>
            </a:r>
            <a:r>
              <a:rPr lang="en-US" sz="20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   (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   proc(</a:t>
            </a:r>
            <a:r>
              <a:rPr lang="en-US" sz="2000" dirty="0" err="1">
                <a:latin typeface="Andale Mono" panose="020B0509000000000004" pitchFamily="49" charset="0"/>
              </a:rPr>
              <a:t>fact,x</a:t>
            </a:r>
            <a:r>
              <a:rPr lang="en-US" sz="20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     if x 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       then *(</a:t>
            </a:r>
            <a:r>
              <a:rPr lang="en-US" sz="2000" dirty="0" err="1">
                <a:latin typeface="Andale Mono" panose="020B0509000000000004" pitchFamily="49" charset="0"/>
              </a:rPr>
              <a:t>x,.fact</a:t>
            </a:r>
            <a:r>
              <a:rPr lang="en-US" sz="2000" dirty="0">
                <a:latin typeface="Andale Mono" panose="020B0509000000000004" pitchFamily="49" charset="0"/>
              </a:rPr>
              <a:t>(fact,-(x,1)))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       else 1,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   n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   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in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.factorial(5)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6911E-06D0-1F4C-AECA-E5673E3585C3}"/>
              </a:ext>
            </a:extLst>
          </p:cNvPr>
          <p:cNvSpPr txBox="1"/>
          <p:nvPr/>
        </p:nvSpPr>
        <p:spPr>
          <a:xfrm>
            <a:off x="6519553" y="5557652"/>
            <a:ext cx="27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solved… sort of?</a:t>
            </a:r>
          </a:p>
        </p:txBody>
      </p:sp>
    </p:spTree>
    <p:extLst>
      <p:ext uri="{BB962C8B-B14F-4D97-AF65-F5344CB8AC3E}">
        <p14:creationId xmlns:p14="http://schemas.microsoft.com/office/powerpoint/2010/main" val="22604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B0EC-5BD5-8349-9B64-D092A583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Factorial: Generalize with Utility Function that Builds Recursive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FFF11-E9A7-684A-8986-8EEC1840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C6EC4-1603-7444-A349-D3B6D81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F0F59-75BB-8B49-AA15-C1D3F96C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B21AA-1F7B-C54F-9062-1C27F9486CE1}"/>
              </a:ext>
            </a:extLst>
          </p:cNvPr>
          <p:cNvSpPr txBox="1"/>
          <p:nvPr/>
        </p:nvSpPr>
        <p:spPr>
          <a:xfrm>
            <a:off x="1531918" y="2086876"/>
            <a:ext cx="941796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let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Y = proc(</a:t>
            </a:r>
            <a:r>
              <a:rPr lang="en-US" sz="2000" dirty="0" err="1">
                <a:latin typeface="Andale Mono" panose="020B0509000000000004" pitchFamily="49" charset="0"/>
              </a:rPr>
              <a:t>recf</a:t>
            </a:r>
            <a:r>
              <a:rPr lang="en-US" sz="20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proc(n)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.proc(</a:t>
            </a:r>
            <a:r>
              <a:rPr lang="en-US" sz="2000" dirty="0" err="1">
                <a:latin typeface="Andale Mono" panose="020B0509000000000004" pitchFamily="49" charset="0"/>
              </a:rPr>
              <a:t>fn,x</a:t>
            </a:r>
            <a:r>
              <a:rPr lang="en-US" sz="2000" dirty="0">
                <a:latin typeface="Andale Mono" panose="020B0509000000000004" pitchFamily="49" charset="0"/>
              </a:rPr>
              <a:t>) .</a:t>
            </a:r>
            <a:r>
              <a:rPr lang="en-US" sz="2000" dirty="0" err="1">
                <a:latin typeface="Andale Mono" panose="020B0509000000000004" pitchFamily="49" charset="0"/>
              </a:rPr>
              <a:t>fn</a:t>
            </a:r>
            <a:r>
              <a:rPr lang="en-US" sz="2000" dirty="0">
                <a:latin typeface="Andale Mono" panose="020B0509000000000004" pitchFamily="49" charset="0"/>
              </a:rPr>
              <a:t>(</a:t>
            </a:r>
            <a:r>
              <a:rPr lang="en-US" sz="2000" dirty="0" err="1">
                <a:latin typeface="Andale Mono" panose="020B0509000000000004" pitchFamily="49" charset="0"/>
              </a:rPr>
              <a:t>fn,x</a:t>
            </a:r>
            <a:r>
              <a:rPr lang="en-US" sz="2000" dirty="0">
                <a:latin typeface="Andale Mono" panose="020B0509000000000004" pitchFamily="49" charset="0"/>
              </a:rPr>
              <a:t>) ( </a:t>
            </a:r>
            <a:r>
              <a:rPr lang="en-US" sz="2000" dirty="0" err="1">
                <a:latin typeface="Andale Mono" panose="020B0509000000000004" pitchFamily="49" charset="0"/>
              </a:rPr>
              <a:t>recf</a:t>
            </a:r>
            <a:r>
              <a:rPr lang="en-US" sz="2000" dirty="0">
                <a:latin typeface="Andale Mono" panose="020B0509000000000004" pitchFamily="49" charset="0"/>
              </a:rPr>
              <a:t>, n 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in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let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factorial = .Y(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proc(</a:t>
            </a:r>
            <a:r>
              <a:rPr lang="en-US" sz="2000" dirty="0" err="1">
                <a:latin typeface="Andale Mono" panose="020B0509000000000004" pitchFamily="49" charset="0"/>
              </a:rPr>
              <a:t>myself,x</a:t>
            </a:r>
            <a:r>
              <a:rPr lang="en-US" sz="20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if x 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  then *(</a:t>
            </a:r>
            <a:r>
              <a:rPr lang="en-US" sz="2000" dirty="0" err="1">
                <a:latin typeface="Andale Mono" panose="020B0509000000000004" pitchFamily="49" charset="0"/>
              </a:rPr>
              <a:t>x,.myself</a:t>
            </a:r>
            <a:r>
              <a:rPr lang="en-US" sz="2000" dirty="0">
                <a:latin typeface="Andale Mono" panose="020B0509000000000004" pitchFamily="49" charset="0"/>
              </a:rPr>
              <a:t>(myself,-(x,1)))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      else 1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              )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in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      .factorial(5)</a:t>
            </a:r>
          </a:p>
        </p:txBody>
      </p:sp>
    </p:spTree>
    <p:extLst>
      <p:ext uri="{BB962C8B-B14F-4D97-AF65-F5344CB8AC3E}">
        <p14:creationId xmlns:p14="http://schemas.microsoft.com/office/powerpoint/2010/main" val="72047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99B9-BA1F-BC4F-A5A8-5D55247F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Variables in Our Languages: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98C44-4133-564B-9BF7-0C5BA497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84503" cy="3599316"/>
          </a:xfrm>
        </p:spPr>
        <p:txBody>
          <a:bodyPr/>
          <a:lstStyle/>
          <a:p>
            <a:r>
              <a:rPr lang="en-US" dirty="0">
                <a:latin typeface="Andale Mono" panose="020B0509000000000004" pitchFamily="49" charset="0"/>
              </a:rPr>
              <a:t>let </a:t>
            </a:r>
            <a:r>
              <a:rPr lang="en-US" i="1" dirty="0">
                <a:latin typeface="Andale Mono" panose="020B0509000000000004" pitchFamily="49" charset="0"/>
              </a:rPr>
              <a:t>v</a:t>
            </a:r>
            <a:r>
              <a:rPr lang="en-US" i="1" baseline="-25000" dirty="0">
                <a:latin typeface="Andale Mono" panose="020B0509000000000004" pitchFamily="49" charset="0"/>
              </a:rPr>
              <a:t>1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i="1" dirty="0">
                <a:latin typeface="Andale Mono" panose="020B0509000000000004" pitchFamily="49" charset="0"/>
              </a:rPr>
              <a:t>e</a:t>
            </a:r>
            <a:r>
              <a:rPr lang="en-US" i="1" baseline="-25000" dirty="0">
                <a:latin typeface="Andale Mono" panose="020B0509000000000004" pitchFamily="49" charset="0"/>
              </a:rPr>
              <a:t>1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i="1" dirty="0">
                <a:latin typeface="Andale Mono" panose="020B0509000000000004" pitchFamily="49" charset="0"/>
              </a:rPr>
              <a:t>v</a:t>
            </a:r>
            <a:r>
              <a:rPr lang="en-US" i="1" baseline="-25000" dirty="0">
                <a:latin typeface="Andale Mono" panose="020B0509000000000004" pitchFamily="49" charset="0"/>
              </a:rPr>
              <a:t>2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i="1" dirty="0">
                <a:latin typeface="Andale Mono" panose="020B0509000000000004" pitchFamily="49" charset="0"/>
              </a:rPr>
              <a:t>e</a:t>
            </a:r>
            <a:r>
              <a:rPr lang="en-US" i="1" baseline="-25000" dirty="0">
                <a:latin typeface="Andale Mono" panose="020B0509000000000004" pitchFamily="49" charset="0"/>
              </a:rPr>
              <a:t>2</a:t>
            </a:r>
            <a:r>
              <a:rPr lang="en-US" dirty="0">
                <a:latin typeface="Andale Mono" panose="020B0509000000000004" pitchFamily="49" charset="0"/>
              </a:rPr>
              <a:t> ... </a:t>
            </a:r>
            <a:r>
              <a:rPr lang="en-US" i="1" dirty="0" err="1">
                <a:latin typeface="Andale Mono" panose="020B0509000000000004" pitchFamily="49" charset="0"/>
              </a:rPr>
              <a:t>v</a:t>
            </a:r>
            <a:r>
              <a:rPr lang="en-US" i="1" baseline="-25000" dirty="0" err="1">
                <a:latin typeface="Andale Mono" panose="020B0509000000000004" pitchFamily="49" charset="0"/>
              </a:rPr>
              <a:t>n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i="1" dirty="0" err="1">
                <a:latin typeface="Andale Mono" panose="020B0509000000000004" pitchFamily="49" charset="0"/>
              </a:rPr>
              <a:t>e</a:t>
            </a:r>
            <a:r>
              <a:rPr lang="en-US" i="1" baseline="-25000" dirty="0" err="1">
                <a:latin typeface="Andale Mono" panose="020B0509000000000004" pitchFamily="49" charset="0"/>
              </a:rPr>
              <a:t>n</a:t>
            </a:r>
            <a:r>
              <a:rPr lang="en-US" dirty="0">
                <a:latin typeface="Andale Mono" panose="020B0509000000000004" pitchFamily="49" charset="0"/>
              </a:rPr>
              <a:t> in </a:t>
            </a:r>
            <a:r>
              <a:rPr lang="en-US" i="1" dirty="0" err="1">
                <a:latin typeface="Andale Mono" panose="020B0509000000000004" pitchFamily="49" charset="0"/>
              </a:rPr>
              <a:t>exp</a:t>
            </a:r>
            <a:endParaRPr lang="en-US" i="1" dirty="0">
              <a:latin typeface="Andale Mono" panose="020B0509000000000004" pitchFamily="49" charset="0"/>
            </a:endParaRPr>
          </a:p>
          <a:p>
            <a:r>
              <a:rPr lang="en-US" dirty="0"/>
              <a:t>The above is a new kind of </a:t>
            </a:r>
            <a:r>
              <a:rPr lang="en-US" i="1" dirty="0"/>
              <a:t>expression</a:t>
            </a:r>
            <a:r>
              <a:rPr lang="en-US" dirty="0"/>
              <a:t>, both syntactically and semantically.</a:t>
            </a:r>
          </a:p>
          <a:p>
            <a:r>
              <a:rPr lang="en-US" dirty="0"/>
              <a:t>Two steps (once AST exists).</a:t>
            </a:r>
          </a:p>
          <a:p>
            <a:pPr lvl="1"/>
            <a:r>
              <a:rPr lang="en-US" dirty="0"/>
              <a:t>Evaluate the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expressions in the existing "outer" environment and then bind their </a:t>
            </a:r>
            <a:r>
              <a:rPr lang="en-US" b="1" dirty="0">
                <a:latin typeface="Andale Mono" panose="020B0509000000000004" pitchFamily="49" charset="0"/>
              </a:rPr>
              <a:t>val</a:t>
            </a:r>
            <a:r>
              <a:rPr lang="en-US" dirty="0"/>
              <a:t>ues to the corresponding variables' string names in a new </a:t>
            </a:r>
            <a:r>
              <a:rPr lang="en-US" b="1" dirty="0">
                <a:latin typeface="Andale Mono" panose="020B0509000000000004" pitchFamily="49" charset="0"/>
              </a:rPr>
              <a:t>Env</a:t>
            </a:r>
            <a:r>
              <a:rPr lang="en-US" dirty="0"/>
              <a:t>ironment.</a:t>
            </a:r>
          </a:p>
          <a:p>
            <a:pPr lvl="1"/>
            <a:r>
              <a:rPr lang="en-US" dirty="0"/>
              <a:t>Evaluate </a:t>
            </a:r>
            <a:r>
              <a:rPr lang="en-US" i="1" dirty="0" err="1"/>
              <a:t>exp</a:t>
            </a:r>
            <a:r>
              <a:rPr lang="en-US" dirty="0"/>
              <a:t> in the context of that new environment and return the result.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161EC-FD6E-D648-91EA-C0D84471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5E441-1E22-BA44-80CE-476CD9C5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154FB-9742-1A49-897B-799D4A89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6020E-B8E0-6F46-AE7A-766F94EB92AE}"/>
              </a:ext>
            </a:extLst>
          </p:cNvPr>
          <p:cNvGrpSpPr/>
          <p:nvPr/>
        </p:nvGrpSpPr>
        <p:grpSpPr>
          <a:xfrm>
            <a:off x="7886450" y="4331117"/>
            <a:ext cx="1692322" cy="1393246"/>
            <a:chOff x="8393373" y="3656426"/>
            <a:chExt cx="1692322" cy="13932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ECE33C-721B-EE4C-857B-729AD1DFA0E4}"/>
                </a:ext>
              </a:extLst>
            </p:cNvPr>
            <p:cNvSpPr/>
            <p:nvPr/>
          </p:nvSpPr>
          <p:spPr>
            <a:xfrm>
              <a:off x="8393373" y="4722125"/>
              <a:ext cx="846161" cy="327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</a:t>
              </a:r>
              <a:r>
                <a:rPr lang="en-US" i="1" baseline="-25000" dirty="0" err="1"/>
                <a:t>n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F0810C-813C-2E40-9321-F5C1EB8B3F87}"/>
                </a:ext>
              </a:extLst>
            </p:cNvPr>
            <p:cNvSpPr/>
            <p:nvPr/>
          </p:nvSpPr>
          <p:spPr>
            <a:xfrm>
              <a:off x="9239534" y="4722125"/>
              <a:ext cx="846161" cy="327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A59006-0DA6-3D46-8714-B041951EDAAF}"/>
                </a:ext>
              </a:extLst>
            </p:cNvPr>
            <p:cNvSpPr/>
            <p:nvPr/>
          </p:nvSpPr>
          <p:spPr>
            <a:xfrm>
              <a:off x="8393373" y="3991676"/>
              <a:ext cx="846161" cy="327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904D1B-8ECF-BE4D-86E9-DBCB62E194D6}"/>
                </a:ext>
              </a:extLst>
            </p:cNvPr>
            <p:cNvSpPr/>
            <p:nvPr/>
          </p:nvSpPr>
          <p:spPr>
            <a:xfrm>
              <a:off x="9239534" y="3991676"/>
              <a:ext cx="846161" cy="327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E93E68-C6E2-C34F-A091-08E5A69BB0CA}"/>
                </a:ext>
              </a:extLst>
            </p:cNvPr>
            <p:cNvSpPr/>
            <p:nvPr/>
          </p:nvSpPr>
          <p:spPr>
            <a:xfrm>
              <a:off x="8393373" y="3656426"/>
              <a:ext cx="846161" cy="327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E73307-A5D8-1D45-BEDC-81052E1460EB}"/>
                </a:ext>
              </a:extLst>
            </p:cNvPr>
            <p:cNvSpPr/>
            <p:nvPr/>
          </p:nvSpPr>
          <p:spPr>
            <a:xfrm>
              <a:off x="9239534" y="3656426"/>
              <a:ext cx="846161" cy="327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596ED4-B04E-8D4D-97C5-9D8B3B1605FB}"/>
                </a:ext>
              </a:extLst>
            </p:cNvPr>
            <p:cNvSpPr txBox="1"/>
            <p:nvPr/>
          </p:nvSpPr>
          <p:spPr>
            <a:xfrm>
              <a:off x="9104721" y="4393148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A6DBB3-1BE6-A540-962F-656499C9113A}"/>
                </a:ext>
              </a:extLst>
            </p:cNvPr>
            <p:cNvSpPr/>
            <p:nvPr/>
          </p:nvSpPr>
          <p:spPr>
            <a:xfrm>
              <a:off x="8393373" y="3656426"/>
              <a:ext cx="1692322" cy="1393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9EE0B-3ACD-7145-978B-E9874C6363E4}"/>
              </a:ext>
            </a:extLst>
          </p:cNvPr>
          <p:cNvSpPr/>
          <p:nvPr/>
        </p:nvSpPr>
        <p:spPr>
          <a:xfrm>
            <a:off x="7942997" y="2811439"/>
            <a:ext cx="1505023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</a:t>
            </a:r>
            <a:r>
              <a:rPr lang="en-US" dirty="0" err="1"/>
              <a:t>Env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D37CE3-CB58-A347-9EBF-3F8FCA05921C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8695509" y="3439236"/>
            <a:ext cx="37102" cy="89188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00F937-8190-0146-A6B9-78D83DBA205A}"/>
              </a:ext>
            </a:extLst>
          </p:cNvPr>
          <p:cNvSpPr/>
          <p:nvPr/>
        </p:nvSpPr>
        <p:spPr>
          <a:xfrm>
            <a:off x="10686977" y="2425507"/>
            <a:ext cx="1505023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outer</a:t>
            </a:r>
          </a:p>
          <a:p>
            <a:pPr algn="ctr"/>
            <a:r>
              <a:rPr lang="en-US" dirty="0" err="1"/>
              <a:t>Env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EA490-A66F-F94C-BE91-593AE2718E8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9448020" y="2739406"/>
            <a:ext cx="1238957" cy="385932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D5B588-DFD3-E547-8D0E-DF0FE9D9B5E7}"/>
              </a:ext>
            </a:extLst>
          </p:cNvPr>
          <p:cNvSpPr txBox="1"/>
          <p:nvPr/>
        </p:nvSpPr>
        <p:spPr>
          <a:xfrm>
            <a:off x="7929065" y="403698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2E56D-113E-AD4B-B164-42BACFF46104}"/>
              </a:ext>
            </a:extLst>
          </p:cNvPr>
          <p:cNvSpPr txBox="1"/>
          <p:nvPr/>
        </p:nvSpPr>
        <p:spPr>
          <a:xfrm>
            <a:off x="8907706" y="4038751"/>
            <a:ext cx="495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244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D275-52A9-5248-A53E-E27570D0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panose="020B0509000000000004" pitchFamily="49" charset="0"/>
              </a:rPr>
              <a:t>VAR ≢ String </a:t>
            </a:r>
            <a:r>
              <a:rPr lang="en-US" dirty="0"/>
              <a:t>and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 ≢ Val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D1284-34E9-4343-A004-635F630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D153F-8156-904A-8784-100E0986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9EA6F-0211-2546-AD97-0A15E12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6811E5-2A53-3B4D-B337-2D308628783A}"/>
              </a:ext>
            </a:extLst>
          </p:cNvPr>
          <p:cNvSpPr/>
          <p:nvPr/>
        </p:nvSpPr>
        <p:spPr>
          <a:xfrm>
            <a:off x="999067" y="2690808"/>
            <a:ext cx="1761066" cy="110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</a:p>
          <a:p>
            <a:pPr algn="ctr"/>
            <a:r>
              <a:rPr lang="en-US" dirty="0" err="1"/>
              <a:t>val</a:t>
            </a:r>
            <a:r>
              <a:rPr lang="en-US" dirty="0"/>
              <a:t> = VAR</a:t>
            </a:r>
          </a:p>
          <a:p>
            <a:pPr algn="ctr"/>
            <a:r>
              <a:rPr lang="en-US" dirty="0" err="1"/>
              <a:t>str</a:t>
            </a:r>
            <a:r>
              <a:rPr lang="en-US" dirty="0"/>
              <a:t> = "x"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31E35-385B-E549-8A07-7C4720A9CCFA}"/>
              </a:ext>
            </a:extLst>
          </p:cNvPr>
          <p:cNvSpPr/>
          <p:nvPr/>
        </p:nvSpPr>
        <p:spPr>
          <a:xfrm>
            <a:off x="9413648" y="2885542"/>
            <a:ext cx="176106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:String</a:t>
            </a:r>
          </a:p>
          <a:p>
            <a:pPr algn="ctr"/>
            <a:r>
              <a:rPr lang="en-US" dirty="0"/>
              <a:t>"X"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9FB93-3115-6445-BD8F-01C4D8ABD4FB}"/>
              </a:ext>
            </a:extLst>
          </p:cNvPr>
          <p:cNvSpPr/>
          <p:nvPr/>
        </p:nvSpPr>
        <p:spPr>
          <a:xfrm>
            <a:off x="999067" y="4285186"/>
            <a:ext cx="1761066" cy="50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>
                <a:latin typeface="Andale Mono" panose="020B0509000000000004" pitchFamily="49" charset="0"/>
              </a:rPr>
              <a:t>PrimAppExp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F3ED88D-71AD-EB44-B3B7-5A49379864E3}"/>
              </a:ext>
            </a:extLst>
          </p:cNvPr>
          <p:cNvSpPr/>
          <p:nvPr/>
        </p:nvSpPr>
        <p:spPr>
          <a:xfrm>
            <a:off x="931333" y="4792133"/>
            <a:ext cx="1896534" cy="10085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95C9E6-9784-DC44-A9B6-0387E6BD6A23}"/>
              </a:ext>
            </a:extLst>
          </p:cNvPr>
          <p:cNvSpPr/>
          <p:nvPr/>
        </p:nvSpPr>
        <p:spPr>
          <a:xfrm>
            <a:off x="4843785" y="2690810"/>
            <a:ext cx="2098882" cy="1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</a:t>
            </a:r>
          </a:p>
          <a:p>
            <a:pPr algn="ctr"/>
            <a:r>
              <a:rPr lang="en-US" dirty="0"/>
              <a:t>string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EEB55A-DC76-F04A-AD07-6830965084DF}"/>
              </a:ext>
            </a:extLst>
          </p:cNvPr>
          <p:cNvSpPr/>
          <p:nvPr/>
        </p:nvSpPr>
        <p:spPr>
          <a:xfrm>
            <a:off x="4843785" y="3970865"/>
            <a:ext cx="2098882" cy="11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expression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08128-97BF-CE4F-B485-7A6DAA63299D}"/>
              </a:ext>
            </a:extLst>
          </p:cNvPr>
          <p:cNvSpPr/>
          <p:nvPr/>
        </p:nvSpPr>
        <p:spPr>
          <a:xfrm>
            <a:off x="5713072" y="5537194"/>
            <a:ext cx="3675818" cy="1286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9A820-4D40-1E42-95BA-302759C5A1F0}"/>
              </a:ext>
            </a:extLst>
          </p:cNvPr>
          <p:cNvSpPr/>
          <p:nvPr/>
        </p:nvSpPr>
        <p:spPr>
          <a:xfrm>
            <a:off x="9413648" y="4134641"/>
            <a:ext cx="176106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IntVal</a:t>
            </a:r>
            <a:endParaRPr lang="en-US" dirty="0"/>
          </a:p>
          <a:p>
            <a:pPr algn="ctr"/>
            <a:r>
              <a:rPr lang="en-US" dirty="0"/>
              <a:t>23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0D8B77-BE7E-CB44-8992-70C769765170}"/>
              </a:ext>
            </a:extLst>
          </p:cNvPr>
          <p:cNvCxnSpPr>
            <a:stCxn id="6" idx="3"/>
            <a:endCxn id="11" idx="2"/>
          </p:cNvCxnSpPr>
          <p:nvPr/>
        </p:nvCxnSpPr>
        <p:spPr>
          <a:xfrm>
            <a:off x="2760133" y="3241142"/>
            <a:ext cx="2083652" cy="2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96774E-4F47-B04C-9919-B99F6EBBB4E6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2760133" y="4521199"/>
            <a:ext cx="2083652" cy="1746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CC4BFF-2F5F-B24C-9C55-ED738A48FE2C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 flipV="1">
            <a:off x="6942667" y="3241142"/>
            <a:ext cx="2470981" cy="2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876BF8-15CC-A84E-870E-EB0C5C315107}"/>
              </a:ext>
            </a:extLst>
          </p:cNvPr>
          <p:cNvCxnSpPr>
            <a:cxnSpLocks/>
            <a:stCxn id="12" idx="6"/>
            <a:endCxn id="14" idx="1"/>
          </p:cNvCxnSpPr>
          <p:nvPr/>
        </p:nvCxnSpPr>
        <p:spPr>
          <a:xfrm flipV="1">
            <a:off x="6942667" y="4490241"/>
            <a:ext cx="2470981" cy="30958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DAF5E6-75A8-854C-816A-8F7FF62B5373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6635293" y="4910344"/>
            <a:ext cx="915688" cy="626850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2A8D36-BD9C-314F-AEE3-7C3C75344B8E}"/>
              </a:ext>
            </a:extLst>
          </p:cNvPr>
          <p:cNvSpPr txBox="1"/>
          <p:nvPr/>
        </p:nvSpPr>
        <p:spPr>
          <a:xfrm>
            <a:off x="1056746" y="1976743"/>
            <a:ext cx="1645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AST that</a:t>
            </a:r>
          </a:p>
          <a:p>
            <a:pPr algn="ctr"/>
            <a:r>
              <a:rPr lang="en-US" dirty="0"/>
              <a:t>parser built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B61854-92A9-0C45-8D8D-54467BA086A8}"/>
              </a:ext>
            </a:extLst>
          </p:cNvPr>
          <p:cNvSpPr txBox="1"/>
          <p:nvPr/>
        </p:nvSpPr>
        <p:spPr>
          <a:xfrm>
            <a:off x="4150971" y="2025999"/>
            <a:ext cx="347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Semantic (runtime) operations</a:t>
            </a:r>
          </a:p>
          <a:p>
            <a:pPr algn="ctr"/>
            <a:r>
              <a:rPr lang="en-US" dirty="0"/>
              <a:t>(use both AST and Runtime </a:t>
            </a:r>
            <a:r>
              <a:rPr lang="en-US" dirty="0" err="1"/>
              <a:t>Env</a:t>
            </a:r>
            <a:r>
              <a:rPr lang="en-US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A576D0-5343-964E-95B9-7D14035F0D64}"/>
              </a:ext>
            </a:extLst>
          </p:cNvPr>
          <p:cNvSpPr txBox="1"/>
          <p:nvPr/>
        </p:nvSpPr>
        <p:spPr>
          <a:xfrm>
            <a:off x="9014118" y="2230713"/>
            <a:ext cx="242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environment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1D048263-B022-7F4E-9D53-15F6E6E93180}"/>
              </a:ext>
            </a:extLst>
          </p:cNvPr>
          <p:cNvSpPr/>
          <p:nvPr/>
        </p:nvSpPr>
        <p:spPr>
          <a:xfrm>
            <a:off x="4588933" y="2162979"/>
            <a:ext cx="4482864" cy="4138333"/>
          </a:xfrm>
          <a:custGeom>
            <a:avLst/>
            <a:gdLst>
              <a:gd name="connsiteX0" fmla="*/ 4521200 w 4521200"/>
              <a:gd name="connsiteY0" fmla="*/ 37185 h 4168918"/>
              <a:gd name="connsiteX1" fmla="*/ 4284133 w 4521200"/>
              <a:gd name="connsiteY1" fmla="*/ 189585 h 4168918"/>
              <a:gd name="connsiteX2" fmla="*/ 4148666 w 4521200"/>
              <a:gd name="connsiteY2" fmla="*/ 1510385 h 4168918"/>
              <a:gd name="connsiteX3" fmla="*/ 3522133 w 4521200"/>
              <a:gd name="connsiteY3" fmla="*/ 2797318 h 4168918"/>
              <a:gd name="connsiteX4" fmla="*/ 965200 w 4521200"/>
              <a:gd name="connsiteY4" fmla="*/ 3237585 h 4168918"/>
              <a:gd name="connsiteX5" fmla="*/ 0 w 4521200"/>
              <a:gd name="connsiteY5" fmla="*/ 4168918 h 416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1200" h="4168918">
                <a:moveTo>
                  <a:pt x="4521200" y="37185"/>
                </a:moveTo>
                <a:cubicBezTo>
                  <a:pt x="4433711" y="-9382"/>
                  <a:pt x="4346222" y="-55948"/>
                  <a:pt x="4284133" y="189585"/>
                </a:cubicBezTo>
                <a:cubicBezTo>
                  <a:pt x="4222044" y="435118"/>
                  <a:pt x="4275666" y="1075763"/>
                  <a:pt x="4148666" y="1510385"/>
                </a:cubicBezTo>
                <a:cubicBezTo>
                  <a:pt x="4021666" y="1945007"/>
                  <a:pt x="4052711" y="2509451"/>
                  <a:pt x="3522133" y="2797318"/>
                </a:cubicBezTo>
                <a:cubicBezTo>
                  <a:pt x="2991555" y="3085185"/>
                  <a:pt x="1552222" y="3008985"/>
                  <a:pt x="965200" y="3237585"/>
                </a:cubicBezTo>
                <a:cubicBezTo>
                  <a:pt x="378178" y="3466185"/>
                  <a:pt x="189089" y="3817551"/>
                  <a:pt x="0" y="416891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8A9A7C-482D-674E-B077-D11C6F0A9D69}"/>
              </a:ext>
            </a:extLst>
          </p:cNvPr>
          <p:cNvCxnSpPr/>
          <p:nvPr/>
        </p:nvCxnSpPr>
        <p:spPr>
          <a:xfrm>
            <a:off x="3810000" y="2162979"/>
            <a:ext cx="0" cy="413833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BBB8BA-9B32-E44A-A4FE-9EF67FC01F39}"/>
              </a:ext>
            </a:extLst>
          </p:cNvPr>
          <p:cNvSpPr txBox="1"/>
          <p:nvPr/>
        </p:nvSpPr>
        <p:spPr>
          <a:xfrm>
            <a:off x="2702453" y="137041"/>
            <a:ext cx="726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ndale Mono" panose="020B0509000000000004" pitchFamily="49" charset="0"/>
              </a:rPr>
              <a:t>let . . . . </a:t>
            </a:r>
            <a:r>
              <a:rPr lang="en-US" sz="2000" b="1" dirty="0">
                <a:solidFill>
                  <a:srgbClr val="FFFF00"/>
                </a:solidFill>
                <a:latin typeface="Andale Mono" panose="020B0509000000000004" pitchFamily="49" charset="0"/>
              </a:rPr>
              <a:t>x = +(*(6,3),5)</a:t>
            </a:r>
            <a:r>
              <a:rPr lang="en-US" sz="2000" b="1" dirty="0">
                <a:latin typeface="Andale Mono" panose="020B0509000000000004" pitchFamily="49" charset="0"/>
              </a:rPr>
              <a:t> . . . . in . . . .</a:t>
            </a:r>
          </a:p>
        </p:txBody>
      </p:sp>
    </p:spTree>
    <p:extLst>
      <p:ext uri="{BB962C8B-B14F-4D97-AF65-F5344CB8AC3E}">
        <p14:creationId xmlns:p14="http://schemas.microsoft.com/office/powerpoint/2010/main" val="346437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143A-F63D-C640-9069-F440191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5540-C101-8541-B303-E9D95871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467595"/>
            <a:ext cx="9613861" cy="748145"/>
          </a:xfrm>
        </p:spPr>
        <p:txBody>
          <a:bodyPr/>
          <a:lstStyle/>
          <a:p>
            <a:r>
              <a:rPr lang="en-US" dirty="0"/>
              <a:t>Defining procedures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E251-94A1-2048-A8F2-B6964953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032A-646C-594E-8FD5-85E9B627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F6686-955D-AB48-ACEE-3F209E3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95CB-4837-0C49-A95C-EB44CA67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Subroutines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133AE-B750-0B43-B780-F35E7875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75606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variables, subroutines are the most fundamental form of reuse.</a:t>
            </a:r>
          </a:p>
          <a:p>
            <a:r>
              <a:rPr lang="en-US" dirty="0"/>
              <a:t>They are “written down” instructions that can be saved, shared, and therefore reused.</a:t>
            </a:r>
          </a:p>
          <a:p>
            <a:r>
              <a:rPr lang="en-US" dirty="0"/>
              <a:t>Forms, using their traditional terms:</a:t>
            </a:r>
          </a:p>
          <a:p>
            <a:pPr lvl="1"/>
            <a:r>
              <a:rPr lang="en-US" dirty="0"/>
              <a:t>Procedure: a sequence of imperative steps that likely modify the procedure’s own local state and could modify other state as well</a:t>
            </a:r>
          </a:p>
          <a:p>
            <a:pPr lvl="1"/>
            <a:r>
              <a:rPr lang="en-US" dirty="0"/>
              <a:t>Function: an expression that takes arguments as parameters and returns a result – no state is modified (no </a:t>
            </a:r>
            <a:r>
              <a:rPr lang="en-US" i="1" dirty="0"/>
              <a:t>side effects</a:t>
            </a:r>
            <a:r>
              <a:rPr lang="en-US" dirty="0"/>
              <a:t>)</a:t>
            </a:r>
          </a:p>
          <a:p>
            <a:r>
              <a:rPr lang="en-US" dirty="0"/>
              <a:t>NOTE 😕</a:t>
            </a:r>
          </a:p>
          <a:p>
            <a:pPr lvl="1"/>
            <a:r>
              <a:rPr lang="en-US" dirty="0"/>
              <a:t>Our languages use “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  <a:r>
              <a:rPr lang="en-US" dirty="0"/>
              <a:t>” for function definition! (Lisp/Scheme, too)</a:t>
            </a:r>
          </a:p>
          <a:p>
            <a:pPr lvl="1"/>
            <a:r>
              <a:rPr lang="en-US" dirty="0"/>
              <a:t>So we will not be using the terms as defined above.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215DB-DE5B-4F4E-8963-B040A8D0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EC056-345C-4845-9817-3DDA3A62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5E13F-FBB4-2242-A5F4-EB260937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6531C13-863A-5445-B8E1-CBDCA1ADA075}"/>
              </a:ext>
            </a:extLst>
          </p:cNvPr>
          <p:cNvSpPr/>
          <p:nvPr/>
        </p:nvSpPr>
        <p:spPr>
          <a:xfrm>
            <a:off x="2433051" y="2144949"/>
            <a:ext cx="1853941" cy="53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3B75D-6BD7-2B44-B175-7C95AA3C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Some Familiar Syntax: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5435-777D-C041-804F-A7CA66CA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 sort( data, </a:t>
            </a:r>
            <a:r>
              <a:rPr lang="en-US" dirty="0" err="1">
                <a:latin typeface="Andale Mono" panose="020B0509000000000004" pitchFamily="49" charset="0"/>
              </a:rPr>
              <a:t>belongs_before</a:t>
            </a:r>
            <a:r>
              <a:rPr lang="en-US" dirty="0">
                <a:latin typeface="Andale Mono" panose="020B0509000000000004" pitchFamily="49" charset="0"/>
              </a:rPr>
              <a:t> 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"An inefficient insertion sort function"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def insert</a:t>
            </a:r>
            <a:r>
              <a:rPr lang="en-US">
                <a:latin typeface="Andale Mono" panose="020B0509000000000004" pitchFamily="49" charset="0"/>
              </a:rPr>
              <a:t>( value, data </a:t>
            </a:r>
            <a:r>
              <a:rPr lang="en-US" dirty="0">
                <a:latin typeface="Andale Mono" panose="020B05090000000000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if </a:t>
            </a:r>
            <a:r>
              <a:rPr lang="en-US" dirty="0" err="1">
                <a:latin typeface="Andale Mono" panose="020B0509000000000004" pitchFamily="49" charset="0"/>
              </a:rPr>
              <a:t>len</a:t>
            </a:r>
            <a:r>
              <a:rPr lang="en-US" dirty="0">
                <a:latin typeface="Andale Mono" panose="020B0509000000000004" pitchFamily="49" charset="0"/>
              </a:rPr>
              <a:t>( data ) == 0 or </a:t>
            </a:r>
            <a:r>
              <a:rPr lang="en-US" dirty="0" err="1">
                <a:latin typeface="Andale Mono" panose="020B0509000000000004" pitchFamily="49" charset="0"/>
              </a:rPr>
              <a:t>belongs_before</a:t>
            </a:r>
            <a:r>
              <a:rPr lang="en-US" dirty="0">
                <a:latin typeface="Andale Mono" panose="020B0509000000000004" pitchFamily="49" charset="0"/>
              </a:rPr>
              <a:t>( value, data[ 0 ] 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return [ value ] + data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return [ data[ 0 ] ] + insert( value, data[ 1: ]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result = []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for item in data: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result = insert( item, result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return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70FA-AE87-F844-BD53-9247190E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A204-D123-6945-9021-5F0F41B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1605-9AB4-7444-AEE7-A9EAC86A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C97E5-3A10-7343-BB20-8C7334A73299}"/>
              </a:ext>
            </a:extLst>
          </p:cNvPr>
          <p:cNvSpPr txBox="1"/>
          <p:nvPr/>
        </p:nvSpPr>
        <p:spPr>
          <a:xfrm>
            <a:off x="9241277" y="2336873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this </a:t>
            </a:r>
            <a:r>
              <a:rPr lang="en-US" u="sng" dirty="0"/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Are functions objects?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2D3F00-9421-8046-A078-6FDA80B3C76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75013" y="2412460"/>
            <a:ext cx="4966264" cy="24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1D4B0A9-2455-0E40-99F6-E85A6BF3FF1B}"/>
              </a:ext>
            </a:extLst>
          </p:cNvPr>
          <p:cNvSpPr/>
          <p:nvPr/>
        </p:nvSpPr>
        <p:spPr>
          <a:xfrm>
            <a:off x="8291725" y="3206629"/>
            <a:ext cx="581342" cy="1580519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03E0395-220A-A646-968C-4626433463B3}"/>
              </a:ext>
            </a:extLst>
          </p:cNvPr>
          <p:cNvSpPr/>
          <p:nvPr/>
        </p:nvSpPr>
        <p:spPr>
          <a:xfrm>
            <a:off x="5345325" y="4720793"/>
            <a:ext cx="581342" cy="850271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1D893-5BCD-5C4A-A8C4-5C1B4BA4796C}"/>
              </a:ext>
            </a:extLst>
          </p:cNvPr>
          <p:cNvSpPr txBox="1"/>
          <p:nvPr/>
        </p:nvSpPr>
        <p:spPr>
          <a:xfrm>
            <a:off x="6096000" y="4961467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procedure (that returns something)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DD79B-F9E5-E34B-A8A7-B96293FEEE39}"/>
              </a:ext>
            </a:extLst>
          </p:cNvPr>
          <p:cNvSpPr txBox="1"/>
          <p:nvPr/>
        </p:nvSpPr>
        <p:spPr>
          <a:xfrm>
            <a:off x="8940800" y="38100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7053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/>
      <p:bldP spid="7" grpId="1"/>
      <p:bldP spid="11" grpId="0" animBg="1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B75D-6BD7-2B44-B175-7C95AA3C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5435-777D-C041-804F-A7CA66CA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 </a:t>
            </a:r>
            <a:r>
              <a:rPr lang="en-US" dirty="0" err="1">
                <a:latin typeface="Andale Mono" panose="020B0509000000000004" pitchFamily="49" charset="0"/>
              </a:rPr>
              <a:t>less_than</a:t>
            </a:r>
            <a:r>
              <a:rPr lang="en-US" dirty="0">
                <a:latin typeface="Andale Mono" panose="020B0509000000000004" pitchFamily="49" charset="0"/>
              </a:rPr>
              <a:t>( a, b 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return a &lt;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 </a:t>
            </a:r>
            <a:r>
              <a:rPr lang="en-US" dirty="0" err="1">
                <a:latin typeface="Andale Mono" panose="020B0509000000000004" pitchFamily="49" charset="0"/>
              </a:rPr>
              <a:t>greater_than</a:t>
            </a:r>
            <a:r>
              <a:rPr lang="en-US" dirty="0">
                <a:latin typeface="Andale Mono" panose="020B0509000000000004" pitchFamily="49" charset="0"/>
              </a:rPr>
              <a:t>( a, b 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return a &gt;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DATA = [ 1, 3, 5, 7, 8, 6, 4, 2, 9, 0 ]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Andale Mono" panose="020B0509000000000004" pitchFamily="49" charset="0"/>
              </a:rPr>
              <a:t>&gt;&gt;&gt; sort(</a:t>
            </a:r>
            <a:r>
              <a:rPr lang="en-US" b="1" dirty="0" err="1">
                <a:latin typeface="Andale Mono" panose="020B0509000000000004" pitchFamily="49" charset="0"/>
              </a:rPr>
              <a:t>DATA,less_than</a:t>
            </a:r>
            <a:r>
              <a:rPr lang="en-US" b="1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ndale Mono" panose="020B0509000000000004" pitchFamily="49" charset="0"/>
              </a:rPr>
              <a:t>[0, 1, 2, 3, 4, 5, 6, 7, 8, 9]</a:t>
            </a:r>
          </a:p>
          <a:p>
            <a:pPr marL="0" indent="0">
              <a:buNone/>
            </a:pPr>
            <a:r>
              <a:rPr lang="en-US" b="1" dirty="0">
                <a:latin typeface="Andale Mono" panose="020B0509000000000004" pitchFamily="49" charset="0"/>
              </a:rPr>
              <a:t>&gt;&gt;&gt; sort(</a:t>
            </a:r>
            <a:r>
              <a:rPr lang="en-US" b="1" dirty="0" err="1">
                <a:latin typeface="Andale Mono" panose="020B0509000000000004" pitchFamily="49" charset="0"/>
              </a:rPr>
              <a:t>DATA,greater_than</a:t>
            </a:r>
            <a:r>
              <a:rPr lang="en-US" b="1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ndale Mono" panose="020B0509000000000004" pitchFamily="49" charset="0"/>
              </a:rPr>
              <a:t>[9, 8, 7, 6, 5, 4, 3, 2, 1, 0]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70FA-AE87-F844-BD53-9247190E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2/14/20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A204-D123-6945-9021-5F0F41B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1605-9AB4-7444-AEE7-A9EAC86A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C4DD-03EC-6948-A06B-20516E71545D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D29A99-A365-6844-8C0D-B748608C775F}"/>
              </a:ext>
            </a:extLst>
          </p:cNvPr>
          <p:cNvCxnSpPr>
            <a:stCxn id="3" idx="1"/>
          </p:cNvCxnSpPr>
          <p:nvPr/>
        </p:nvCxnSpPr>
        <p:spPr>
          <a:xfrm flipV="1">
            <a:off x="680321" y="4134255"/>
            <a:ext cx="9903373" cy="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198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{068C7B17-4BAE-0B4C-B58F-5DDD72546BEC}tf10001057</Template>
  <TotalTime>1428</TotalTime>
  <Words>2485</Words>
  <Application>Microsoft Macintosh PowerPoint</Application>
  <PresentationFormat>Widescreen</PresentationFormat>
  <Paragraphs>415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Andale Mono</vt:lpstr>
      <vt:lpstr>Apple Chancery</vt:lpstr>
      <vt:lpstr>Arial</vt:lpstr>
      <vt:lpstr>Calibri</vt:lpstr>
      <vt:lpstr>Trebuchet MS</vt:lpstr>
      <vt:lpstr>Berlin</vt:lpstr>
      <vt:lpstr>E. Variables and Functions</vt:lpstr>
      <vt:lpstr>Upcoming Stuff</vt:lpstr>
      <vt:lpstr>Language V4</vt:lpstr>
      <vt:lpstr>Binding Variables in Our Languages: let</vt:lpstr>
      <vt:lpstr>VAR ≢ String and Exp ≢ Val</vt:lpstr>
      <vt:lpstr>Language V4</vt:lpstr>
      <vt:lpstr>Defining Subroutines</vt:lpstr>
      <vt:lpstr>First Some Familiar Syntax: Python</vt:lpstr>
      <vt:lpstr>Let’s try it out.</vt:lpstr>
      <vt:lpstr>Direct Expression of Function Objects</vt:lpstr>
      <vt:lpstr>Let’s try it this other way.</vt:lpstr>
      <vt:lpstr>More Examples of Closure in Python</vt:lpstr>
      <vt:lpstr>Java? Hmmm. Weird</vt:lpstr>
      <vt:lpstr>Well, they cheat a bit.</vt:lpstr>
      <vt:lpstr>How can we write this?</vt:lpstr>
      <vt:lpstr>Applying (calling) a proc</vt:lpstr>
      <vt:lpstr>Naming procs</vt:lpstr>
      <vt:lpstr>How Did We Add Procs? a significant addition</vt:lpstr>
      <vt:lpstr>Executing a Proc</vt:lpstr>
      <vt:lpstr>Some Code to Execute the ProcExp</vt:lpstr>
      <vt:lpstr>The Code that Sets Up the Proc Call class AppExp</vt:lpstr>
      <vt:lpstr>The Code that Applies the Proc to Arguments</vt:lpstr>
      <vt:lpstr>Time for More Examples</vt:lpstr>
      <vt:lpstr>Time for More Examples</vt:lpstr>
      <vt:lpstr>Time for More Examples</vt:lpstr>
      <vt:lpstr>Writing Factorial: The Algorithm, in Python</vt:lpstr>
      <vt:lpstr>Writing Factorial: Translating to V4</vt:lpstr>
      <vt:lpstr>Writing Factorial: Add Parameter to Pass In the Function Itself</vt:lpstr>
      <vt:lpstr>Writing Factorial: Get Rid of let (dumb idea, if we stopped here)</vt:lpstr>
      <vt:lpstr>Writing Factorial: Write Function Only Once</vt:lpstr>
      <vt:lpstr>Writing Factorial: Wrap in Public Function that only takes the original argument</vt:lpstr>
      <vt:lpstr>Writing Factorial: Generalize with Utility Function that Builds Recursive Functions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 PLCC Beginning Languages</dc:title>
  <dc:creator>James Heliotis</dc:creator>
  <cp:lastModifiedBy>James Heliotis</cp:lastModifiedBy>
  <cp:revision>67</cp:revision>
  <cp:lastPrinted>2020-09-17T14:53:36Z</cp:lastPrinted>
  <dcterms:created xsi:type="dcterms:W3CDTF">2020-01-31T04:18:21Z</dcterms:created>
  <dcterms:modified xsi:type="dcterms:W3CDTF">2020-09-24T14:55:00Z</dcterms:modified>
</cp:coreProperties>
</file>