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/>
    <p:restoredTop sz="92543"/>
  </p:normalViewPr>
  <p:slideViewPr>
    <p:cSldViewPr snapToGrid="0" snapToObjects="1">
      <p:cViewPr varScale="1">
        <p:scale>
          <a:sx n="76" d="100"/>
          <a:sy n="76" d="100"/>
        </p:scale>
        <p:origin x="21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44C2D-4D4C-C042-BD99-1EEDD0AD245E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79872-BFC1-4345-8CD5-34737591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A3DA-B98C-0141-99FF-B51327B0561E}" type="datetime1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3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AE6A-CC41-2E49-B326-A585C7772B7D}" type="datetime1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52A3-2B37-B942-B217-8E370A784C59}" type="datetime1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55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6D76-FDD7-1F45-BDCC-B9DC1A20BD22}" type="datetime1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40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F503-1E81-8942-866B-C56E5D9DC419}" type="datetime1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8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590A-10D8-884A-BDF3-5DFE0CD6C0AD}" type="datetime1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0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C1B6-1244-E24A-86AD-F1183432BBA4}" type="datetime1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13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5D99-EF18-1449-9AAD-71ABAAC88664}" type="datetime1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0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2F810C8-DD1C-1849-BCF2-E5D4BAF1FB9C}" type="datetime1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782C-3E79-8F47-8B3E-536FD839DA60}" type="datetime1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BDB6-79D8-1348-BF46-A76C8DD26FFE}" type="datetime1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12F6-2A9A-5346-A80D-F3934642F45E}" type="datetime1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5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7EA7-2908-D846-9A2F-BBE608F35CAC}" type="datetime1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4AC2-9B8E-D141-B795-FDF02340758D}" type="datetime1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A4B7-2A7F-6A4E-84BF-B570586C413F}" type="datetime1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58E4-907F-994C-A48A-96ACAC5CEFE1}" type="datetime1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B96F-6BE6-2942-9CAC-736765548F9F}" type="datetime1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129B-B666-F449-8C0F-2FB6EFEEE4ED}" type="datetime1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8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24FE-89B7-E645-9666-35C782C7E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4" y="2733709"/>
            <a:ext cx="8301942" cy="1373070"/>
          </a:xfrm>
        </p:spPr>
        <p:txBody>
          <a:bodyPr/>
          <a:lstStyle/>
          <a:p>
            <a:r>
              <a:rPr lang="en-US" dirty="0"/>
              <a:t>F. Recursion</a:t>
            </a:r>
            <a:br>
              <a:rPr lang="en-US" dirty="0"/>
            </a:br>
            <a:r>
              <a:rPr lang="en-US" dirty="0"/>
              <a:t>&amp; Global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798D7-4A92-3C45-AEBB-E0A85EB25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50287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03DB-2D68-8243-BA65-E3023C3E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Andale Mono" panose="020B0509000000000004" pitchFamily="49" charset="0"/>
              </a:rPr>
              <a:t>toString</a:t>
            </a:r>
            <a:r>
              <a:rPr lang="en-US" dirty="0"/>
              <a:t> Method for </a:t>
            </a:r>
            <a:r>
              <a:rPr lang="en-US" dirty="0" err="1">
                <a:latin typeface="Andale Mono" panose="020B0509000000000004" pitchFamily="49" charset="0"/>
              </a:rPr>
              <a:t>Eval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9CE0-9C22-BF49-99D3-F2CBCA85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public String </a:t>
            </a:r>
            <a:r>
              <a:rPr lang="en-US" dirty="0" err="1">
                <a:latin typeface="Andale Mono" panose="020B0509000000000004" pitchFamily="49" charset="0"/>
              </a:rPr>
              <a:t>toString</a:t>
            </a:r>
            <a:r>
              <a:rPr lang="en-US" dirty="0">
                <a:latin typeface="Andale Mono" panose="020B050900000000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return </a:t>
            </a:r>
            <a:r>
              <a:rPr lang="en-US" dirty="0" err="1">
                <a:latin typeface="Andale Mono" panose="020B0509000000000004" pitchFamily="49" charset="0"/>
              </a:rPr>
              <a:t>exp.eval</a:t>
            </a:r>
            <a:r>
              <a:rPr lang="en-US" dirty="0">
                <a:latin typeface="Andale Mono" panose="020B0509000000000004" pitchFamily="49" charset="0"/>
              </a:rPr>
              <a:t>( </a:t>
            </a:r>
            <a:r>
              <a:rPr lang="en-US" dirty="0" err="1">
                <a:latin typeface="Andale Mono" panose="020B0509000000000004" pitchFamily="49" charset="0"/>
              </a:rPr>
              <a:t>initEnv</a:t>
            </a:r>
            <a:r>
              <a:rPr lang="en-US" dirty="0">
                <a:latin typeface="Andale Mono" panose="020B0509000000000004" pitchFamily="49" charset="0"/>
              </a:rPr>
              <a:t> ).</a:t>
            </a:r>
            <a:r>
              <a:rPr lang="en-US" dirty="0" err="1">
                <a:latin typeface="Andale Mono" panose="020B0509000000000004" pitchFamily="49" charset="0"/>
              </a:rPr>
              <a:t>toString</a:t>
            </a:r>
            <a:r>
              <a:rPr lang="en-US" dirty="0">
                <a:latin typeface="Andale Mono" panose="020B050900000000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CED83-2991-3C4E-9308-9AB81BCC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984D-9E02-CD46-839A-F811D2B7D7C5}" type="datetime1">
              <a:rPr lang="en-US" smtClean="0"/>
              <a:t>9/23/20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D4BA7-32BE-F147-966C-8FFAE677B05D}"/>
              </a:ext>
            </a:extLst>
          </p:cNvPr>
          <p:cNvSpPr txBox="1"/>
          <p:nvPr/>
        </p:nvSpPr>
        <p:spPr>
          <a:xfrm>
            <a:off x="2588821" y="106896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&lt;program&gt;:</a:t>
            </a:r>
            <a:r>
              <a:rPr lang="en-US" dirty="0" err="1">
                <a:latin typeface="Andale Mono" panose="020B0509000000000004" pitchFamily="49" charset="0"/>
              </a:rPr>
              <a:t>Eval</a:t>
            </a:r>
            <a:r>
              <a:rPr lang="en-US" dirty="0">
                <a:latin typeface="Andale Mono" panose="020B0509000000000004" pitchFamily="49" charset="0"/>
              </a:rPr>
              <a:t> ::= 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FBEF5-0DC7-B149-84AA-07313625D9C8}"/>
              </a:ext>
            </a:extLst>
          </p:cNvPr>
          <p:cNvSpPr txBox="1"/>
          <p:nvPr/>
        </p:nvSpPr>
        <p:spPr>
          <a:xfrm>
            <a:off x="5634681" y="5276335"/>
            <a:ext cx="361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what used to be in </a:t>
            </a:r>
            <a:r>
              <a:rPr lang="en-US" dirty="0">
                <a:latin typeface="Andale Mono" panose="020B0509000000000004" pitchFamily="49" charset="0"/>
              </a:rPr>
              <a:t>Program</a:t>
            </a:r>
            <a:r>
              <a:rPr lang="en-US" dirty="0"/>
              <a:t>.</a:t>
            </a:r>
          </a:p>
          <a:p>
            <a:r>
              <a:rPr lang="en-US" dirty="0"/>
              <a:t>But now </a:t>
            </a:r>
            <a:r>
              <a:rPr lang="en-US" dirty="0">
                <a:latin typeface="Andale Mono" panose="020B0509000000000004" pitchFamily="49" charset="0"/>
              </a:rPr>
              <a:t>Program</a:t>
            </a:r>
            <a:r>
              <a:rPr lang="en-US" dirty="0"/>
              <a:t> is abstract.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27B319-654B-6F44-8ACB-1A26A773B93A}"/>
              </a:ext>
            </a:extLst>
          </p:cNvPr>
          <p:cNvSpPr/>
          <p:nvPr/>
        </p:nvSpPr>
        <p:spPr>
          <a:xfrm>
            <a:off x="11393214" y="2627586"/>
            <a:ext cx="588580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ndale Mono" panose="020B0509000000000004" pitchFamily="49" charset="0"/>
              </a:rPr>
              <a:t>X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BFB33-10A4-2F47-BECC-93F95AFDAA0A}"/>
              </a:ext>
            </a:extLst>
          </p:cNvPr>
          <p:cNvSpPr/>
          <p:nvPr/>
        </p:nvSpPr>
        <p:spPr>
          <a:xfrm>
            <a:off x="10255118" y="2627586"/>
            <a:ext cx="588580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73CDE41-DDDB-1B4E-BCD0-735718521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53207"/>
              </p:ext>
            </p:extLst>
          </p:nvPr>
        </p:nvGraphicFramePr>
        <p:xfrm>
          <a:off x="10357527" y="3984939"/>
          <a:ext cx="115415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29">
                  <a:extLst>
                    <a:ext uri="{9D8B030D-6E8A-4147-A177-3AD203B41FA5}">
                      <a16:colId xmlns:a16="http://schemas.microsoft.com/office/drawing/2014/main" val="2206459377"/>
                    </a:ext>
                  </a:extLst>
                </a:gridCol>
                <a:gridCol w="767123">
                  <a:extLst>
                    <a:ext uri="{9D8B030D-6E8A-4147-A177-3AD203B41FA5}">
                      <a16:colId xmlns:a16="http://schemas.microsoft.com/office/drawing/2014/main" val="101412202"/>
                    </a:ext>
                  </a:extLst>
                </a:gridCol>
              </a:tblGrid>
              <a:tr h="294398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696211"/>
                  </a:ext>
                </a:extLst>
              </a:tr>
              <a:tr h="294398">
                <a:tc>
                  <a:txBody>
                    <a:bodyPr/>
                    <a:lstStyle/>
                    <a:p>
                      <a:r>
                        <a:rPr lang="en-US" b="0" dirty="0"/>
                        <a:t>v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97173"/>
                  </a:ext>
                </a:extLst>
              </a:tr>
              <a:tr h="294398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167195"/>
                  </a:ext>
                </a:extLst>
              </a:tr>
              <a:tr h="294398">
                <a:tc>
                  <a:txBody>
                    <a:bodyPr/>
                    <a:lstStyle/>
                    <a:p>
                      <a:r>
                        <a:rPr lang="en-US" b="0" dirty="0"/>
                        <a:t>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444501"/>
                  </a:ext>
                </a:extLst>
              </a:tr>
              <a:tr h="294398"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311412"/>
                  </a:ext>
                </a:extLst>
              </a:tr>
              <a:tr h="294398">
                <a:tc>
                  <a:txBody>
                    <a:bodyPr/>
                    <a:lstStyle/>
                    <a:p>
                      <a:r>
                        <a:rPr lang="en-US" b="0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18573"/>
                  </a:ext>
                </a:extLst>
              </a:tr>
              <a:tr h="294398">
                <a:tc>
                  <a:txBody>
                    <a:bodyPr/>
                    <a:lstStyle/>
                    <a:p>
                      <a:r>
                        <a:rPr lang="en-US" b="0" dirty="0"/>
                        <a:t>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5887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1770C2-8C8E-2A43-A3DA-B367097940D1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0549408" y="3216166"/>
            <a:ext cx="385195" cy="768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526DE0-1992-6E41-A958-7798F7B10840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10843698" y="2921876"/>
            <a:ext cx="5495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64B923-9DD1-6A4C-8EB4-6470E697F375}"/>
              </a:ext>
            </a:extLst>
          </p:cNvPr>
          <p:cNvCxnSpPr/>
          <p:nvPr/>
        </p:nvCxnSpPr>
        <p:spPr>
          <a:xfrm flipH="1">
            <a:off x="9984828" y="3984939"/>
            <a:ext cx="1898778" cy="27311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5BCEC0-0D78-D64D-82C6-E65D2DED2CA9}"/>
              </a:ext>
            </a:extLst>
          </p:cNvPr>
          <p:cNvCxnSpPr/>
          <p:nvPr/>
        </p:nvCxnSpPr>
        <p:spPr>
          <a:xfrm flipH="1" flipV="1">
            <a:off x="10089931" y="3804746"/>
            <a:ext cx="1793675" cy="28167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2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03DB-2D68-8243-BA65-E3023C3E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Andale Mono" panose="020B0509000000000004" pitchFamily="49" charset="0"/>
              </a:rPr>
              <a:t>toString</a:t>
            </a:r>
            <a:r>
              <a:rPr lang="en-US" dirty="0"/>
              <a:t> Method for </a:t>
            </a:r>
            <a:r>
              <a:rPr lang="en-US" dirty="0">
                <a:latin typeface="Andale Mono" panose="020B0509000000000004" pitchFamily="49" charset="0"/>
              </a:rPr>
              <a:t>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9CE0-9C22-BF49-99D3-F2CBCA85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public String </a:t>
            </a:r>
            <a:r>
              <a:rPr lang="en-US" dirty="0" err="1">
                <a:latin typeface="Andale Mono" panose="020B0509000000000004" pitchFamily="49" charset="0"/>
              </a:rPr>
              <a:t>toString</a:t>
            </a:r>
            <a:r>
              <a:rPr lang="en-US" dirty="0">
                <a:latin typeface="Andale Mono" panose="020B050900000000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Val </a:t>
            </a:r>
            <a:r>
              <a:rPr lang="en-US" dirty="0" err="1">
                <a:latin typeface="Andale Mono" panose="020B0509000000000004" pitchFamily="49" charset="0"/>
              </a:rPr>
              <a:t>val</a:t>
            </a:r>
            <a:r>
              <a:rPr lang="en-US" dirty="0">
                <a:latin typeface="Andale Mono" panose="020B0509000000000004" pitchFamily="49" charset="0"/>
              </a:rPr>
              <a:t> = </a:t>
            </a:r>
            <a:r>
              <a:rPr lang="en-US" dirty="0" err="1">
                <a:latin typeface="Andale Mono" panose="020B0509000000000004" pitchFamily="49" charset="0"/>
              </a:rPr>
              <a:t>exp.eval</a:t>
            </a:r>
            <a:r>
              <a:rPr lang="en-US" dirty="0">
                <a:latin typeface="Andale Mono" panose="020B0509000000000004" pitchFamily="49" charset="0"/>
              </a:rPr>
              <a:t>( </a:t>
            </a:r>
            <a:r>
              <a:rPr lang="en-US" dirty="0" err="1">
                <a:latin typeface="Andale Mono" panose="020B0509000000000004" pitchFamily="49" charset="0"/>
              </a:rPr>
              <a:t>Program.initEnv</a:t>
            </a:r>
            <a:r>
              <a:rPr lang="en-US" dirty="0">
                <a:latin typeface="Andale Mono" panose="020B0509000000000004" pitchFamily="49" charset="0"/>
              </a:rPr>
              <a:t> 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Program.initEnv.addFirst</a:t>
            </a:r>
            <a:r>
              <a:rPr lang="en-US" dirty="0">
                <a:latin typeface="Andale Mono" panose="020B05090000000000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new Binding( </a:t>
            </a:r>
            <a:r>
              <a:rPr lang="en-US" dirty="0" err="1">
                <a:latin typeface="Andale Mono" panose="020B0509000000000004" pitchFamily="49" charset="0"/>
              </a:rPr>
              <a:t>var.str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Andale Mono" panose="020B0509000000000004" pitchFamily="49" charset="0"/>
              </a:rPr>
              <a:t>val</a:t>
            </a:r>
            <a:r>
              <a:rPr lang="en-US" dirty="0">
                <a:latin typeface="Andale Mono" panose="020B05090000000000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return </a:t>
            </a:r>
            <a:r>
              <a:rPr lang="en-US" dirty="0" err="1">
                <a:latin typeface="Andale Mono" panose="020B0509000000000004" pitchFamily="49" charset="0"/>
              </a:rPr>
              <a:t>var.str</a:t>
            </a:r>
            <a:r>
              <a:rPr lang="en-US" dirty="0">
                <a:latin typeface="Andale Mono" panose="020B0509000000000004" pitchFamily="49" charset="0"/>
              </a:rPr>
              <a:t> + " set to " + </a:t>
            </a:r>
            <a:r>
              <a:rPr lang="en-US" dirty="0" err="1">
                <a:latin typeface="Andale Mono" panose="020B0509000000000004" pitchFamily="49" charset="0"/>
              </a:rPr>
              <a:t>val</a:t>
            </a:r>
            <a:r>
              <a:rPr lang="en-US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CED83-2991-3C4E-9308-9AB81BCC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21CA-4C20-F94D-84BA-4854C7257AF8}" type="datetime1">
              <a:rPr lang="en-US" smtClean="0"/>
              <a:t>9/23/20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D4BA7-32BE-F147-966C-8FFAE677B05D}"/>
              </a:ext>
            </a:extLst>
          </p:cNvPr>
          <p:cNvSpPr txBox="1"/>
          <p:nvPr/>
        </p:nvSpPr>
        <p:spPr>
          <a:xfrm>
            <a:off x="2588821" y="106896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&lt;program&gt;:Define ::= DEFINE &lt;VAR&gt; ASSIGN 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A148A-3AF8-174F-B7D6-47E524097E49}"/>
              </a:ext>
            </a:extLst>
          </p:cNvPr>
          <p:cNvSpPr txBox="1"/>
          <p:nvPr/>
        </p:nvSpPr>
        <p:spPr>
          <a:xfrm>
            <a:off x="9025247" y="356259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6CB665-2A94-AF47-8164-D1E58157BE0D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6483927" y="3479470"/>
            <a:ext cx="2541320" cy="267793"/>
          </a:xfrm>
          <a:prstGeom prst="straightConnector1">
            <a:avLst/>
          </a:prstGeom>
          <a:ln w="28575">
            <a:solidFill>
              <a:schemeClr val="accent1"/>
            </a:solidFill>
            <a:headEnd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13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E40D-FA6A-3E4B-B66B-DE288446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</a:t>
            </a:r>
            <a:r>
              <a:rPr lang="en-US" dirty="0" err="1">
                <a:latin typeface="Andale Mono" panose="020B0509000000000004" pitchFamily="49" charset="0"/>
              </a:rPr>
              <a:t>Env</a:t>
            </a:r>
            <a:r>
              <a:rPr lang="en-US" dirty="0"/>
              <a:t> (</a:t>
            </a:r>
            <a:r>
              <a:rPr lang="en-US" dirty="0" err="1">
                <a:latin typeface="Andale Mono" panose="020B0509000000000004" pitchFamily="49" charset="0"/>
              </a:rPr>
              <a:t>EnvNode</a:t>
            </a:r>
            <a:r>
              <a:rPr lang="en-US" dirty="0"/>
              <a:t>) Method </a:t>
            </a:r>
            <a:r>
              <a:rPr lang="en-US" dirty="0" err="1">
                <a:latin typeface="Andale Mono" panose="020B0509000000000004" pitchFamily="49" charset="0"/>
              </a:rPr>
              <a:t>addFirst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A7C4-5571-BA42-AFAE-A3C9A1F5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/**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* Add a new binding to the front of this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* environment's existing ones.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*/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public void </a:t>
            </a:r>
            <a:r>
              <a:rPr lang="en-US" dirty="0" err="1">
                <a:latin typeface="Andale Mono" panose="020B0509000000000004" pitchFamily="49" charset="0"/>
              </a:rPr>
              <a:t>addFirst</a:t>
            </a:r>
            <a:r>
              <a:rPr lang="en-US" dirty="0">
                <a:latin typeface="Andale Mono" panose="020B0509000000000004" pitchFamily="49" charset="0"/>
              </a:rPr>
              <a:t>( Binding </a:t>
            </a:r>
            <a:r>
              <a:rPr lang="en-US" dirty="0" err="1">
                <a:latin typeface="Andale Mono" panose="020B0509000000000004" pitchFamily="49" charset="0"/>
              </a:rPr>
              <a:t>newBinding</a:t>
            </a:r>
            <a:r>
              <a:rPr lang="en-US" dirty="0">
                <a:latin typeface="Andale Mono" panose="020B0509000000000004" pitchFamily="49" charset="0"/>
              </a:rPr>
              <a:t> 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this.bindings.addFirst</a:t>
            </a:r>
            <a:r>
              <a:rPr lang="en-US" dirty="0">
                <a:latin typeface="Andale Mono" panose="020B0509000000000004" pitchFamily="49" charset="0"/>
              </a:rPr>
              <a:t>( </a:t>
            </a:r>
            <a:r>
              <a:rPr lang="en-US" dirty="0" err="1">
                <a:latin typeface="Andale Mono" panose="020B0509000000000004" pitchFamily="49" charset="0"/>
              </a:rPr>
              <a:t>newBinding</a:t>
            </a:r>
            <a:r>
              <a:rPr lang="en-US" dirty="0">
                <a:latin typeface="Andale Mono" panose="020B0509000000000004" pitchFamily="49" charset="0"/>
              </a:rPr>
              <a:t> 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E80A-572E-A347-8916-F13416B7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5912-57B8-234B-8F8F-42424DAAB5BA}" type="datetime1">
              <a:rPr lang="en-US" smtClean="0"/>
              <a:t>9/23/20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8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E40D-FA6A-3E4B-B66B-DE288446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</a:t>
            </a:r>
            <a:r>
              <a:rPr lang="en-US" dirty="0">
                <a:latin typeface="Andale Mono" panose="020B0509000000000004" pitchFamily="49" charset="0"/>
              </a:rPr>
              <a:t>Bindings</a:t>
            </a:r>
            <a:r>
              <a:rPr lang="en-US" dirty="0"/>
              <a:t> Method </a:t>
            </a:r>
            <a:r>
              <a:rPr lang="en-US" dirty="0" err="1">
                <a:latin typeface="Andale Mono" panose="020B0509000000000004" pitchFamily="49" charset="0"/>
              </a:rPr>
              <a:t>addFirst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A7C4-5571-BA42-AFAE-A3C9A1F5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/**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* Add a </a:t>
            </a:r>
            <a:r>
              <a:rPr lang="en-US" dirty="0" err="1">
                <a:latin typeface="Andale Mono" panose="020B0509000000000004" pitchFamily="49" charset="0"/>
              </a:rPr>
              <a:t>newBinding</a:t>
            </a:r>
            <a:r>
              <a:rPr lang="en-US" dirty="0">
                <a:latin typeface="Andale Mono" panose="020B0509000000000004" pitchFamily="49" charset="0"/>
              </a:rPr>
              <a:t> object to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* List of Bindings.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*/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public void </a:t>
            </a:r>
            <a:r>
              <a:rPr lang="en-US" dirty="0" err="1">
                <a:latin typeface="Andale Mono" panose="020B0509000000000004" pitchFamily="49" charset="0"/>
              </a:rPr>
              <a:t>addFirst</a:t>
            </a:r>
            <a:r>
              <a:rPr lang="en-US" dirty="0">
                <a:latin typeface="Andale Mono" panose="020B0509000000000004" pitchFamily="49" charset="0"/>
              </a:rPr>
              <a:t>( Binding b 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bindingList.add</a:t>
            </a:r>
            <a:r>
              <a:rPr lang="en-US" dirty="0">
                <a:latin typeface="Andale Mono" panose="020B0509000000000004" pitchFamily="49" charset="0"/>
              </a:rPr>
              <a:t>( 0, b 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E80A-572E-A347-8916-F13416B7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DA33-D819-7D40-8D15-24495A23CAA4}" type="datetime1">
              <a:rPr lang="en-US" smtClean="0"/>
              <a:t>9/23/20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1FFE-A105-B94B-8F69-FB4AA18E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FD51-9379-3E4A-8B71-C97C133C1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328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rep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z = 5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z set to 5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double = proc(x) *(x,2)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double set to CLOSURE&lt;</a:t>
            </a:r>
            <a:r>
              <a:rPr lang="el-GR" dirty="0">
                <a:latin typeface="Andale Mono" panose="020B0509000000000004" pitchFamily="49" charset="0"/>
              </a:rPr>
              <a:t>λ(</a:t>
            </a:r>
            <a:r>
              <a:rPr lang="en-US" dirty="0">
                <a:latin typeface="Andale Mono" panose="020B0509000000000004" pitchFamily="49" charset="0"/>
              </a:rPr>
              <a:t>x) { return *(x,2) },</a:t>
            </a:r>
            <a:r>
              <a:rPr lang="en-US" dirty="0" err="1">
                <a:latin typeface="Andale Mono" panose="020B0509000000000004" pitchFamily="49" charset="0"/>
              </a:rPr>
              <a:t>env</a:t>
            </a:r>
            <a:r>
              <a:rPr lang="en-US" dirty="0">
                <a:latin typeface="Andale Mono" panose="020B0509000000000004" pitchFamily="49" charset="0"/>
              </a:rPr>
              <a:t> not shown&gt;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.double(z)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692F-C8D8-0544-94DD-AE329063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E9A0-9F1C-864D-9B5F-0A8AFC819710}" type="datetime1">
              <a:rPr lang="en-US" smtClean="0"/>
              <a:t>9/23/20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F593-AEEC-DD4E-9D33-1C2A9F33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Definitions in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C7C7-0B96-7149-ADD2-EFE279E7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44879" cy="35993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fact = proc(n) if n then *(</a:t>
            </a:r>
            <a:r>
              <a:rPr lang="en-US" dirty="0" err="1">
                <a:latin typeface="Andale Mono" panose="020B0509000000000004" pitchFamily="49" charset="0"/>
              </a:rPr>
              <a:t>n,.fact</a:t>
            </a:r>
            <a:r>
              <a:rPr lang="en-US" dirty="0">
                <a:latin typeface="Andale Mono" panose="020B0509000000000004" pitchFamily="49" charset="0"/>
              </a:rPr>
              <a:t>(sub1(n))) else 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hundred = 100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even? = proc(x) if zero?(x) then 1 else .odd?(sub1(x))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odd? = proc(x) if zero?(x) then 0 else .even?(sub1(x))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venti = 20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z = 5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double = proc(x) *(x,2)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3327D-8AFC-C447-A283-76A2C555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19EE-6A1A-EE4B-89E4-91320E74E143}" type="datetime1">
              <a:rPr lang="en-US" smtClean="0"/>
              <a:t>9/23/20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38162-3D51-3A49-A339-0B224C6A0E8C}"/>
              </a:ext>
            </a:extLst>
          </p:cNvPr>
          <p:cNvSpPr txBox="1"/>
          <p:nvPr/>
        </p:nvSpPr>
        <p:spPr>
          <a:xfrm>
            <a:off x="4509098" y="160241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defs.v6</a:t>
            </a:r>
          </a:p>
        </p:txBody>
      </p:sp>
    </p:spTree>
    <p:extLst>
      <p:ext uri="{BB962C8B-B14F-4D97-AF65-F5344CB8AC3E}">
        <p14:creationId xmlns:p14="http://schemas.microsoft.com/office/powerpoint/2010/main" val="2992371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2E6066-BD1E-3040-B301-6002C87C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of Execution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2DE614-8D8A-BF43-8182-D20D00F90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6245413" cy="3599316"/>
          </a:xfrm>
          <a:ln w="19050"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$ rep defs.v6 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fact set to CLOSURE&lt;</a:t>
            </a:r>
            <a:r>
              <a:rPr lang="el-GR" sz="1600" dirty="0">
                <a:latin typeface="Andale Mono" panose="020B0509000000000004" pitchFamily="49" charset="0"/>
              </a:rPr>
              <a:t>λ(</a:t>
            </a:r>
            <a:r>
              <a:rPr lang="en-US" sz="1600" dirty="0">
                <a:latin typeface="Andale Mono" panose="020B0509000000000004" pitchFamily="49" charset="0"/>
              </a:rPr>
              <a:t>n) { return n ? *(</a:t>
            </a:r>
            <a:r>
              <a:rPr lang="en-US" sz="1600" dirty="0" err="1">
                <a:latin typeface="Andale Mono" panose="020B0509000000000004" pitchFamily="49" charset="0"/>
              </a:rPr>
              <a:t>n,CALL</a:t>
            </a:r>
            <a:r>
              <a:rPr lang="en-US" sz="1600" dirty="0">
                <a:latin typeface="Andale Mono" panose="020B0509000000000004" pitchFamily="49" charset="0"/>
              </a:rPr>
              <a:t> [fact](sub1(n))) : 1 },..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hundred set to 100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even? set to CLOSURE&lt;</a:t>
            </a:r>
            <a:r>
              <a:rPr lang="el-GR" sz="1600" dirty="0">
                <a:latin typeface="Andale Mono" panose="020B0509000000000004" pitchFamily="49" charset="0"/>
              </a:rPr>
              <a:t>λ(</a:t>
            </a:r>
            <a:r>
              <a:rPr lang="en-US" sz="1600" dirty="0">
                <a:latin typeface="Andale Mono" panose="020B0509000000000004" pitchFamily="49" charset="0"/>
              </a:rPr>
              <a:t>x) { return sub1(x) ? 1 : CALL [odd?](sub1(x)) },.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odd? set to CLOSURE&lt;</a:t>
            </a:r>
            <a:r>
              <a:rPr lang="el-GR" sz="1600" dirty="0">
                <a:latin typeface="Andale Mono" panose="020B0509000000000004" pitchFamily="49" charset="0"/>
              </a:rPr>
              <a:t>λ(</a:t>
            </a:r>
            <a:r>
              <a:rPr lang="en-US" sz="1600" dirty="0">
                <a:latin typeface="Andale Mono" panose="020B0509000000000004" pitchFamily="49" charset="0"/>
              </a:rPr>
              <a:t>x) { return sub1(x) ? 0 : CALL [even?](sub1(x)) },..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venti set to 20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z set to 5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double set to CLOSURE&lt;</a:t>
            </a:r>
            <a:r>
              <a:rPr lang="el-GR" sz="1600" dirty="0">
                <a:latin typeface="Andale Mono" panose="020B0509000000000004" pitchFamily="49" charset="0"/>
              </a:rPr>
              <a:t>λ(</a:t>
            </a:r>
            <a:r>
              <a:rPr lang="en-US" sz="1600" dirty="0">
                <a:latin typeface="Andale Mono" panose="020B0509000000000004" pitchFamily="49" charset="0"/>
              </a:rPr>
              <a:t>x) { return *(x,2) },..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35DE7A-88DE-F548-BB04-54CAB370B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3599" y="2336873"/>
            <a:ext cx="3080581" cy="3599316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--&gt; .even?(z)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0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--&gt; .even?(.double(z))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--&gt; .fact(5)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120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--&gt; .fact(18)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-898433024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--&gt; .fact(16)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2004189184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35B27-5E30-F44D-A575-AB8AF9C2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D09-C7F5-6C49-9ED2-E70A079C2D8C}" type="datetime1">
              <a:rPr lang="en-US" smtClean="0"/>
              <a:t>9/23/20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7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DA56-4DB0-644A-885D-98611EE9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253A9-3D93-3146-B425-7B915D03D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now possible to </a:t>
            </a:r>
            <a:r>
              <a:rPr lang="en-US" i="1" dirty="0"/>
              <a:t>re</a:t>
            </a:r>
            <a:r>
              <a:rPr lang="en-US" dirty="0"/>
              <a:t>define a variable?</a:t>
            </a:r>
          </a:p>
          <a:p>
            <a:endParaRPr lang="en-US" dirty="0"/>
          </a:p>
          <a:p>
            <a:r>
              <a:rPr lang="en-US" dirty="0"/>
              <a:t>Come up with an answer, and give a reason.</a:t>
            </a:r>
          </a:p>
          <a:p>
            <a:r>
              <a:rPr lang="en-US" dirty="0"/>
              <a:t>Hand them in!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57E0-079B-0E49-AF48-F1581BA1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D586-92C9-D240-A566-24E8D8B6A56D}" type="datetime1">
              <a:rPr lang="en-US" smtClean="0"/>
              <a:t>9/23/20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6DBBB4-07A7-934F-8B1F-812661D2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B8BC354-EFC2-B04D-A022-C64DFCCC0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290600"/>
              </p:ext>
            </p:extLst>
          </p:nvPr>
        </p:nvGraphicFramePr>
        <p:xfrm>
          <a:off x="681038" y="2039007"/>
          <a:ext cx="9613899" cy="42305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204633">
                  <a:extLst>
                    <a:ext uri="{9D8B030D-6E8A-4147-A177-3AD203B41FA5}">
                      <a16:colId xmlns:a16="http://schemas.microsoft.com/office/drawing/2014/main" val="3342677830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1092482736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1095834134"/>
                    </a:ext>
                  </a:extLst>
                </a:gridCol>
              </a:tblGrid>
              <a:tr h="556740">
                <a:tc>
                  <a:txBody>
                    <a:bodyPr/>
                    <a:lstStyle/>
                    <a:p>
                      <a:r>
                        <a:rPr lang="en-US" dirty="0"/>
                        <a:t>Yes: IIIII </a:t>
                      </a:r>
                      <a:r>
                        <a:rPr lang="en-US"/>
                        <a:t>IIIII IIIII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No: IIIII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72721"/>
                  </a:ext>
                </a:extLst>
              </a:tr>
              <a:tr h="556740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addFirst</a:t>
                      </a:r>
                      <a:r>
                        <a:rPr lang="en-US" dirty="0"/>
                        <a:t> means the old value is seen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7770"/>
                  </a:ext>
                </a:extLst>
              </a:tr>
              <a:tr h="556740">
                <a:tc>
                  <a:txBody>
                    <a:bodyPr/>
                    <a:lstStyle/>
                    <a:p>
                      <a:r>
                        <a:rPr lang="en-US" dirty="0"/>
                        <a:t>old value becomes inaccessible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won't replace the old binding; it will add 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718852"/>
                  </a:ext>
                </a:extLst>
              </a:tr>
              <a:tr h="556740">
                <a:tc>
                  <a:txBody>
                    <a:bodyPr/>
                    <a:lstStyle/>
                    <a:p>
                      <a:r>
                        <a:rPr lang="en-US" dirty="0"/>
                        <a:t>it should work; seems natural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because the old value will always be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75194"/>
                  </a:ext>
                </a:extLst>
              </a:tr>
              <a:tr h="556740">
                <a:tc>
                  <a:txBody>
                    <a:bodyPr/>
                    <a:lstStyle/>
                    <a:p>
                      <a:r>
                        <a:rPr lang="en-US" dirty="0"/>
                        <a:t>it will overwrite the previous binding.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36602"/>
                  </a:ext>
                </a:extLst>
              </a:tr>
              <a:tr h="5567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137126"/>
                  </a:ext>
                </a:extLst>
              </a:tr>
              <a:tr h="5567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0826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ACD4F-BA2F-DF47-BEB1-981C2672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08F7-2DCD-794C-AB70-32C5D5BBCBF0}" type="datetime1">
              <a:rPr lang="en-US" smtClean="0"/>
              <a:t>9/23/20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3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6DBBB4-07A7-934F-8B1F-812661D2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B8BC354-EFC2-B04D-A022-C64DFCCC006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81038" y="2039007"/>
          <a:ext cx="9613899" cy="4147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204633">
                  <a:extLst>
                    <a:ext uri="{9D8B030D-6E8A-4147-A177-3AD203B41FA5}">
                      <a16:colId xmlns:a16="http://schemas.microsoft.com/office/drawing/2014/main" val="3342677830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1092482736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1095834134"/>
                    </a:ext>
                  </a:extLst>
                </a:gridCol>
              </a:tblGrid>
              <a:tr h="556740"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r>
                        <a:rPr lang="en-US" dirty="0" err="1"/>
                        <a:t>votes:IIIII</a:t>
                      </a:r>
                      <a:r>
                        <a:rPr lang="en-US" dirty="0"/>
                        <a:t>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r>
                        <a:rPr lang="en-US" dirty="0" err="1"/>
                        <a:t>votes:II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72721"/>
                  </a:ext>
                </a:extLst>
              </a:tr>
              <a:tr h="556740">
                <a:tc>
                  <a:txBody>
                    <a:bodyPr/>
                    <a:lstStyle/>
                    <a:p>
                      <a:r>
                        <a:rPr lang="en-US" dirty="0"/>
                        <a:t>new 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 in </a:t>
                      </a:r>
                      <a:r>
                        <a:rPr lang="en-US" u="sng" dirty="0"/>
                        <a:t>front</a:t>
                      </a:r>
                      <a:r>
                        <a:rPr lang="en-US" u="none" dirty="0"/>
                        <a:t> of bindings</a:t>
                      </a:r>
                      <a:br>
                        <a:rPr lang="en-US" u="none" dirty="0"/>
                      </a:br>
                      <a:r>
                        <a:rPr lang="en-US" u="none" dirty="0"/>
                        <a:t>(old still there)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but not for old procs?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binding is not initially set up anyway, so can't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7770"/>
                  </a:ext>
                </a:extLst>
              </a:tr>
              <a:tr h="556740">
                <a:tc>
                  <a:txBody>
                    <a:bodyPr/>
                    <a:lstStyle/>
                    <a:p>
                      <a:r>
                        <a:rPr lang="en-US" dirty="0"/>
                        <a:t>It creates a new </a:t>
                      </a:r>
                      <a:r>
                        <a:rPr lang="en-US" dirty="0" err="1"/>
                        <a:t>env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NEW binding is made; the old one is still there.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718852"/>
                  </a:ext>
                </a:extLst>
              </a:tr>
              <a:tr h="556740">
                <a:tc>
                  <a:txBody>
                    <a:bodyPr/>
                    <a:lstStyle/>
                    <a:p>
                      <a:r>
                        <a:rPr lang="en-US" dirty="0"/>
                        <a:t>(no reason given)</a:t>
                      </a:r>
                    </a:p>
                    <a:p>
                      <a:r>
                        <a:rPr lang="en-US" dirty="0"/>
                        <a:t>("because we said so"?)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75194"/>
                  </a:ext>
                </a:extLst>
              </a:tr>
              <a:tr h="556740">
                <a:tc>
                  <a:txBody>
                    <a:bodyPr/>
                    <a:lstStyle/>
                    <a:p>
                      <a:r>
                        <a:rPr lang="en-US" dirty="0"/>
                        <a:t>why not?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36602"/>
                  </a:ext>
                </a:extLst>
              </a:tr>
              <a:tr h="5567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137126"/>
                  </a:ext>
                </a:extLst>
              </a:tr>
              <a:tr h="5567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0826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ACD4F-BA2F-DF47-BEB1-981C2672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B19E-C117-9240-A778-922DD07581FC}" type="datetime1">
              <a:rPr lang="en-US" smtClean="0"/>
              <a:t>9/23/20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5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DCAF-DED5-E240-88DE-FE6DFA0D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Recursion Right!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B5E2-8A72-0B4E-9BB7-7723414B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3285" cy="359931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Andale Mono" panose="020B0509000000000004" pitchFamily="49" charset="0"/>
              </a:rPr>
              <a:t>letrec</a:t>
            </a:r>
            <a:r>
              <a:rPr lang="en-US" dirty="0"/>
              <a:t> will be</a:t>
            </a:r>
          </a:p>
          <a:p>
            <a:pPr lvl="1"/>
            <a:r>
              <a:rPr lang="en-US" dirty="0"/>
              <a:t>a distinct version of the </a:t>
            </a:r>
            <a:r>
              <a:rPr lang="en-US" dirty="0">
                <a:latin typeface="Andale Mono" panose="020B0509000000000004" pitchFamily="49" charset="0"/>
              </a:rPr>
              <a:t>let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that puts the current bindings of variables into an environment</a:t>
            </a:r>
          </a:p>
          <a:p>
            <a:pPr lvl="1"/>
            <a:r>
              <a:rPr lang="en-US" dirty="0"/>
              <a:t>that </a:t>
            </a:r>
            <a:r>
              <a:rPr lang="en-US" dirty="0">
                <a:latin typeface="Andale Mono" panose="020B0509000000000004" pitchFamily="49" charset="0"/>
              </a:rPr>
              <a:t>proc</a:t>
            </a:r>
            <a:r>
              <a:rPr lang="en-US" dirty="0"/>
              <a:t>s defined in that expression can actually use.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--&gt; let fact = proc(n) if n then *(</a:t>
            </a:r>
            <a:r>
              <a:rPr lang="en-US" sz="1800" dirty="0" err="1">
                <a:latin typeface="Andale Mono" panose="020B0509000000000004" pitchFamily="49" charset="0"/>
              </a:rPr>
              <a:t>n,.fact</a:t>
            </a:r>
            <a:r>
              <a:rPr lang="en-US" sz="1800" dirty="0">
                <a:latin typeface="Andale Mono" panose="020B0509000000000004" pitchFamily="49" charset="0"/>
              </a:rPr>
              <a:t>(sub1(n))) else 1 in .fact(5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Andale Mono" panose="020B0509000000000004" pitchFamily="49" charset="0"/>
              </a:rPr>
              <a:t>java.lang.RuntimeException</a:t>
            </a:r>
            <a:r>
              <a:rPr lang="en-US" sz="1800" dirty="0">
                <a:latin typeface="Andale Mono" panose="020B0509000000000004" pitchFamily="49" charset="0"/>
              </a:rPr>
              <a:t>: no binding for fact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--&gt; </a:t>
            </a:r>
            <a:r>
              <a:rPr lang="en-US" sz="1800" b="1" dirty="0" err="1">
                <a:solidFill>
                  <a:srgbClr val="FFFF00"/>
                </a:solidFill>
                <a:latin typeface="Andale Mono" panose="020B0509000000000004" pitchFamily="49" charset="0"/>
              </a:rPr>
              <a:t>letrec</a:t>
            </a:r>
            <a:r>
              <a:rPr lang="en-US" sz="1800" dirty="0">
                <a:latin typeface="Andale Mono" panose="020B0509000000000004" pitchFamily="49" charset="0"/>
              </a:rPr>
              <a:t> fact = proc(n) if n then *(</a:t>
            </a:r>
            <a:r>
              <a:rPr lang="en-US" sz="1800" dirty="0" err="1">
                <a:latin typeface="Andale Mono" panose="020B0509000000000004" pitchFamily="49" charset="0"/>
              </a:rPr>
              <a:t>n,.fact</a:t>
            </a:r>
            <a:r>
              <a:rPr lang="en-US" sz="1800" dirty="0">
                <a:latin typeface="Andale Mono" panose="020B0509000000000004" pitchFamily="49" charset="0"/>
              </a:rPr>
              <a:t>(sub1(n))) else 1 in .fact(5)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120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DC566-BC3D-3243-841B-40D58F2E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761D-BDA2-484F-9C08-5610D44F0C81}" type="datetime1">
              <a:rPr lang="en-US" smtClean="0"/>
              <a:t>9/23/20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FCDA-030D-D344-AE3C-3430B37A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332C-360C-5740-8FFE-1F87431C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Unlike </a:t>
            </a:r>
            <a:r>
              <a:rPr lang="en-US" dirty="0">
                <a:latin typeface="Andale Mono" panose="020B0509000000000004" pitchFamily="49" charset="0"/>
              </a:rPr>
              <a:t>let</a:t>
            </a:r>
            <a:r>
              <a:rPr lang="en-US" dirty="0"/>
              <a:t>, create an empty environment </a:t>
            </a:r>
            <a:r>
              <a:rPr lang="en-US" u="sng" dirty="0"/>
              <a:t>before</a:t>
            </a:r>
            <a:r>
              <a:rPr lang="en-US" dirty="0"/>
              <a:t> processing the declarations.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 before, create an empty list of </a:t>
            </a:r>
            <a:r>
              <a:rPr lang="en-US" dirty="0">
                <a:latin typeface="Andale Mono" panose="020B0509000000000004" pitchFamily="49" charset="0"/>
              </a:rPr>
              <a:t>Binding</a:t>
            </a:r>
            <a:r>
              <a:rPr lang="en-US" dirty="0"/>
              <a:t>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 before, process each declaration, adding the </a:t>
            </a:r>
            <a:r>
              <a:rPr lang="en-US" dirty="0">
                <a:latin typeface="Andale Mono" panose="020B0509000000000004" pitchFamily="49" charset="0"/>
              </a:rPr>
              <a:t>Binding</a:t>
            </a:r>
            <a:r>
              <a:rPr lang="en-US" dirty="0"/>
              <a:t> made to the list.</a:t>
            </a:r>
          </a:p>
          <a:p>
            <a:pPr lvl="1"/>
            <a:r>
              <a:rPr lang="en-US" dirty="0"/>
              <a:t>Difference: the </a:t>
            </a:r>
            <a:r>
              <a:rPr lang="en-US" dirty="0" err="1">
                <a:latin typeface="Andale Mono" panose="020B0509000000000004" pitchFamily="49" charset="0"/>
              </a:rPr>
              <a:t>ProcVal</a:t>
            </a:r>
            <a:r>
              <a:rPr lang="en-US" dirty="0" err="1"/>
              <a:t>’s</a:t>
            </a:r>
            <a:r>
              <a:rPr lang="en-US" dirty="0"/>
              <a:t> environment is set to the new, empty one!</a:t>
            </a:r>
          </a:p>
          <a:p>
            <a:pPr lvl="2"/>
            <a:r>
              <a:rPr lang="en-US" dirty="0"/>
              <a:t>Note that when a </a:t>
            </a:r>
            <a:r>
              <a:rPr lang="en-US" dirty="0" err="1">
                <a:latin typeface="Andale Mono" panose="020B0509000000000004" pitchFamily="49" charset="0"/>
              </a:rPr>
              <a:t>ProcExp</a:t>
            </a:r>
            <a:r>
              <a:rPr lang="en-US" dirty="0"/>
              <a:t> is evaluated, it is not applied. This means the body is not evaluated, so “unknown” variables in the body are not an issue.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Unlike </a:t>
            </a:r>
            <a:r>
              <a:rPr lang="en-US" dirty="0">
                <a:latin typeface="Andale Mono" panose="020B0509000000000004" pitchFamily="49" charset="0"/>
              </a:rPr>
              <a:t>let</a:t>
            </a:r>
            <a:r>
              <a:rPr lang="en-US" dirty="0"/>
              <a:t>, </a:t>
            </a:r>
            <a:r>
              <a:rPr lang="en-US" u="sng" dirty="0"/>
              <a:t>replace</a:t>
            </a:r>
            <a:r>
              <a:rPr lang="en-US" dirty="0"/>
              <a:t> the environment’s empty </a:t>
            </a:r>
            <a:r>
              <a:rPr lang="en-US" dirty="0">
                <a:latin typeface="Andale Mono" panose="020B0509000000000004" pitchFamily="49" charset="0"/>
              </a:rPr>
              <a:t>Bindings</a:t>
            </a:r>
            <a:r>
              <a:rPr lang="en-US" dirty="0"/>
              <a:t> with the just-created list of </a:t>
            </a:r>
            <a:r>
              <a:rPr lang="en-US" dirty="0">
                <a:latin typeface="Andale Mono" panose="020B0509000000000004" pitchFamily="49" charset="0"/>
              </a:rPr>
              <a:t>Binding</a:t>
            </a:r>
            <a:r>
              <a:rPr lang="en-US" dirty="0"/>
              <a:t>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46271-0D45-8347-8EA7-BDA352EC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4285-E50C-1D47-A338-3E644C283C73}" type="datetime1">
              <a:rPr lang="en-US" smtClean="0"/>
              <a:t>9/23/20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EF4C-D276-B54E-94F1-9B92B75D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Diagrammatically...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385A-4712-1B42-9E15-9E8CD741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8FCD-B380-0545-AC27-0AB29A829177}" type="datetime1">
              <a:rPr lang="en-US" smtClean="0"/>
              <a:t>9/23/20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D1C96-B17A-0743-8EBB-470E86B0EE8D}"/>
              </a:ext>
            </a:extLst>
          </p:cNvPr>
          <p:cNvSpPr/>
          <p:nvPr/>
        </p:nvSpPr>
        <p:spPr>
          <a:xfrm>
            <a:off x="8166538" y="2459421"/>
            <a:ext cx="969579" cy="969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outer</a:t>
            </a:r>
          </a:p>
          <a:p>
            <a:pPr algn="ctr"/>
            <a:r>
              <a:rPr lang="en-US" i="1" dirty="0"/>
              <a:t>env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5910C7-AAF1-2844-A75F-4E3A3290D33E}"/>
              </a:ext>
            </a:extLst>
          </p:cNvPr>
          <p:cNvSpPr/>
          <p:nvPr/>
        </p:nvSpPr>
        <p:spPr>
          <a:xfrm>
            <a:off x="2911366" y="2459420"/>
            <a:ext cx="969579" cy="969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new</a:t>
            </a:r>
          </a:p>
          <a:p>
            <a:pPr algn="ctr"/>
            <a:r>
              <a:rPr lang="en-US" i="1" dirty="0"/>
              <a:t>env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79A35-7F34-134F-A82E-6E4CB7C64C9A}"/>
              </a:ext>
            </a:extLst>
          </p:cNvPr>
          <p:cNvSpPr/>
          <p:nvPr/>
        </p:nvSpPr>
        <p:spPr>
          <a:xfrm>
            <a:off x="3226676" y="3920359"/>
            <a:ext cx="798787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fact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E8B51-24EE-3241-AF45-A070E8DD6157}"/>
              </a:ext>
            </a:extLst>
          </p:cNvPr>
          <p:cNvSpPr/>
          <p:nvPr/>
        </p:nvSpPr>
        <p:spPr>
          <a:xfrm>
            <a:off x="4025463" y="3920359"/>
            <a:ext cx="1061544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26B379-7214-0C46-8A36-65EF555A2210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880945" y="2944210"/>
            <a:ext cx="4285593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93DC3B-2CFD-E74F-9F22-8CD05701A79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396156" y="3428999"/>
            <a:ext cx="229914" cy="49136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BE4855-BA82-F246-BA79-70C199F6E32D}"/>
              </a:ext>
            </a:extLst>
          </p:cNvPr>
          <p:cNvSpPr/>
          <p:nvPr/>
        </p:nvSpPr>
        <p:spPr>
          <a:xfrm>
            <a:off x="4582510" y="4729655"/>
            <a:ext cx="798787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11E35B-477B-D34D-BDDB-2C4E9029F950}"/>
              </a:ext>
            </a:extLst>
          </p:cNvPr>
          <p:cNvSpPr/>
          <p:nvPr/>
        </p:nvSpPr>
        <p:spPr>
          <a:xfrm>
            <a:off x="5381298" y="4729654"/>
            <a:ext cx="441434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4C13C4-5684-3649-9299-BC0F515FCAE1}"/>
              </a:ext>
            </a:extLst>
          </p:cNvPr>
          <p:cNvSpPr/>
          <p:nvPr/>
        </p:nvSpPr>
        <p:spPr>
          <a:xfrm>
            <a:off x="5822732" y="4729654"/>
            <a:ext cx="798787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E693E6F-BA3B-C34E-92AC-A6FC0C232072}"/>
              </a:ext>
            </a:extLst>
          </p:cNvPr>
          <p:cNvCxnSpPr>
            <a:cxnSpLocks/>
            <a:stCxn id="17" idx="2"/>
            <a:endCxn id="8" idx="1"/>
          </p:cNvCxnSpPr>
          <p:nvPr/>
        </p:nvCxnSpPr>
        <p:spPr>
          <a:xfrm rot="5400000" flipH="1">
            <a:off x="2827940" y="3027636"/>
            <a:ext cx="2237390" cy="2070538"/>
          </a:xfrm>
          <a:prstGeom prst="bentConnector4">
            <a:avLst>
              <a:gd name="adj1" fmla="val -10217"/>
              <a:gd name="adj2" fmla="val 111041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DBAFCA9-9A7D-A445-B3E9-5AC2E351B6A6}"/>
              </a:ext>
            </a:extLst>
          </p:cNvPr>
          <p:cNvSpPr/>
          <p:nvPr/>
        </p:nvSpPr>
        <p:spPr>
          <a:xfrm>
            <a:off x="5381297" y="5633961"/>
            <a:ext cx="4219902" cy="969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if n then *(</a:t>
            </a:r>
            <a:r>
              <a:rPr lang="en-US" dirty="0" err="1">
                <a:latin typeface="Andale Mono" panose="020B0509000000000004" pitchFamily="49" charset="0"/>
              </a:rPr>
              <a:t>n,.fact</a:t>
            </a:r>
            <a:r>
              <a:rPr lang="en-US" dirty="0">
                <a:latin typeface="Andale Mono" panose="020B0509000000000004" pitchFamily="49" charset="0"/>
              </a:rPr>
              <a:t>(sub1(n))) else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6B4CA1-CD61-4540-9E66-8A4C9750943B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6222126" y="5181599"/>
            <a:ext cx="1269122" cy="45236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F6981E-6989-E24C-98FB-DE7AF442EA7E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4556235" y="4298731"/>
            <a:ext cx="425669" cy="43092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6BE492-9D53-3245-8A9B-D8331CE4082E}"/>
              </a:ext>
            </a:extLst>
          </p:cNvPr>
          <p:cNvSpPr txBox="1"/>
          <p:nvPr/>
        </p:nvSpPr>
        <p:spPr>
          <a:xfrm>
            <a:off x="5132032" y="4393875"/>
            <a:ext cx="13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</a:t>
            </a:r>
            <a:r>
              <a:rPr lang="en-US" i="1" dirty="0" err="1"/>
              <a:t>ProcVal</a:t>
            </a:r>
            <a:endParaRPr lang="en-US" i="1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74C0526-FECA-2A4B-87AA-E85F043705F7}"/>
              </a:ext>
            </a:extLst>
          </p:cNvPr>
          <p:cNvCxnSpPr>
            <a:stCxn id="17" idx="2"/>
            <a:endCxn id="7" idx="2"/>
          </p:cNvCxnSpPr>
          <p:nvPr/>
        </p:nvCxnSpPr>
        <p:spPr>
          <a:xfrm rot="5400000" flipH="1" flipV="1">
            <a:off x="5940316" y="2470588"/>
            <a:ext cx="1752600" cy="3669424"/>
          </a:xfrm>
          <a:prstGeom prst="bentConnector3">
            <a:avLst>
              <a:gd name="adj1" fmla="val -1304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E55178C-2686-3F4F-9DA0-E36E83D74591}"/>
              </a:ext>
            </a:extLst>
          </p:cNvPr>
          <p:cNvSpPr txBox="1"/>
          <p:nvPr/>
        </p:nvSpPr>
        <p:spPr>
          <a:xfrm>
            <a:off x="391886" y="3428999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 panose="020B0509000000000004" pitchFamily="49" charset="0"/>
              </a:rPr>
              <a:t>let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47076B-F412-F945-9AE0-0DBB28830AFF}"/>
              </a:ext>
            </a:extLst>
          </p:cNvPr>
          <p:cNvSpPr txBox="1"/>
          <p:nvPr/>
        </p:nvSpPr>
        <p:spPr>
          <a:xfrm>
            <a:off x="356039" y="3878712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Using </a:t>
            </a:r>
            <a:r>
              <a:rPr lang="en-US" sz="2400" dirty="0" err="1">
                <a:solidFill>
                  <a:srgbClr val="FFFF00"/>
                </a:solidFill>
                <a:latin typeface="Andale Mono" panose="020B0509000000000004" pitchFamily="49" charset="0"/>
              </a:rPr>
              <a:t>letrec</a:t>
            </a:r>
            <a:r>
              <a:rPr lang="en-US" sz="24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28FF9-5797-AB44-90E9-7F4EA0E4B5B9}"/>
              </a:ext>
            </a:extLst>
          </p:cNvPr>
          <p:cNvSpPr/>
          <p:nvPr/>
        </p:nvSpPr>
        <p:spPr>
          <a:xfrm>
            <a:off x="9905690" y="2459419"/>
            <a:ext cx="969579" cy="969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env</a:t>
            </a:r>
            <a:endParaRPr lang="en-US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AC6B2C-F7BF-5E48-A7AE-FBA81BCBEEBD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9136117" y="2944209"/>
            <a:ext cx="769573" cy="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AEA006-C278-0E46-8C82-3BB3B014F21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0875269" y="2944209"/>
            <a:ext cx="769573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2606DD-FF7C-164D-BF16-2F4FE13B5ED9}"/>
              </a:ext>
            </a:extLst>
          </p:cNvPr>
          <p:cNvSpPr txBox="1"/>
          <p:nvPr/>
        </p:nvSpPr>
        <p:spPr>
          <a:xfrm>
            <a:off x="1991824" y="2069491"/>
            <a:ext cx="886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fact = proc(n) if n then *(</a:t>
            </a:r>
            <a:r>
              <a:rPr lang="en-US" dirty="0" err="1">
                <a:latin typeface="Andale Mono" panose="020B0509000000000004" pitchFamily="49" charset="0"/>
              </a:rPr>
              <a:t>n,.fact</a:t>
            </a:r>
            <a:r>
              <a:rPr lang="en-US" dirty="0">
                <a:latin typeface="Andale Mono" panose="020B0509000000000004" pitchFamily="49" charset="0"/>
              </a:rPr>
              <a:t>(sub1(n))) else 1 in .fact(5)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2EDEA3-6F07-0C44-AC64-32C8D8BFAFDC}"/>
              </a:ext>
            </a:extLst>
          </p:cNvPr>
          <p:cNvSpPr txBox="1"/>
          <p:nvPr/>
        </p:nvSpPr>
        <p:spPr>
          <a:xfrm>
            <a:off x="1473913" y="206949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ndale Mono" panose="020B0509000000000004" pitchFamily="49" charset="0"/>
              </a:rPr>
              <a:t>let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A2F3D3-3DA5-B947-A7EB-5D6E7FA272FD}"/>
              </a:ext>
            </a:extLst>
          </p:cNvPr>
          <p:cNvSpPr txBox="1"/>
          <p:nvPr/>
        </p:nvSpPr>
        <p:spPr>
          <a:xfrm>
            <a:off x="1060338" y="2066282"/>
            <a:ext cx="101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FFFF00"/>
                </a:solidFill>
                <a:latin typeface="Andale Mono" panose="020B0509000000000004" pitchFamily="49" charset="0"/>
              </a:rPr>
              <a:t>letrec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9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6F17-BF4F-6E48-A324-3087E788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8832"/>
            <a:ext cx="9613861" cy="724395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</a:t>
            </a:r>
            <a:r>
              <a:rPr lang="en-US" dirty="0" err="1"/>
              <a:t>Perspectove</a:t>
            </a:r>
            <a:r>
              <a:rPr lang="en-US" dirty="0"/>
              <a:t> from </a:t>
            </a:r>
            <a:r>
              <a:rPr lang="en-US" dirty="0" err="1"/>
              <a:t>Fossum's</a:t>
            </a:r>
            <a:r>
              <a:rPr lang="en-US" dirty="0"/>
              <a:t> Notes (3.88)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C0508-58A6-1A4A-9DEF-74A615F7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0481-BA00-9046-97CC-90DCD76B1421}" type="datetime1">
              <a:rPr lang="en-US" smtClean="0"/>
              <a:t>9/23/20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0C386-94CD-FD43-BCA8-D9BE4DD3A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807"/>
            <a:ext cx="12192000" cy="60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403A-79B8-9C42-B90C-C11F30FE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0049134" cy="1080938"/>
          </a:xfrm>
        </p:spPr>
        <p:txBody>
          <a:bodyPr/>
          <a:lstStyle/>
          <a:p>
            <a:r>
              <a:rPr lang="en-US" dirty="0"/>
              <a:t>All Functions in the Group Can See Each Other!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B5B1-A23D-9747-AC7A-7FFDD353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3374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letrec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even? = proc(x) if zero?(x) then 1 else .odd?(sub1(x))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odd? = proc(x) if zero?(x) then 0 else .even?(sub1(x))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.even?(11)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9B7C-36F0-3E4B-867A-FEA486DF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115F-F549-7B42-AD35-0CB54795ACC7}" type="datetime1">
              <a:rPr lang="en-US" smtClean="0"/>
              <a:t>9/23/20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6D3C1-1EAA-724F-B636-2F648B389679}"/>
              </a:ext>
            </a:extLst>
          </p:cNvPr>
          <p:cNvSpPr txBox="1"/>
          <p:nvPr/>
        </p:nvSpPr>
        <p:spPr>
          <a:xfrm>
            <a:off x="5370786" y="539180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ndale Mono" panose="020B050900000000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4235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3010-91A0-754A-BEA1-E85769667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33" y="2733709"/>
            <a:ext cx="8657112" cy="1373070"/>
          </a:xfrm>
        </p:spPr>
        <p:txBody>
          <a:bodyPr/>
          <a:lstStyle/>
          <a:p>
            <a:r>
              <a:rPr lang="en-US" dirty="0"/>
              <a:t>"Global" Variable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FC3E-4E90-544E-9D15-2D464F3E9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paradigm shift</a:t>
            </a:r>
          </a:p>
        </p:txBody>
      </p:sp>
    </p:spTree>
    <p:extLst>
      <p:ext uri="{BB962C8B-B14F-4D97-AF65-F5344CB8AC3E}">
        <p14:creationId xmlns:p14="http://schemas.microsoft.com/office/powerpoint/2010/main" val="286700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D16D-8FAB-F340-83DB-C39518F2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  </a:t>
            </a:r>
            <a:r>
              <a:rPr lang="en-US" dirty="0">
                <a:latin typeface="Andale Mono" panose="020B0509000000000004" pitchFamily="49" charset="0"/>
              </a:rPr>
              <a:t>&lt;program&gt; ::= 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B8E3-CEB1-7746-A59B-51666032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8321175" cy="35993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Each of our </a:t>
            </a:r>
            <a:r>
              <a:rPr lang="en-US" i="1" dirty="0"/>
              <a:t>programs</a:t>
            </a:r>
            <a:r>
              <a:rPr lang="en-US" dirty="0"/>
              <a:t> has been a single expression.</a:t>
            </a:r>
          </a:p>
          <a:p>
            <a:pPr lvl="1"/>
            <a:r>
              <a:rPr lang="en-US" dirty="0"/>
              <a:t>Those programs may have other expressions nested inside them.</a:t>
            </a:r>
          </a:p>
          <a:p>
            <a:pPr lvl="1"/>
            <a:r>
              <a:rPr lang="en-US" dirty="0"/>
              <a:t>They may even define temporary variables.</a:t>
            </a:r>
          </a:p>
          <a:p>
            <a:pPr lvl="1"/>
            <a:r>
              <a:rPr lang="en-US" dirty="0"/>
              <a:t>But once the expression is executed, everything is lost.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do more, we must expand our semantics.</a:t>
            </a:r>
          </a:p>
          <a:p>
            <a:pPr lvl="1"/>
            <a:r>
              <a:rPr lang="en-US" dirty="0"/>
              <a:t>Executing a line of code may not always just be for evaluating an expression to get a result.</a:t>
            </a:r>
          </a:p>
          <a:p>
            <a:pPr lvl="1"/>
            <a:r>
              <a:rPr lang="en-US" dirty="0"/>
              <a:t>Sometimes it is to establish bindings that are remembered in the future.</a:t>
            </a:r>
          </a:p>
          <a:p>
            <a:pPr lvl="1"/>
            <a:r>
              <a:rPr lang="en-US" dirty="0"/>
              <a:t>We need… </a:t>
            </a:r>
            <a:r>
              <a:rPr lang="en-US" i="1" dirty="0"/>
              <a:t>variables that stay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830A2-32B3-CA44-A1DC-C1503C4E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23B2-6E8E-8F4A-B8AE-F0AF71B08C01}" type="datetime1">
              <a:rPr lang="en-US" smtClean="0"/>
              <a:t>9/23/20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382C5-89E6-D842-A1A7-81496BEE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335" y="2011391"/>
            <a:ext cx="3308665" cy="39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AE91-1D43-3840-92B7-4C65E222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Redefining the Top of the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AE0A-49F7-3440-B836-80195A561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5615"/>
            <a:ext cx="9613861" cy="45211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&lt;program&gt;:Define ::= DEFINE &lt;VAR&gt; ASSIGN 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&lt;program&gt;:</a:t>
            </a:r>
            <a:r>
              <a:rPr lang="en-US" dirty="0" err="1">
                <a:latin typeface="Andale Mono" panose="020B0509000000000004" pitchFamily="49" charset="0"/>
              </a:rPr>
              <a:t>Eval</a:t>
            </a:r>
            <a:r>
              <a:rPr lang="en-US" dirty="0">
                <a:latin typeface="Andale Mono" panose="020B0509000000000004" pitchFamily="49" charset="0"/>
              </a:rPr>
              <a:t>   ::= 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Semantically, these definitions will survive for the entire time we execute </a:t>
            </a:r>
            <a:r>
              <a:rPr lang="en-US" b="1" dirty="0"/>
              <a:t>rep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rep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a = 20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20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/( a, 10 )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1F96F-7DBC-5649-9D72-0C1267DC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D0E9-921A-4C43-9883-FBF6BA906C68}" type="datetime1">
              <a:rPr lang="en-US" smtClean="0"/>
              <a:t>9/23/20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25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{068C7B17-4BAE-0B4C-B58F-5DDD72546BEC}tf10001057</Template>
  <TotalTime>2675</TotalTime>
  <Words>1199</Words>
  <Application>Microsoft Macintosh PowerPoint</Application>
  <PresentationFormat>Widescreen</PresentationFormat>
  <Paragraphs>192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Andale Mono</vt:lpstr>
      <vt:lpstr>Arial</vt:lpstr>
      <vt:lpstr>Calibri</vt:lpstr>
      <vt:lpstr>Trebuchet MS</vt:lpstr>
      <vt:lpstr>Berlin</vt:lpstr>
      <vt:lpstr>F. Recursion &amp; Global Variables</vt:lpstr>
      <vt:lpstr>Let’s Do Recursion Right!</vt:lpstr>
      <vt:lpstr>The Procedure</vt:lpstr>
      <vt:lpstr>Diagrammatically...</vt:lpstr>
      <vt:lpstr>Another Perspectove from Fossum's Notes (3.88)</vt:lpstr>
      <vt:lpstr>All Functions in the Group Can See Each Other!</vt:lpstr>
      <vt:lpstr>"Global" Variable Definition</vt:lpstr>
      <vt:lpstr>So far…  &lt;program&gt; ::= &lt;exp&gt;</vt:lpstr>
      <vt:lpstr>Redefining the Top of the Grammar</vt:lpstr>
      <vt:lpstr>The toString Method for Eval</vt:lpstr>
      <vt:lpstr>The toString Method for Define</vt:lpstr>
      <vt:lpstr>The New Env (EnvNode) Method addFirst</vt:lpstr>
      <vt:lpstr>The New Bindings Method addFirst</vt:lpstr>
      <vt:lpstr>Another Example</vt:lpstr>
      <vt:lpstr>Storing Definitions in Files</vt:lpstr>
      <vt:lpstr>Samples of Execution</vt:lpstr>
      <vt:lpstr>Thought Exercise</vt:lpstr>
      <vt:lpstr>Tally</vt:lpstr>
      <vt:lpstr>Tally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 PLCC Beginning Languages</dc:title>
  <dc:creator>James Heliotis</dc:creator>
  <cp:lastModifiedBy>James Heliotis</cp:lastModifiedBy>
  <cp:revision>109</cp:revision>
  <cp:lastPrinted>2020-09-23T20:20:05Z</cp:lastPrinted>
  <dcterms:created xsi:type="dcterms:W3CDTF">2020-01-31T04:18:21Z</dcterms:created>
  <dcterms:modified xsi:type="dcterms:W3CDTF">2020-09-23T20:20:11Z</dcterms:modified>
</cp:coreProperties>
</file>