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71" autoAdjust="0"/>
  </p:normalViewPr>
  <p:slideViewPr>
    <p:cSldViewPr>
      <p:cViewPr varScale="1">
        <p:scale>
          <a:sx n="122" d="100"/>
          <a:sy n="122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B21E96-A89E-437E-A33C-CB1A6555177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5DCB4C-929C-45F7-918B-A6A692D71B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21E96-A89E-437E-A33C-CB1A6555177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DCB4C-929C-45F7-918B-A6A692D71B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21E96-A89E-437E-A33C-CB1A6555177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DCB4C-929C-45F7-918B-A6A692D71B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21E96-A89E-437E-A33C-CB1A6555177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DCB4C-929C-45F7-918B-A6A692D71B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21E96-A89E-437E-A33C-CB1A6555177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DCB4C-929C-45F7-918B-A6A692D71B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21E96-A89E-437E-A33C-CB1A6555177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DCB4C-929C-45F7-918B-A6A692D71B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21E96-A89E-437E-A33C-CB1A6555177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DCB4C-929C-45F7-918B-A6A692D71B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21E96-A89E-437E-A33C-CB1A6555177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DCB4C-929C-45F7-918B-A6A692D71B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21E96-A89E-437E-A33C-CB1A6555177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DCB4C-929C-45F7-918B-A6A692D71B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3B21E96-A89E-437E-A33C-CB1A6555177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DCB4C-929C-45F7-918B-A6A692D71B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B21E96-A89E-437E-A33C-CB1A6555177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5DCB4C-929C-45F7-918B-A6A692D71B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B21E96-A89E-437E-A33C-CB1A6555177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D5DCB4C-929C-45F7-918B-A6A692D71B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NIO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@Yellow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16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个重要属性：</a:t>
            </a:r>
            <a:r>
              <a:rPr lang="en-US" altLang="zh-CN" dirty="0"/>
              <a:t>position &lt;= limit &lt;= </a:t>
            </a:r>
            <a:r>
              <a:rPr lang="en-US" altLang="zh-CN" dirty="0" smtClean="0"/>
              <a:t>capacity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个刚刚创建的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（可以理解成做好准备可以</a:t>
            </a:r>
            <a:r>
              <a:rPr lang="zh-CN" altLang="en-US" b="1" dirty="0" smtClean="0">
                <a:solidFill>
                  <a:srgbClr val="FF0000"/>
                </a:solidFill>
              </a:rPr>
              <a:t>写</a:t>
            </a:r>
            <a:r>
              <a:rPr lang="zh-CN" altLang="en-US" dirty="0" smtClean="0"/>
              <a:t>数据了，这非常重要！）：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Buffer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952"/>
            <a:ext cx="8604448" cy="2561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58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顺序写入：依次</a:t>
            </a:r>
            <a:r>
              <a:rPr lang="en-US" altLang="zh-CN" dirty="0" smtClean="0"/>
              <a:t>write 5</a:t>
            </a:r>
            <a:r>
              <a:rPr lang="zh-CN" altLang="en-US" dirty="0" smtClean="0"/>
              <a:t>个字符 </a:t>
            </a:r>
            <a:r>
              <a:rPr lang="en-US" altLang="zh-CN" dirty="0" smtClean="0"/>
              <a:t>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l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/>
              <a:t>buffer.</a:t>
            </a:r>
            <a:r>
              <a:rPr lang="en-US" altLang="zh-CN" dirty="0" err="1">
                <a:solidFill>
                  <a:srgbClr val="0070C0"/>
                </a:solidFill>
              </a:rPr>
              <a:t>put</a:t>
            </a:r>
            <a:r>
              <a:rPr lang="en-US" altLang="zh-CN" dirty="0">
                <a:solidFill>
                  <a:srgbClr val="0070C0"/>
                </a:solidFill>
              </a:rPr>
              <a:t>((byte)'H')</a:t>
            </a:r>
            <a:r>
              <a:rPr lang="en-US" altLang="zh-CN" dirty="0"/>
              <a:t>.put((byte)'e').</a:t>
            </a:r>
            <a:r>
              <a:rPr lang="en-US" altLang="zh-CN" dirty="0">
                <a:solidFill>
                  <a:srgbClr val="0070C0"/>
                </a:solidFill>
              </a:rPr>
              <a:t>put((byte)'l')</a:t>
            </a:r>
            <a:r>
              <a:rPr lang="en-US" altLang="zh-CN" dirty="0"/>
              <a:t>.put((byte)'l').</a:t>
            </a:r>
            <a:r>
              <a:rPr lang="en-US" altLang="zh-CN" dirty="0">
                <a:solidFill>
                  <a:srgbClr val="0070C0"/>
                </a:solidFill>
              </a:rPr>
              <a:t>put</a:t>
            </a:r>
            <a:r>
              <a:rPr lang="en-US" altLang="zh-CN" dirty="0" smtClean="0">
                <a:solidFill>
                  <a:srgbClr val="0070C0"/>
                </a:solidFill>
              </a:rPr>
              <a:t>((</a:t>
            </a:r>
            <a:r>
              <a:rPr lang="en-US" altLang="zh-CN" dirty="0">
                <a:solidFill>
                  <a:srgbClr val="0070C0"/>
                </a:solidFill>
              </a:rPr>
              <a:t>byte)'o')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Buffer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7" y="2924944"/>
            <a:ext cx="899157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21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随机写入：</a:t>
            </a:r>
            <a:endParaRPr lang="en-US" altLang="zh-CN" dirty="0" smtClean="0"/>
          </a:p>
          <a:p>
            <a:r>
              <a:rPr lang="en-US" altLang="zh-CN" dirty="0" err="1" smtClean="0"/>
              <a:t>buffer.</a:t>
            </a:r>
            <a:r>
              <a:rPr lang="en-US" altLang="zh-CN" dirty="0" err="1" smtClean="0">
                <a:solidFill>
                  <a:srgbClr val="0070C0"/>
                </a:solidFill>
              </a:rPr>
              <a:t>put</a:t>
            </a:r>
            <a:r>
              <a:rPr lang="en-US" altLang="zh-CN" dirty="0" smtClean="0">
                <a:solidFill>
                  <a:srgbClr val="0070C0"/>
                </a:solidFill>
              </a:rPr>
              <a:t>(0, (byte)'M')</a:t>
            </a:r>
            <a:r>
              <a:rPr lang="en-US" altLang="zh-CN" dirty="0" smtClean="0"/>
              <a:t>.</a:t>
            </a:r>
            <a:r>
              <a:rPr lang="en-US" altLang="zh-CN" dirty="0"/>
              <a:t>put((byte)'w');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Buffer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8676456" cy="303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25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Flipping</a:t>
            </a:r>
            <a:r>
              <a:rPr lang="zh-CN" altLang="en-US" dirty="0" smtClean="0"/>
              <a:t>（可以开始</a:t>
            </a:r>
            <a:r>
              <a:rPr lang="zh-CN" altLang="en-US" b="1" dirty="0" smtClean="0">
                <a:solidFill>
                  <a:srgbClr val="FF0000"/>
                </a:solidFill>
              </a:rPr>
              <a:t>读</a:t>
            </a:r>
            <a:r>
              <a:rPr lang="zh-CN" altLang="en-US" dirty="0" smtClean="0"/>
              <a:t>数据了！）</a:t>
            </a:r>
            <a:endParaRPr lang="en-US" altLang="zh-CN" dirty="0" smtClean="0"/>
          </a:p>
          <a:p>
            <a:r>
              <a:rPr lang="en-US" altLang="zh-CN" dirty="0" err="1"/>
              <a:t>buffer.flip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Buffer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39" y="2708920"/>
            <a:ext cx="885434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454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Flipping</a:t>
            </a:r>
            <a:r>
              <a:rPr lang="zh-CN" altLang="en-US" dirty="0" smtClean="0"/>
              <a:t>，思考下如果连续两次调用</a:t>
            </a:r>
            <a:r>
              <a:rPr lang="en-US" altLang="zh-CN" dirty="0"/>
              <a:t>flip</a:t>
            </a:r>
            <a:r>
              <a:rPr lang="en-US" altLang="zh-CN" dirty="0" smtClean="0"/>
              <a:t>()</a:t>
            </a:r>
            <a:r>
              <a:rPr lang="zh-CN" altLang="en-US" dirty="0" smtClean="0"/>
              <a:t>会发生什么情况？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Buffer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39" y="2708920"/>
            <a:ext cx="885434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75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DirectBuffer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HeapBuffer</a:t>
            </a:r>
            <a:endParaRPr lang="en-US" altLang="zh-CN" dirty="0" smtClean="0"/>
          </a:p>
          <a:p>
            <a:r>
              <a:rPr lang="en-US" altLang="zh-CN" dirty="0" err="1" smtClean="0"/>
              <a:t>DirectBuffer</a:t>
            </a:r>
            <a:r>
              <a:rPr lang="zh-CN" altLang="en-US" dirty="0" smtClean="0"/>
              <a:t>因为不受</a:t>
            </a:r>
            <a:r>
              <a:rPr lang="en-US" altLang="zh-CN" dirty="0" smtClean="0"/>
              <a:t>JVM GC</a:t>
            </a:r>
            <a:r>
              <a:rPr lang="zh-CN" altLang="en-US" dirty="0" smtClean="0"/>
              <a:t>影响，速度更快，但相应回收也成问题</a:t>
            </a:r>
            <a:endParaRPr lang="en-US" altLang="zh-CN" dirty="0" smtClean="0"/>
          </a:p>
          <a:p>
            <a:r>
              <a:rPr lang="en-US" altLang="zh-CN" dirty="0" err="1" smtClean="0"/>
              <a:t>MappedByteBuffer</a:t>
            </a:r>
            <a:r>
              <a:rPr lang="zh-CN" altLang="en-US" dirty="0" smtClean="0"/>
              <a:t>放到下一节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Buffer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5" y="3645024"/>
            <a:ext cx="761314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27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可以想象成一个管道，一头连接着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数据来源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目的地（文件、网络等），一头连接着</a:t>
            </a:r>
            <a:r>
              <a:rPr lang="en-US" altLang="zh-CN" dirty="0" smtClean="0"/>
              <a:t>Buffer</a:t>
            </a:r>
          </a:p>
          <a:p>
            <a:r>
              <a:rPr lang="en-US" altLang="zh-CN" dirty="0" err="1" smtClean="0"/>
              <a:t>FileChannel</a:t>
            </a:r>
            <a:r>
              <a:rPr lang="zh-CN" altLang="en-US" dirty="0" smtClean="0"/>
              <a:t>（块设备）</a:t>
            </a:r>
            <a:endParaRPr lang="en-US" altLang="zh-CN" dirty="0" smtClean="0"/>
          </a:p>
          <a:p>
            <a:r>
              <a:rPr lang="en-US" altLang="zh-CN" dirty="0" err="1" smtClean="0"/>
              <a:t>SocketChannel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ServerSocketChannel</a:t>
            </a:r>
            <a:r>
              <a:rPr lang="zh-CN" altLang="en-US" dirty="0" smtClean="0"/>
              <a:t>（字符设备），放到下一节讲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Channel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1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FileChannel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结合使用：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Channel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95" y="2564904"/>
            <a:ext cx="879766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62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052736"/>
            <a:ext cx="3960440" cy="4525963"/>
          </a:xfrm>
        </p:spPr>
        <p:txBody>
          <a:bodyPr/>
          <a:lstStyle/>
          <a:p>
            <a:r>
              <a:rPr lang="zh-CN" altLang="en-US" dirty="0" smtClean="0"/>
              <a:t>内存映射文件</a:t>
            </a:r>
            <a:r>
              <a:rPr lang="en-US" altLang="zh-CN" dirty="0" err="1" smtClean="0"/>
              <a:t>MappedByteBuffer</a:t>
            </a:r>
            <a:endParaRPr lang="en-US" altLang="zh-CN" dirty="0" smtClean="0"/>
          </a:p>
          <a:p>
            <a:r>
              <a:rPr lang="zh-CN" altLang="en-US" dirty="0"/>
              <a:t>虚拟</a:t>
            </a:r>
            <a:r>
              <a:rPr lang="zh-CN" altLang="en-US" dirty="0" smtClean="0"/>
              <a:t>内存机制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Channel</a:t>
            </a:r>
            <a:endParaRPr lang="zh-CN" altLang="en-US" dirty="0"/>
          </a:p>
        </p:txBody>
      </p:sp>
      <p:pic>
        <p:nvPicPr>
          <p:cNvPr id="10242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7888"/>
            <a:ext cx="5058461" cy="658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99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052736"/>
            <a:ext cx="8424936" cy="4525963"/>
          </a:xfrm>
        </p:spPr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IO</a:t>
            </a:r>
            <a:r>
              <a:rPr lang="zh-CN" altLang="en-US" dirty="0" smtClean="0"/>
              <a:t>读写，需要经过一次内核空间</a:t>
            </a:r>
            <a:r>
              <a:rPr lang="en-US" altLang="zh-CN" dirty="0" smtClean="0"/>
              <a:t>&lt;-&gt;</a:t>
            </a:r>
            <a:r>
              <a:rPr lang="zh-CN" altLang="en-US" dirty="0" smtClean="0"/>
              <a:t>用户空间的数据拷贝</a:t>
            </a:r>
            <a:endParaRPr lang="en-US" altLang="zh-CN" dirty="0" smtClean="0"/>
          </a:p>
          <a:p>
            <a:r>
              <a:rPr lang="zh-CN" altLang="en-US" dirty="0" smtClean="0"/>
              <a:t>内存映射文件，则直接把文件内容映射到虚拟内存的用户空间，经常对这块空间的读写直接由</a:t>
            </a:r>
            <a:r>
              <a:rPr lang="en-US" altLang="zh-CN" dirty="0" smtClean="0"/>
              <a:t>OS</a:t>
            </a:r>
            <a:r>
              <a:rPr lang="zh-CN" altLang="en-US" dirty="0" smtClean="0"/>
              <a:t>同步到文件上去</a:t>
            </a:r>
            <a:endParaRPr lang="en-US" altLang="zh-CN" dirty="0" smtClean="0"/>
          </a:p>
          <a:p>
            <a:r>
              <a:rPr lang="zh-CN" altLang="en-US" dirty="0" smtClean="0"/>
              <a:t>大大加快了随机读写、大量读的速度</a:t>
            </a:r>
            <a:endParaRPr lang="en-US" altLang="zh-CN" dirty="0" smtClean="0"/>
          </a:p>
          <a:p>
            <a:r>
              <a:rPr lang="en-US" altLang="zh-CN" dirty="0" err="1" smtClean="0"/>
              <a:t>Syscall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mmap</a:t>
            </a:r>
            <a:endParaRPr lang="en-US" altLang="zh-CN" dirty="0" smtClean="0"/>
          </a:p>
          <a:p>
            <a:r>
              <a:rPr lang="zh-CN" altLang="en-US" dirty="0" smtClean="0"/>
              <a:t>用处：高性能文件读写、高性能多进程</a:t>
            </a:r>
            <a:r>
              <a:rPr lang="en-US" altLang="zh-CN" dirty="0" smtClean="0"/>
              <a:t>IPC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Channel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02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1328"/>
            <a:ext cx="8856984" cy="45259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堵塞式</a:t>
            </a:r>
            <a:r>
              <a:rPr lang="en-US" altLang="zh-CN" sz="3200" dirty="0" smtClean="0"/>
              <a:t>I/O</a:t>
            </a:r>
            <a:r>
              <a:rPr lang="zh-CN" altLang="en-US" sz="3200" dirty="0" smtClean="0"/>
              <a:t>、非堵塞式</a:t>
            </a:r>
            <a:r>
              <a:rPr lang="en-US" altLang="zh-CN" sz="3200" dirty="0" smtClean="0"/>
              <a:t>I/O</a:t>
            </a:r>
            <a:r>
              <a:rPr lang="zh-CN" altLang="en-US" sz="3200" dirty="0" smtClean="0"/>
              <a:t>、同步</a:t>
            </a:r>
            <a:r>
              <a:rPr lang="en-US" altLang="zh-CN" sz="3200" dirty="0" smtClean="0"/>
              <a:t>I/O</a:t>
            </a:r>
            <a:r>
              <a:rPr lang="zh-CN" altLang="en-US" sz="3200" dirty="0" smtClean="0"/>
              <a:t>、异步</a:t>
            </a:r>
            <a:r>
              <a:rPr lang="en-US" altLang="zh-CN" sz="3200" dirty="0" smtClean="0"/>
              <a:t>I/O</a:t>
            </a:r>
          </a:p>
          <a:p>
            <a:r>
              <a:rPr lang="en-US" altLang="zh-CN" sz="3200" dirty="0" smtClean="0"/>
              <a:t>I/O</a:t>
            </a:r>
            <a:r>
              <a:rPr lang="zh-CN" altLang="en-US" sz="3200" dirty="0" smtClean="0"/>
              <a:t>多路复用（</a:t>
            </a:r>
            <a:r>
              <a:rPr lang="en-US" altLang="zh-CN" sz="3200" dirty="0" smtClean="0"/>
              <a:t>multiplexing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r>
              <a:rPr lang="en-US" altLang="zh-CN" sz="3200" dirty="0" smtClean="0"/>
              <a:t>poll/select/</a:t>
            </a:r>
            <a:r>
              <a:rPr lang="en-US" altLang="zh-CN" sz="3200" dirty="0" err="1" smtClean="0"/>
              <a:t>epoll</a:t>
            </a:r>
            <a:endParaRPr lang="en-US" altLang="zh-CN" sz="3200" dirty="0" smtClean="0"/>
          </a:p>
          <a:p>
            <a:r>
              <a:rPr lang="zh-CN" altLang="en-US" sz="3200" dirty="0" smtClean="0"/>
              <a:t>内存映射文件、虚拟内存空间、用户空间、内核空间、用户态、内核态</a:t>
            </a:r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Anyone knows…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299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052737"/>
            <a:ext cx="8424936" cy="720080"/>
          </a:xfrm>
        </p:spPr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代码是怎么写的？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6. Selector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" y="1700808"/>
            <a:ext cx="914501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8" y="3717032"/>
            <a:ext cx="84867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8268" y="4689532"/>
            <a:ext cx="2367920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20" y="3068960"/>
            <a:ext cx="2996912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920" y="2060848"/>
            <a:ext cx="3140928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7836" y="5229200"/>
            <a:ext cx="8936652" cy="72008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红</a:t>
            </a:r>
            <a:r>
              <a:rPr lang="zh-CN" altLang="en-US" dirty="0" smtClean="0"/>
              <a:t>框处都会被堵塞！跟</a:t>
            </a:r>
            <a:r>
              <a:rPr lang="en-US" altLang="zh-CN" dirty="0" smtClean="0"/>
              <a:t>BIO</a:t>
            </a:r>
            <a:r>
              <a:rPr lang="zh-CN" altLang="en-US" dirty="0" smtClean="0"/>
              <a:t>读写文件类似，只不过文件变成了网卡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249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052736"/>
            <a:ext cx="8424936" cy="4525963"/>
          </a:xfrm>
        </p:spPr>
        <p:txBody>
          <a:bodyPr/>
          <a:lstStyle/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操作会被堵塞，故一个线程只能服务一个连接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服务器端必须开启大量线程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占用大量内存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线程上下文切换的开销大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不适用于现代互联网应用高并发、慢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的场景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6. Selector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084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052736"/>
            <a:ext cx="8424936" cy="4525963"/>
          </a:xfrm>
        </p:spPr>
        <p:txBody>
          <a:bodyPr/>
          <a:lstStyle/>
          <a:p>
            <a:r>
              <a:rPr lang="zh-CN" altLang="en-US" dirty="0" smtClean="0"/>
              <a:t>同步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堵塞式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模型（什么是同步、什么是堵塞）</a:t>
            </a:r>
            <a:endParaRPr lang="en-US" altLang="zh-CN" dirty="0" smtClean="0"/>
          </a:p>
          <a:p>
            <a:r>
              <a:rPr lang="zh-CN" altLang="en-US" dirty="0" smtClean="0"/>
              <a:t>老师与学生的例子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6. Selector</a:t>
            </a:r>
            <a:endParaRPr lang="zh-CN" altLang="en-US" dirty="0"/>
          </a:p>
        </p:txBody>
      </p:sp>
      <p:pic>
        <p:nvPicPr>
          <p:cNvPr id="14338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2" y="1947033"/>
            <a:ext cx="8189892" cy="491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795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052736"/>
            <a:ext cx="8424936" cy="4525963"/>
          </a:xfrm>
        </p:spPr>
        <p:txBody>
          <a:bodyPr/>
          <a:lstStyle/>
          <a:p>
            <a:r>
              <a:rPr lang="zh-CN" altLang="en-US" dirty="0" smtClean="0"/>
              <a:t>同步 </a:t>
            </a:r>
            <a:r>
              <a:rPr lang="en-US" altLang="zh-CN" dirty="0" smtClean="0"/>
              <a:t>+ </a:t>
            </a:r>
            <a:r>
              <a:rPr lang="zh-CN" altLang="en-US" dirty="0" smtClean="0"/>
              <a:t>非堵塞式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模型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6. Selector</a:t>
            </a:r>
            <a:endParaRPr lang="zh-CN" altLang="en-US" dirty="0"/>
          </a:p>
        </p:txBody>
      </p:sp>
      <p:pic>
        <p:nvPicPr>
          <p:cNvPr id="17410" name="Picture 2" descr="http://upload-images.jianshu.io/upload_images/1234352-a8cda4332dfdb9b2.pn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924" y="1844824"/>
            <a:ext cx="92868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82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052736"/>
            <a:ext cx="8424936" cy="4525963"/>
          </a:xfrm>
        </p:spPr>
        <p:txBody>
          <a:bodyPr/>
          <a:lstStyle/>
          <a:p>
            <a:r>
              <a:rPr lang="zh-CN" altLang="en-US" dirty="0" smtClean="0"/>
              <a:t>存异步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模型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6. Selector</a:t>
            </a:r>
            <a:endParaRPr lang="zh-CN" altLang="en-US" dirty="0"/>
          </a:p>
        </p:txBody>
      </p:sp>
      <p:pic>
        <p:nvPicPr>
          <p:cNvPr id="18434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332"/>
            <a:ext cx="896246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781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780809"/>
              </p:ext>
            </p:extLst>
          </p:nvPr>
        </p:nvGraphicFramePr>
        <p:xfrm>
          <a:off x="1691680" y="1916832"/>
          <a:ext cx="5472609" cy="244827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4203"/>
                <a:gridCol w="1824203"/>
                <a:gridCol w="1824203"/>
              </a:tblGrid>
              <a:tr h="816091"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堵塞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非堵塞</a:t>
                      </a:r>
                      <a:endParaRPr lang="zh-CN" altLang="en-US" sz="3600" dirty="0"/>
                    </a:p>
                  </a:txBody>
                  <a:tcPr/>
                </a:tc>
              </a:tr>
              <a:tr h="816091"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同步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√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√</a:t>
                      </a:r>
                      <a:endParaRPr lang="zh-CN" altLang="en-US" sz="3600" dirty="0"/>
                    </a:p>
                  </a:txBody>
                  <a:tcPr/>
                </a:tc>
              </a:tr>
              <a:tr h="816091"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异步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√</a:t>
                      </a:r>
                      <a:endParaRPr lang="zh-CN" alt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6. Selector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380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052736"/>
            <a:ext cx="8424936" cy="4525963"/>
          </a:xfrm>
        </p:spPr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多路复用（</a:t>
            </a:r>
            <a:r>
              <a:rPr lang="en-US" altLang="zh-CN" dirty="0" smtClean="0"/>
              <a:t>Multiplexing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/>
              <a:t>本质</a:t>
            </a:r>
            <a:r>
              <a:rPr lang="zh-CN" altLang="en-US" dirty="0" smtClean="0"/>
              <a:t>上是用单个线程监听大量</a:t>
            </a:r>
            <a:r>
              <a:rPr lang="en-US" altLang="zh-CN" dirty="0" smtClean="0"/>
              <a:t>socket FD</a:t>
            </a:r>
          </a:p>
          <a:p>
            <a:r>
              <a:rPr lang="zh-CN" altLang="en-US" dirty="0" smtClean="0"/>
              <a:t>当其中有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状态时，通知到线程，线程处理这些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，如果没有</a:t>
            </a:r>
            <a:r>
              <a:rPr lang="en-US" altLang="zh-CN" dirty="0" smtClean="0"/>
              <a:t>socket Ready</a:t>
            </a:r>
            <a:r>
              <a:rPr lang="zh-CN" altLang="en-US" dirty="0" smtClean="0"/>
              <a:t>，则线程可以去做其它动作（比如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poll/select  vs. </a:t>
            </a:r>
            <a:r>
              <a:rPr lang="en-US" altLang="zh-CN" dirty="0" err="1" smtClean="0"/>
              <a:t>epoll</a:t>
            </a:r>
            <a:endParaRPr lang="en-US" altLang="zh-CN" dirty="0" smtClean="0"/>
          </a:p>
          <a:p>
            <a:r>
              <a:rPr lang="zh-CN" altLang="en-US" dirty="0"/>
              <a:t>老师与学生的例子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6. Selector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824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052736"/>
            <a:ext cx="8424936" cy="4525963"/>
          </a:xfrm>
        </p:spPr>
        <p:txBody>
          <a:bodyPr/>
          <a:lstStyle/>
          <a:p>
            <a:r>
              <a:rPr lang="en-US" altLang="zh-CN" dirty="0" err="1" smtClean="0"/>
              <a:t>JavaNIO</a:t>
            </a:r>
            <a:r>
              <a:rPr lang="zh-CN" altLang="en-US" dirty="0" smtClean="0"/>
              <a:t>中与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多路复用有关的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大类：</a:t>
            </a:r>
            <a:endParaRPr lang="en-US" altLang="zh-CN" dirty="0" smtClean="0"/>
          </a:p>
          <a:p>
            <a:r>
              <a:rPr lang="en-US" altLang="zh-CN" dirty="0" err="1" smtClean="0"/>
              <a:t>SelectableChannel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类）</a:t>
            </a:r>
            <a:endParaRPr lang="en-US" altLang="zh-CN" dirty="0" smtClean="0"/>
          </a:p>
          <a:p>
            <a:r>
              <a:rPr lang="en-US" altLang="zh-CN" dirty="0" smtClean="0"/>
              <a:t>Selector</a:t>
            </a:r>
          </a:p>
          <a:p>
            <a:r>
              <a:rPr lang="en-US" altLang="zh-CN" dirty="0" err="1" smtClean="0"/>
              <a:t>SelectionKey</a:t>
            </a:r>
            <a:endParaRPr lang="en-US" altLang="zh-CN" dirty="0" smtClean="0"/>
          </a:p>
          <a:p>
            <a:r>
              <a:rPr lang="zh-CN" altLang="en-US" dirty="0"/>
              <a:t>多对多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6. Selector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20888"/>
            <a:ext cx="6352060" cy="4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006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4525963"/>
          </a:xfrm>
        </p:spPr>
        <p:txBody>
          <a:bodyPr/>
          <a:lstStyle/>
          <a:p>
            <a:r>
              <a:rPr lang="en-US" altLang="zh-CN" dirty="0" err="1" smtClean="0"/>
              <a:t>SelectableChannel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类）</a:t>
            </a:r>
            <a:endParaRPr lang="en-US" altLang="zh-CN" dirty="0" smtClean="0"/>
          </a:p>
          <a:p>
            <a:pPr lvl="1"/>
            <a:r>
              <a:rPr lang="en-US" altLang="zh-CN" dirty="0"/>
              <a:t>public abstract </a:t>
            </a:r>
            <a:r>
              <a:rPr lang="en-US" altLang="zh-CN" dirty="0" err="1"/>
              <a:t>SelectionKey</a:t>
            </a:r>
            <a:r>
              <a:rPr lang="en-US" altLang="zh-CN" dirty="0"/>
              <a:t> register (Selector </a:t>
            </a:r>
            <a:r>
              <a:rPr lang="en-US" altLang="zh-CN" dirty="0" err="1"/>
              <a:t>sel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ops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Selector</a:t>
            </a:r>
          </a:p>
          <a:p>
            <a:pPr lvl="1"/>
            <a:r>
              <a:rPr lang="en-US" altLang="zh-CN" dirty="0"/>
              <a:t>public abstract </a:t>
            </a:r>
            <a:r>
              <a:rPr lang="en-US" altLang="zh-CN" dirty="0" err="1"/>
              <a:t>int</a:t>
            </a:r>
            <a:r>
              <a:rPr lang="en-US" altLang="zh-CN" dirty="0"/>
              <a:t> select (long timeout)</a:t>
            </a:r>
            <a:endParaRPr lang="en-US" altLang="zh-CN" dirty="0" smtClean="0"/>
          </a:p>
          <a:p>
            <a:r>
              <a:rPr lang="en-US" altLang="zh-CN" dirty="0" err="1" smtClean="0"/>
              <a:t>SelectionKey</a:t>
            </a:r>
            <a:endParaRPr lang="en-US" altLang="zh-CN" dirty="0" smtClean="0"/>
          </a:p>
          <a:p>
            <a:pPr lvl="1"/>
            <a:r>
              <a:rPr lang="en-US" altLang="zh-CN" dirty="0"/>
              <a:t>public final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isReadable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public final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isWritable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public final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isConnectable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public final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isAcceptable</a:t>
            </a:r>
            <a:r>
              <a:rPr lang="en-US" altLang="zh-CN" dirty="0"/>
              <a:t>()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6. Selector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767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411760" y="2780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Future plans…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80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1328"/>
            <a:ext cx="8856984" cy="45259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Java NIO components</a:t>
            </a:r>
          </a:p>
          <a:p>
            <a:r>
              <a:rPr lang="en-US" altLang="zh-CN" sz="3200" dirty="0" smtClean="0"/>
              <a:t>Corresponding OS level concepts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slide will cover…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03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I/O = Blocking I/O = BIO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java.io.</a:t>
            </a:r>
            <a:r>
              <a:rPr lang="zh-CN" altLang="en-US" dirty="0" smtClean="0"/>
              <a:t>*）</a:t>
            </a:r>
            <a:endParaRPr lang="en-US" altLang="zh-CN" dirty="0" smtClean="0"/>
          </a:p>
          <a:p>
            <a:r>
              <a:rPr lang="en-US" altLang="zh-CN" dirty="0" smtClean="0"/>
              <a:t>NIO = New I/O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java.nio.*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的世界早被玩烂，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1.4</a:t>
            </a:r>
            <a:r>
              <a:rPr lang="zh-CN" altLang="en-US" dirty="0" smtClean="0"/>
              <a:t>版本才开始提供相应</a:t>
            </a:r>
            <a:r>
              <a:rPr lang="en-US" altLang="zh-CN" dirty="0" smtClean="0"/>
              <a:t>API</a:t>
            </a:r>
            <a:r>
              <a:rPr lang="zh-CN" altLang="en-US" dirty="0"/>
              <a:t>（</a:t>
            </a:r>
            <a:r>
              <a:rPr lang="en-US" altLang="zh-CN" dirty="0" smtClean="0"/>
              <a:t>Java 1.7</a:t>
            </a:r>
            <a:r>
              <a:rPr lang="zh-CN" altLang="en-US" dirty="0" smtClean="0"/>
              <a:t>版本升级为</a:t>
            </a:r>
            <a:r>
              <a:rPr lang="en-US" altLang="zh-CN" dirty="0" smtClean="0"/>
              <a:t>NIO.2</a:t>
            </a:r>
            <a:r>
              <a:rPr lang="zh-CN" altLang="en-US" dirty="0" smtClean="0"/>
              <a:t>，引入</a:t>
            </a:r>
            <a:r>
              <a:rPr lang="en-US" altLang="zh-CN" dirty="0"/>
              <a:t>Asynchronous 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JavaNIO</a:t>
            </a:r>
            <a:r>
              <a:rPr lang="zh-CN" altLang="en-US" dirty="0" smtClean="0"/>
              <a:t>实质上是对操作系统系统调用的封装（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poll/select/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IOCP</a:t>
            </a:r>
            <a:r>
              <a:rPr lang="zh-CN" altLang="en-US" dirty="0" smtClean="0"/>
              <a:t>等），依赖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Java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I/O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NIO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27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现代高性能服务器（</a:t>
            </a:r>
            <a:r>
              <a:rPr lang="en-US" altLang="zh-CN" dirty="0" smtClean="0"/>
              <a:t>Game Server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 Server…</a:t>
            </a:r>
            <a:r>
              <a:rPr lang="zh-CN" altLang="en-US" dirty="0" smtClean="0"/>
              <a:t>）、高性能通讯框架的基础</a:t>
            </a:r>
            <a:endParaRPr lang="en-US" altLang="zh-CN" dirty="0" smtClean="0"/>
          </a:p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C100K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C1000K</a:t>
            </a:r>
          </a:p>
          <a:p>
            <a:r>
              <a:rPr lang="en-US" altLang="zh-CN" dirty="0" smtClean="0"/>
              <a:t>Learn high performance application development</a:t>
            </a:r>
          </a:p>
          <a:p>
            <a:r>
              <a:rPr lang="zh-CN" altLang="en-US" dirty="0" smtClean="0"/>
              <a:t>不同编程语言下的模型基本类似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有啥么用？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87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有啥么用？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696744" cy="463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87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想想以前</a:t>
            </a:r>
            <a:r>
              <a:rPr lang="en-US" altLang="zh-CN" dirty="0" smtClean="0"/>
              <a:t>BIO</a:t>
            </a:r>
            <a:r>
              <a:rPr lang="zh-CN" altLang="en-US" dirty="0" smtClean="0"/>
              <a:t>时代，程序是怎么写的？</a:t>
            </a:r>
            <a:endParaRPr lang="en-US" altLang="zh-CN" dirty="0" smtClean="0"/>
          </a:p>
          <a:p>
            <a:r>
              <a:rPr lang="en-US" altLang="zh-CN" dirty="0" err="1" smtClean="0"/>
              <a:t>InputStream</a:t>
            </a:r>
            <a:r>
              <a:rPr lang="en-US" altLang="zh-CN" dirty="0" smtClean="0"/>
              <a:t> is = new </a:t>
            </a:r>
            <a:r>
              <a:rPr lang="en-US" altLang="zh-CN" dirty="0" err="1" smtClean="0"/>
              <a:t>FileInputStream</a:t>
            </a:r>
            <a:r>
              <a:rPr lang="en-US" altLang="zh-CN" dirty="0" smtClean="0"/>
              <a:t>(“a.txt”);</a:t>
            </a:r>
          </a:p>
          <a:p>
            <a:r>
              <a:rPr lang="en-US" altLang="zh-CN" dirty="0" smtClean="0"/>
              <a:t>byte b = </a:t>
            </a:r>
            <a:r>
              <a:rPr lang="en-US" altLang="zh-CN" dirty="0" err="1" smtClean="0"/>
              <a:t>is.read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Java NIO </a:t>
            </a:r>
            <a:r>
              <a:rPr lang="zh-CN" altLang="en-US" dirty="0" smtClean="0"/>
              <a:t>三大部件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94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</a:p>
          <a:p>
            <a:r>
              <a:rPr lang="en-US" altLang="zh-CN" dirty="0" smtClean="0"/>
              <a:t>Channel</a:t>
            </a:r>
          </a:p>
          <a:p>
            <a:r>
              <a:rPr lang="en-US" altLang="zh-CN" dirty="0" smtClean="0"/>
              <a:t>Selector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Only for network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Java NIO </a:t>
            </a:r>
            <a:r>
              <a:rPr lang="zh-CN" altLang="en-US" dirty="0" smtClean="0"/>
              <a:t>三大部件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29000"/>
            <a:ext cx="586609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31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一块内存区域</a:t>
            </a:r>
            <a:endParaRPr lang="en-US" altLang="zh-CN" dirty="0" smtClean="0"/>
          </a:p>
          <a:p>
            <a:r>
              <a:rPr lang="zh-CN" altLang="en-US" dirty="0" smtClean="0"/>
              <a:t>用法比</a:t>
            </a:r>
            <a:r>
              <a:rPr lang="en-US" altLang="zh-CN" dirty="0" smtClean="0"/>
              <a:t>BIO</a:t>
            </a:r>
            <a:r>
              <a:rPr lang="zh-CN" altLang="en-US" dirty="0" smtClean="0"/>
              <a:t>时代的</a:t>
            </a:r>
            <a:r>
              <a:rPr lang="en-US" altLang="zh-CN" dirty="0" smtClean="0"/>
              <a:t>byte[]</a:t>
            </a:r>
            <a:r>
              <a:rPr lang="zh-CN" altLang="en-US" dirty="0" smtClean="0"/>
              <a:t>更原始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Buffer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5472608" cy="419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745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157</TotalTime>
  <Words>848</Words>
  <Application>Microsoft Office PowerPoint</Application>
  <PresentationFormat>全屏显示(4:3)</PresentationFormat>
  <Paragraphs>115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聚合</vt:lpstr>
      <vt:lpstr>Java NIO</vt:lpstr>
      <vt:lpstr>Anyone knows…</vt:lpstr>
      <vt:lpstr>This slide will cover…</vt:lpstr>
      <vt:lpstr>1. Java传统I/O与NIO的关系</vt:lpstr>
      <vt:lpstr>2. 有啥么用？</vt:lpstr>
      <vt:lpstr>2. 有啥么用？</vt:lpstr>
      <vt:lpstr>3. Java NIO 三大部件</vt:lpstr>
      <vt:lpstr>3. Java NIO 三大部件</vt:lpstr>
      <vt:lpstr>4. Buffer</vt:lpstr>
      <vt:lpstr>4. Buffer</vt:lpstr>
      <vt:lpstr>4. Buffer</vt:lpstr>
      <vt:lpstr>4. Buffer</vt:lpstr>
      <vt:lpstr>4. Buffer</vt:lpstr>
      <vt:lpstr>4. Buffer</vt:lpstr>
      <vt:lpstr>4. Buffer</vt:lpstr>
      <vt:lpstr>5. Channel</vt:lpstr>
      <vt:lpstr>5. Channel</vt:lpstr>
      <vt:lpstr>5. Channel</vt:lpstr>
      <vt:lpstr>5. Channel</vt:lpstr>
      <vt:lpstr>6. Selector</vt:lpstr>
      <vt:lpstr>6. Selector</vt:lpstr>
      <vt:lpstr>6. Selector</vt:lpstr>
      <vt:lpstr>6. Selector</vt:lpstr>
      <vt:lpstr>6. Selector</vt:lpstr>
      <vt:lpstr>6. Selector</vt:lpstr>
      <vt:lpstr>6. Selector</vt:lpstr>
      <vt:lpstr>6. Selector</vt:lpstr>
      <vt:lpstr>6. Selector</vt:lpstr>
      <vt:lpstr>Future plans…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NIO</dc:title>
  <dc:creator>yellowb</dc:creator>
  <cp:lastModifiedBy>yellowb</cp:lastModifiedBy>
  <cp:revision>31</cp:revision>
  <dcterms:created xsi:type="dcterms:W3CDTF">2018-02-06T14:24:06Z</dcterms:created>
  <dcterms:modified xsi:type="dcterms:W3CDTF">2018-02-06T17:05:50Z</dcterms:modified>
</cp:coreProperties>
</file>