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88" r:id="rId2"/>
  </p:sldMasterIdLst>
  <p:notesMasterIdLst>
    <p:notesMasterId r:id="rId39"/>
  </p:notesMasterIdLst>
  <p:sldIdLst>
    <p:sldId id="256" r:id="rId3"/>
    <p:sldId id="257" r:id="rId4"/>
    <p:sldId id="282" r:id="rId5"/>
    <p:sldId id="258" r:id="rId6"/>
    <p:sldId id="259" r:id="rId7"/>
    <p:sldId id="260" r:id="rId8"/>
    <p:sldId id="283" r:id="rId9"/>
    <p:sldId id="273" r:id="rId10"/>
    <p:sldId id="286" r:id="rId11"/>
    <p:sldId id="261" r:id="rId12"/>
    <p:sldId id="288" r:id="rId13"/>
    <p:sldId id="287" r:id="rId14"/>
    <p:sldId id="289" r:id="rId15"/>
    <p:sldId id="262" r:id="rId16"/>
    <p:sldId id="263" r:id="rId17"/>
    <p:sldId id="270" r:id="rId18"/>
    <p:sldId id="271" r:id="rId19"/>
    <p:sldId id="272" r:id="rId20"/>
    <p:sldId id="284" r:id="rId21"/>
    <p:sldId id="274" r:id="rId22"/>
    <p:sldId id="264" r:id="rId23"/>
    <p:sldId id="290" r:id="rId24"/>
    <p:sldId id="265" r:id="rId25"/>
    <p:sldId id="266" r:id="rId26"/>
    <p:sldId id="276" r:id="rId27"/>
    <p:sldId id="277" r:id="rId28"/>
    <p:sldId id="278" r:id="rId29"/>
    <p:sldId id="279" r:id="rId30"/>
    <p:sldId id="285" r:id="rId31"/>
    <p:sldId id="275" r:id="rId32"/>
    <p:sldId id="267" r:id="rId33"/>
    <p:sldId id="281" r:id="rId34"/>
    <p:sldId id="268" r:id="rId35"/>
    <p:sldId id="269" r:id="rId36"/>
    <p:sldId id="280" r:id="rId37"/>
    <p:sldId id="291" r:id="rId38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7B7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BB05274-1077-4DC5-B9B9-2485F50F716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B05274-1077-4DC5-B9B9-2485F50F716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B05274-1077-4DC5-B9B9-2485F50F716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B05274-1077-4DC5-B9B9-2485F50F716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B05274-1077-4DC5-B9B9-2485F50F716D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B05274-1077-4DC5-B9B9-2485F50F716D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_Hintergrund_0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339752" y="6021288"/>
            <a:ext cx="410845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500" dirty="0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Sebastian</a:t>
            </a:r>
            <a:r>
              <a:rPr lang="de-DE" sz="1500" baseline="0" dirty="0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 Eckert</a:t>
            </a:r>
          </a:p>
          <a:p>
            <a:pPr>
              <a:spcBef>
                <a:spcPct val="50000"/>
              </a:spcBef>
              <a:defRPr/>
            </a:pPr>
            <a:r>
              <a:rPr lang="de-DE" sz="1500" baseline="0" dirty="0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Westfälische Wilhelms-Universität Münster</a:t>
            </a:r>
            <a:endParaRPr lang="de-DE" sz="1500" dirty="0">
              <a:solidFill>
                <a:schemeClr val="bg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796136" y="5805264"/>
            <a:ext cx="28971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Mather</a:t>
            </a:r>
            <a:r>
              <a:rPr lang="de-DE" sz="1800" b="1" baseline="0" dirty="0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de-DE" sz="1800" b="1" baseline="0" dirty="0" err="1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Lifeways</a:t>
            </a:r>
            <a:r>
              <a:rPr lang="de-DE" sz="1800" b="1" baseline="0" dirty="0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 Institute </a:t>
            </a:r>
          </a:p>
          <a:p>
            <a:pPr>
              <a:defRPr/>
            </a:pPr>
            <a:r>
              <a:rPr lang="de-DE" sz="1800" b="1" baseline="0" dirty="0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             On </a:t>
            </a:r>
            <a:r>
              <a:rPr lang="de-DE" sz="1800" b="1" baseline="0" dirty="0" err="1" smtClean="0">
                <a:solidFill>
                  <a:schemeClr val="bg2"/>
                </a:solidFill>
                <a:latin typeface="Times New Roman" pitchFamily="18" charset="0"/>
                <a:cs typeface="Arial" pitchFamily="34" charset="0"/>
              </a:rPr>
              <a:t>Aging</a:t>
            </a:r>
            <a:endParaRPr lang="de-DE" sz="1800" b="1" dirty="0">
              <a:solidFill>
                <a:schemeClr val="bg2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4475" y="1255689"/>
            <a:ext cx="7881938" cy="4030699"/>
          </a:xfrm>
        </p:spPr>
        <p:txBody>
          <a:bodyPr anchor="t" anchorCtr="0"/>
          <a:lstStyle>
            <a:lvl1pPr>
              <a:defRPr sz="22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de-DE" dirty="0" err="1" smtClean="0"/>
              <a:t>Health</a:t>
            </a:r>
            <a:r>
              <a:rPr lang="de-DE" dirty="0" smtClean="0"/>
              <a:t> Care in </a:t>
            </a:r>
            <a:r>
              <a:rPr lang="de-DE" dirty="0" err="1" smtClean="0"/>
              <a:t>the</a:t>
            </a:r>
            <a:r>
              <a:rPr lang="de-DE" dirty="0" smtClean="0"/>
              <a:t> Benelux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to Age Well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Ways to Age Well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0FFDA-806E-4B79-BE8B-8F2EFF5C1F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Mather Lifeways Institute on Aging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931988"/>
            <a:ext cx="3921125" cy="378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3550" y="1931988"/>
            <a:ext cx="3922713" cy="3783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14B2C-B8CA-479C-A2ED-0A7E8BADA5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08F5-7F7A-4E66-8AA6-FB17F18271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B7A66-1FA4-49E4-B2B1-01D4CF689E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2524D-3B5D-4AAB-9D5A-CC37FFFAFF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_Hintergrund_02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4788" y="857250"/>
            <a:ext cx="7996237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&gt; Mastertitelformat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931988"/>
            <a:ext cx="7996238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94163" y="654050"/>
            <a:ext cx="4124325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Ways to Age Well</a:t>
            </a: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238" y="611188"/>
            <a:ext cx="6016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1E94482-6EE3-4D32-9433-DF73996FF5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6136" y="6525344"/>
            <a:ext cx="2664296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e-DE" smtClean="0"/>
              <a:t>Mather Lifeways Institute on Aging</a:t>
            </a:r>
            <a:endParaRPr lang="de-DE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79512" y="6551613"/>
            <a:ext cx="43434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de-DE" sz="1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Sebastian</a:t>
            </a:r>
            <a:r>
              <a:rPr lang="de-DE" sz="1200" b="1" baseline="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Eckert, Westfälische Wilhelms-Universität Münster</a:t>
            </a:r>
            <a:endParaRPr lang="de-DE" sz="12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99CC"/>
          </a:solidFill>
          <a:latin typeface="MetaNormal-Roman" pitchFamily="18" charset="0"/>
          <a:ea typeface="ＭＳ Ｐゴシック" pitchFamily="34" charset="-128"/>
        </a:defRPr>
      </a:lvl9pPr>
    </p:titleStyle>
    <p:bodyStyle>
      <a:lvl1pPr marL="1588" indent="179388" algn="l" rtl="0" eaLnBrk="1" fontAlgn="base" hangingPunct="1">
        <a:spcBef>
          <a:spcPct val="20000"/>
        </a:spcBef>
        <a:spcAft>
          <a:spcPct val="0"/>
        </a:spcAft>
        <a:buChar char="•"/>
        <a:defRPr sz="1700">
          <a:solidFill>
            <a:schemeClr val="bg2"/>
          </a:solidFill>
          <a:latin typeface="+mj-lt"/>
          <a:ea typeface="+mn-ea"/>
          <a:cs typeface="+mn-cs"/>
        </a:defRPr>
      </a:lvl1pPr>
      <a:lvl2pPr marL="361950" indent="169863" algn="l" rtl="0" eaLnBrk="1" fontAlgn="base" hangingPunct="1">
        <a:spcBef>
          <a:spcPct val="20000"/>
        </a:spcBef>
        <a:spcAft>
          <a:spcPct val="0"/>
        </a:spcAft>
        <a:buFont typeface="MetaNormal-Roman" pitchFamily="34" charset="0"/>
        <a:buChar char="•"/>
        <a:defRPr sz="1700">
          <a:solidFill>
            <a:schemeClr val="bg2"/>
          </a:solidFill>
          <a:latin typeface="+mj-lt"/>
          <a:ea typeface="+mn-ea"/>
        </a:defRPr>
      </a:lvl2pPr>
      <a:lvl3pPr marL="712788" indent="179388" algn="l" rtl="0" eaLnBrk="1" fontAlgn="base" hangingPunct="1">
        <a:spcBef>
          <a:spcPct val="20000"/>
        </a:spcBef>
        <a:spcAft>
          <a:spcPct val="0"/>
        </a:spcAft>
        <a:buChar char="•"/>
        <a:defRPr sz="1700">
          <a:solidFill>
            <a:schemeClr val="bg2"/>
          </a:solidFill>
          <a:latin typeface="+mj-lt"/>
          <a:ea typeface="+mn-ea"/>
        </a:defRPr>
      </a:lvl3pPr>
      <a:lvl4pPr marL="1073150" indent="180975" algn="l" rtl="0" eaLnBrk="1" fontAlgn="base" hangingPunct="1">
        <a:spcBef>
          <a:spcPct val="20000"/>
        </a:spcBef>
        <a:spcAft>
          <a:spcPct val="0"/>
        </a:spcAft>
        <a:buFont typeface="MetaNormal-Roman" pitchFamily="34" charset="0"/>
        <a:buChar char="•"/>
        <a:defRPr sz="1700">
          <a:solidFill>
            <a:schemeClr val="bg2"/>
          </a:solidFill>
          <a:latin typeface="+mj-lt"/>
          <a:ea typeface="+mn-ea"/>
        </a:defRPr>
      </a:lvl4pPr>
      <a:lvl5pPr marL="1430338" indent="185738" algn="l" rtl="0" eaLnBrk="1" fontAlgn="base" hangingPunct="1">
        <a:spcBef>
          <a:spcPct val="20000"/>
        </a:spcBef>
        <a:spcAft>
          <a:spcPct val="0"/>
        </a:spcAft>
        <a:buFont typeface="MetaNormal-Roman" pitchFamily="34" charset="0"/>
        <a:buChar char="•"/>
        <a:defRPr sz="1700">
          <a:solidFill>
            <a:schemeClr val="bg2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bg2"/>
          </a:solidFill>
          <a:latin typeface="MetaOT-Normal" pitchFamily="64" charset="0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Ways to Age Well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9C7E-3650-4872-A0AC-CE2631FAC0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475" y="1255705"/>
            <a:ext cx="7881938" cy="4030683"/>
          </a:xfrm>
        </p:spPr>
        <p:txBody>
          <a:bodyPr/>
          <a:lstStyle/>
          <a:p>
            <a:pPr eaLnBrk="1" hangingPunct="1"/>
            <a:r>
              <a:rPr lang="de-DE" sz="3000" b="1" dirty="0" err="1" smtClean="0"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3000" b="1" dirty="0" smtClean="0">
                <a:latin typeface="Times New Roman" pitchFamily="18" charset="0"/>
                <a:cs typeface="Times New Roman" pitchFamily="18" charset="0"/>
              </a:rPr>
              <a:t> Care in </a:t>
            </a:r>
            <a:r>
              <a:rPr lang="de-DE" sz="3000" b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3000" b="1" dirty="0" smtClean="0">
                <a:latin typeface="Times New Roman" pitchFamily="18" charset="0"/>
                <a:cs typeface="Times New Roman" pitchFamily="18" charset="0"/>
              </a:rPr>
              <a:t> Benelux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Services </a:t>
            </a:r>
            <a:r>
              <a:rPr lang="de-DE" sz="22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de-DE" sz="2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de-DE" sz="22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Older</a:t>
            </a:r>
            <a:r>
              <a:rPr lang="de-DE" sz="2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2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Adults</a:t>
            </a:r>
            <a:r>
              <a:rPr lang="de-DE" sz="2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22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de-DE" dirty="0" smtClean="0">
                <a:solidFill>
                  <a:schemeClr val="bg2"/>
                </a:solidFill>
              </a:rPr>
              <a:t/>
            </a:r>
            <a:br>
              <a:rPr lang="de-DE" dirty="0" smtClean="0">
                <a:solidFill>
                  <a:schemeClr val="bg2"/>
                </a:solidFill>
              </a:rPr>
            </a:br>
            <a:r>
              <a:rPr lang="de-DE" dirty="0" smtClean="0">
                <a:solidFill>
                  <a:schemeClr val="bg2"/>
                </a:solidFill>
              </a:rPr>
              <a:t/>
            </a:r>
            <a:br>
              <a:rPr lang="de-DE" dirty="0" smtClean="0">
                <a:solidFill>
                  <a:schemeClr val="bg2"/>
                </a:solidFill>
              </a:rPr>
            </a:br>
            <a:r>
              <a:rPr lang="de-DE" dirty="0" smtClean="0">
                <a:solidFill>
                  <a:schemeClr val="bg2"/>
                </a:solidFill>
              </a:rPr>
              <a:t/>
            </a:r>
            <a:br>
              <a:rPr lang="de-DE" dirty="0" smtClean="0">
                <a:solidFill>
                  <a:schemeClr val="bg2"/>
                </a:solidFill>
              </a:rPr>
            </a:br>
            <a:r>
              <a:rPr lang="de-DE" dirty="0" smtClean="0">
                <a:solidFill>
                  <a:schemeClr val="bg2"/>
                </a:solidFill>
              </a:rPr>
              <a:t/>
            </a:r>
            <a:br>
              <a:rPr lang="de-DE" dirty="0" smtClean="0">
                <a:solidFill>
                  <a:schemeClr val="bg2"/>
                </a:solidFill>
              </a:rPr>
            </a:br>
            <a:r>
              <a:rPr lang="de-DE" sz="2800" dirty="0" err="1" smtClean="0"/>
              <a:t>Ways</a:t>
            </a:r>
            <a:r>
              <a:rPr lang="de-DE" sz="2800" dirty="0" smtClean="0"/>
              <a:t> to Age Well</a:t>
            </a:r>
            <a:endParaRPr lang="de-DE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 descr="Benelux_schematic_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88640"/>
            <a:ext cx="2184590" cy="2540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268760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90872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(1/4)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Gerade Verbindung 13"/>
          <p:cNvCxnSpPr/>
          <p:nvPr/>
        </p:nvCxnSpPr>
        <p:spPr bwMode="auto">
          <a:xfrm rot="5400000">
            <a:off x="4824028" y="166480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17"/>
          <p:cNvCxnSpPr/>
          <p:nvPr/>
        </p:nvCxnSpPr>
        <p:spPr bwMode="auto">
          <a:xfrm>
            <a:off x="3203848" y="1772816"/>
            <a:ext cx="30963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rot="5400000">
            <a:off x="1223628" y="4617132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 Verbindung 19"/>
          <p:cNvCxnSpPr/>
          <p:nvPr/>
        </p:nvCxnSpPr>
        <p:spPr bwMode="auto">
          <a:xfrm rot="5400000">
            <a:off x="-864604" y="4617132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 rot="5400000">
            <a:off x="6192180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22"/>
          <p:cNvCxnSpPr/>
          <p:nvPr/>
        </p:nvCxnSpPr>
        <p:spPr bwMode="auto">
          <a:xfrm rot="5400000">
            <a:off x="3095836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Abgerundetes Rechteck 23"/>
          <p:cNvSpPr/>
          <p:nvPr/>
        </p:nvSpPr>
        <p:spPr bwMode="auto">
          <a:xfrm>
            <a:off x="2483768" y="1988840"/>
            <a:ext cx="1440160" cy="504056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843808" y="206084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Gerade Verbindung 25"/>
          <p:cNvCxnSpPr>
            <a:stCxn id="24" idx="2"/>
          </p:cNvCxnSpPr>
          <p:nvPr/>
        </p:nvCxnSpPr>
        <p:spPr bwMode="auto">
          <a:xfrm rot="5400000">
            <a:off x="3131840" y="2564904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Gerade Verbindung 26"/>
          <p:cNvCxnSpPr/>
          <p:nvPr/>
        </p:nvCxnSpPr>
        <p:spPr bwMode="auto">
          <a:xfrm rot="10800000">
            <a:off x="683568" y="2636912"/>
            <a:ext cx="42484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Abgerundetes Rechteck 30"/>
          <p:cNvSpPr/>
          <p:nvPr/>
        </p:nvSpPr>
        <p:spPr bwMode="auto">
          <a:xfrm>
            <a:off x="2195736" y="2852936"/>
            <a:ext cx="1440160" cy="504056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179512" y="2852936"/>
            <a:ext cx="1512168" cy="504056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4067944" y="2852936"/>
            <a:ext cx="1440160" cy="504056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37" name="Gerade Verbindung 36"/>
          <p:cNvCxnSpPr/>
          <p:nvPr/>
        </p:nvCxnSpPr>
        <p:spPr bwMode="auto">
          <a:xfrm rot="5400000">
            <a:off x="575556" y="27449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Gerade Verbindung 37"/>
          <p:cNvCxnSpPr/>
          <p:nvPr/>
        </p:nvCxnSpPr>
        <p:spPr bwMode="auto">
          <a:xfrm rot="5400000">
            <a:off x="3095836" y="27449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 rot="5400000">
            <a:off x="4824028" y="27449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 rot="5400000">
            <a:off x="3095836" y="4617132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Abgerundetes Rechteck 44"/>
          <p:cNvSpPr/>
          <p:nvPr/>
        </p:nvSpPr>
        <p:spPr bwMode="auto">
          <a:xfrm>
            <a:off x="5652120" y="1988840"/>
            <a:ext cx="1440160" cy="504056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46" name="Gerade Verbindung 45"/>
          <p:cNvCxnSpPr/>
          <p:nvPr/>
        </p:nvCxnSpPr>
        <p:spPr bwMode="auto">
          <a:xfrm rot="5400000">
            <a:off x="4283968" y="4149080"/>
            <a:ext cx="33123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5724128" y="191683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endParaRPr lang="de-DE" sz="16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79512" y="2852936"/>
            <a:ext cx="161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Sport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195736" y="285293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Center for Needs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(CIZ)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067944" y="28529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 Authority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Nza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Gerade Verbindung 58"/>
          <p:cNvCxnSpPr/>
          <p:nvPr/>
        </p:nvCxnSpPr>
        <p:spPr bwMode="auto">
          <a:xfrm>
            <a:off x="5940152" y="299695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 Verbindung 60"/>
          <p:cNvCxnSpPr/>
          <p:nvPr/>
        </p:nvCxnSpPr>
        <p:spPr bwMode="auto">
          <a:xfrm>
            <a:off x="5940152" y="515719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5940152" y="5805264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62"/>
          <p:cNvCxnSpPr/>
          <p:nvPr/>
        </p:nvCxnSpPr>
        <p:spPr bwMode="auto">
          <a:xfrm>
            <a:off x="4355976" y="443711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 Verbindung 63"/>
          <p:cNvCxnSpPr/>
          <p:nvPr/>
        </p:nvCxnSpPr>
        <p:spPr bwMode="auto">
          <a:xfrm>
            <a:off x="2483768" y="443711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Gerade Verbindung 64"/>
          <p:cNvCxnSpPr/>
          <p:nvPr/>
        </p:nvCxnSpPr>
        <p:spPr bwMode="auto">
          <a:xfrm>
            <a:off x="395536" y="587727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Gerade Verbindung 65"/>
          <p:cNvCxnSpPr/>
          <p:nvPr/>
        </p:nvCxnSpPr>
        <p:spPr bwMode="auto">
          <a:xfrm>
            <a:off x="395536" y="479715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Gerade Verbindung 67"/>
          <p:cNvCxnSpPr/>
          <p:nvPr/>
        </p:nvCxnSpPr>
        <p:spPr bwMode="auto">
          <a:xfrm>
            <a:off x="395536" y="3573016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Gerade Verbindung 70"/>
          <p:cNvCxnSpPr/>
          <p:nvPr/>
        </p:nvCxnSpPr>
        <p:spPr bwMode="auto">
          <a:xfrm>
            <a:off x="5940152" y="3645024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Gerade Verbindung 71"/>
          <p:cNvCxnSpPr/>
          <p:nvPr/>
        </p:nvCxnSpPr>
        <p:spPr bwMode="auto">
          <a:xfrm>
            <a:off x="5940152" y="4149080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Gerade Verbindung 72"/>
          <p:cNvCxnSpPr/>
          <p:nvPr/>
        </p:nvCxnSpPr>
        <p:spPr bwMode="auto">
          <a:xfrm>
            <a:off x="5940152" y="4653136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feld 73"/>
          <p:cNvSpPr txBox="1"/>
          <p:nvPr/>
        </p:nvSpPr>
        <p:spPr>
          <a:xfrm>
            <a:off x="6228184" y="27809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NIGZ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Netherland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Institute for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Promotion)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156176" y="34290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UNO (University Network of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elderly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Care)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56176" y="400506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156176" y="450912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RIVM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6156176" y="501317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SOON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156176" y="558924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NeVeP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72000" y="3861048"/>
            <a:ext cx="122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Supervise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markets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provision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insurance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purchasing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699792" y="4005064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Assesses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patients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`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situations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decides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539552" y="3356992"/>
            <a:ext cx="1872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Long-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residential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nursing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): AWBZ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Exceptional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Medical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Expenses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539552" y="4509120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Short-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acute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…):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Insurance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Allowance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539552" y="55172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Administration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268760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90872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(2/4)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auto">
          <a:xfrm rot="5400000">
            <a:off x="4824028" y="166480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203848" y="1772816"/>
            <a:ext cx="30963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 rot="5400000">
            <a:off x="6192180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/>
          <p:nvPr/>
        </p:nvCxnSpPr>
        <p:spPr bwMode="auto">
          <a:xfrm rot="5400000">
            <a:off x="3095836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2483768" y="1988840"/>
            <a:ext cx="1440160" cy="504056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843808" y="206084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5652120" y="1988840"/>
            <a:ext cx="1440160" cy="504056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724128" y="191683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endParaRPr lang="de-DE" sz="16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 descr="Dutch Health-Organiza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564904"/>
            <a:ext cx="7880163" cy="360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268760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90872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(3/4)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Gerade Verbindung 13"/>
          <p:cNvCxnSpPr/>
          <p:nvPr/>
        </p:nvCxnSpPr>
        <p:spPr bwMode="auto">
          <a:xfrm rot="5400000">
            <a:off x="4824028" y="166480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17"/>
          <p:cNvCxnSpPr/>
          <p:nvPr/>
        </p:nvCxnSpPr>
        <p:spPr bwMode="auto">
          <a:xfrm>
            <a:off x="3203848" y="1772816"/>
            <a:ext cx="30963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rot="5400000">
            <a:off x="1223628" y="4617132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 Verbindung 19"/>
          <p:cNvCxnSpPr/>
          <p:nvPr/>
        </p:nvCxnSpPr>
        <p:spPr bwMode="auto">
          <a:xfrm rot="5400000">
            <a:off x="-864604" y="4617132"/>
            <a:ext cx="25202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/>
        </p:nvCxnSpPr>
        <p:spPr bwMode="auto">
          <a:xfrm rot="5400000">
            <a:off x="6192180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22"/>
          <p:cNvCxnSpPr/>
          <p:nvPr/>
        </p:nvCxnSpPr>
        <p:spPr bwMode="auto">
          <a:xfrm rot="5400000">
            <a:off x="3095836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Abgerundetes Rechteck 23"/>
          <p:cNvSpPr/>
          <p:nvPr/>
        </p:nvSpPr>
        <p:spPr bwMode="auto">
          <a:xfrm>
            <a:off x="2483768" y="1988840"/>
            <a:ext cx="1440160" cy="504056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843808" y="206084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6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Gerade Verbindung 25"/>
          <p:cNvCxnSpPr>
            <a:stCxn id="24" idx="2"/>
          </p:cNvCxnSpPr>
          <p:nvPr/>
        </p:nvCxnSpPr>
        <p:spPr bwMode="auto">
          <a:xfrm rot="5400000">
            <a:off x="3131840" y="2564904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Gerade Verbindung 26"/>
          <p:cNvCxnSpPr/>
          <p:nvPr/>
        </p:nvCxnSpPr>
        <p:spPr bwMode="auto">
          <a:xfrm rot="10800000">
            <a:off x="683568" y="2636912"/>
            <a:ext cx="42484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Abgerundetes Rechteck 30"/>
          <p:cNvSpPr/>
          <p:nvPr/>
        </p:nvSpPr>
        <p:spPr bwMode="auto">
          <a:xfrm>
            <a:off x="2195736" y="2852936"/>
            <a:ext cx="1440160" cy="504056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179512" y="2852936"/>
            <a:ext cx="1512168" cy="504056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4067944" y="2852936"/>
            <a:ext cx="1440160" cy="504056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37" name="Gerade Verbindung 36"/>
          <p:cNvCxnSpPr/>
          <p:nvPr/>
        </p:nvCxnSpPr>
        <p:spPr bwMode="auto">
          <a:xfrm rot="5400000">
            <a:off x="575556" y="27449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Gerade Verbindung 37"/>
          <p:cNvCxnSpPr/>
          <p:nvPr/>
        </p:nvCxnSpPr>
        <p:spPr bwMode="auto">
          <a:xfrm rot="5400000">
            <a:off x="3095836" y="27449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 rot="5400000">
            <a:off x="4824028" y="27449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 rot="5400000">
            <a:off x="3131840" y="4581128"/>
            <a:ext cx="24482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Abgerundetes Rechteck 44"/>
          <p:cNvSpPr/>
          <p:nvPr/>
        </p:nvSpPr>
        <p:spPr bwMode="auto">
          <a:xfrm>
            <a:off x="5652120" y="1988840"/>
            <a:ext cx="1440160" cy="504056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46" name="Gerade Verbindung 45"/>
          <p:cNvCxnSpPr/>
          <p:nvPr/>
        </p:nvCxnSpPr>
        <p:spPr bwMode="auto">
          <a:xfrm rot="5400000">
            <a:off x="4283968" y="4149080"/>
            <a:ext cx="33123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5724128" y="191683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endParaRPr lang="de-DE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79512" y="2852936"/>
            <a:ext cx="161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Welfare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Sport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195736" y="285293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Center for Needs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(CIZ)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067944" y="28529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Care Authority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Nza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Gerade Verbindung 58"/>
          <p:cNvCxnSpPr/>
          <p:nvPr/>
        </p:nvCxnSpPr>
        <p:spPr bwMode="auto">
          <a:xfrm>
            <a:off x="5940152" y="299695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 Verbindung 60"/>
          <p:cNvCxnSpPr/>
          <p:nvPr/>
        </p:nvCxnSpPr>
        <p:spPr bwMode="auto">
          <a:xfrm>
            <a:off x="5940152" y="515719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5940152" y="5805264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62"/>
          <p:cNvCxnSpPr/>
          <p:nvPr/>
        </p:nvCxnSpPr>
        <p:spPr bwMode="auto">
          <a:xfrm>
            <a:off x="4355976" y="443711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 Verbindung 63"/>
          <p:cNvCxnSpPr/>
          <p:nvPr/>
        </p:nvCxnSpPr>
        <p:spPr bwMode="auto">
          <a:xfrm>
            <a:off x="2483768" y="443711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Gerade Verbindung 64"/>
          <p:cNvCxnSpPr/>
          <p:nvPr/>
        </p:nvCxnSpPr>
        <p:spPr bwMode="auto">
          <a:xfrm>
            <a:off x="395536" y="587727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Gerade Verbindung 65"/>
          <p:cNvCxnSpPr/>
          <p:nvPr/>
        </p:nvCxnSpPr>
        <p:spPr bwMode="auto">
          <a:xfrm>
            <a:off x="395536" y="4797152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Gerade Verbindung 67"/>
          <p:cNvCxnSpPr/>
          <p:nvPr/>
        </p:nvCxnSpPr>
        <p:spPr bwMode="auto">
          <a:xfrm>
            <a:off x="395536" y="3573016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Gerade Verbindung 70"/>
          <p:cNvCxnSpPr/>
          <p:nvPr/>
        </p:nvCxnSpPr>
        <p:spPr bwMode="auto">
          <a:xfrm>
            <a:off x="5940152" y="3645024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Gerade Verbindung 71"/>
          <p:cNvCxnSpPr/>
          <p:nvPr/>
        </p:nvCxnSpPr>
        <p:spPr bwMode="auto">
          <a:xfrm>
            <a:off x="5940152" y="4149080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Gerade Verbindung 72"/>
          <p:cNvCxnSpPr/>
          <p:nvPr/>
        </p:nvCxnSpPr>
        <p:spPr bwMode="auto">
          <a:xfrm>
            <a:off x="5940152" y="4653136"/>
            <a:ext cx="216024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feld 73"/>
          <p:cNvSpPr txBox="1"/>
          <p:nvPr/>
        </p:nvSpPr>
        <p:spPr>
          <a:xfrm>
            <a:off x="6228184" y="27809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NIGZ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Netherland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Institute for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Promotion)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156176" y="34290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UNO (University Network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elderly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56176" y="400506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156176" y="450912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RIVM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6156176" y="501317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SOON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156176" y="558924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NeVeP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72000" y="3861048"/>
            <a:ext cx="1224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markets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provision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insurance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purchasing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699792" y="4005064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Assesses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patients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`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situations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decides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539552" y="3356992"/>
            <a:ext cx="1872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Long-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residential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nursing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): AWBZ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Exceptional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Medical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Expenses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539552" y="4509120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Short-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acute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…):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Insurance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Allowance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539552" y="551723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Administration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268760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90872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(4/4)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auto">
          <a:xfrm rot="5400000">
            <a:off x="4824028" y="166480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203848" y="1772816"/>
            <a:ext cx="30963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 rot="5400000">
            <a:off x="6192180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/>
          <p:nvPr/>
        </p:nvCxnSpPr>
        <p:spPr bwMode="auto">
          <a:xfrm rot="5400000">
            <a:off x="3095836" y="188082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2483768" y="1988840"/>
            <a:ext cx="1440160" cy="504056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843808" y="206084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6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5652120" y="1988840"/>
            <a:ext cx="1440160" cy="504056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724128" y="191683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endParaRPr lang="de-DE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 descr="Dutch Healt-Organization Par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564904"/>
            <a:ext cx="7856198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2.3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Remarks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206084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8% of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older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residential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nursing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funded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AWBZ + individual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based on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household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situation</a:t>
            </a:r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67544" y="3501008"/>
            <a:ext cx="576064" cy="432048"/>
          </a:xfrm>
          <a:prstGeom prst="ellipse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Plus 16"/>
          <p:cNvSpPr/>
          <p:nvPr/>
        </p:nvSpPr>
        <p:spPr bwMode="auto">
          <a:xfrm>
            <a:off x="611560" y="3573016"/>
            <a:ext cx="288032" cy="288032"/>
          </a:xfrm>
          <a:prstGeom prst="mathPlus">
            <a:avLst/>
          </a:prstGeom>
          <a:solidFill>
            <a:srgbClr val="FFFF00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15616" y="357301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Easy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geriatric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medical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endParaRPr lang="de-DE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467544" y="4149080"/>
            <a:ext cx="576064" cy="432048"/>
          </a:xfrm>
          <a:prstGeom prst="ellipse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" name="Minus 19"/>
          <p:cNvSpPr/>
          <p:nvPr/>
        </p:nvSpPr>
        <p:spPr bwMode="auto">
          <a:xfrm>
            <a:off x="539552" y="4149080"/>
            <a:ext cx="432048" cy="360040"/>
          </a:xfrm>
          <a:prstGeom prst="mathMinus">
            <a:avLst/>
          </a:prstGeom>
          <a:solidFill>
            <a:srgbClr val="FFFF00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187624" y="414908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Waiting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admission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residential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nursing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endParaRPr lang="de-DE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51520" y="5877272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 For </a:t>
            </a:r>
            <a:r>
              <a:rPr lang="de-DE" sz="12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de-DE" sz="1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de-DE" sz="1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PDF „</a:t>
            </a:r>
            <a:r>
              <a:rPr lang="de-DE" sz="12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de-DE" sz="1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</a:t>
            </a:r>
            <a:r>
              <a:rPr lang="de-DE" sz="1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 Performance“</a:t>
            </a:r>
            <a:endParaRPr lang="de-DE" sz="12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(1/4)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Kontakte Netherla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988840"/>
            <a:ext cx="3448050" cy="1438275"/>
          </a:xfrm>
          <a:prstGeom prst="rect">
            <a:avLst/>
          </a:prstGeom>
        </p:spPr>
      </p:pic>
      <p:pic>
        <p:nvPicPr>
          <p:cNvPr id="15" name="Grafik 14" descr="NeVeP_Contac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5" y="2996952"/>
            <a:ext cx="5538026" cy="3069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Minus 16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Grafik 18" descr="SHARE_Contac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988840"/>
            <a:ext cx="6122114" cy="322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(3/4)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Kontakte_Netherlands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08920"/>
            <a:ext cx="7812360" cy="2834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(4/4)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Kontakte_Netherland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80928"/>
            <a:ext cx="8172400" cy="223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>
          <a:xfrm>
            <a:off x="204788" y="857250"/>
            <a:ext cx="7996237" cy="987573"/>
          </a:xfrm>
        </p:spPr>
        <p:txBody>
          <a:bodyPr/>
          <a:lstStyle/>
          <a:p>
            <a:pPr eaLnBrk="1" hangingPunct="1"/>
            <a:r>
              <a:rPr lang="de-DE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de-DE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3000" b="1" dirty="0" smtClean="0">
                <a:latin typeface="Times New Roman" pitchFamily="18" charset="0"/>
                <a:cs typeface="Times New Roman" pitchFamily="18" charset="0"/>
              </a:rPr>
            </a:br>
            <a:endParaRPr lang="de-DE" sz="3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 bwMode="auto">
          <a:xfrm>
            <a:off x="-1188640" y="1412776"/>
            <a:ext cx="10837712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1907704" y="2060848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907704" y="3140968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907704" y="4149080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907704" y="5229200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771800" y="22048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Tasks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800" y="32849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771800" y="436510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Belgium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771800" y="537321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Luxembourg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5796136" y="1988840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7" name="Grafik 26" descr="Pic_older adults1.jpg"/>
          <p:cNvPicPr>
            <a:picLocks noChangeAspect="1"/>
          </p:cNvPicPr>
          <p:nvPr/>
        </p:nvPicPr>
        <p:blipFill>
          <a:blip r:embed="rId3" cstate="print">
            <a:lum bright="40000"/>
          </a:blip>
          <a:stretch>
            <a:fillRect/>
          </a:stretch>
        </p:blipFill>
        <p:spPr>
          <a:xfrm>
            <a:off x="5868144" y="2060848"/>
            <a:ext cx="864096" cy="816586"/>
          </a:xfrm>
          <a:prstGeom prst="rect">
            <a:avLst/>
          </a:prstGeom>
        </p:spPr>
      </p:pic>
      <p:sp>
        <p:nvSpPr>
          <p:cNvPr id="28" name="Abgerundetes Rechteck 27"/>
          <p:cNvSpPr/>
          <p:nvPr/>
        </p:nvSpPr>
        <p:spPr bwMode="auto">
          <a:xfrm>
            <a:off x="5868144" y="3068960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5868144" y="4077072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5868144" y="5157192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1" name="Grafik 30" descr="Pic_older adults.jpg"/>
          <p:cNvPicPr>
            <a:picLocks noChangeAspect="1"/>
          </p:cNvPicPr>
          <p:nvPr/>
        </p:nvPicPr>
        <p:blipFill>
          <a:blip r:embed="rId4" cstate="print">
            <a:lum bright="40000"/>
          </a:blip>
          <a:stretch>
            <a:fillRect/>
          </a:stretch>
        </p:blipFill>
        <p:spPr>
          <a:xfrm>
            <a:off x="5940152" y="3140968"/>
            <a:ext cx="864096" cy="792088"/>
          </a:xfrm>
          <a:prstGeom prst="rect">
            <a:avLst/>
          </a:prstGeom>
        </p:spPr>
      </p:pic>
      <p:pic>
        <p:nvPicPr>
          <p:cNvPr id="32" name="Grafik 31" descr="Pic_older adults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4149080"/>
            <a:ext cx="864096" cy="792088"/>
          </a:xfrm>
          <a:prstGeom prst="rect">
            <a:avLst/>
          </a:prstGeom>
        </p:spPr>
      </p:pic>
      <p:pic>
        <p:nvPicPr>
          <p:cNvPr id="33" name="Grafik 32" descr="Pic_older adults3.jpg"/>
          <p:cNvPicPr>
            <a:picLocks noChangeAspect="1"/>
          </p:cNvPicPr>
          <p:nvPr/>
        </p:nvPicPr>
        <p:blipFill>
          <a:blip r:embed="rId6" cstate="print">
            <a:lum bright="40000"/>
          </a:blip>
          <a:stretch>
            <a:fillRect/>
          </a:stretch>
        </p:blipFill>
        <p:spPr>
          <a:xfrm>
            <a:off x="5940152" y="5229200"/>
            <a:ext cx="86409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>
          <a:xfrm>
            <a:off x="204788" y="857250"/>
            <a:ext cx="7996237" cy="987573"/>
          </a:xfrm>
        </p:spPr>
        <p:txBody>
          <a:bodyPr/>
          <a:lstStyle/>
          <a:p>
            <a:pPr eaLnBrk="1" hangingPunct="1"/>
            <a:r>
              <a:rPr lang="de-DE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de-DE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3000" b="1" dirty="0" smtClean="0">
                <a:latin typeface="Times New Roman" pitchFamily="18" charset="0"/>
                <a:cs typeface="Times New Roman" pitchFamily="18" charset="0"/>
              </a:rPr>
            </a:br>
            <a:endParaRPr lang="de-DE" sz="3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 bwMode="auto">
          <a:xfrm>
            <a:off x="-1188640" y="1412776"/>
            <a:ext cx="10837712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1907704" y="2060848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907704" y="3140968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907704" y="4149080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907704" y="5229200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771800" y="22048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1. Tasks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800" y="32849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771800" y="436510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Belgium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771800" y="537321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4. Luxembourg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5796136" y="1988840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7" name="Grafik 26" descr="Pic_older adult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060848"/>
            <a:ext cx="864096" cy="816586"/>
          </a:xfrm>
          <a:prstGeom prst="rect">
            <a:avLst/>
          </a:prstGeom>
        </p:spPr>
      </p:pic>
      <p:sp>
        <p:nvSpPr>
          <p:cNvPr id="28" name="Abgerundetes Rechteck 27"/>
          <p:cNvSpPr/>
          <p:nvPr/>
        </p:nvSpPr>
        <p:spPr bwMode="auto">
          <a:xfrm>
            <a:off x="5868144" y="3068960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5868144" y="4077072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5868144" y="5157192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1" name="Grafik 30" descr="Pic_older adul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3140968"/>
            <a:ext cx="864096" cy="792088"/>
          </a:xfrm>
          <a:prstGeom prst="rect">
            <a:avLst/>
          </a:prstGeom>
        </p:spPr>
      </p:pic>
      <p:pic>
        <p:nvPicPr>
          <p:cNvPr id="32" name="Grafik 31" descr="Pic_older adults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0152" y="4149080"/>
            <a:ext cx="864096" cy="792088"/>
          </a:xfrm>
          <a:prstGeom prst="rect">
            <a:avLst/>
          </a:prstGeom>
        </p:spPr>
      </p:pic>
      <p:pic>
        <p:nvPicPr>
          <p:cNvPr id="33" name="Grafik 32" descr="Pic_older adults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5229200"/>
            <a:ext cx="86409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Facts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Belgium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WHO_Belgi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132856"/>
            <a:ext cx="6480720" cy="311960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83568" y="522920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Source: WHO</a:t>
            </a:r>
            <a:endParaRPr lang="de-DE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268760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90872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(1/2)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auto">
          <a:xfrm rot="5400000">
            <a:off x="3707904" y="177281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 rot="10800000">
            <a:off x="2267744" y="1916832"/>
            <a:ext cx="3168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 rot="5400000">
            <a:off x="5292080" y="206084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/>
          <p:nvPr/>
        </p:nvCxnSpPr>
        <p:spPr bwMode="auto">
          <a:xfrm rot="5400000">
            <a:off x="2123728" y="206084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1403648" y="2204864"/>
            <a:ext cx="1872208" cy="576064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835696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 rot="5400000">
            <a:off x="2123728" y="292494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 Verbindung 19"/>
          <p:cNvCxnSpPr/>
          <p:nvPr/>
        </p:nvCxnSpPr>
        <p:spPr bwMode="auto">
          <a:xfrm rot="10800000">
            <a:off x="467544" y="3068960"/>
            <a:ext cx="34563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Abgerundetes Rechteck 20"/>
          <p:cNvSpPr/>
          <p:nvPr/>
        </p:nvSpPr>
        <p:spPr bwMode="auto">
          <a:xfrm>
            <a:off x="179512" y="3356992"/>
            <a:ext cx="1800200" cy="792088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2627784" y="3356992"/>
            <a:ext cx="1872208" cy="792088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23" name="Gerade Verbindung 22"/>
          <p:cNvCxnSpPr/>
          <p:nvPr/>
        </p:nvCxnSpPr>
        <p:spPr bwMode="auto">
          <a:xfrm rot="5400000">
            <a:off x="323528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 rot="5400000">
            <a:off x="3779912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4860032" y="2204864"/>
            <a:ext cx="1872208" cy="57606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60032" y="220486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Organi-zations</a:t>
            </a:r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/Initiatives</a:t>
            </a:r>
            <a:endParaRPr lang="de-DE" sz="16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79512" y="335699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National Institute for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Sickness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Disability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Insurance *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555776" y="342900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Community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Ministries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,-French,-German-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speaking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Gerade Verbindung 28"/>
          <p:cNvCxnSpPr/>
          <p:nvPr/>
        </p:nvCxnSpPr>
        <p:spPr bwMode="auto">
          <a:xfrm rot="5400000">
            <a:off x="1547664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 rot="5400000">
            <a:off x="2699792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 rot="5400000">
            <a:off x="1439652" y="440110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 rot="5400000">
            <a:off x="2591780" y="440110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Abgerundetes Rechteck 35"/>
          <p:cNvSpPr/>
          <p:nvPr/>
        </p:nvSpPr>
        <p:spPr bwMode="auto">
          <a:xfrm>
            <a:off x="539552" y="4653136"/>
            <a:ext cx="1800200" cy="792088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2627784" y="4653136"/>
            <a:ext cx="1800200" cy="792088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67544" y="472514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Federal Public Service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Food Chain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Environment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4725144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Federal Public Service Social Security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 bwMode="auto">
          <a:xfrm rot="5400000">
            <a:off x="3491880" y="4365104"/>
            <a:ext cx="3168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 Verbindung 41"/>
          <p:cNvCxnSpPr/>
          <p:nvPr/>
        </p:nvCxnSpPr>
        <p:spPr bwMode="auto">
          <a:xfrm>
            <a:off x="5076056" y="314096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>
            <a:off x="5076056" y="364502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>
            <a:off x="5076056" y="414908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5076056" y="465313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Gerade Verbindung 46"/>
          <p:cNvCxnSpPr/>
          <p:nvPr/>
        </p:nvCxnSpPr>
        <p:spPr bwMode="auto">
          <a:xfrm>
            <a:off x="5076056" y="522920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Gerade Verbindung 47"/>
          <p:cNvCxnSpPr/>
          <p:nvPr/>
        </p:nvCxnSpPr>
        <p:spPr bwMode="auto">
          <a:xfrm>
            <a:off x="5076056" y="594928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5364088" y="29249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KCE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Belgian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Center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364088" y="342900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NARIC (National Academic Recognition Information 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Center)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5364088" y="400506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Eurodiaconia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43711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Flemish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Community: SITs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Cooperation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Initiatives in Home 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364088" y="50131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French Community: CSSDS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Coordina-tion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Home Care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Services)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436096" y="56612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Integrated Service for Home Care (GDT – SISD)**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268760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90872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(2/2)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auto">
          <a:xfrm rot="5400000">
            <a:off x="3707904" y="177281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 rot="10800000">
            <a:off x="2267744" y="1916832"/>
            <a:ext cx="3168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 rot="5400000">
            <a:off x="5292080" y="206084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/>
          <p:nvPr/>
        </p:nvCxnSpPr>
        <p:spPr bwMode="auto">
          <a:xfrm rot="5400000">
            <a:off x="2123728" y="206084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Abgerundetes Rechteck 16"/>
          <p:cNvSpPr/>
          <p:nvPr/>
        </p:nvSpPr>
        <p:spPr bwMode="auto">
          <a:xfrm>
            <a:off x="1403648" y="2204864"/>
            <a:ext cx="1872208" cy="57606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835696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8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 rot="5400000">
            <a:off x="2123728" y="292494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Gerade Verbindung 19"/>
          <p:cNvCxnSpPr/>
          <p:nvPr/>
        </p:nvCxnSpPr>
        <p:spPr bwMode="auto">
          <a:xfrm rot="10800000">
            <a:off x="467544" y="3068960"/>
            <a:ext cx="34563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Abgerundetes Rechteck 20"/>
          <p:cNvSpPr/>
          <p:nvPr/>
        </p:nvSpPr>
        <p:spPr bwMode="auto">
          <a:xfrm>
            <a:off x="179512" y="3356992"/>
            <a:ext cx="1800200" cy="792088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2627784" y="3356992"/>
            <a:ext cx="1872208" cy="792088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23" name="Gerade Verbindung 22"/>
          <p:cNvCxnSpPr/>
          <p:nvPr/>
        </p:nvCxnSpPr>
        <p:spPr bwMode="auto">
          <a:xfrm rot="5400000">
            <a:off x="323528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 rot="5400000">
            <a:off x="3779912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4860032" y="2204864"/>
            <a:ext cx="1872208" cy="576064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860032" y="220486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Organi-zations</a:t>
            </a:r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/Initiatives</a:t>
            </a:r>
            <a:endParaRPr lang="de-DE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79512" y="335699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National Institute for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Sickness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Disability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Insurance *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555776" y="342900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Community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Ministries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,-French,-German-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speaking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Gerade Verbindung 28"/>
          <p:cNvCxnSpPr/>
          <p:nvPr/>
        </p:nvCxnSpPr>
        <p:spPr bwMode="auto">
          <a:xfrm rot="5400000">
            <a:off x="1547664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/>
        </p:nvCxnSpPr>
        <p:spPr bwMode="auto">
          <a:xfrm rot="5400000">
            <a:off x="2699792" y="321297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 Verbindung 31"/>
          <p:cNvCxnSpPr/>
          <p:nvPr/>
        </p:nvCxnSpPr>
        <p:spPr bwMode="auto">
          <a:xfrm rot="5400000">
            <a:off x="1439652" y="440110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 rot="5400000">
            <a:off x="2591780" y="440110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Abgerundetes Rechteck 35"/>
          <p:cNvSpPr/>
          <p:nvPr/>
        </p:nvSpPr>
        <p:spPr bwMode="auto">
          <a:xfrm>
            <a:off x="539552" y="4653136"/>
            <a:ext cx="1800200" cy="792088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2627784" y="4653136"/>
            <a:ext cx="1800200" cy="792088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67544" y="4725144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Federal Public Service of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Food Chain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Environment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4725144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Federal Public Service Social Security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 bwMode="auto">
          <a:xfrm rot="5400000">
            <a:off x="3491880" y="4365104"/>
            <a:ext cx="3168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 Verbindung 41"/>
          <p:cNvCxnSpPr/>
          <p:nvPr/>
        </p:nvCxnSpPr>
        <p:spPr bwMode="auto">
          <a:xfrm>
            <a:off x="5076056" y="314096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>
            <a:off x="5076056" y="364502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Gerade Verbindung 44"/>
          <p:cNvCxnSpPr/>
          <p:nvPr/>
        </p:nvCxnSpPr>
        <p:spPr bwMode="auto">
          <a:xfrm>
            <a:off x="5076056" y="414908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5076056" y="4653136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Gerade Verbindung 46"/>
          <p:cNvCxnSpPr/>
          <p:nvPr/>
        </p:nvCxnSpPr>
        <p:spPr bwMode="auto">
          <a:xfrm>
            <a:off x="5076056" y="522920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Gerade Verbindung 47"/>
          <p:cNvCxnSpPr/>
          <p:nvPr/>
        </p:nvCxnSpPr>
        <p:spPr bwMode="auto">
          <a:xfrm>
            <a:off x="5076056" y="594928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5364088" y="29249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KCE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Belgian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Center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364088" y="342900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NARIC (National Academic Recognition Information 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Center)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5364088" y="400506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Eurodiaconia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364088" y="443711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Flemish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Community: SITs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Cooperation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Initiatives in Home 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364088" y="50131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French Community: CSSDS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Coordina-tion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Centres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for Home Care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Services)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436096" y="56612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Integrated Service for Home Care (GDT – SISD)**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Remarks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1988840"/>
            <a:ext cx="698477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publicly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funded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mainly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privately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regional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government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für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aspects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elderly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residential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nursing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homes</a:t>
            </a:r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general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transferring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funds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not-</a:t>
            </a:r>
          </a:p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for-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profit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privately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managed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sickness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funds</a:t>
            </a:r>
            <a:endParaRPr lang="de-DE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4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**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coordinate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disciplines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involved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geographic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(1/5)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Ministry of Health_Contac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097678"/>
            <a:ext cx="6192688" cy="3419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(2/5)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Kontakte_Belgi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204864"/>
            <a:ext cx="4390256" cy="3335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(3/5)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Grafik 13" descr="WHO_Kontak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08920"/>
            <a:ext cx="7884368" cy="295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(4/5)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SHARE_Contac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916832"/>
            <a:ext cx="5112568" cy="3983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91683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8448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(5/5)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Senioren Unie_Contac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348880"/>
            <a:ext cx="7360918" cy="3260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>
          <a:xfrm>
            <a:off x="204788" y="857250"/>
            <a:ext cx="7996237" cy="987573"/>
          </a:xfrm>
        </p:spPr>
        <p:txBody>
          <a:bodyPr/>
          <a:lstStyle/>
          <a:p>
            <a:pPr eaLnBrk="1" hangingPunct="1"/>
            <a:r>
              <a:rPr lang="de-DE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de-DE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3000" b="1" dirty="0" smtClean="0">
                <a:latin typeface="Times New Roman" pitchFamily="18" charset="0"/>
                <a:cs typeface="Times New Roman" pitchFamily="18" charset="0"/>
              </a:rPr>
            </a:br>
            <a:endParaRPr lang="de-DE" sz="3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 bwMode="auto">
          <a:xfrm>
            <a:off x="-1188640" y="1412776"/>
            <a:ext cx="10837712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1907704" y="2060848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907704" y="3140968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907704" y="4149080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907704" y="5229200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771800" y="22048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Tasks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800" y="32849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771800" y="436510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Belgium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771800" y="537321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4. Luxembourg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5796136" y="1988840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7" name="Grafik 26" descr="Pic_older adults1.jpg"/>
          <p:cNvPicPr>
            <a:picLocks noChangeAspect="1"/>
          </p:cNvPicPr>
          <p:nvPr/>
        </p:nvPicPr>
        <p:blipFill>
          <a:blip r:embed="rId3" cstate="print">
            <a:lum bright="40000"/>
          </a:blip>
          <a:stretch>
            <a:fillRect/>
          </a:stretch>
        </p:blipFill>
        <p:spPr>
          <a:xfrm>
            <a:off x="5868144" y="2060848"/>
            <a:ext cx="864096" cy="816586"/>
          </a:xfrm>
          <a:prstGeom prst="rect">
            <a:avLst/>
          </a:prstGeom>
        </p:spPr>
      </p:pic>
      <p:sp>
        <p:nvSpPr>
          <p:cNvPr id="28" name="Abgerundetes Rechteck 27"/>
          <p:cNvSpPr/>
          <p:nvPr/>
        </p:nvSpPr>
        <p:spPr bwMode="auto">
          <a:xfrm>
            <a:off x="5868144" y="3068960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5868144" y="4077072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5868144" y="5157192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1" name="Grafik 30" descr="Pic_older adults.jpg"/>
          <p:cNvPicPr>
            <a:picLocks noChangeAspect="1"/>
          </p:cNvPicPr>
          <p:nvPr/>
        </p:nvPicPr>
        <p:blipFill>
          <a:blip r:embed="rId4" cstate="print">
            <a:lum bright="40000"/>
          </a:blip>
          <a:stretch>
            <a:fillRect/>
          </a:stretch>
        </p:blipFill>
        <p:spPr>
          <a:xfrm>
            <a:off x="5940152" y="3140968"/>
            <a:ext cx="864096" cy="792088"/>
          </a:xfrm>
          <a:prstGeom prst="rect">
            <a:avLst/>
          </a:prstGeom>
        </p:spPr>
      </p:pic>
      <p:pic>
        <p:nvPicPr>
          <p:cNvPr id="32" name="Grafik 31" descr="Pic_older adults2.jpg"/>
          <p:cNvPicPr>
            <a:picLocks noChangeAspect="1"/>
          </p:cNvPicPr>
          <p:nvPr/>
        </p:nvPicPr>
        <p:blipFill>
          <a:blip r:embed="rId5" cstate="print">
            <a:lum bright="40000"/>
          </a:blip>
          <a:stretch>
            <a:fillRect/>
          </a:stretch>
        </p:blipFill>
        <p:spPr>
          <a:xfrm>
            <a:off x="5940152" y="4149080"/>
            <a:ext cx="864096" cy="792088"/>
          </a:xfrm>
          <a:prstGeom prst="rect">
            <a:avLst/>
          </a:prstGeom>
        </p:spPr>
      </p:pic>
      <p:pic>
        <p:nvPicPr>
          <p:cNvPr id="33" name="Grafik 32" descr="Pic_older adults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5229200"/>
            <a:ext cx="86409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>
          <a:xfrm>
            <a:off x="204788" y="857250"/>
            <a:ext cx="7996237" cy="987573"/>
          </a:xfrm>
        </p:spPr>
        <p:txBody>
          <a:bodyPr/>
          <a:lstStyle/>
          <a:p>
            <a:pPr eaLnBrk="1" hangingPunct="1"/>
            <a:r>
              <a:rPr lang="de-DE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de-DE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3000" b="1" dirty="0" smtClean="0">
                <a:latin typeface="Times New Roman" pitchFamily="18" charset="0"/>
                <a:cs typeface="Times New Roman" pitchFamily="18" charset="0"/>
              </a:rPr>
            </a:br>
            <a:endParaRPr lang="de-DE" sz="3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 bwMode="auto">
          <a:xfrm>
            <a:off x="-1188640" y="1412776"/>
            <a:ext cx="10837712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1907704" y="2060848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907704" y="3140968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907704" y="4149080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907704" y="5229200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771800" y="22048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1. Tasks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800" y="32849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771800" y="436510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Belgium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771800" y="537321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Luxembourg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5796136" y="1988840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7" name="Grafik 26" descr="Pic_older adult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060848"/>
            <a:ext cx="864096" cy="816586"/>
          </a:xfrm>
          <a:prstGeom prst="rect">
            <a:avLst/>
          </a:prstGeom>
        </p:spPr>
      </p:pic>
      <p:sp>
        <p:nvSpPr>
          <p:cNvPr id="28" name="Abgerundetes Rechteck 27"/>
          <p:cNvSpPr/>
          <p:nvPr/>
        </p:nvSpPr>
        <p:spPr bwMode="auto">
          <a:xfrm>
            <a:off x="5868144" y="3068960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5868144" y="4077072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5868144" y="5157192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1" name="Grafik 30" descr="Pic_older adults.jpg"/>
          <p:cNvPicPr>
            <a:picLocks noChangeAspect="1"/>
          </p:cNvPicPr>
          <p:nvPr/>
        </p:nvPicPr>
        <p:blipFill>
          <a:blip r:embed="rId4" cstate="print">
            <a:lum bright="40000"/>
          </a:blip>
          <a:stretch>
            <a:fillRect/>
          </a:stretch>
        </p:blipFill>
        <p:spPr>
          <a:xfrm>
            <a:off x="5940152" y="3140968"/>
            <a:ext cx="864096" cy="792088"/>
          </a:xfrm>
          <a:prstGeom prst="rect">
            <a:avLst/>
          </a:prstGeom>
        </p:spPr>
      </p:pic>
      <p:pic>
        <p:nvPicPr>
          <p:cNvPr id="32" name="Grafik 31" descr="Pic_older adults2.jpg"/>
          <p:cNvPicPr>
            <a:picLocks noChangeAspect="1"/>
          </p:cNvPicPr>
          <p:nvPr/>
        </p:nvPicPr>
        <p:blipFill>
          <a:blip r:embed="rId5" cstate="print">
            <a:lum bright="40000"/>
          </a:blip>
          <a:stretch>
            <a:fillRect/>
          </a:stretch>
        </p:blipFill>
        <p:spPr>
          <a:xfrm>
            <a:off x="5940152" y="4149080"/>
            <a:ext cx="864096" cy="792088"/>
          </a:xfrm>
          <a:prstGeom prst="rect">
            <a:avLst/>
          </a:prstGeom>
        </p:spPr>
      </p:pic>
      <p:pic>
        <p:nvPicPr>
          <p:cNvPr id="33" name="Grafik 32" descr="Pic_older adults3.jpg"/>
          <p:cNvPicPr>
            <a:picLocks noChangeAspect="1"/>
          </p:cNvPicPr>
          <p:nvPr/>
        </p:nvPicPr>
        <p:blipFill>
          <a:blip r:embed="rId6" cstate="print">
            <a:lum bright="40000"/>
          </a:blip>
          <a:stretch>
            <a:fillRect/>
          </a:stretch>
        </p:blipFill>
        <p:spPr>
          <a:xfrm>
            <a:off x="5940152" y="5229200"/>
            <a:ext cx="86409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227687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22048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1 Facts Luxembourg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WHO_Luxembourg_Hauptdat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7" y="2132856"/>
            <a:ext cx="6649901" cy="2549649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83568" y="46531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Source: WHO</a:t>
            </a:r>
            <a:endParaRPr lang="de-DE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227687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22048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(1/2) 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Gerade Verbindung 13"/>
          <p:cNvCxnSpPr/>
          <p:nvPr/>
        </p:nvCxnSpPr>
        <p:spPr bwMode="auto">
          <a:xfrm rot="5400000">
            <a:off x="3707904" y="198884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rot="10800000">
            <a:off x="2267744" y="2132856"/>
            <a:ext cx="3168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Gerade Verbindung 24"/>
          <p:cNvCxnSpPr/>
          <p:nvPr/>
        </p:nvCxnSpPr>
        <p:spPr bwMode="auto">
          <a:xfrm rot="5400000">
            <a:off x="5292080" y="22768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Gerade Verbindung 25"/>
          <p:cNvCxnSpPr/>
          <p:nvPr/>
        </p:nvCxnSpPr>
        <p:spPr bwMode="auto">
          <a:xfrm rot="5400000">
            <a:off x="2123728" y="22768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Abgerundetes Rechteck 26"/>
          <p:cNvSpPr/>
          <p:nvPr/>
        </p:nvSpPr>
        <p:spPr bwMode="auto">
          <a:xfrm>
            <a:off x="1403648" y="2420888"/>
            <a:ext cx="1728192" cy="576064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4572000" y="2420888"/>
            <a:ext cx="1728192" cy="57606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35696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644008" y="23488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8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endParaRPr lang="de-DE" sz="18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Gerade Verbindung 32"/>
          <p:cNvCxnSpPr/>
          <p:nvPr/>
        </p:nvCxnSpPr>
        <p:spPr bwMode="auto">
          <a:xfrm rot="5400000">
            <a:off x="2123728" y="314096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 Verbindung 33"/>
          <p:cNvCxnSpPr/>
          <p:nvPr/>
        </p:nvCxnSpPr>
        <p:spPr bwMode="auto">
          <a:xfrm rot="5400000">
            <a:off x="3419872" y="4509120"/>
            <a:ext cx="302433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34"/>
          <p:cNvCxnSpPr/>
          <p:nvPr/>
        </p:nvCxnSpPr>
        <p:spPr bwMode="auto">
          <a:xfrm rot="10800000">
            <a:off x="467544" y="3284984"/>
            <a:ext cx="34563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79512" y="3573016"/>
            <a:ext cx="1728192" cy="576064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 bwMode="auto">
          <a:xfrm>
            <a:off x="2627784" y="3573016"/>
            <a:ext cx="1728192" cy="576064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43" name="Gerade Verbindung 42"/>
          <p:cNvCxnSpPr/>
          <p:nvPr/>
        </p:nvCxnSpPr>
        <p:spPr bwMode="auto">
          <a:xfrm rot="5400000">
            <a:off x="323528" y="342900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 rot="5400000">
            <a:off x="3779912" y="342900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323528" y="371703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Ministry</a:t>
            </a:r>
            <a:endParaRPr lang="de-DE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43808" y="357301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lang="de-DE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Family </a:t>
            </a:r>
            <a:r>
              <a:rPr lang="de-DE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Affairs</a:t>
            </a:r>
            <a:endParaRPr lang="de-DE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 rot="5400000">
            <a:off x="-288540" y="4977172"/>
            <a:ext cx="16561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rot="5400000">
            <a:off x="2159732" y="4977172"/>
            <a:ext cx="16561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>
            <a:off x="539552" y="4653136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Gerade Verbindung 58"/>
          <p:cNvCxnSpPr/>
          <p:nvPr/>
        </p:nvCxnSpPr>
        <p:spPr bwMode="auto">
          <a:xfrm>
            <a:off x="4932040" y="3212976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Gerade Verbindung 59"/>
          <p:cNvCxnSpPr/>
          <p:nvPr/>
        </p:nvCxnSpPr>
        <p:spPr bwMode="auto">
          <a:xfrm>
            <a:off x="4932040" y="3573016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 Verbindung 60"/>
          <p:cNvCxnSpPr/>
          <p:nvPr/>
        </p:nvCxnSpPr>
        <p:spPr bwMode="auto">
          <a:xfrm>
            <a:off x="4932040" y="4077072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4932040" y="4653136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 Verbindung 63"/>
          <p:cNvCxnSpPr/>
          <p:nvPr/>
        </p:nvCxnSpPr>
        <p:spPr bwMode="auto">
          <a:xfrm>
            <a:off x="4932040" y="5229200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Gerade Verbindung 64"/>
          <p:cNvCxnSpPr/>
          <p:nvPr/>
        </p:nvCxnSpPr>
        <p:spPr bwMode="auto">
          <a:xfrm>
            <a:off x="539552" y="5229200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Gerade Verbindung 65"/>
          <p:cNvCxnSpPr/>
          <p:nvPr/>
        </p:nvCxnSpPr>
        <p:spPr bwMode="auto">
          <a:xfrm>
            <a:off x="4932040" y="6021288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Gerade Verbindung 66"/>
          <p:cNvCxnSpPr/>
          <p:nvPr/>
        </p:nvCxnSpPr>
        <p:spPr bwMode="auto">
          <a:xfrm>
            <a:off x="2987824" y="4941168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Gerade Verbindung 67"/>
          <p:cNvCxnSpPr/>
          <p:nvPr/>
        </p:nvCxnSpPr>
        <p:spPr bwMode="auto">
          <a:xfrm>
            <a:off x="2987824" y="4509120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Gerade Verbindung 68"/>
          <p:cNvCxnSpPr/>
          <p:nvPr/>
        </p:nvCxnSpPr>
        <p:spPr bwMode="auto">
          <a:xfrm>
            <a:off x="2987824" y="5805264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827584" y="443711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Long-Term  Care Insurance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27584" y="508518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Insurance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275856" y="422108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Financier New Projects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275856" y="4725144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Support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Older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Citizens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203848" y="5445224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See PDFs „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Eurofamcare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“, „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HealthCareServices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220072" y="306896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RBS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socio-family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220072" y="342900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Luxembourgish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Alzheimer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(ALA)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5220072" y="393305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OMEGA 90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Training in Palliative Care)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220072" y="45091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ALGG (Luxembourg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Gerontology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Geriatric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5220072" y="5013176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COPAS (Luxembourg Confederation of Service Providers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5220072" y="56612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EGIPA (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Managers of Old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Peoples`Home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094163" y="591542"/>
            <a:ext cx="4124325" cy="315913"/>
          </a:xfrm>
        </p:spPr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8377238" y="548680"/>
            <a:ext cx="601662" cy="371475"/>
          </a:xfrm>
        </p:spPr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xfrm>
            <a:off x="5796136" y="6462836"/>
            <a:ext cx="2664296" cy="332656"/>
          </a:xfrm>
        </p:spPr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854324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34244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494284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14364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2214364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214235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350268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990228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4. 2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Care System (2/2) 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Gerade Verbindung 13"/>
          <p:cNvCxnSpPr/>
          <p:nvPr/>
        </p:nvCxnSpPr>
        <p:spPr bwMode="auto">
          <a:xfrm rot="5400000">
            <a:off x="3707904" y="192633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/>
        </p:nvCxnSpPr>
        <p:spPr bwMode="auto">
          <a:xfrm rot="10800000">
            <a:off x="2267744" y="2070348"/>
            <a:ext cx="31683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Gerade Verbindung 24"/>
          <p:cNvCxnSpPr/>
          <p:nvPr/>
        </p:nvCxnSpPr>
        <p:spPr bwMode="auto">
          <a:xfrm rot="5400000">
            <a:off x="5292080" y="221436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Gerade Verbindung 25"/>
          <p:cNvCxnSpPr/>
          <p:nvPr/>
        </p:nvCxnSpPr>
        <p:spPr bwMode="auto">
          <a:xfrm rot="5400000">
            <a:off x="2123728" y="221436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Abgerundetes Rechteck 26"/>
          <p:cNvSpPr/>
          <p:nvPr/>
        </p:nvSpPr>
        <p:spPr bwMode="auto">
          <a:xfrm>
            <a:off x="1403648" y="2358380"/>
            <a:ext cx="1728192" cy="57606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4572000" y="2358380"/>
            <a:ext cx="1728192" cy="576064"/>
          </a:xfrm>
          <a:prstGeom prst="round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35696" y="24303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endParaRPr lang="de-DE" sz="18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644008" y="228637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Representive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Organizations</a:t>
            </a:r>
            <a:endParaRPr lang="de-DE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Gerade Verbindung 32"/>
          <p:cNvCxnSpPr/>
          <p:nvPr/>
        </p:nvCxnSpPr>
        <p:spPr bwMode="auto">
          <a:xfrm rot="5400000">
            <a:off x="2123728" y="307846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 Verbindung 33"/>
          <p:cNvCxnSpPr/>
          <p:nvPr/>
        </p:nvCxnSpPr>
        <p:spPr bwMode="auto">
          <a:xfrm rot="5400000">
            <a:off x="3419872" y="4446612"/>
            <a:ext cx="302433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34"/>
          <p:cNvCxnSpPr/>
          <p:nvPr/>
        </p:nvCxnSpPr>
        <p:spPr bwMode="auto">
          <a:xfrm rot="10800000">
            <a:off x="467544" y="3222476"/>
            <a:ext cx="34563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79512" y="3510508"/>
            <a:ext cx="1728192" cy="57606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 bwMode="auto">
          <a:xfrm>
            <a:off x="2627784" y="3510508"/>
            <a:ext cx="1728192" cy="57606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cxnSp>
        <p:nvCxnSpPr>
          <p:cNvPr id="43" name="Gerade Verbindung 42"/>
          <p:cNvCxnSpPr/>
          <p:nvPr/>
        </p:nvCxnSpPr>
        <p:spPr bwMode="auto">
          <a:xfrm rot="5400000">
            <a:off x="323528" y="336649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43"/>
          <p:cNvCxnSpPr/>
          <p:nvPr/>
        </p:nvCxnSpPr>
        <p:spPr bwMode="auto">
          <a:xfrm rot="5400000">
            <a:off x="3779912" y="336649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323528" y="365452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Ministry</a:t>
            </a:r>
            <a:endParaRPr lang="de-DE" sz="16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43808" y="3510508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lang="de-DE" sz="16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Family </a:t>
            </a:r>
            <a:r>
              <a:rPr lang="de-DE" sz="16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Affairs</a:t>
            </a:r>
            <a:endParaRPr lang="de-DE" sz="16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 rot="5400000">
            <a:off x="-288540" y="4914664"/>
            <a:ext cx="16561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rot="5400000">
            <a:off x="2159732" y="4914664"/>
            <a:ext cx="165618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>
            <a:off x="539552" y="4590628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Gerade Verbindung 58"/>
          <p:cNvCxnSpPr/>
          <p:nvPr/>
        </p:nvCxnSpPr>
        <p:spPr bwMode="auto">
          <a:xfrm>
            <a:off x="4932040" y="3150468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Gerade Verbindung 59"/>
          <p:cNvCxnSpPr/>
          <p:nvPr/>
        </p:nvCxnSpPr>
        <p:spPr bwMode="auto">
          <a:xfrm>
            <a:off x="4932040" y="3510508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 Verbindung 60"/>
          <p:cNvCxnSpPr/>
          <p:nvPr/>
        </p:nvCxnSpPr>
        <p:spPr bwMode="auto">
          <a:xfrm>
            <a:off x="4932040" y="4014564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 Verbindung 61"/>
          <p:cNvCxnSpPr/>
          <p:nvPr/>
        </p:nvCxnSpPr>
        <p:spPr bwMode="auto">
          <a:xfrm>
            <a:off x="4932040" y="4590628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 Verbindung 63"/>
          <p:cNvCxnSpPr/>
          <p:nvPr/>
        </p:nvCxnSpPr>
        <p:spPr bwMode="auto">
          <a:xfrm>
            <a:off x="4932040" y="5166692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Gerade Verbindung 64"/>
          <p:cNvCxnSpPr/>
          <p:nvPr/>
        </p:nvCxnSpPr>
        <p:spPr bwMode="auto">
          <a:xfrm>
            <a:off x="539552" y="5166692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Gerade Verbindung 65"/>
          <p:cNvCxnSpPr/>
          <p:nvPr/>
        </p:nvCxnSpPr>
        <p:spPr bwMode="auto">
          <a:xfrm>
            <a:off x="4932040" y="5958780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Gerade Verbindung 66"/>
          <p:cNvCxnSpPr/>
          <p:nvPr/>
        </p:nvCxnSpPr>
        <p:spPr bwMode="auto">
          <a:xfrm>
            <a:off x="2987824" y="4878660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Gerade Verbindung 67"/>
          <p:cNvCxnSpPr/>
          <p:nvPr/>
        </p:nvCxnSpPr>
        <p:spPr bwMode="auto">
          <a:xfrm>
            <a:off x="2987824" y="4446612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Gerade Verbindung 68"/>
          <p:cNvCxnSpPr/>
          <p:nvPr/>
        </p:nvCxnSpPr>
        <p:spPr bwMode="auto">
          <a:xfrm>
            <a:off x="2987824" y="5742756"/>
            <a:ext cx="288032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827584" y="43746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Long-Term  Care Insurance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27584" y="502267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Insurance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275856" y="415858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Financier New Projects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3275856" y="4662636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Support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Care of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Older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Citizens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203848" y="5454724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See PDFs „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Eurofamcare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“, „</a:t>
            </a:r>
            <a:r>
              <a:rPr lang="de-DE" sz="1400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HealthCareServices</a:t>
            </a:r>
            <a:r>
              <a:rPr lang="de-DE" sz="1400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endParaRPr lang="de-DE" sz="1400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220072" y="300645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RBS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socio-family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220072" y="336649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Luxembourgish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Alzheimer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(ALA)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5220072" y="387054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OMEGA 90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for Training in Palliative Care)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220072" y="4446612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ALGG (Luxembourg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Gerontology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Geriatric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5220072" y="4950668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COPAS (Luxembourg Confederation of Service Providers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5220072" y="56707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EGIPA (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Managers of Old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Peoples`Home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Institutions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227687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22048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4.3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Remarks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95536" y="1988840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Master Programme in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Gerontology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University of Luxembourg</a:t>
            </a: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Care System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quite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Germany</a:t>
            </a: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RBS Center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conducting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elder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Luxembourg</a:t>
            </a: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4.4)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relevant links</a:t>
            </a:r>
          </a:p>
          <a:p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few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studies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Luxembourg,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relative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de-DE" sz="18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de-DE" sz="18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endParaRPr lang="de-DE" sz="18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de-DE" sz="1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227687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22048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(1/2)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SHARE_Contac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6887024" cy="2935014"/>
          </a:xfrm>
          <a:prstGeom prst="rect">
            <a:avLst/>
          </a:prstGeom>
        </p:spPr>
      </p:pic>
      <p:pic>
        <p:nvPicPr>
          <p:cNvPr id="14" name="Grafik 13" descr="Kontakte_Luxembou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085184"/>
            <a:ext cx="8172400" cy="650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227687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22048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Contacts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(2/2)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Kontakte_Luxembourg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988840"/>
            <a:ext cx="5328592" cy="3471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547664" y="2276872"/>
            <a:ext cx="5184576" cy="2585323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Sebastian Eckert</a:t>
            </a:r>
          </a:p>
          <a:p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Friedrich-Ebert-</a:t>
            </a:r>
            <a:r>
              <a:rPr lang="de-DE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Strasse</a:t>
            </a:r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172</a:t>
            </a:r>
          </a:p>
          <a:p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48153 Münster</a:t>
            </a:r>
          </a:p>
          <a:p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Germany</a:t>
            </a:r>
          </a:p>
          <a:p>
            <a:endParaRPr lang="de-DE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+4915208726837 </a:t>
            </a:r>
          </a:p>
          <a:p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s_ecke05@uni-muenster.de  </a:t>
            </a:r>
          </a:p>
          <a:p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sebastian_eckert87 (</a:t>
            </a:r>
            <a:r>
              <a:rPr lang="de-DE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skype</a:t>
            </a:r>
            <a:r>
              <a:rPr lang="de-DE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de-DE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Issued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8" name="Rechteck 7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7740352" y="119675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812360" y="11247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Minus 2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1.1 Tasks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5536" y="1916832"/>
            <a:ext cx="72728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federal, state, and local government and agencies,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including an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understanding of the health services available to older adults 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(and how to access them)</a:t>
            </a: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and statistics on employee caregivers in Benelux</a:t>
            </a: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information on health issues of caregivers</a:t>
            </a: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aging population data with links to state, federal or university websites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downloadable e-books or studies on the issues of aging and/or</a:t>
            </a:r>
            <a:endParaRPr lang="de-DE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caregiving</a:t>
            </a:r>
            <a:r>
              <a:rPr lang="de-DE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Aft>
                <a:spcPts val="0"/>
              </a:spcAft>
            </a:pPr>
            <a:endParaRPr lang="de-DE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740352" y="119675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812360" y="11247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1.1 Tasks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1720840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Font typeface="Wingdings" pitchFamily="2" charset="2"/>
              <a:buChar char="§"/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local and regional caregiver support groups</a:t>
            </a: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local and regional services related to elder care</a:t>
            </a: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links to international organizations, such as the Alzheimer's Association</a:t>
            </a: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links to elder care and </a:t>
            </a:r>
            <a:r>
              <a:rPr lang="en-US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caregiving</a:t>
            </a: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information/services through EU</a:t>
            </a:r>
          </a:p>
          <a:p>
            <a:pPr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other materials as identified by local partners and geriatric experts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err="1" smtClean="0"/>
              <a:t>Ways</a:t>
            </a:r>
            <a:r>
              <a:rPr lang="de-DE" dirty="0" smtClean="0"/>
              <a:t> to Age Well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740352" y="119675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812360" y="11247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1.2 The Benelux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779912" y="1916832"/>
            <a:ext cx="4824536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16,686,000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mostly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endParaRPr lang="de-DE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GDP (nominal): $40,764 (per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capita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Belgium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11,007,020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dutch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french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german</a:t>
            </a:r>
            <a:endParaRPr lang="de-DE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GDP (nominal): $42,630 (per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capita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Luxembourg: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511,840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luxembourgish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german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french</a:t>
            </a:r>
            <a:endParaRPr lang="de-DE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- GDP (nominal): $81,383 (per </a:t>
            </a:r>
            <a:r>
              <a:rPr lang="de-DE" sz="1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capita</a:t>
            </a:r>
            <a:r>
              <a:rPr lang="de-DE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Grafik 14" descr="Benelux_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844824"/>
            <a:ext cx="3096344" cy="4263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25ED0-82DD-48FE-A21C-FFB00F529ABC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4100" name="Rectangle 20"/>
          <p:cNvSpPr>
            <a:spLocks noGrp="1" noChangeArrowheads="1"/>
          </p:cNvSpPr>
          <p:nvPr>
            <p:ph type="title"/>
          </p:nvPr>
        </p:nvSpPr>
        <p:spPr>
          <a:xfrm>
            <a:off x="204788" y="857250"/>
            <a:ext cx="7996237" cy="987573"/>
          </a:xfrm>
        </p:spPr>
        <p:txBody>
          <a:bodyPr/>
          <a:lstStyle/>
          <a:p>
            <a:pPr eaLnBrk="1" hangingPunct="1"/>
            <a:r>
              <a:rPr lang="de-DE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de-DE" sz="3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3000" b="1" dirty="0" smtClean="0">
                <a:latin typeface="Times New Roman" pitchFamily="18" charset="0"/>
                <a:cs typeface="Times New Roman" pitchFamily="18" charset="0"/>
              </a:rPr>
            </a:br>
            <a:endParaRPr lang="de-DE" sz="3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inus 5"/>
          <p:cNvSpPr/>
          <p:nvPr/>
        </p:nvSpPr>
        <p:spPr bwMode="auto">
          <a:xfrm>
            <a:off x="-1188640" y="1412776"/>
            <a:ext cx="10837712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1907704" y="2060848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907704" y="3140968"/>
            <a:ext cx="4176464" cy="792088"/>
          </a:xfrm>
          <a:prstGeom prst="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907704" y="4149080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1907704" y="5229200"/>
            <a:ext cx="4176464" cy="792088"/>
          </a:xfrm>
          <a:prstGeom prst="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771800" y="22048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Tasks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800" y="32849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endParaRPr lang="de-DE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771800" y="436510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dirty="0" err="1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Belgium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771800" y="537321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Luxembourg</a:t>
            </a:r>
            <a:endParaRPr lang="de-DE" dirty="0">
              <a:solidFill>
                <a:schemeClr val="accent4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5796136" y="1988840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7" name="Grafik 26" descr="Pic_older adults1.jpg"/>
          <p:cNvPicPr>
            <a:picLocks noChangeAspect="1"/>
          </p:cNvPicPr>
          <p:nvPr/>
        </p:nvPicPr>
        <p:blipFill>
          <a:blip r:embed="rId3" cstate="print">
            <a:lum bright="40000"/>
          </a:blip>
          <a:stretch>
            <a:fillRect/>
          </a:stretch>
        </p:blipFill>
        <p:spPr>
          <a:xfrm>
            <a:off x="5868144" y="2060848"/>
            <a:ext cx="864096" cy="816586"/>
          </a:xfrm>
          <a:prstGeom prst="rect">
            <a:avLst/>
          </a:prstGeom>
        </p:spPr>
      </p:pic>
      <p:sp>
        <p:nvSpPr>
          <p:cNvPr id="28" name="Abgerundetes Rechteck 27"/>
          <p:cNvSpPr/>
          <p:nvPr/>
        </p:nvSpPr>
        <p:spPr bwMode="auto">
          <a:xfrm>
            <a:off x="5868144" y="3068960"/>
            <a:ext cx="1008112" cy="936104"/>
          </a:xfrm>
          <a:prstGeom prst="roundRect">
            <a:avLst/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5868144" y="4077072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5868144" y="5157192"/>
            <a:ext cx="1008112" cy="936104"/>
          </a:xfrm>
          <a:prstGeom prst="roundRect">
            <a:avLst/>
          </a:prstGeom>
          <a:solidFill>
            <a:srgbClr val="0099CC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31" name="Grafik 30" descr="Pic_older adul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3140968"/>
            <a:ext cx="864096" cy="792088"/>
          </a:xfrm>
          <a:prstGeom prst="rect">
            <a:avLst/>
          </a:prstGeom>
        </p:spPr>
      </p:pic>
      <p:pic>
        <p:nvPicPr>
          <p:cNvPr id="32" name="Grafik 31" descr="Pic_older adults2.jpg"/>
          <p:cNvPicPr>
            <a:picLocks noChangeAspect="1"/>
          </p:cNvPicPr>
          <p:nvPr/>
        </p:nvPicPr>
        <p:blipFill>
          <a:blip r:embed="rId5" cstate="print">
            <a:lum bright="40000"/>
          </a:blip>
          <a:stretch>
            <a:fillRect/>
          </a:stretch>
        </p:blipFill>
        <p:spPr>
          <a:xfrm>
            <a:off x="5940152" y="4149080"/>
            <a:ext cx="864096" cy="792088"/>
          </a:xfrm>
          <a:prstGeom prst="rect">
            <a:avLst/>
          </a:prstGeom>
        </p:spPr>
      </p:pic>
      <p:pic>
        <p:nvPicPr>
          <p:cNvPr id="33" name="Grafik 32" descr="Pic_older adults3.jpg"/>
          <p:cNvPicPr>
            <a:picLocks noChangeAspect="1"/>
          </p:cNvPicPr>
          <p:nvPr/>
        </p:nvPicPr>
        <p:blipFill>
          <a:blip r:embed="rId6" cstate="print">
            <a:lum bright="40000"/>
          </a:blip>
          <a:stretch>
            <a:fillRect/>
          </a:stretch>
        </p:blipFill>
        <p:spPr>
          <a:xfrm>
            <a:off x="5940152" y="5229200"/>
            <a:ext cx="864096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2.1 Facts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(1/2)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WHO_Netherla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88840"/>
            <a:ext cx="6481408" cy="276339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83568" y="4797152"/>
            <a:ext cx="1058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Source: WHO</a:t>
            </a:r>
            <a:endParaRPr lang="de-DE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Ways to Age Well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B7A66-1FA4-49E4-B2B1-01D4CF689E1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Mather Lifeways Institute on Aging</a:t>
            </a:r>
            <a:endParaRPr lang="de-DE"/>
          </a:p>
        </p:txBody>
      </p:sp>
      <p:sp>
        <p:nvSpPr>
          <p:cNvPr id="5" name="Rechteck 4"/>
          <p:cNvSpPr/>
          <p:nvPr/>
        </p:nvSpPr>
        <p:spPr bwMode="auto">
          <a:xfrm>
            <a:off x="7884368" y="191683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84368" y="119675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884368" y="1556792"/>
            <a:ext cx="1080120" cy="288032"/>
          </a:xfrm>
          <a:prstGeom prst="rect">
            <a:avLst/>
          </a:prstGeom>
          <a:solidFill>
            <a:srgbClr val="0099CC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884368" y="2276872"/>
            <a:ext cx="1080120" cy="288032"/>
          </a:xfrm>
          <a:prstGeom prst="rect">
            <a:avLst/>
          </a:prstGeom>
          <a:solidFill>
            <a:srgbClr val="0099CC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668344" y="1556792"/>
            <a:ext cx="432048" cy="288032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740352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de-DE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-828600" y="1412776"/>
            <a:ext cx="9145016" cy="360040"/>
          </a:xfrm>
          <a:prstGeom prst="mathMinus">
            <a:avLst>
              <a:gd name="adj1" fmla="val 54305"/>
            </a:avLst>
          </a:prstGeom>
          <a:solidFill>
            <a:srgbClr val="00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39552" y="1052736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2.1 Facts </a:t>
            </a:r>
            <a:r>
              <a:rPr lang="de-DE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r>
              <a:rPr lang="de-DE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(2/2)</a:t>
            </a:r>
            <a:endParaRPr lang="de-DE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Grafik 12" descr="200px-NL-Vergrijzing-2025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16832"/>
            <a:ext cx="2542249" cy="2999853"/>
          </a:xfrm>
          <a:prstGeom prst="rect">
            <a:avLst/>
          </a:prstGeom>
        </p:spPr>
      </p:pic>
      <p:pic>
        <p:nvPicPr>
          <p:cNvPr id="14" name="Grafik 13" descr="Verhältni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5157192"/>
            <a:ext cx="1243555" cy="914799"/>
          </a:xfrm>
          <a:prstGeom prst="rect">
            <a:avLst/>
          </a:prstGeom>
        </p:spPr>
      </p:pic>
      <p:pic>
        <p:nvPicPr>
          <p:cNvPr id="15" name="Grafik 14" descr="Landkar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1988840"/>
            <a:ext cx="2470552" cy="292950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979712" y="515719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Percentage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of Seniors of </a:t>
            </a:r>
          </a:p>
          <a:p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644008" y="494116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Federal States of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14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Netherlands</a:t>
            </a:r>
            <a:endParaRPr lang="de-DE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U_02wei¯PPT2007">
  <a:themeElements>
    <a:clrScheme name="Leere Präsentation 1">
      <a:dk1>
        <a:srgbClr val="2D2015"/>
      </a:dk1>
      <a:lt1>
        <a:srgbClr val="FFFFFF"/>
      </a:lt1>
      <a:dk2>
        <a:srgbClr val="523E26"/>
      </a:dk2>
      <a:lt2>
        <a:srgbClr val="DFC08D"/>
      </a:lt2>
      <a:accent1>
        <a:srgbClr val="8C7B70"/>
      </a:accent1>
      <a:accent2>
        <a:srgbClr val="8F5F2F"/>
      </a:accent2>
      <a:accent3>
        <a:srgbClr val="B3AFAC"/>
      </a:accent3>
      <a:accent4>
        <a:srgbClr val="DADA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Leere Präsentation">
      <a:majorFont>
        <a:latin typeface="MetaNormal-Roman"/>
        <a:ea typeface="ＭＳ Ｐゴシック"/>
        <a:cs typeface=""/>
      </a:majorFont>
      <a:minorFont>
        <a:latin typeface="MetaNormal-Roman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  <a:cs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WWU_02wei¯PPT2007</Template>
  <TotalTime>0</TotalTime>
  <Words>1615</Words>
  <Application>Microsoft Office PowerPoint</Application>
  <PresentationFormat>Bildschirmpräsentation (4:3)</PresentationFormat>
  <Paragraphs>371</Paragraphs>
  <Slides>36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36</vt:i4>
      </vt:variant>
    </vt:vector>
  </HeadingPairs>
  <TitlesOfParts>
    <vt:vector size="38" baseType="lpstr">
      <vt:lpstr>WWU_02wei¯PPT2007</vt:lpstr>
      <vt:lpstr>Benutzerdefiniertes Design</vt:lpstr>
      <vt:lpstr>Health Care in the Benelux   Services Available to Older Adults     Ways to Age Well</vt:lpstr>
      <vt:lpstr>Agenda </vt:lpstr>
      <vt:lpstr>Agenda </vt:lpstr>
      <vt:lpstr>Folie 4</vt:lpstr>
      <vt:lpstr>Folie 5</vt:lpstr>
      <vt:lpstr>Folie 6</vt:lpstr>
      <vt:lpstr>Agenda 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Agenda 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Agenda </vt:lpstr>
      <vt:lpstr>Folie 30</vt:lpstr>
      <vt:lpstr>Folie 31</vt:lpstr>
      <vt:lpstr>Folie 32</vt:lpstr>
      <vt:lpstr>Folie 33</vt:lpstr>
      <vt:lpstr>Folie 34</vt:lpstr>
      <vt:lpstr>Folie 35</vt:lpstr>
      <vt:lpstr>Folie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 Untertitel der Präsentation</dc:title>
  <dc:creator>sebastian eckert</dc:creator>
  <cp:lastModifiedBy>sebastian eckert</cp:lastModifiedBy>
  <cp:revision>88</cp:revision>
  <dcterms:created xsi:type="dcterms:W3CDTF">2011-08-12T16:25:28Z</dcterms:created>
  <dcterms:modified xsi:type="dcterms:W3CDTF">2011-08-15T19:36:09Z</dcterms:modified>
</cp:coreProperties>
</file>