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7772400" cx="10058400"/>
  <p:notesSz cx="10058400" cy="77724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35" roundtripDataSignature="AMtx7mhuRrFovgBoG2ZtU6trSP6z8sot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EC64D1-04CC-4CE5-B30C-73479FEBBF43}">
  <a:tblStyle styleId="{7CEC64D1-04CC-4CE5-B30C-73479FEBBF43}"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93C788A-67FA-4B6B-8581-1DA1BD1A0686}" styleName="Table_1">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 styleId="{30ED68F4-3714-4FAB-BF10-A57D5CEC6168}" styleName="Table_2">
    <a:wholeTbl>
      <a:tcTxStyle b="off" i="off">
        <a:font>
          <a:latin typeface="Calibri"/>
          <a:ea typeface="Calibri"/>
          <a:cs typeface="Calibri"/>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40000"/>
            </a:schemeClr>
          </a:solidFill>
        </a:fill>
      </a:tcStyle>
    </a:band1H>
    <a:band2H>
      <a:tcTxStyle/>
    </a:band2H>
    <a:band1V>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fill>
          <a:solidFill>
            <a:schemeClr val="accent3">
              <a:alpha val="40000"/>
            </a:schemeClr>
          </a:solidFill>
        </a:fill>
      </a:tcStyle>
    </a:band1V>
    <a:band2V>
      <a:tcTxStyle/>
    </a:band2V>
    <a:la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alibri"/>
          <a:ea typeface="Calibri"/>
          <a:cs typeface="Calibri"/>
        </a:font>
        <a:schemeClr val="lt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firstRow>
    <a:neCell>
      <a:tcTxStyle/>
    </a:neCell>
    <a:nwCell>
      <a:tcTxStyle/>
    </a:nwCell>
  </a:tblStyle>
  <a:tblStyle styleId="{11990D5C-BD6C-4F72-9DCD-4EAEC383B730}" styleName="Table_3">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enturyGothic-italic.fntdata"/><Relationship Id="rId10" Type="http://schemas.openxmlformats.org/officeDocument/2006/relationships/slide" Target="slides/slide4.xml"/><Relationship Id="rId32" Type="http://schemas.openxmlformats.org/officeDocument/2006/relationships/font" Target="fonts/CenturyGothic-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CenturyGothic-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59275" cy="3889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697538" y="0"/>
            <a:ext cx="4359275" cy="3889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383463"/>
            <a:ext cx="4359275" cy="3889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697538" y="7383463"/>
            <a:ext cx="4359275" cy="3889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64" name="Google Shape;64;p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0aa2493da_0_10: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90aa2493da_0_10:notes"/>
          <p:cNvSpPr txBox="1"/>
          <p:nvPr>
            <p:ph idx="1" type="body"/>
          </p:nvPr>
        </p:nvSpPr>
        <p:spPr>
          <a:xfrm>
            <a:off x="1006475" y="3740150"/>
            <a:ext cx="8045400" cy="30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47" name="Google Shape;147;g90aa2493da_0_10:notes"/>
          <p:cNvSpPr txBox="1"/>
          <p:nvPr>
            <p:ph idx="12" type="sldNum"/>
          </p:nvPr>
        </p:nvSpPr>
        <p:spPr>
          <a:xfrm>
            <a:off x="5697538" y="7383463"/>
            <a:ext cx="4359300" cy="388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0aa2493da_0_22: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90aa2493da_0_22: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0aa2493da_0_28: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90aa2493da_0_28: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7" name="Google Shape;167;p10: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0a9d11265_0_7: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0a9d11265_0_7: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90a9d11265_0_7:notes"/>
          <p:cNvSpPr txBox="1"/>
          <p:nvPr>
            <p:ph idx="12" type="sldNum"/>
          </p:nvPr>
        </p:nvSpPr>
        <p:spPr>
          <a:xfrm>
            <a:off x="5697538" y="7383463"/>
            <a:ext cx="4359300" cy="388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0a9d11265_0_15: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0a9d11265_0_15: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90a9d11265_0_15:notes"/>
          <p:cNvSpPr txBox="1"/>
          <p:nvPr>
            <p:ph idx="12" type="sldNum"/>
          </p:nvPr>
        </p:nvSpPr>
        <p:spPr>
          <a:xfrm>
            <a:off x="5697538" y="7383463"/>
            <a:ext cx="4359300" cy="388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1006475" y="3740150"/>
            <a:ext cx="8045450" cy="3060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04cda804d_0_6: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04cda804d_0_6: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904cda804d_0_6:notes"/>
          <p:cNvSpPr txBox="1"/>
          <p:nvPr>
            <p:ph idx="12" type="sldNum"/>
          </p:nvPr>
        </p:nvSpPr>
        <p:spPr>
          <a:xfrm>
            <a:off x="5697538" y="7383463"/>
            <a:ext cx="4359300" cy="388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0a9d11265_0_0: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0a9d11265_0_0: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90a9d11265_0_0:notes"/>
          <p:cNvSpPr txBox="1"/>
          <p:nvPr>
            <p:ph idx="12" type="sldNum"/>
          </p:nvPr>
        </p:nvSpPr>
        <p:spPr>
          <a:xfrm>
            <a:off x="5697538" y="7383463"/>
            <a:ext cx="4359300" cy="388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04cda804d_0_16: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04cda804d_0_16: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904cda804d_0_16:notes"/>
          <p:cNvSpPr txBox="1"/>
          <p:nvPr>
            <p:ph idx="12" type="sldNum"/>
          </p:nvPr>
        </p:nvSpPr>
        <p:spPr>
          <a:xfrm>
            <a:off x="5697538" y="7383463"/>
            <a:ext cx="4359300" cy="388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04cda804d_0_27: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04cda804d_0_27: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904cda804d_0_27:notes"/>
          <p:cNvSpPr txBox="1"/>
          <p:nvPr>
            <p:ph idx="12" type="sldNum"/>
          </p:nvPr>
        </p:nvSpPr>
        <p:spPr>
          <a:xfrm>
            <a:off x="5697538" y="7383463"/>
            <a:ext cx="4359300" cy="388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04cda804d_0_37: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04cda804d_0_37:notes"/>
          <p:cNvSpPr txBox="1"/>
          <p:nvPr>
            <p:ph idx="1" type="body"/>
          </p:nvPr>
        </p:nvSpPr>
        <p:spPr>
          <a:xfrm>
            <a:off x="1006475" y="3740150"/>
            <a:ext cx="8045400" cy="306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904cda804d_0_37:notes"/>
          <p:cNvSpPr txBox="1"/>
          <p:nvPr>
            <p:ph idx="12" type="sldNum"/>
          </p:nvPr>
        </p:nvSpPr>
        <p:spPr>
          <a:xfrm>
            <a:off x="5697538" y="7383463"/>
            <a:ext cx="4359300" cy="388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1006475" y="3740150"/>
            <a:ext cx="8045450" cy="30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78" name="Google Shape;78;p3: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1006475" y="3740150"/>
            <a:ext cx="8045400" cy="30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85" name="Google Shape;85;p4: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1006475" y="3740150"/>
            <a:ext cx="8045400" cy="30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5" name="Google Shape;95;p5: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7:notes"/>
          <p:cNvSpPr txBox="1"/>
          <p:nvPr>
            <p:ph idx="1" type="body"/>
          </p:nvPr>
        </p:nvSpPr>
        <p:spPr>
          <a:xfrm>
            <a:off x="1006475" y="3740150"/>
            <a:ext cx="8045400" cy="30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5" name="Google Shape;105;p7:notes"/>
          <p:cNvSpPr txBox="1"/>
          <p:nvPr>
            <p:ph idx="12" type="sldNum"/>
          </p:nvPr>
        </p:nvSpPr>
        <p:spPr>
          <a:xfrm>
            <a:off x="5697538" y="7383463"/>
            <a:ext cx="4359300" cy="388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8:notes"/>
          <p:cNvSpPr txBox="1"/>
          <p:nvPr>
            <p:ph idx="1" type="body"/>
          </p:nvPr>
        </p:nvSpPr>
        <p:spPr>
          <a:xfrm>
            <a:off x="1006475" y="3740150"/>
            <a:ext cx="8045400" cy="30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6" name="Google Shape;116;p8:notes"/>
          <p:cNvSpPr txBox="1"/>
          <p:nvPr>
            <p:ph idx="12" type="sldNum"/>
          </p:nvPr>
        </p:nvSpPr>
        <p:spPr>
          <a:xfrm>
            <a:off x="5697538" y="7383463"/>
            <a:ext cx="4359300" cy="388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332163" y="971550"/>
            <a:ext cx="3394075" cy="26225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9:notes"/>
          <p:cNvSpPr txBox="1"/>
          <p:nvPr>
            <p:ph idx="1" type="body"/>
          </p:nvPr>
        </p:nvSpPr>
        <p:spPr>
          <a:xfrm>
            <a:off x="1006475" y="3740150"/>
            <a:ext cx="8045400" cy="30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9" name="Google Shape;129;p9:notes"/>
          <p:cNvSpPr txBox="1"/>
          <p:nvPr>
            <p:ph idx="12" type="sldNum"/>
          </p:nvPr>
        </p:nvSpPr>
        <p:spPr>
          <a:xfrm>
            <a:off x="5697538" y="7383463"/>
            <a:ext cx="4359300" cy="388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0aa2493da_0_0:notes"/>
          <p:cNvSpPr/>
          <p:nvPr>
            <p:ph idx="2" type="sldImg"/>
          </p:nvPr>
        </p:nvSpPr>
        <p:spPr>
          <a:xfrm>
            <a:off x="3332163" y="971550"/>
            <a:ext cx="3394200" cy="262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90aa2493da_0_0:notes"/>
          <p:cNvSpPr txBox="1"/>
          <p:nvPr>
            <p:ph idx="1" type="body"/>
          </p:nvPr>
        </p:nvSpPr>
        <p:spPr>
          <a:xfrm>
            <a:off x="1006475" y="3740150"/>
            <a:ext cx="8045400" cy="306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8" name="Google Shape;138;g90aa2493da_0_0:notes"/>
          <p:cNvSpPr txBox="1"/>
          <p:nvPr>
            <p:ph idx="12" type="sldNum"/>
          </p:nvPr>
        </p:nvSpPr>
        <p:spPr>
          <a:xfrm>
            <a:off x="5697538" y="7383463"/>
            <a:ext cx="4359300" cy="388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6" name="Shape 16"/>
        <p:cNvGrpSpPr/>
        <p:nvPr/>
      </p:nvGrpSpPr>
      <p:grpSpPr>
        <a:xfrm>
          <a:off x="0" y="0"/>
          <a:ext cx="0" cy="0"/>
          <a:chOff x="0" y="0"/>
          <a:chExt cx="0" cy="0"/>
        </a:xfrm>
      </p:grpSpPr>
      <p:sp>
        <p:nvSpPr>
          <p:cNvPr id="17" name="Google Shape;17;p16"/>
          <p:cNvSpPr/>
          <p:nvPr/>
        </p:nvSpPr>
        <p:spPr>
          <a:xfrm>
            <a:off x="0" y="1057655"/>
            <a:ext cx="10058400" cy="5658611"/>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6"/>
          <p:cNvSpPr/>
          <p:nvPr/>
        </p:nvSpPr>
        <p:spPr>
          <a:xfrm>
            <a:off x="0" y="1057656"/>
            <a:ext cx="10058400" cy="916305"/>
          </a:xfrm>
          <a:custGeom>
            <a:rect b="b" l="l" r="r" t="t"/>
            <a:pathLst>
              <a:path extrusionOk="0" h="916305" w="10058400">
                <a:moveTo>
                  <a:pt x="0" y="915923"/>
                </a:moveTo>
                <a:lnTo>
                  <a:pt x="10058400" y="915923"/>
                </a:lnTo>
                <a:lnTo>
                  <a:pt x="10058400" y="0"/>
                </a:lnTo>
                <a:lnTo>
                  <a:pt x="0" y="0"/>
                </a:lnTo>
                <a:lnTo>
                  <a:pt x="0" y="915923"/>
                </a:lnTo>
                <a:close/>
              </a:path>
            </a:pathLst>
          </a:custGeom>
          <a:solidFill>
            <a:srgbClr val="1F4D79">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6"/>
          <p:cNvSpPr/>
          <p:nvPr/>
        </p:nvSpPr>
        <p:spPr>
          <a:xfrm>
            <a:off x="0" y="5800344"/>
            <a:ext cx="10058400" cy="916305"/>
          </a:xfrm>
          <a:custGeom>
            <a:rect b="b" l="l" r="r" t="t"/>
            <a:pathLst>
              <a:path extrusionOk="0" h="916304" w="10058400">
                <a:moveTo>
                  <a:pt x="0" y="915923"/>
                </a:moveTo>
                <a:lnTo>
                  <a:pt x="10058400" y="915923"/>
                </a:lnTo>
                <a:lnTo>
                  <a:pt x="10058400" y="0"/>
                </a:lnTo>
                <a:lnTo>
                  <a:pt x="0" y="0"/>
                </a:lnTo>
                <a:lnTo>
                  <a:pt x="0" y="915923"/>
                </a:lnTo>
                <a:close/>
              </a:path>
            </a:pathLst>
          </a:custGeom>
          <a:solidFill>
            <a:srgbClr val="1F4D79">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6"/>
          <p:cNvSpPr/>
          <p:nvPr/>
        </p:nvSpPr>
        <p:spPr>
          <a:xfrm>
            <a:off x="0" y="1057656"/>
            <a:ext cx="10058400" cy="916305"/>
          </a:xfrm>
          <a:custGeom>
            <a:rect b="b" l="l" r="r" t="t"/>
            <a:pathLst>
              <a:path extrusionOk="0" h="916305" w="10058400">
                <a:moveTo>
                  <a:pt x="0" y="915923"/>
                </a:moveTo>
                <a:lnTo>
                  <a:pt x="10058400" y="915923"/>
                </a:lnTo>
                <a:lnTo>
                  <a:pt x="10058400" y="0"/>
                </a:lnTo>
                <a:lnTo>
                  <a:pt x="0" y="0"/>
                </a:lnTo>
                <a:lnTo>
                  <a:pt x="0" y="915923"/>
                </a:lnTo>
                <a:close/>
              </a:path>
            </a:pathLst>
          </a:custGeom>
          <a:solidFill>
            <a:srgbClr val="1F4D79">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16"/>
          <p:cNvSpPr/>
          <p:nvPr/>
        </p:nvSpPr>
        <p:spPr>
          <a:xfrm>
            <a:off x="0" y="5800344"/>
            <a:ext cx="10058400" cy="916305"/>
          </a:xfrm>
          <a:custGeom>
            <a:rect b="b" l="l" r="r" t="t"/>
            <a:pathLst>
              <a:path extrusionOk="0" h="916304" w="10058400">
                <a:moveTo>
                  <a:pt x="0" y="915923"/>
                </a:moveTo>
                <a:lnTo>
                  <a:pt x="10058400" y="915923"/>
                </a:lnTo>
                <a:lnTo>
                  <a:pt x="10058400" y="0"/>
                </a:lnTo>
                <a:lnTo>
                  <a:pt x="0" y="0"/>
                </a:lnTo>
                <a:lnTo>
                  <a:pt x="0" y="915923"/>
                </a:lnTo>
                <a:close/>
              </a:path>
            </a:pathLst>
          </a:custGeom>
          <a:solidFill>
            <a:srgbClr val="1F4D79">
              <a:alpha val="2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16"/>
          <p:cNvSpPr/>
          <p:nvPr/>
        </p:nvSpPr>
        <p:spPr>
          <a:xfrm>
            <a:off x="0" y="1973580"/>
            <a:ext cx="10058400" cy="3827145"/>
          </a:xfrm>
          <a:custGeom>
            <a:rect b="b" l="l" r="r" t="t"/>
            <a:pathLst>
              <a:path extrusionOk="0" h="3827145" w="10058400">
                <a:moveTo>
                  <a:pt x="0" y="0"/>
                </a:moveTo>
                <a:lnTo>
                  <a:pt x="10058400" y="0"/>
                </a:lnTo>
                <a:lnTo>
                  <a:pt x="10058400" y="3826764"/>
                </a:lnTo>
                <a:lnTo>
                  <a:pt x="0" y="3826764"/>
                </a:lnTo>
                <a:lnTo>
                  <a:pt x="0" y="0"/>
                </a:lnTo>
                <a:close/>
              </a:path>
            </a:pathLst>
          </a:custGeom>
          <a:solidFill>
            <a:srgbClr val="FFFFF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16"/>
          <p:cNvSpPr txBox="1"/>
          <p:nvPr>
            <p:ph type="title"/>
          </p:nvPr>
        </p:nvSpPr>
        <p:spPr>
          <a:xfrm>
            <a:off x="4272406" y="4793938"/>
            <a:ext cx="1513586" cy="781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u="sng">
                <a:solidFill>
                  <a:srgbClr val="0070B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27" name="Shape 27"/>
        <p:cNvGrpSpPr/>
        <p:nvPr/>
      </p:nvGrpSpPr>
      <p:grpSpPr>
        <a:xfrm>
          <a:off x="0" y="0"/>
          <a:ext cx="0" cy="0"/>
          <a:chOff x="0" y="0"/>
          <a:chExt cx="0" cy="0"/>
        </a:xfrm>
      </p:grpSpPr>
      <p:sp>
        <p:nvSpPr>
          <p:cNvPr id="28" name="Google Shape;28;p17"/>
          <p:cNvSpPr/>
          <p:nvPr/>
        </p:nvSpPr>
        <p:spPr>
          <a:xfrm>
            <a:off x="9255755" y="1260348"/>
            <a:ext cx="598909" cy="83332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17"/>
          <p:cNvSpPr/>
          <p:nvPr/>
        </p:nvSpPr>
        <p:spPr>
          <a:xfrm>
            <a:off x="0" y="1435608"/>
            <a:ext cx="692150" cy="498475"/>
          </a:xfrm>
          <a:custGeom>
            <a:rect b="b" l="l" r="r" t="t"/>
            <a:pathLst>
              <a:path extrusionOk="0" h="498475" w="692150">
                <a:moveTo>
                  <a:pt x="0" y="0"/>
                </a:moveTo>
                <a:lnTo>
                  <a:pt x="691896" y="0"/>
                </a:lnTo>
                <a:lnTo>
                  <a:pt x="691896" y="498347"/>
                </a:lnTo>
                <a:lnTo>
                  <a:pt x="0" y="498347"/>
                </a:lnTo>
                <a:lnTo>
                  <a:pt x="0" y="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7"/>
          <p:cNvSpPr txBox="1"/>
          <p:nvPr>
            <p:ph type="title"/>
          </p:nvPr>
        </p:nvSpPr>
        <p:spPr>
          <a:xfrm>
            <a:off x="4272406" y="4793938"/>
            <a:ext cx="1513586" cy="781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u="sng">
                <a:solidFill>
                  <a:srgbClr val="0070B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755385" y="2745727"/>
            <a:ext cx="5781675" cy="28308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950">
                <a:solidFill>
                  <a:schemeClr val="dk1"/>
                </a:solidFill>
                <a:latin typeface="Microsoft YaHei"/>
                <a:ea typeface="Microsoft YaHei"/>
                <a:cs typeface="Microsoft YaHei"/>
                <a:sym typeface="Microsoft YaHe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7"/>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1_Two Content">
    <p:bg>
      <p:bgPr>
        <a:solidFill>
          <a:schemeClr val="lt1"/>
        </a:solidFill>
      </p:bgPr>
    </p:bg>
    <p:spTree>
      <p:nvGrpSpPr>
        <p:cNvPr id="35" name="Shape 35"/>
        <p:cNvGrpSpPr/>
        <p:nvPr/>
      </p:nvGrpSpPr>
      <p:grpSpPr>
        <a:xfrm>
          <a:off x="0" y="0"/>
          <a:ext cx="0" cy="0"/>
          <a:chOff x="0" y="0"/>
          <a:chExt cx="0" cy="0"/>
        </a:xfrm>
      </p:grpSpPr>
      <p:sp>
        <p:nvSpPr>
          <p:cNvPr id="36" name="Google Shape;36;p18"/>
          <p:cNvSpPr txBox="1"/>
          <p:nvPr>
            <p:ph type="title"/>
          </p:nvPr>
        </p:nvSpPr>
        <p:spPr>
          <a:xfrm>
            <a:off x="4272406" y="4793938"/>
            <a:ext cx="1513586" cy="7810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0070BF"/>
              </a:buClr>
              <a:buSzPts val="1400"/>
              <a:buFont typeface="Arial"/>
              <a:buNone/>
              <a:defRPr b="1" i="0" sz="4950" u="sng">
                <a:solidFill>
                  <a:srgbClr val="0070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00"/>
              <a:buFont typeface="Microsoft YaHe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8" name="Google Shape;38;p18"/>
          <p:cNvSpPr txBox="1"/>
          <p:nvPr>
            <p:ph idx="2" type="body"/>
          </p:nvPr>
        </p:nvSpPr>
        <p:spPr>
          <a:xfrm>
            <a:off x="5300381" y="2149319"/>
            <a:ext cx="4470400" cy="424307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F4E79"/>
              </a:buClr>
              <a:buSzPts val="1400"/>
              <a:buFont typeface="Arial"/>
              <a:buNone/>
              <a:defRPr b="1" i="0" sz="2950">
                <a:solidFill>
                  <a:srgbClr val="1F4E79"/>
                </a:solidFill>
                <a:latin typeface="Arial"/>
                <a:ea typeface="Arial"/>
                <a:cs typeface="Arial"/>
                <a:sym typeface="Arial"/>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9" name="Google Shape;39;p18"/>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rgbClr val="888888"/>
              </a:buClr>
              <a:buSzPts val="1400"/>
              <a:buFont typeface="Calibri"/>
              <a:buNone/>
              <a:defRPr>
                <a:solidFill>
                  <a:srgbClr val="888888"/>
                </a:solidFill>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0" name="Google Shape;40;p18"/>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888888"/>
              </a:buClr>
              <a:buSzPts val="1400"/>
              <a:buFont typeface="Calibri"/>
              <a:buNone/>
              <a:defRPr>
                <a:solidFill>
                  <a:srgbClr val="888888"/>
                </a:solidFill>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1" name="Google Shape;41;p18"/>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2" name="Shape 42"/>
        <p:cNvGrpSpPr/>
        <p:nvPr/>
      </p:nvGrpSpPr>
      <p:grpSpPr>
        <a:xfrm>
          <a:off x="0" y="0"/>
          <a:ext cx="0" cy="0"/>
          <a:chOff x="0" y="0"/>
          <a:chExt cx="0" cy="0"/>
        </a:xfrm>
      </p:grpSpPr>
      <p:sp>
        <p:nvSpPr>
          <p:cNvPr id="43" name="Google Shape;43;p19"/>
          <p:cNvSpPr txBox="1"/>
          <p:nvPr>
            <p:ph type="ctrTitle"/>
          </p:nvPr>
        </p:nvSpPr>
        <p:spPr>
          <a:xfrm>
            <a:off x="754380" y="2409444"/>
            <a:ext cx="8549640" cy="163220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subTitle"/>
          </p:nvPr>
        </p:nvSpPr>
        <p:spPr>
          <a:xfrm>
            <a:off x="1508760" y="4352544"/>
            <a:ext cx="7040880" cy="194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48" name="Shape 48"/>
        <p:cNvGrpSpPr/>
        <p:nvPr/>
      </p:nvGrpSpPr>
      <p:grpSpPr>
        <a:xfrm>
          <a:off x="0" y="0"/>
          <a:ext cx="0" cy="0"/>
          <a:chOff x="0" y="0"/>
          <a:chExt cx="0" cy="0"/>
        </a:xfrm>
      </p:grpSpPr>
      <p:sp>
        <p:nvSpPr>
          <p:cNvPr id="49" name="Google Shape;49;p20"/>
          <p:cNvSpPr/>
          <p:nvPr/>
        </p:nvSpPr>
        <p:spPr>
          <a:xfrm>
            <a:off x="9255755" y="1260348"/>
            <a:ext cx="598909" cy="83332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0"/>
          <p:cNvSpPr/>
          <p:nvPr/>
        </p:nvSpPr>
        <p:spPr>
          <a:xfrm>
            <a:off x="0" y="1435608"/>
            <a:ext cx="692150" cy="498475"/>
          </a:xfrm>
          <a:custGeom>
            <a:rect b="b" l="l" r="r" t="t"/>
            <a:pathLst>
              <a:path extrusionOk="0" h="498475" w="692150">
                <a:moveTo>
                  <a:pt x="691896" y="498347"/>
                </a:moveTo>
                <a:lnTo>
                  <a:pt x="0" y="498347"/>
                </a:lnTo>
                <a:lnTo>
                  <a:pt x="0" y="0"/>
                </a:lnTo>
                <a:lnTo>
                  <a:pt x="691896" y="0"/>
                </a:lnTo>
                <a:lnTo>
                  <a:pt x="691896" y="498347"/>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0"/>
          <p:cNvSpPr/>
          <p:nvPr/>
        </p:nvSpPr>
        <p:spPr>
          <a:xfrm>
            <a:off x="0" y="2264664"/>
            <a:ext cx="5029200" cy="4451985"/>
          </a:xfrm>
          <a:custGeom>
            <a:rect b="b" l="l" r="r" t="t"/>
            <a:pathLst>
              <a:path extrusionOk="0" h="4451984" w="5029200">
                <a:moveTo>
                  <a:pt x="5029200" y="4451604"/>
                </a:moveTo>
                <a:lnTo>
                  <a:pt x="0" y="4451604"/>
                </a:lnTo>
                <a:lnTo>
                  <a:pt x="0" y="0"/>
                </a:lnTo>
                <a:lnTo>
                  <a:pt x="5029200" y="0"/>
                </a:lnTo>
                <a:lnTo>
                  <a:pt x="5029200" y="445160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0"/>
          <p:cNvSpPr txBox="1"/>
          <p:nvPr>
            <p:ph type="title"/>
          </p:nvPr>
        </p:nvSpPr>
        <p:spPr>
          <a:xfrm>
            <a:off x="4272406" y="4793938"/>
            <a:ext cx="1513586" cy="781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u="sng">
                <a:solidFill>
                  <a:srgbClr val="0070B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0"/>
          <p:cNvSpPr txBox="1"/>
          <p:nvPr>
            <p:ph idx="1" type="body"/>
          </p:nvPr>
        </p:nvSpPr>
        <p:spPr>
          <a:xfrm>
            <a:off x="502920"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0"/>
          <p:cNvSpPr txBox="1"/>
          <p:nvPr>
            <p:ph idx="2" type="body"/>
          </p:nvPr>
        </p:nvSpPr>
        <p:spPr>
          <a:xfrm>
            <a:off x="5180076" y="1787652"/>
            <a:ext cx="4375404" cy="51297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0"/>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8" name="Shape 58"/>
        <p:cNvGrpSpPr/>
        <p:nvPr/>
      </p:nvGrpSpPr>
      <p:grpSpPr>
        <a:xfrm>
          <a:off x="0" y="0"/>
          <a:ext cx="0" cy="0"/>
          <a:chOff x="0" y="0"/>
          <a:chExt cx="0" cy="0"/>
        </a:xfrm>
      </p:grpSpPr>
      <p:sp>
        <p:nvSpPr>
          <p:cNvPr id="59" name="Google Shape;59;p21"/>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9255755" y="1260348"/>
            <a:ext cx="598909" cy="83332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5"/>
          <p:cNvSpPr txBox="1"/>
          <p:nvPr>
            <p:ph type="title"/>
          </p:nvPr>
        </p:nvSpPr>
        <p:spPr>
          <a:xfrm>
            <a:off x="4272406" y="4793938"/>
            <a:ext cx="1513586" cy="7810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950" u="sng" cap="none" strike="noStrike">
                <a:solidFill>
                  <a:srgbClr val="0070B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5"/>
          <p:cNvSpPr txBox="1"/>
          <p:nvPr>
            <p:ph idx="1" type="body"/>
          </p:nvPr>
        </p:nvSpPr>
        <p:spPr>
          <a:xfrm>
            <a:off x="755385" y="2745727"/>
            <a:ext cx="5781675" cy="28308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950" u="none" cap="none" strike="noStrike">
                <a:solidFill>
                  <a:schemeClr val="dk1"/>
                </a:solidFill>
                <a:latin typeface="Microsoft YaHei"/>
                <a:ea typeface="Microsoft YaHei"/>
                <a:cs typeface="Microsoft YaHei"/>
                <a:sym typeface="Microsoft YaHe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5"/>
          <p:cNvSpPr txBox="1"/>
          <p:nvPr>
            <p:ph idx="11" type="ftr"/>
          </p:nvPr>
        </p:nvSpPr>
        <p:spPr>
          <a:xfrm>
            <a:off x="3419856" y="7228332"/>
            <a:ext cx="3218688" cy="38862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502920" y="7228332"/>
            <a:ext cx="2313432" cy="3886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2" type="sldNum"/>
          </p:nvPr>
        </p:nvSpPr>
        <p:spPr>
          <a:xfrm>
            <a:off x="7242048" y="7228332"/>
            <a:ext cx="2313432" cy="38862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p:nvPr/>
        </p:nvSpPr>
        <p:spPr>
          <a:xfrm>
            <a:off x="1255776" y="468587"/>
            <a:ext cx="3400892" cy="6290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1"/>
          <p:cNvSpPr/>
          <p:nvPr/>
        </p:nvSpPr>
        <p:spPr>
          <a:xfrm>
            <a:off x="0" y="0"/>
            <a:ext cx="1255775" cy="126187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1"/>
          <p:cNvSpPr txBox="1"/>
          <p:nvPr>
            <p:ph type="title"/>
          </p:nvPr>
        </p:nvSpPr>
        <p:spPr>
          <a:xfrm>
            <a:off x="1698497" y="3849450"/>
            <a:ext cx="6510065" cy="629008"/>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rgbClr val="002060"/>
              </a:buClr>
              <a:buSzPts val="1400"/>
              <a:buFont typeface="Times New Roman"/>
              <a:buNone/>
            </a:pPr>
            <a:r>
              <a:rPr b="0" lang="en-US" sz="4000" u="none">
                <a:solidFill>
                  <a:srgbClr val="002060"/>
                </a:solidFill>
                <a:latin typeface="Times New Roman"/>
                <a:ea typeface="Times New Roman"/>
                <a:cs typeface="Times New Roman"/>
                <a:sym typeface="Times New Roman"/>
              </a:rPr>
              <a:t> </a:t>
            </a:r>
            <a:r>
              <a:rPr lang="en-US" sz="4000" u="sng">
                <a:solidFill>
                  <a:srgbClr val="002060"/>
                </a:solidFill>
              </a:rPr>
              <a:t>2020-Y1-Team03    第三组 </a:t>
            </a:r>
            <a:endParaRPr sz="4000" u="sng">
              <a:solidFill>
                <a:srgbClr val="002060"/>
              </a:solidFill>
            </a:endParaRPr>
          </a:p>
        </p:txBody>
      </p:sp>
      <p:sp>
        <p:nvSpPr>
          <p:cNvPr id="69" name="Google Shape;69;p1"/>
          <p:cNvSpPr txBox="1"/>
          <p:nvPr/>
        </p:nvSpPr>
        <p:spPr>
          <a:xfrm>
            <a:off x="1698497" y="2150280"/>
            <a:ext cx="6272277" cy="1248398"/>
          </a:xfrm>
          <a:prstGeom prst="rect">
            <a:avLst/>
          </a:prstGeom>
          <a:noFill/>
          <a:ln>
            <a:noFill/>
          </a:ln>
        </p:spPr>
        <p:txBody>
          <a:bodyPr anchorCtr="0" anchor="t" bIns="0" lIns="0" spcFirstLastPara="1" rIns="0" wrap="square" tIns="17125">
            <a:spAutoFit/>
          </a:bodyPr>
          <a:lstStyle/>
          <a:p>
            <a:pPr indent="0" lvl="0" marL="12700" marR="0" rtl="0" algn="ctr">
              <a:lnSpc>
                <a:spcPct val="100000"/>
              </a:lnSpc>
              <a:spcBef>
                <a:spcPts val="0"/>
              </a:spcBef>
              <a:spcAft>
                <a:spcPts val="0"/>
              </a:spcAft>
              <a:buClr>
                <a:srgbClr val="000000"/>
              </a:buClr>
              <a:buSzPts val="1400"/>
              <a:buFont typeface="Arial"/>
              <a:buNone/>
            </a:pPr>
            <a:r>
              <a:rPr b="1" i="0" lang="en-US" sz="3200" u="none" cap="none" strike="noStrike">
                <a:solidFill>
                  <a:srgbClr val="016FD1"/>
                </a:solidFill>
                <a:latin typeface="Microsoft YaHei"/>
                <a:ea typeface="Microsoft YaHei"/>
                <a:cs typeface="Microsoft YaHei"/>
                <a:sym typeface="Microsoft YaHei"/>
              </a:rPr>
              <a:t>第二讲课后作业</a:t>
            </a:r>
            <a:endParaRPr b="1" i="0" sz="3200" u="none" cap="none" strike="noStrike">
              <a:solidFill>
                <a:srgbClr val="016FD1"/>
              </a:solidFill>
              <a:latin typeface="Century Gothic"/>
              <a:ea typeface="Century Gothic"/>
              <a:cs typeface="Century Gothic"/>
              <a:sym typeface="Century Gothic"/>
            </a:endParaRPr>
          </a:p>
          <a:p>
            <a:pPr indent="0" lvl="0" marL="12700" marR="0" rtl="0" algn="ctr">
              <a:lnSpc>
                <a:spcPct val="100000"/>
              </a:lnSpc>
              <a:spcBef>
                <a:spcPts val="0"/>
              </a:spcBef>
              <a:spcAft>
                <a:spcPts val="0"/>
              </a:spcAft>
              <a:buClr>
                <a:srgbClr val="000000"/>
              </a:buClr>
              <a:buSzPts val="1400"/>
              <a:buFont typeface="Arial"/>
              <a:buNone/>
            </a:pPr>
            <a:r>
              <a:rPr b="1" i="0" lang="en-US" sz="4800" u="none" cap="none" strike="noStrike">
                <a:solidFill>
                  <a:srgbClr val="016FD1"/>
                </a:solidFill>
                <a:latin typeface="Microsoft YaHei"/>
                <a:ea typeface="Microsoft YaHei"/>
                <a:cs typeface="Microsoft YaHei"/>
                <a:sym typeface="Microsoft YaHei"/>
              </a:rPr>
              <a:t>远程投资地区投研报告</a:t>
            </a:r>
            <a:endParaRPr b="1" i="0" sz="4800" u="sng" cap="none" strike="noStrike">
              <a:solidFill>
                <a:srgbClr val="0070BF"/>
              </a:solidFill>
              <a:latin typeface="Microsoft YaHei"/>
              <a:ea typeface="Microsoft YaHei"/>
              <a:cs typeface="Microsoft YaHei"/>
              <a:sym typeface="Microsoft YaHe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90aa2493da_0_10"/>
          <p:cNvSpPr txBox="1"/>
          <p:nvPr>
            <p:ph type="title"/>
          </p:nvPr>
        </p:nvSpPr>
        <p:spPr>
          <a:xfrm>
            <a:off x="1090494" y="603050"/>
            <a:ext cx="8157300" cy="780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0070BF"/>
              </a:buClr>
              <a:buSzPts val="1400"/>
              <a:buFont typeface="Arial"/>
              <a:buNone/>
            </a:pPr>
            <a:r>
              <a:rPr lang="en-US" sz="2800"/>
              <a:t>Durham (27713) continued</a:t>
            </a:r>
            <a:endParaRPr sz="2800"/>
          </a:p>
          <a:p>
            <a:pPr indent="0" lvl="0" marL="0" rtl="0" algn="l">
              <a:lnSpc>
                <a:spcPct val="100000"/>
              </a:lnSpc>
              <a:spcBef>
                <a:spcPts val="0"/>
              </a:spcBef>
              <a:spcAft>
                <a:spcPts val="0"/>
              </a:spcAft>
              <a:buClr>
                <a:schemeClr val="dk1"/>
              </a:buClr>
              <a:buSzPts val="1100"/>
              <a:buFont typeface="Arial"/>
              <a:buNone/>
            </a:pPr>
            <a:r>
              <a:t/>
            </a:r>
            <a:endParaRPr sz="2800"/>
          </a:p>
        </p:txBody>
      </p:sp>
      <p:graphicFrame>
        <p:nvGraphicFramePr>
          <p:cNvPr id="150" name="Google Shape;150;g90aa2493da_0_10"/>
          <p:cNvGraphicFramePr/>
          <p:nvPr/>
        </p:nvGraphicFramePr>
        <p:xfrm>
          <a:off x="631762" y="1249485"/>
          <a:ext cx="3000000" cy="3000000"/>
        </p:xfrm>
        <a:graphic>
          <a:graphicData uri="http://schemas.openxmlformats.org/drawingml/2006/table">
            <a:tbl>
              <a:tblPr>
                <a:noFill/>
                <a:tableStyleId>{7CEC64D1-04CC-4CE5-B30C-73479FEBBF43}</a:tableStyleId>
              </a:tblPr>
              <a:tblGrid>
                <a:gridCol w="4396075"/>
                <a:gridCol w="2209800"/>
              </a:tblGrid>
              <a:tr h="437250">
                <a:tc>
                  <a:txBody>
                    <a:bodyPr/>
                    <a:lstStyle/>
                    <a:p>
                      <a:pPr indent="0" lvl="0" marL="0" marR="0" rtl="0" algn="l">
                        <a:spcBef>
                          <a:spcPts val="0"/>
                        </a:spcBef>
                        <a:spcAft>
                          <a:spcPts val="0"/>
                        </a:spcAft>
                        <a:buSzPts val="1800"/>
                        <a:buFont typeface="Calibri"/>
                        <a:buNone/>
                      </a:pPr>
                      <a:r>
                        <a:rPr b="1" lang="en-US" sz="1800" u="none" cap="none" strike="noStrike"/>
                        <a:t>Zip Code</a:t>
                      </a:r>
                      <a:endParaRPr b="1"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b="1" lang="en-US" sz="1800" u="none" cap="none" strike="noStrike"/>
                        <a:t>27</a:t>
                      </a:r>
                      <a:r>
                        <a:rPr b="1" lang="en-US" sz="1800"/>
                        <a:t>713</a:t>
                      </a:r>
                      <a:endParaRPr b="1"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Total housing units</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a:t>12,470</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Estimate Median household income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$77,244</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Renter %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a:t>45%</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Median gross rent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$1,0</a:t>
                      </a:r>
                      <a:r>
                        <a:rPr lang="en-US" sz="1800"/>
                        <a:t>58</a:t>
                      </a:r>
                      <a:endParaRPr sz="1800" u="none" cap="none" strike="noStrike"/>
                    </a:p>
                  </a:txBody>
                  <a:tcPr marT="91425" marB="91425" marR="91425" marL="91425"/>
                </a:tc>
              </a:tr>
              <a:tr h="699625">
                <a:tc>
                  <a:txBody>
                    <a:bodyPr/>
                    <a:lstStyle/>
                    <a:p>
                      <a:pPr indent="0" lvl="0" marL="0" marR="0" rtl="0" algn="l">
                        <a:spcBef>
                          <a:spcPts val="0"/>
                        </a:spcBef>
                        <a:spcAft>
                          <a:spcPts val="0"/>
                        </a:spcAft>
                        <a:buSzPts val="1800"/>
                        <a:buFont typeface="Calibri"/>
                        <a:buNone/>
                      </a:pPr>
                      <a:r>
                        <a:rPr lang="en-US" sz="1800" u="none" cap="none" strike="noStrike"/>
                        <a:t>Median price asked for vacant for-sale houses and condos (201</a:t>
                      </a:r>
                      <a:r>
                        <a:rPr lang="en-US" sz="1800"/>
                        <a:t>7</a:t>
                      </a:r>
                      <a:r>
                        <a:rPr lang="en-US" sz="1800" u="none" cap="none" strike="noStrike"/>
                        <a:t>)</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a:t>
                      </a:r>
                      <a:r>
                        <a:rPr lang="en-US" sz="1800"/>
                        <a:t>62,567</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Unemployment %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a:t>3.2</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Demographic (W/H/B/A) %</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a:t>68.7</a:t>
                      </a:r>
                      <a:r>
                        <a:rPr lang="en-US" sz="1800" u="none" cap="none" strike="noStrike"/>
                        <a:t>/1</a:t>
                      </a:r>
                      <a:r>
                        <a:rPr lang="en-US" sz="1800"/>
                        <a:t>2</a:t>
                      </a:r>
                      <a:r>
                        <a:rPr lang="en-US" sz="1800" u="none" cap="none" strike="noStrike"/>
                        <a:t>.</a:t>
                      </a:r>
                      <a:r>
                        <a:rPr lang="en-US" sz="1800"/>
                        <a:t>6</a:t>
                      </a:r>
                      <a:r>
                        <a:rPr lang="en-US" sz="1800" u="none" cap="none" strike="noStrike"/>
                        <a:t>/54.1/11.2</a:t>
                      </a:r>
                      <a:endParaRPr sz="18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90aa2493da_0_22"/>
          <p:cNvSpPr txBox="1"/>
          <p:nvPr/>
        </p:nvSpPr>
        <p:spPr>
          <a:xfrm>
            <a:off x="783535" y="685800"/>
            <a:ext cx="826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Raleigh 27603 </a:t>
            </a:r>
            <a:r>
              <a:rPr b="1" lang="en-US" sz="3600">
                <a:solidFill>
                  <a:schemeClr val="dk1"/>
                </a:solidFill>
                <a:latin typeface="Calibri"/>
                <a:ea typeface="Calibri"/>
                <a:cs typeface="Calibri"/>
                <a:sym typeface="Calibri"/>
              </a:rPr>
              <a:t>vs  Durham 27713</a:t>
            </a:r>
            <a:endParaRPr/>
          </a:p>
        </p:txBody>
      </p:sp>
      <p:graphicFrame>
        <p:nvGraphicFramePr>
          <p:cNvPr id="156" name="Google Shape;156;g90aa2493da_0_22"/>
          <p:cNvGraphicFramePr/>
          <p:nvPr/>
        </p:nvGraphicFramePr>
        <p:xfrm>
          <a:off x="745013" y="1547420"/>
          <a:ext cx="3000000" cy="3000000"/>
        </p:xfrm>
        <a:graphic>
          <a:graphicData uri="http://schemas.openxmlformats.org/drawingml/2006/table">
            <a:tbl>
              <a:tblPr>
                <a:noFill/>
                <a:tableStyleId>{7CEC64D1-04CC-4CE5-B30C-73479FEBBF43}</a:tableStyleId>
              </a:tblPr>
              <a:tblGrid>
                <a:gridCol w="4016250"/>
                <a:gridCol w="2520000"/>
                <a:gridCol w="2318875"/>
              </a:tblGrid>
              <a:tr h="366100">
                <a:tc>
                  <a:txBody>
                    <a:bodyPr/>
                    <a:lstStyle/>
                    <a:p>
                      <a:pPr indent="0" lvl="0" marL="0" marR="0" rtl="0" algn="l">
                        <a:spcBef>
                          <a:spcPts val="0"/>
                        </a:spcBef>
                        <a:spcAft>
                          <a:spcPts val="0"/>
                        </a:spcAft>
                        <a:buSzPts val="1800"/>
                        <a:buFont typeface="Calibri"/>
                        <a:buNone/>
                      </a:pPr>
                      <a:r>
                        <a:rPr b="1" lang="en-US" sz="1500" u="none" cap="none" strike="noStrike"/>
                        <a:t>Zip Code</a:t>
                      </a:r>
                      <a:endParaRPr b="1"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b="1" lang="en-US" sz="1500" u="none" cap="none" strike="noStrike"/>
                        <a:t>27603</a:t>
                      </a:r>
                      <a:endParaRPr b="1"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b="1" lang="en-US" sz="1500"/>
                        <a:t>27713</a:t>
                      </a:r>
                      <a:endParaRPr b="1" sz="1500" u="none" cap="none" strike="noStrike"/>
                    </a:p>
                  </a:txBody>
                  <a:tcPr marT="91425" marB="91425" marR="91425" marL="91425">
                    <a:lnB cap="flat" cmpd="sng" w="12700">
                      <a:solidFill>
                        <a:schemeClr val="dk1"/>
                      </a:solidFill>
                      <a:prstDash val="solid"/>
                      <a:round/>
                      <a:headEnd len="sm" w="sm" type="none"/>
                      <a:tailEnd len="sm" w="sm" type="none"/>
                    </a:lnB>
                  </a:tcPr>
                </a:tc>
              </a:tr>
              <a:tr h="366100">
                <a:tc>
                  <a:txBody>
                    <a:bodyPr/>
                    <a:lstStyle/>
                    <a:p>
                      <a:pPr indent="0" lvl="0" marL="0" marR="0" rtl="0" algn="l">
                        <a:spcBef>
                          <a:spcPts val="0"/>
                        </a:spcBef>
                        <a:spcAft>
                          <a:spcPts val="0"/>
                        </a:spcAft>
                        <a:buSzPts val="1800"/>
                        <a:buFont typeface="Calibri"/>
                        <a:buNone/>
                      </a:pPr>
                      <a:r>
                        <a:rPr lang="en-US" sz="1500" u="none" cap="none" strike="noStrike"/>
                        <a:t>land area (sq mile)</a:t>
                      </a:r>
                      <a:endParaRPr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500" u="none" cap="none" strike="noStrike"/>
                        <a:t>51.6</a:t>
                      </a:r>
                      <a:endParaRPr sz="1500" u="none" cap="none" strike="noStrike"/>
                    </a:p>
                  </a:txBody>
                  <a:tcPr marT="91425" marB="91425" marR="91425" marL="91425">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SzPts val="1800"/>
                        <a:buFont typeface="Calibri"/>
                        <a:buNone/>
                      </a:pPr>
                      <a:r>
                        <a:rPr lang="en-US" sz="1500"/>
                        <a:t>32.6</a:t>
                      </a:r>
                      <a:endParaRPr sz="15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6375">
                <a:tc>
                  <a:txBody>
                    <a:bodyPr/>
                    <a:lstStyle/>
                    <a:p>
                      <a:pPr indent="0" lvl="0" marL="0" marR="0" rtl="0" algn="l">
                        <a:spcBef>
                          <a:spcPts val="0"/>
                        </a:spcBef>
                        <a:spcAft>
                          <a:spcPts val="0"/>
                        </a:spcAft>
                        <a:buSzPts val="1800"/>
                        <a:buFont typeface="Calibri"/>
                        <a:buNone/>
                      </a:pPr>
                      <a:r>
                        <a:rPr lang="en-US" sz="1500" u="none" cap="none" strike="noStrike"/>
                        <a:t>Population (2017)</a:t>
                      </a:r>
                      <a:endParaRPr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500" u="none" cap="none" strike="noStrike"/>
                        <a:t>54,481</a:t>
                      </a:r>
                      <a:r>
                        <a:rPr lang="en-US" sz="1500"/>
                        <a:t>(16% vs. 2010, 73% vs. 2000)</a:t>
                      </a:r>
                      <a:endParaRPr sz="1500" u="none" cap="none" strike="noStrike"/>
                    </a:p>
                  </a:txBody>
                  <a:tcPr marT="91425" marB="91425" marR="91425" marL="91425">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SzPts val="1800"/>
                        <a:buFont typeface="Calibri"/>
                        <a:buNone/>
                      </a:pPr>
                      <a:r>
                        <a:rPr lang="en-US" sz="1500" u="none" cap="none" strike="noStrike"/>
                        <a:t>5</a:t>
                      </a:r>
                      <a:r>
                        <a:rPr lang="en-US" sz="1500"/>
                        <a:t>3,485</a:t>
                      </a:r>
                      <a:r>
                        <a:rPr lang="en-US" sz="1500" u="none" cap="none" strike="noStrike"/>
                        <a:t> (15% vs. 2010, 73% vs. 2000)</a:t>
                      </a:r>
                      <a:endParaRPr sz="15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marR="0" rtl="0" algn="l">
                        <a:spcBef>
                          <a:spcPts val="0"/>
                        </a:spcBef>
                        <a:spcAft>
                          <a:spcPts val="0"/>
                        </a:spcAft>
                        <a:buSzPts val="1800"/>
                        <a:buFont typeface="Calibri"/>
                        <a:buNone/>
                      </a:pPr>
                      <a:r>
                        <a:rPr lang="en-US" sz="1500" u="none" cap="none" strike="noStrike"/>
                        <a:t>Population density (/SQM)</a:t>
                      </a:r>
                      <a:endParaRPr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500" u="none" cap="none" strike="noStrike"/>
                        <a:t>1,056</a:t>
                      </a:r>
                      <a:endParaRPr sz="1500" u="none" cap="none" strike="noStrike"/>
                    </a:p>
                  </a:txBody>
                  <a:tcPr marT="91425" marB="91425" marR="91425" marL="91425">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SzPts val="1800"/>
                        <a:buFont typeface="Calibri"/>
                        <a:buNone/>
                      </a:pPr>
                      <a:r>
                        <a:rPr lang="en-US" sz="1500" u="none" cap="none" strike="noStrike"/>
                        <a:t>1,</a:t>
                      </a:r>
                      <a:r>
                        <a:rPr lang="en-US" sz="1500"/>
                        <a:t>642</a:t>
                      </a:r>
                      <a:endParaRPr sz="15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marR="0" rtl="0" algn="l">
                        <a:spcBef>
                          <a:spcPts val="0"/>
                        </a:spcBef>
                        <a:spcAft>
                          <a:spcPts val="0"/>
                        </a:spcAft>
                        <a:buSzPts val="1800"/>
                        <a:buFont typeface="Calibri"/>
                        <a:buNone/>
                      </a:pPr>
                      <a:r>
                        <a:rPr lang="en-US" sz="1500" u="none" cap="none" strike="noStrike"/>
                        <a:t>Cost of living (Mar. 2016/Mar. 2019)</a:t>
                      </a:r>
                      <a:endParaRPr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500" u="none" cap="none" strike="noStrike"/>
                        <a:t>95.1/94.6</a:t>
                      </a:r>
                      <a:endParaRPr sz="1500" u="none" cap="none" strike="noStrike"/>
                    </a:p>
                  </a:txBody>
                  <a:tcPr marT="91425" marB="91425" marR="91425" marL="91425">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SzPts val="1800"/>
                        <a:buFont typeface="Calibri"/>
                        <a:buNone/>
                      </a:pPr>
                      <a:r>
                        <a:rPr lang="en-US" sz="1500" u="none" cap="none" strike="noStrike"/>
                        <a:t>9</a:t>
                      </a:r>
                      <a:r>
                        <a:rPr lang="en-US" sz="1500"/>
                        <a:t>3.4</a:t>
                      </a:r>
                      <a:endParaRPr sz="15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marR="0" rtl="0" algn="l">
                        <a:spcBef>
                          <a:spcPts val="0"/>
                        </a:spcBef>
                        <a:spcAft>
                          <a:spcPts val="0"/>
                        </a:spcAft>
                        <a:buSzPts val="1800"/>
                        <a:buFont typeface="Calibri"/>
                        <a:buNone/>
                      </a:pPr>
                      <a:r>
                        <a:rPr lang="en-US" sz="1500" u="none" cap="none" strike="noStrike"/>
                        <a:t>Median resident age (2017)</a:t>
                      </a:r>
                      <a:endParaRPr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500" u="none" cap="none" strike="noStrike"/>
                        <a:t>32.5</a:t>
                      </a:r>
                      <a:endParaRPr sz="1500" u="none" cap="none" strike="noStrike"/>
                    </a:p>
                  </a:txBody>
                  <a:tcPr marT="91425" marB="91425" marR="91425" marL="91425">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SzPts val="1800"/>
                        <a:buFont typeface="Calibri"/>
                        <a:buNone/>
                      </a:pPr>
                      <a:r>
                        <a:rPr lang="en-US" sz="1500" u="none" cap="none" strike="noStrike"/>
                        <a:t>3</a:t>
                      </a:r>
                      <a:r>
                        <a:rPr lang="en-US" sz="1500"/>
                        <a:t>4.9</a:t>
                      </a:r>
                      <a:endParaRPr sz="15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marR="0" rtl="0" algn="l">
                        <a:spcBef>
                          <a:spcPts val="0"/>
                        </a:spcBef>
                        <a:spcAft>
                          <a:spcPts val="0"/>
                        </a:spcAft>
                        <a:buSzPts val="1800"/>
                        <a:buFont typeface="Calibri"/>
                        <a:buNone/>
                      </a:pPr>
                      <a:r>
                        <a:rPr lang="en-US" sz="1500" u="none" cap="none" strike="noStrike"/>
                        <a:t>Real estate property taxes (2016)</a:t>
                      </a:r>
                      <a:endParaRPr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500" u="none" cap="none" strike="noStrike"/>
                        <a:t>0.7%</a:t>
                      </a:r>
                      <a:endParaRPr sz="1500" u="none" cap="none" strike="noStrike"/>
                    </a:p>
                  </a:txBody>
                  <a:tcPr marT="91425" marB="91425" marR="91425" marL="91425">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SzPts val="1800"/>
                        <a:buFont typeface="Calibri"/>
                        <a:buNone/>
                      </a:pPr>
                      <a:r>
                        <a:rPr lang="en-US" sz="1500"/>
                        <a:t>1.2</a:t>
                      </a:r>
                      <a:r>
                        <a:rPr lang="en-US" sz="1500" u="none" cap="none" strike="noStrike"/>
                        <a:t>%</a:t>
                      </a:r>
                      <a:endParaRPr sz="15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6375">
                <a:tc>
                  <a:txBody>
                    <a:bodyPr/>
                    <a:lstStyle/>
                    <a:p>
                      <a:pPr indent="0" lvl="0" marL="0" marR="0" rtl="0" algn="l">
                        <a:spcBef>
                          <a:spcPts val="0"/>
                        </a:spcBef>
                        <a:spcAft>
                          <a:spcPts val="0"/>
                        </a:spcAft>
                        <a:buSzPts val="1800"/>
                        <a:buFont typeface="Calibri"/>
                        <a:buNone/>
                      </a:pPr>
                      <a:r>
                        <a:rPr lang="en-US" sz="1500" u="none" cap="none" strike="noStrike"/>
                        <a:t>Estimate Median household/condo value (2017)</a:t>
                      </a:r>
                      <a:endParaRPr sz="15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500" u="none" cap="none" strike="noStrike"/>
                        <a:t>$218,274</a:t>
                      </a:r>
                      <a:endParaRPr sz="1500" u="none" cap="none" strike="noStrike"/>
                    </a:p>
                  </a:txBody>
                  <a:tcPr marT="91425" marB="91425" marR="91425" marL="91425"/>
                </a:tc>
                <a:tc>
                  <a:txBody>
                    <a:bodyPr/>
                    <a:lstStyle/>
                    <a:p>
                      <a:pPr indent="0" lvl="0" marL="0" rtl="0" algn="l">
                        <a:spcBef>
                          <a:spcPts val="0"/>
                        </a:spcBef>
                        <a:spcAft>
                          <a:spcPts val="0"/>
                        </a:spcAft>
                        <a:buClr>
                          <a:schemeClr val="dk1"/>
                        </a:buClr>
                        <a:buSzPts val="1800"/>
                        <a:buFont typeface="Calibri"/>
                        <a:buNone/>
                      </a:pPr>
                      <a:r>
                        <a:rPr lang="en-US" sz="1500"/>
                        <a:t>$249,087</a:t>
                      </a:r>
                      <a:endParaRPr sz="1100"/>
                    </a:p>
                  </a:txBody>
                  <a:tcPr marT="91425" marB="91425" marR="91425" marL="9142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rtl="0" algn="l">
                        <a:spcBef>
                          <a:spcPts val="0"/>
                        </a:spcBef>
                        <a:spcAft>
                          <a:spcPts val="0"/>
                        </a:spcAft>
                        <a:buClr>
                          <a:schemeClr val="dk1"/>
                        </a:buClr>
                        <a:buSzPts val="1800"/>
                        <a:buFont typeface="Calibri"/>
                        <a:buNone/>
                      </a:pPr>
                      <a:r>
                        <a:rPr lang="en-US" sz="1500"/>
                        <a:t>Renter % (2017)</a:t>
                      </a:r>
                      <a:endParaRPr sz="1500" u="none" cap="none" strike="noStrike"/>
                    </a:p>
                  </a:txBody>
                  <a:tcPr marT="91425" marB="91425" marR="91425" marL="91425"/>
                </a:tc>
                <a:tc>
                  <a:txBody>
                    <a:bodyPr/>
                    <a:lstStyle/>
                    <a:p>
                      <a:pPr indent="0" lvl="0" marL="0" marR="0" rtl="0" algn="l">
                        <a:spcBef>
                          <a:spcPts val="0"/>
                        </a:spcBef>
                        <a:spcAft>
                          <a:spcPts val="0"/>
                        </a:spcAft>
                        <a:buNone/>
                      </a:pPr>
                      <a:r>
                        <a:rPr lang="en-US" sz="1500"/>
                        <a:t>38%</a:t>
                      </a:r>
                      <a:endParaRPr sz="1500" u="none" cap="none" strike="noStrike"/>
                    </a:p>
                  </a:txBody>
                  <a:tcPr marT="91425" marB="91425" marR="91425" marL="91425"/>
                </a:tc>
                <a:tc>
                  <a:txBody>
                    <a:bodyPr/>
                    <a:lstStyle/>
                    <a:p>
                      <a:pPr indent="0" lvl="0" marL="0" rtl="0" algn="l">
                        <a:spcBef>
                          <a:spcPts val="0"/>
                        </a:spcBef>
                        <a:spcAft>
                          <a:spcPts val="0"/>
                        </a:spcAft>
                        <a:buNone/>
                      </a:pPr>
                      <a:r>
                        <a:rPr lang="en-US" sz="1500"/>
                        <a:t>45%</a:t>
                      </a:r>
                      <a:endParaRPr sz="1500"/>
                    </a:p>
                  </a:txBody>
                  <a:tcPr marT="91425" marB="91425" marR="91425" marL="9142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rtl="0" algn="l">
                        <a:spcBef>
                          <a:spcPts val="0"/>
                        </a:spcBef>
                        <a:spcAft>
                          <a:spcPts val="0"/>
                        </a:spcAft>
                        <a:buClr>
                          <a:schemeClr val="dk1"/>
                        </a:buClr>
                        <a:buSzPts val="1800"/>
                        <a:buFont typeface="Calibri"/>
                        <a:buNone/>
                      </a:pPr>
                      <a:r>
                        <a:rPr lang="en-US" sz="1500"/>
                        <a:t>Total housing units</a:t>
                      </a:r>
                      <a:endParaRPr sz="1500"/>
                    </a:p>
                  </a:txBody>
                  <a:tcPr marT="91425" marB="91425" marR="91425" marL="91425"/>
                </a:tc>
                <a:tc>
                  <a:txBody>
                    <a:bodyPr/>
                    <a:lstStyle/>
                    <a:p>
                      <a:pPr indent="0" lvl="0" marL="0" rtl="0" algn="l">
                        <a:spcBef>
                          <a:spcPts val="0"/>
                        </a:spcBef>
                        <a:spcAft>
                          <a:spcPts val="0"/>
                        </a:spcAft>
                        <a:buClr>
                          <a:schemeClr val="dk1"/>
                        </a:buClr>
                        <a:buSzPts val="1800"/>
                        <a:buFont typeface="Calibri"/>
                        <a:buNone/>
                      </a:pPr>
                      <a:r>
                        <a:rPr lang="en-US" sz="1500"/>
                        <a:t>12,336</a:t>
                      </a:r>
                      <a:endParaRPr sz="1500"/>
                    </a:p>
                  </a:txBody>
                  <a:tcPr marT="91425" marB="91425" marR="91425" marL="91425"/>
                </a:tc>
                <a:tc>
                  <a:txBody>
                    <a:bodyPr/>
                    <a:lstStyle/>
                    <a:p>
                      <a:pPr indent="0" lvl="0" marL="0" rtl="0" algn="l">
                        <a:spcBef>
                          <a:spcPts val="0"/>
                        </a:spcBef>
                        <a:spcAft>
                          <a:spcPts val="0"/>
                        </a:spcAft>
                        <a:buClr>
                          <a:schemeClr val="dk1"/>
                        </a:buClr>
                        <a:buSzPts val="1800"/>
                        <a:buFont typeface="Calibri"/>
                        <a:buNone/>
                      </a:pPr>
                      <a:r>
                        <a:rPr lang="en-US" sz="1500"/>
                        <a:t>12,470</a:t>
                      </a:r>
                      <a:endParaRPr sz="1500"/>
                    </a:p>
                  </a:txBody>
                  <a:tcPr marT="91425" marB="91425" marR="91425" marL="9142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rtl="0" algn="l">
                        <a:spcBef>
                          <a:spcPts val="0"/>
                        </a:spcBef>
                        <a:spcAft>
                          <a:spcPts val="0"/>
                        </a:spcAft>
                        <a:buClr>
                          <a:schemeClr val="dk1"/>
                        </a:buClr>
                        <a:buSzPts val="1800"/>
                        <a:buFont typeface="Calibri"/>
                        <a:buNone/>
                      </a:pPr>
                      <a:r>
                        <a:rPr lang="en-US" sz="1500"/>
                        <a:t>Estimate Median household income</a:t>
                      </a:r>
                      <a:endParaRPr sz="1500"/>
                    </a:p>
                  </a:txBody>
                  <a:tcPr marT="91425" marB="91425" marR="91425" marL="91425"/>
                </a:tc>
                <a:tc>
                  <a:txBody>
                    <a:bodyPr/>
                    <a:lstStyle/>
                    <a:p>
                      <a:pPr indent="0" lvl="0" marL="0" rtl="0" algn="l">
                        <a:spcBef>
                          <a:spcPts val="0"/>
                        </a:spcBef>
                        <a:spcAft>
                          <a:spcPts val="0"/>
                        </a:spcAft>
                        <a:buClr>
                          <a:schemeClr val="dk1"/>
                        </a:buClr>
                        <a:buSzPts val="1800"/>
                        <a:buFont typeface="Calibri"/>
                        <a:buNone/>
                      </a:pPr>
                      <a:r>
                        <a:rPr lang="en-US" sz="1500"/>
                        <a:t>$63,760</a:t>
                      </a:r>
                      <a:endParaRPr sz="1500"/>
                    </a:p>
                  </a:txBody>
                  <a:tcPr marT="91425" marB="91425" marR="91425" marL="91425"/>
                </a:tc>
                <a:tc>
                  <a:txBody>
                    <a:bodyPr/>
                    <a:lstStyle/>
                    <a:p>
                      <a:pPr indent="0" lvl="0" marL="0" rtl="0" algn="l">
                        <a:spcBef>
                          <a:spcPts val="0"/>
                        </a:spcBef>
                        <a:spcAft>
                          <a:spcPts val="0"/>
                        </a:spcAft>
                        <a:buNone/>
                      </a:pPr>
                      <a:r>
                        <a:rPr lang="en-US" sz="1500"/>
                        <a:t>$77,244</a:t>
                      </a:r>
                      <a:endParaRPr sz="1500"/>
                    </a:p>
                  </a:txBody>
                  <a:tcPr marT="91425" marB="91425" marR="91425" marL="9142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rtl="0" algn="l">
                        <a:spcBef>
                          <a:spcPts val="0"/>
                        </a:spcBef>
                        <a:spcAft>
                          <a:spcPts val="0"/>
                        </a:spcAft>
                        <a:buClr>
                          <a:schemeClr val="dk1"/>
                        </a:buClr>
                        <a:buSzPts val="1800"/>
                        <a:buFont typeface="Calibri"/>
                        <a:buNone/>
                      </a:pPr>
                      <a:r>
                        <a:rPr lang="en-US" sz="1500"/>
                        <a:t>Median gross rent (2017)</a:t>
                      </a:r>
                      <a:endParaRPr sz="1500"/>
                    </a:p>
                  </a:txBody>
                  <a:tcPr marT="91425" marB="91425" marR="91425" marL="91425">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Calibri"/>
                        <a:buNone/>
                      </a:pPr>
                      <a:r>
                        <a:rPr lang="en-US" sz="1500"/>
                        <a:t>$1,024</a:t>
                      </a:r>
                      <a:endParaRPr sz="1500"/>
                    </a:p>
                  </a:txBody>
                  <a:tcPr marT="91425" marB="91425" marR="91425" marL="91425">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Calibri"/>
                        <a:buNone/>
                      </a:pPr>
                      <a:r>
                        <a:rPr lang="en-US" sz="1500"/>
                        <a:t>$1,058</a:t>
                      </a:r>
                      <a:endParaRPr sz="1500"/>
                    </a:p>
                  </a:txBody>
                  <a:tcPr marT="91425" marB="91425" marR="91425" marL="91425">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100">
                <a:tc>
                  <a:txBody>
                    <a:bodyPr/>
                    <a:lstStyle/>
                    <a:p>
                      <a:pPr indent="0" lvl="0" marL="0" marR="0" rtl="0" algn="l">
                        <a:spcBef>
                          <a:spcPts val="0"/>
                        </a:spcBef>
                        <a:spcAft>
                          <a:spcPts val="0"/>
                        </a:spcAft>
                        <a:buSzPts val="1800"/>
                        <a:buFont typeface="Calibri"/>
                        <a:buNone/>
                      </a:pPr>
                      <a:r>
                        <a:rPr lang="en-US" sz="1500" u="none" cap="none" strike="noStrike"/>
                        <a:t>Demographic (W/H/B/A) %</a:t>
                      </a:r>
                      <a:endParaRPr sz="15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SzPts val="1800"/>
                        <a:buFont typeface="Calibri"/>
                        <a:buNone/>
                      </a:pPr>
                      <a:r>
                        <a:rPr lang="en-US" sz="1500" u="none" cap="none" strike="noStrike"/>
                        <a:t>96.5/19.9/26.7/2.9</a:t>
                      </a:r>
                      <a:endParaRPr sz="1500" u="none" cap="none" strike="noStrike"/>
                    </a:p>
                  </a:txBody>
                  <a:tcPr marT="91425" marB="914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Calibri"/>
                        <a:buNone/>
                      </a:pPr>
                      <a:r>
                        <a:rPr lang="en-US" sz="1500"/>
                        <a:t>68.7/12.6/54.1/11.2</a:t>
                      </a:r>
                      <a:endParaRPr sz="1500"/>
                    </a:p>
                  </a:txBody>
                  <a:tcPr marT="91425" marB="91425" marR="91425" marL="9142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90aa2493da_0_28"/>
          <p:cNvSpPr txBox="1"/>
          <p:nvPr/>
        </p:nvSpPr>
        <p:spPr>
          <a:xfrm>
            <a:off x="783535" y="685800"/>
            <a:ext cx="8262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Raleigh 27603 vs  Durham 27713</a:t>
            </a:r>
            <a:endParaRPr/>
          </a:p>
        </p:txBody>
      </p:sp>
      <p:sp>
        <p:nvSpPr>
          <p:cNvPr id="162" name="Google Shape;162;g90aa2493da_0_28"/>
          <p:cNvSpPr txBox="1"/>
          <p:nvPr/>
        </p:nvSpPr>
        <p:spPr>
          <a:xfrm>
            <a:off x="876350" y="1708600"/>
            <a:ext cx="8380500" cy="33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Microsoft YaHei"/>
              <a:buChar char="●"/>
            </a:pPr>
            <a:r>
              <a:rPr lang="en-US" sz="1600">
                <a:latin typeface="Microsoft YaHei"/>
                <a:ea typeface="Microsoft YaHei"/>
                <a:cs typeface="Microsoft YaHei"/>
                <a:sym typeface="Microsoft YaHei"/>
              </a:rPr>
              <a:t>Both areas are quite similar in terms of population, median age, median gross rent, cost of living etc.</a:t>
            </a:r>
            <a:endParaRPr sz="1600">
              <a:latin typeface="Microsoft YaHei"/>
              <a:ea typeface="Microsoft YaHei"/>
              <a:cs typeface="Microsoft YaHei"/>
              <a:sym typeface="Microsoft YaHei"/>
            </a:endParaRPr>
          </a:p>
          <a:p>
            <a:pPr indent="-330200" lvl="0" marL="457200" rtl="0" algn="l">
              <a:lnSpc>
                <a:spcPct val="150000"/>
              </a:lnSpc>
              <a:spcBef>
                <a:spcPts val="0"/>
              </a:spcBef>
              <a:spcAft>
                <a:spcPts val="0"/>
              </a:spcAft>
              <a:buSzPts val="1600"/>
              <a:buFont typeface="Microsoft YaHei"/>
              <a:buChar char="●"/>
            </a:pPr>
            <a:r>
              <a:rPr lang="en-US" sz="1600">
                <a:latin typeface="Microsoft YaHei"/>
                <a:ea typeface="Microsoft YaHei"/>
                <a:cs typeface="Microsoft YaHei"/>
                <a:sym typeface="Microsoft YaHei"/>
              </a:rPr>
              <a:t>27603 has lower population density, lower property tax, and lower median house price</a:t>
            </a:r>
            <a:endParaRPr sz="1600">
              <a:latin typeface="Microsoft YaHei"/>
              <a:ea typeface="Microsoft YaHei"/>
              <a:cs typeface="Microsoft YaHei"/>
              <a:sym typeface="Microsoft YaHei"/>
            </a:endParaRPr>
          </a:p>
          <a:p>
            <a:pPr indent="-330200" lvl="0" marL="457200" rtl="0" algn="l">
              <a:lnSpc>
                <a:spcPct val="150000"/>
              </a:lnSpc>
              <a:spcBef>
                <a:spcPts val="0"/>
              </a:spcBef>
              <a:spcAft>
                <a:spcPts val="0"/>
              </a:spcAft>
              <a:buSzPts val="1600"/>
              <a:buFont typeface="Microsoft YaHei"/>
              <a:buChar char="●"/>
            </a:pPr>
            <a:r>
              <a:rPr lang="en-US" sz="1600">
                <a:latin typeface="Microsoft YaHei"/>
                <a:ea typeface="Microsoft YaHei"/>
                <a:cs typeface="Microsoft YaHei"/>
                <a:sym typeface="Microsoft YaHei"/>
              </a:rPr>
              <a:t>27713 has higher renter percentage, and higher median household income</a:t>
            </a:r>
            <a:endParaRPr sz="1600">
              <a:latin typeface="Microsoft YaHei"/>
              <a:ea typeface="Microsoft YaHei"/>
              <a:cs typeface="Microsoft YaHei"/>
              <a:sym typeface="Microsoft YaHei"/>
            </a:endParaRPr>
          </a:p>
          <a:p>
            <a:pPr indent="-330200" lvl="0" marL="457200" rtl="0" algn="l">
              <a:lnSpc>
                <a:spcPct val="150000"/>
              </a:lnSpc>
              <a:spcBef>
                <a:spcPts val="0"/>
              </a:spcBef>
              <a:spcAft>
                <a:spcPts val="0"/>
              </a:spcAft>
              <a:buSzPts val="1600"/>
              <a:buFont typeface="Microsoft YaHei"/>
              <a:buChar char="●"/>
            </a:pPr>
            <a:r>
              <a:rPr lang="en-US" sz="1600">
                <a:latin typeface="Microsoft YaHei"/>
                <a:ea typeface="Microsoft YaHei"/>
                <a:cs typeface="Microsoft YaHei"/>
                <a:sym typeface="Microsoft YaHei"/>
              </a:rPr>
              <a:t>In </a:t>
            </a:r>
            <a:r>
              <a:rPr lang="en-US" sz="1600">
                <a:latin typeface="Microsoft YaHei"/>
                <a:ea typeface="Microsoft YaHei"/>
                <a:cs typeface="Microsoft YaHei"/>
                <a:sym typeface="Microsoft YaHei"/>
              </a:rPr>
              <a:t>general</a:t>
            </a:r>
            <a:r>
              <a:rPr lang="en-US" sz="1600">
                <a:latin typeface="Microsoft YaHei"/>
                <a:ea typeface="Microsoft YaHei"/>
                <a:cs typeface="Microsoft YaHei"/>
                <a:sym typeface="Microsoft YaHei"/>
              </a:rPr>
              <a:t>, both areas have similar value </a:t>
            </a:r>
            <a:r>
              <a:rPr lang="en-US" sz="1600">
                <a:latin typeface="Microsoft YaHei"/>
                <a:ea typeface="Microsoft YaHei"/>
                <a:cs typeface="Microsoft YaHei"/>
                <a:sym typeface="Microsoft YaHei"/>
              </a:rPr>
              <a:t>proposition</a:t>
            </a:r>
            <a:r>
              <a:rPr lang="en-US" sz="1600">
                <a:latin typeface="Microsoft YaHei"/>
                <a:ea typeface="Microsoft YaHei"/>
                <a:cs typeface="Microsoft YaHei"/>
                <a:sym typeface="Microsoft YaHei"/>
              </a:rPr>
              <a:t> for residential property investment. However, the house price in 27713 has gone up a lot, and we think 27603 will follow similar pathway and offer more room in growth</a:t>
            </a:r>
            <a:endParaRPr sz="1600">
              <a:latin typeface="Microsoft YaHei"/>
              <a:ea typeface="Microsoft YaHei"/>
              <a:cs typeface="Microsoft YaHei"/>
              <a:sym typeface="Microsoft YaHei"/>
            </a:endParaRPr>
          </a:p>
          <a:p>
            <a:pPr indent="-330200" lvl="0" marL="457200" rtl="0" algn="l">
              <a:lnSpc>
                <a:spcPct val="150000"/>
              </a:lnSpc>
              <a:spcBef>
                <a:spcPts val="0"/>
              </a:spcBef>
              <a:spcAft>
                <a:spcPts val="0"/>
              </a:spcAft>
              <a:buSzPts val="1600"/>
              <a:buFont typeface="Microsoft YaHei"/>
              <a:buChar char="●"/>
            </a:pPr>
            <a:r>
              <a:rPr lang="en-US" sz="1600">
                <a:latin typeface="Microsoft YaHei"/>
                <a:ea typeface="Microsoft YaHei"/>
                <a:cs typeface="Microsoft YaHei"/>
                <a:sym typeface="Microsoft YaHei"/>
              </a:rPr>
              <a:t>In conclusion, our target investment areas will place 27603 before 27713</a:t>
            </a:r>
            <a:endParaRPr sz="1600">
              <a:latin typeface="Microsoft YaHei"/>
              <a:ea typeface="Microsoft YaHei"/>
              <a:cs typeface="Microsoft YaHei"/>
              <a:sym typeface="Microsoft YaHei"/>
            </a:endParaRPr>
          </a:p>
        </p:txBody>
      </p:sp>
      <p:pic>
        <p:nvPicPr>
          <p:cNvPr id="163" name="Google Shape;163;g90aa2493da_0_28"/>
          <p:cNvPicPr preferRelativeResize="0"/>
          <p:nvPr/>
        </p:nvPicPr>
        <p:blipFill>
          <a:blip r:embed="rId3">
            <a:alphaModFix/>
          </a:blip>
          <a:stretch>
            <a:fillRect/>
          </a:stretch>
        </p:blipFill>
        <p:spPr>
          <a:xfrm>
            <a:off x="5161975" y="5342825"/>
            <a:ext cx="4164900" cy="2082450"/>
          </a:xfrm>
          <a:prstGeom prst="rect">
            <a:avLst/>
          </a:prstGeom>
          <a:noFill/>
          <a:ln>
            <a:noFill/>
          </a:ln>
        </p:spPr>
      </p:pic>
      <p:pic>
        <p:nvPicPr>
          <p:cNvPr id="164" name="Google Shape;164;g90aa2493da_0_28"/>
          <p:cNvPicPr preferRelativeResize="0"/>
          <p:nvPr/>
        </p:nvPicPr>
        <p:blipFill>
          <a:blip r:embed="rId4">
            <a:alphaModFix/>
          </a:blip>
          <a:stretch>
            <a:fillRect/>
          </a:stretch>
        </p:blipFill>
        <p:spPr>
          <a:xfrm>
            <a:off x="876350" y="5342825"/>
            <a:ext cx="4164900" cy="208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p:nvPr/>
        </p:nvSpPr>
        <p:spPr>
          <a:xfrm>
            <a:off x="9133061" y="72719"/>
            <a:ext cx="844295" cy="8458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10"/>
          <p:cNvSpPr txBox="1"/>
          <p:nvPr/>
        </p:nvSpPr>
        <p:spPr>
          <a:xfrm>
            <a:off x="631765" y="3124200"/>
            <a:ext cx="8914976" cy="315085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163825">
            <a:spAutoFit/>
          </a:bodyPr>
          <a:lstStyle/>
          <a:p>
            <a:pPr indent="-189230" lvl="0" marL="201295" marR="0" rtl="0" algn="l">
              <a:lnSpc>
                <a:spcPct val="100000"/>
              </a:lnSpc>
              <a:spcBef>
                <a:spcPts val="1200"/>
              </a:spcBef>
              <a:spcAft>
                <a:spcPts val="0"/>
              </a:spcAft>
              <a:buClr>
                <a:srgbClr val="1F4E79"/>
              </a:buClr>
              <a:buSzPts val="2400"/>
              <a:buFont typeface="Arial"/>
              <a:buChar char="•"/>
            </a:pPr>
            <a:r>
              <a:rPr b="1" i="0" lang="en-US" sz="2400" u="none" cap="none" strike="noStrike">
                <a:solidFill>
                  <a:srgbClr val="1F4E79"/>
                </a:solidFill>
                <a:latin typeface="Arial"/>
                <a:ea typeface="Arial"/>
                <a:cs typeface="Arial"/>
                <a:sym typeface="Arial"/>
              </a:rPr>
              <a:t>Project Coordinator: Dewayne-MS （负责汇总与整理）</a:t>
            </a:r>
            <a:endParaRPr b="1" i="0" sz="2400" u="none" cap="none" strike="noStrike">
              <a:solidFill>
                <a:srgbClr val="1F4E79"/>
              </a:solidFill>
              <a:latin typeface="Arial"/>
              <a:ea typeface="Arial"/>
              <a:cs typeface="Arial"/>
              <a:sym typeface="Arial"/>
            </a:endParaRPr>
          </a:p>
          <a:p>
            <a:pPr indent="0" lvl="0" marL="12065" marR="0" rtl="0" algn="l">
              <a:spcBef>
                <a:spcPts val="1200"/>
              </a:spcBef>
              <a:spcAft>
                <a:spcPts val="0"/>
              </a:spcAft>
              <a:buNone/>
            </a:pPr>
            <a:r>
              <a:rPr b="1" lang="en-US" sz="2400">
                <a:solidFill>
                  <a:schemeClr val="dk1"/>
                </a:solidFill>
                <a:latin typeface="Arial"/>
                <a:ea typeface="Arial"/>
                <a:cs typeface="Arial"/>
                <a:sym typeface="Arial"/>
              </a:rPr>
              <a:t>	</a:t>
            </a:r>
            <a:r>
              <a:rPr b="1" lang="en-US" sz="2000">
                <a:solidFill>
                  <a:schemeClr val="dk1"/>
                </a:solidFill>
                <a:latin typeface="Arial"/>
                <a:ea typeface="Arial"/>
                <a:cs typeface="Arial"/>
                <a:sym typeface="Arial"/>
              </a:rPr>
              <a:t>完成Cartersville,Lawrenceville</a:t>
            </a:r>
            <a:r>
              <a:rPr b="1" i="0" lang="en-US" sz="2000" u="none" cap="none" strike="noStrike">
                <a:solidFill>
                  <a:schemeClr val="dk1"/>
                </a:solidFill>
                <a:latin typeface="Arial"/>
                <a:ea typeface="Arial"/>
                <a:cs typeface="Arial"/>
                <a:sym typeface="Arial"/>
              </a:rPr>
              <a:t>两个城市的比较表格（Pro &amp; Con)</a:t>
            </a:r>
            <a:endParaRPr b="1" i="0" sz="2000" u="none" cap="none" strike="noStrike">
              <a:solidFill>
                <a:srgbClr val="FF0000"/>
              </a:solidFill>
              <a:latin typeface="Arial"/>
              <a:ea typeface="Arial"/>
              <a:cs typeface="Arial"/>
              <a:sym typeface="Arial"/>
            </a:endParaRPr>
          </a:p>
          <a:p>
            <a:pPr indent="-189230" lvl="0" marL="201295" marR="0" rtl="0" algn="l">
              <a:spcBef>
                <a:spcPts val="1200"/>
              </a:spcBef>
              <a:spcAft>
                <a:spcPts val="0"/>
              </a:spcAft>
              <a:buClr>
                <a:srgbClr val="016FD1"/>
              </a:buClr>
              <a:buSzPts val="2400"/>
              <a:buFont typeface="Arial"/>
              <a:buChar char="•"/>
            </a:pPr>
            <a:r>
              <a:rPr lang="en-US" sz="3200">
                <a:solidFill>
                  <a:srgbClr val="016FD1"/>
                </a:solidFill>
                <a:latin typeface="Microsoft YaHei"/>
                <a:ea typeface="Microsoft YaHei"/>
                <a:cs typeface="Microsoft YaHei"/>
                <a:sym typeface="Microsoft YaHei"/>
              </a:rPr>
              <a:t>内容A。</a:t>
            </a:r>
            <a:r>
              <a:rPr b="0" i="0" lang="en-US" sz="3200" u="none" cap="none" strike="noStrike">
                <a:solidFill>
                  <a:srgbClr val="016FD1"/>
                </a:solidFill>
                <a:latin typeface="Microsoft YaHei"/>
                <a:ea typeface="Microsoft YaHei"/>
                <a:cs typeface="Microsoft YaHei"/>
                <a:sym typeface="Microsoft YaHei"/>
              </a:rPr>
              <a:t>分析员：Mona， Dewayne-MS，等</a:t>
            </a:r>
            <a:endParaRPr b="0" i="0" sz="3200" u="none" cap="none" strike="noStrike">
              <a:solidFill>
                <a:srgbClr val="016FD1"/>
              </a:solidFill>
              <a:latin typeface="Microsoft YaHei"/>
              <a:ea typeface="Microsoft YaHei"/>
              <a:cs typeface="Microsoft YaHei"/>
              <a:sym typeface="Microsoft YaHei"/>
            </a:endParaRPr>
          </a:p>
          <a:p>
            <a:pPr indent="-189230" lvl="0" marL="201295" marR="0" rtl="0" algn="l">
              <a:spcBef>
                <a:spcPts val="1200"/>
              </a:spcBef>
              <a:spcAft>
                <a:spcPts val="0"/>
              </a:spcAft>
              <a:buClr>
                <a:srgbClr val="016FD1"/>
              </a:buClr>
              <a:buSzPts val="2400"/>
              <a:buFont typeface="Arial"/>
              <a:buChar char="•"/>
            </a:pPr>
            <a:r>
              <a:rPr lang="en-US" sz="3200">
                <a:solidFill>
                  <a:srgbClr val="016FD1"/>
                </a:solidFill>
                <a:latin typeface="Microsoft YaHei"/>
                <a:ea typeface="Microsoft YaHei"/>
                <a:cs typeface="Microsoft YaHei"/>
                <a:sym typeface="Microsoft YaHei"/>
              </a:rPr>
              <a:t>内容B。</a:t>
            </a:r>
            <a:r>
              <a:rPr b="0" i="0" lang="en-US" sz="3200" u="none" cap="none" strike="noStrike">
                <a:solidFill>
                  <a:srgbClr val="016FD1"/>
                </a:solidFill>
                <a:latin typeface="Microsoft YaHei"/>
                <a:ea typeface="Microsoft YaHei"/>
                <a:cs typeface="Microsoft YaHei"/>
                <a:sym typeface="Microsoft YaHei"/>
              </a:rPr>
              <a:t>分析员：Xiao Yun，等</a:t>
            </a:r>
            <a:endParaRPr b="0" i="0" sz="3200" u="none" cap="none" strike="noStrike">
              <a:solidFill>
                <a:srgbClr val="016FD1"/>
              </a:solidFill>
              <a:latin typeface="Microsoft YaHei"/>
              <a:ea typeface="Microsoft YaHei"/>
              <a:cs typeface="Microsoft YaHei"/>
              <a:sym typeface="Microsoft YaHei"/>
            </a:endParaRPr>
          </a:p>
          <a:p>
            <a:pPr indent="-189230" lvl="0" marL="201295" marR="0" rtl="0" algn="l">
              <a:spcBef>
                <a:spcPts val="1200"/>
              </a:spcBef>
              <a:spcAft>
                <a:spcPts val="0"/>
              </a:spcAft>
              <a:buClr>
                <a:srgbClr val="016FD1"/>
              </a:buClr>
              <a:buSzPts val="2400"/>
              <a:buFont typeface="Arial"/>
              <a:buChar char="•"/>
            </a:pPr>
            <a:r>
              <a:rPr lang="en-US" sz="3200">
                <a:solidFill>
                  <a:srgbClr val="016FD1"/>
                </a:solidFill>
                <a:latin typeface="Microsoft YaHei"/>
                <a:ea typeface="Microsoft YaHei"/>
                <a:cs typeface="Microsoft YaHei"/>
                <a:sym typeface="Microsoft YaHei"/>
              </a:rPr>
              <a:t>内容C</a:t>
            </a:r>
            <a:r>
              <a:rPr b="0" i="0" lang="en-US" sz="3200" u="none" cap="none" strike="noStrike">
                <a:solidFill>
                  <a:srgbClr val="016FD1"/>
                </a:solidFill>
                <a:latin typeface="Microsoft YaHei"/>
                <a:ea typeface="Microsoft YaHei"/>
                <a:cs typeface="Microsoft YaHei"/>
                <a:sym typeface="Microsoft YaHei"/>
              </a:rPr>
              <a:t>。分析员：红-IN，等</a:t>
            </a:r>
            <a:endParaRPr b="1" i="0" sz="3200" u="none" cap="none" strike="noStrike">
              <a:solidFill>
                <a:srgbClr val="1F4E79"/>
              </a:solidFill>
              <a:latin typeface="Arial"/>
              <a:ea typeface="Arial"/>
              <a:cs typeface="Arial"/>
              <a:sym typeface="Arial"/>
            </a:endParaRPr>
          </a:p>
        </p:txBody>
      </p:sp>
      <p:sp>
        <p:nvSpPr>
          <p:cNvPr id="171" name="Google Shape;171;p10"/>
          <p:cNvSpPr/>
          <p:nvPr/>
        </p:nvSpPr>
        <p:spPr>
          <a:xfrm>
            <a:off x="446261" y="1299927"/>
            <a:ext cx="8686800" cy="1323439"/>
          </a:xfrm>
          <a:prstGeom prst="rect">
            <a:avLst/>
          </a:prstGeom>
          <a:noFill/>
          <a:ln>
            <a:noFill/>
          </a:ln>
        </p:spPr>
        <p:txBody>
          <a:bodyPr anchorCtr="0" anchor="t" bIns="45700" lIns="91425" spcFirstLastPara="1" rIns="91425" wrap="square" tIns="45700">
            <a:spAutoFit/>
          </a:bodyPr>
          <a:lstStyle/>
          <a:p>
            <a:pPr indent="-2000250" lvl="0" marL="2057400" marR="0" rtl="0" algn="l">
              <a:spcBef>
                <a:spcPts val="0"/>
              </a:spcBef>
              <a:spcAft>
                <a:spcPts val="0"/>
              </a:spcAft>
              <a:buNone/>
            </a:pPr>
            <a:r>
              <a:rPr b="1" lang="en-US" sz="4000">
                <a:solidFill>
                  <a:srgbClr val="FF0000"/>
                </a:solidFill>
                <a:latin typeface="Arial"/>
                <a:ea typeface="Arial"/>
                <a:cs typeface="Arial"/>
                <a:sym typeface="Arial"/>
              </a:rPr>
              <a:t>Project 2：Atlanta,GA: </a:t>
            </a:r>
            <a:endParaRPr/>
          </a:p>
          <a:p>
            <a:pPr indent="-2000250" lvl="2" marL="2971800" marR="0" rtl="0" algn="l">
              <a:spcBef>
                <a:spcPts val="0"/>
              </a:spcBef>
              <a:spcAft>
                <a:spcPts val="0"/>
              </a:spcAft>
              <a:buNone/>
            </a:pPr>
            <a:r>
              <a:rPr b="1" i="0" lang="en-US" sz="4000" u="none" cap="none" strike="noStrike">
                <a:solidFill>
                  <a:schemeClr val="dk1"/>
                </a:solidFill>
                <a:latin typeface="Arial"/>
                <a:ea typeface="Arial"/>
                <a:cs typeface="Arial"/>
                <a:sym typeface="Arial"/>
              </a:rPr>
              <a:t>Cartersville vs. Lawrenceville</a:t>
            </a:r>
            <a:endParaRPr b="1" i="0" sz="4000" u="none" cap="none" strike="noStrike">
              <a:solidFill>
                <a:srgbClr val="FF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11"/>
          <p:cNvGraphicFramePr/>
          <p:nvPr/>
        </p:nvGraphicFramePr>
        <p:xfrm>
          <a:off x="342900" y="2667000"/>
          <a:ext cx="3000000" cy="3000000"/>
        </p:xfrm>
        <a:graphic>
          <a:graphicData uri="http://schemas.openxmlformats.org/drawingml/2006/table">
            <a:tbl>
              <a:tblPr>
                <a:gradFill>
                  <a:gsLst>
                    <a:gs pos="0">
                      <a:srgbClr val="9FC3FF"/>
                    </a:gs>
                    <a:gs pos="35000">
                      <a:srgbClr val="BDD5FF"/>
                    </a:gs>
                    <a:gs pos="100000">
                      <a:srgbClr val="E4EEFF"/>
                    </a:gs>
                  </a:gsLst>
                  <a:lin ang="16200000" scaled="0"/>
                </a:gradFill>
                <a:tableStyleId>{193C788A-67FA-4B6B-8581-1DA1BD1A0686}</a:tableStyleId>
              </a:tblPr>
              <a:tblGrid>
                <a:gridCol w="1983500"/>
                <a:gridCol w="7389100"/>
              </a:tblGrid>
              <a:tr h="587575">
                <a:tc>
                  <a:txBody>
                    <a:bodyPr/>
                    <a:lstStyle/>
                    <a:p>
                      <a:pPr indent="0" lvl="0" marL="0" marR="0" rtl="0" algn="l">
                        <a:spcBef>
                          <a:spcPts val="0"/>
                        </a:spcBef>
                        <a:spcAft>
                          <a:spcPts val="0"/>
                        </a:spcAft>
                        <a:buNone/>
                      </a:pPr>
                      <a:r>
                        <a:rPr b="1" lang="en-US" sz="2800" u="none" cap="none" strike="noStrike"/>
                        <a:t>The State </a:t>
                      </a:r>
                      <a:endParaRPr b="1"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2800" u="none" cap="none" strike="noStrike"/>
                        <a:t>Next 20 Years, Young, Projected Median Age</a:t>
                      </a:r>
                      <a:endParaRPr b="0" i="0" sz="2800" u="none" cap="none" strike="noStrike">
                        <a:solidFill>
                          <a:srgbClr val="000000"/>
                        </a:solidFill>
                        <a:latin typeface="Calibri"/>
                        <a:ea typeface="Calibri"/>
                        <a:cs typeface="Calibri"/>
                        <a:sym typeface="Calibri"/>
                      </a:endParaRPr>
                    </a:p>
                  </a:txBody>
                  <a:tcPr marT="9525" marB="0" marR="9525" marL="9525" anchor="b"/>
                </a:tc>
              </a:tr>
              <a:tr h="587575">
                <a:tc>
                  <a:txBody>
                    <a:bodyPr/>
                    <a:lstStyle/>
                    <a:p>
                      <a:pPr indent="0" lvl="0" marL="0" marR="0" rtl="0" algn="l">
                        <a:spcBef>
                          <a:spcPts val="0"/>
                        </a:spcBef>
                        <a:spcAft>
                          <a:spcPts val="0"/>
                        </a:spcAft>
                        <a:buNone/>
                      </a:pPr>
                      <a:r>
                        <a:rPr b="1" lang="en-US" sz="2800" u="none" cap="none" strike="noStrike"/>
                        <a:t>The State </a:t>
                      </a:r>
                      <a:endParaRPr b="1"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2800" u="none" cap="none" strike="noStrike"/>
                        <a:t>Next 20 Years, From 9th to 5th Large State</a:t>
                      </a:r>
                      <a:endParaRPr b="0" i="0" sz="2800" u="none" cap="none" strike="noStrike">
                        <a:solidFill>
                          <a:srgbClr val="000000"/>
                        </a:solidFill>
                        <a:latin typeface="Calibri"/>
                        <a:ea typeface="Calibri"/>
                        <a:cs typeface="Calibri"/>
                        <a:sym typeface="Calibri"/>
                      </a:endParaRPr>
                    </a:p>
                  </a:txBody>
                  <a:tcPr marT="9525" marB="0" marR="9525" marL="9525" anchor="b"/>
                </a:tc>
              </a:tr>
              <a:tr h="587575">
                <a:tc>
                  <a:txBody>
                    <a:bodyPr/>
                    <a:lstStyle/>
                    <a:p>
                      <a:pPr indent="0" lvl="0" marL="0" marR="0" rtl="0" algn="l">
                        <a:spcBef>
                          <a:spcPts val="0"/>
                        </a:spcBef>
                        <a:spcAft>
                          <a:spcPts val="0"/>
                        </a:spcAft>
                        <a:buNone/>
                      </a:pPr>
                      <a:r>
                        <a:rPr b="1" lang="en-US" sz="2800" u="none" cap="none" strike="noStrike"/>
                        <a:t>The State </a:t>
                      </a:r>
                      <a:endParaRPr b="1"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2800" u="none" cap="none" strike="noStrike"/>
                        <a:t>Republic </a:t>
                      </a:r>
                      <a:endParaRPr b="0" i="0" sz="2800" u="none" cap="none" strike="noStrike">
                        <a:solidFill>
                          <a:srgbClr val="000000"/>
                        </a:solidFill>
                        <a:latin typeface="Calibri"/>
                        <a:ea typeface="Calibri"/>
                        <a:cs typeface="Calibri"/>
                        <a:sym typeface="Calibri"/>
                      </a:endParaRPr>
                    </a:p>
                  </a:txBody>
                  <a:tcPr marT="9525" marB="0" marR="9525" marL="9525" anchor="b"/>
                </a:tc>
              </a:tr>
              <a:tr h="587575">
                <a:tc>
                  <a:txBody>
                    <a:bodyPr/>
                    <a:lstStyle/>
                    <a:p>
                      <a:pPr indent="0" lvl="0" marL="0" marR="0" rtl="0" algn="l">
                        <a:spcBef>
                          <a:spcPts val="0"/>
                        </a:spcBef>
                        <a:spcAft>
                          <a:spcPts val="0"/>
                        </a:spcAft>
                        <a:buNone/>
                      </a:pPr>
                      <a:r>
                        <a:rPr b="1" lang="en-US" sz="2800" u="none" cap="none" strike="noStrike"/>
                        <a:t>Atlanta</a:t>
                      </a:r>
                      <a:endParaRPr b="1"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2800" u="none" cap="none" strike="noStrike"/>
                        <a:t>Primary Transportation Hub of Southeast</a:t>
                      </a:r>
                      <a:endParaRPr b="0" i="0" sz="2800" u="none" cap="none" strike="noStrike">
                        <a:solidFill>
                          <a:srgbClr val="000000"/>
                        </a:solidFill>
                        <a:latin typeface="Calibri"/>
                        <a:ea typeface="Calibri"/>
                        <a:cs typeface="Calibri"/>
                        <a:sym typeface="Calibri"/>
                      </a:endParaRPr>
                    </a:p>
                  </a:txBody>
                  <a:tcPr marT="9525" marB="0" marR="9525" marL="9525" anchor="b"/>
                </a:tc>
              </a:tr>
              <a:tr h="587575">
                <a:tc>
                  <a:txBody>
                    <a:bodyPr/>
                    <a:lstStyle/>
                    <a:p>
                      <a:pPr indent="0" lvl="0" marL="0" marR="0" rtl="0" algn="l">
                        <a:spcBef>
                          <a:spcPts val="0"/>
                        </a:spcBef>
                        <a:spcAft>
                          <a:spcPts val="0"/>
                        </a:spcAft>
                        <a:buNone/>
                      </a:pPr>
                      <a:r>
                        <a:rPr b="1" lang="en-US" sz="2800" u="none" cap="none" strike="noStrike"/>
                        <a:t>Atlanta</a:t>
                      </a:r>
                      <a:endParaRPr b="1"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2800" u="none" cap="none" strike="noStrike"/>
                        <a:t>13th Best Places for Business and Careers in 2019</a:t>
                      </a:r>
                      <a:endParaRPr b="0" i="0" sz="2800" u="none" cap="none" strike="noStrike">
                        <a:solidFill>
                          <a:srgbClr val="000000"/>
                        </a:solidFill>
                        <a:latin typeface="Calibri"/>
                        <a:ea typeface="Calibri"/>
                        <a:cs typeface="Calibri"/>
                        <a:sym typeface="Calibri"/>
                      </a:endParaRPr>
                    </a:p>
                  </a:txBody>
                  <a:tcPr marT="9525" marB="0" marR="9525" marL="9525" anchor="b"/>
                </a:tc>
              </a:tr>
              <a:tr h="587575">
                <a:tc>
                  <a:txBody>
                    <a:bodyPr/>
                    <a:lstStyle/>
                    <a:p>
                      <a:pPr indent="0" lvl="0" marL="0" marR="0" rtl="0" algn="l">
                        <a:spcBef>
                          <a:spcPts val="0"/>
                        </a:spcBef>
                        <a:spcAft>
                          <a:spcPts val="0"/>
                        </a:spcAft>
                        <a:buNone/>
                      </a:pPr>
                      <a:r>
                        <a:rPr b="1" lang="en-US" sz="2800" u="none" cap="none" strike="noStrike"/>
                        <a:t>Atlanta</a:t>
                      </a:r>
                      <a:endParaRPr b="1"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2800" u="none" cap="none" strike="noStrike"/>
                        <a:t>Contains Several Would Headquarters</a:t>
                      </a:r>
                      <a:endParaRPr b="0" i="0" sz="2800" u="none" cap="none" strike="noStrike">
                        <a:solidFill>
                          <a:srgbClr val="000000"/>
                        </a:solidFill>
                        <a:latin typeface="Calibri"/>
                        <a:ea typeface="Calibri"/>
                        <a:cs typeface="Calibri"/>
                        <a:sym typeface="Calibri"/>
                      </a:endParaRPr>
                    </a:p>
                  </a:txBody>
                  <a:tcPr marT="9525" marB="0" marR="9525" marL="9525" anchor="b"/>
                </a:tc>
              </a:tr>
              <a:tr h="589425">
                <a:tc>
                  <a:txBody>
                    <a:bodyPr/>
                    <a:lstStyle/>
                    <a:p>
                      <a:pPr indent="0" lvl="0" marL="0" marR="0" rtl="0" algn="l">
                        <a:spcBef>
                          <a:spcPts val="0"/>
                        </a:spcBef>
                        <a:spcAft>
                          <a:spcPts val="0"/>
                        </a:spcAft>
                        <a:buNone/>
                      </a:pPr>
                      <a:r>
                        <a:rPr b="1" lang="en-US" sz="2800" u="none" cap="none" strike="noStrike"/>
                        <a:t>Target Area</a:t>
                      </a:r>
                      <a:endParaRPr b="1"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2800" u="none" cap="none" strike="noStrike"/>
                        <a:t>In the North,  Best Living sub-cites near Atlanta</a:t>
                      </a:r>
                      <a:endParaRPr b="0" i="0" sz="2800" u="none" cap="none" strike="noStrike">
                        <a:solidFill>
                          <a:srgbClr val="000000"/>
                        </a:solidFill>
                        <a:latin typeface="Calibri"/>
                        <a:ea typeface="Calibri"/>
                        <a:cs typeface="Calibri"/>
                        <a:sym typeface="Calibri"/>
                      </a:endParaRPr>
                    </a:p>
                  </a:txBody>
                  <a:tcPr marT="9525" marB="0" marR="9525" marL="9525" anchor="b"/>
                </a:tc>
              </a:tr>
            </a:tbl>
          </a:graphicData>
        </a:graphic>
      </p:graphicFrame>
      <p:sp>
        <p:nvSpPr>
          <p:cNvPr id="177" name="Google Shape;177;p11"/>
          <p:cNvSpPr/>
          <p:nvPr/>
        </p:nvSpPr>
        <p:spPr>
          <a:xfrm>
            <a:off x="2274705" y="973668"/>
            <a:ext cx="5508989"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cap="none">
                <a:solidFill>
                  <a:schemeClr val="dk1"/>
                </a:solidFill>
                <a:latin typeface="Calibri"/>
                <a:ea typeface="Calibri"/>
                <a:cs typeface="Calibri"/>
                <a:sym typeface="Calibri"/>
              </a:rPr>
              <a:t>选择大区的主要理由</a:t>
            </a:r>
            <a:endParaRPr b="1" sz="4000"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aphicFrame>
        <p:nvGraphicFramePr>
          <p:cNvPr id="182" name="Google Shape;182;p12"/>
          <p:cNvGraphicFramePr/>
          <p:nvPr/>
        </p:nvGraphicFramePr>
        <p:xfrm>
          <a:off x="319616" y="1371600"/>
          <a:ext cx="3000000" cy="3000000"/>
        </p:xfrm>
        <a:graphic>
          <a:graphicData uri="http://schemas.openxmlformats.org/drawingml/2006/table">
            <a:tbl>
              <a:tblPr>
                <a:gradFill>
                  <a:gsLst>
                    <a:gs pos="0">
                      <a:srgbClr val="DAFEA4"/>
                    </a:gs>
                    <a:gs pos="35000">
                      <a:srgbClr val="E3FEBF"/>
                    </a:gs>
                    <a:gs pos="100000">
                      <a:srgbClr val="F4FEE6"/>
                    </a:gs>
                  </a:gsLst>
                  <a:lin ang="16200000" scaled="0"/>
                </a:gradFill>
                <a:tableStyleId>{30ED68F4-3714-4FAB-BF10-A57D5CEC6168}</a:tableStyleId>
              </a:tblPr>
              <a:tblGrid>
                <a:gridCol w="3200100"/>
                <a:gridCol w="1719550"/>
                <a:gridCol w="616175"/>
                <a:gridCol w="1856425"/>
                <a:gridCol w="2026900"/>
              </a:tblGrid>
              <a:tr h="247750">
                <a:tc>
                  <a:txBody>
                    <a:bodyPr/>
                    <a:lstStyle/>
                    <a:p>
                      <a:pPr indent="0" lvl="0" marL="0" marR="0" rtl="0" algn="l">
                        <a:spcBef>
                          <a:spcPts val="0"/>
                        </a:spcBef>
                        <a:spcAft>
                          <a:spcPts val="0"/>
                        </a:spcAft>
                        <a:buNone/>
                      </a:pPr>
                      <a:r>
                        <a:rPr b="1" lang="en-US" sz="2400" u="none" cap="none" strike="noStrike"/>
                        <a:t>Items</a:t>
                      </a:r>
                      <a:endParaRPr b="1" i="0" sz="24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b="1" lang="en-US" sz="2400" u="none" cap="none" strike="noStrike"/>
                        <a:t>Cartersville </a:t>
                      </a:r>
                      <a:endParaRPr b="1" i="0" sz="24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b="1" lang="en-US" sz="2400" u="none" cap="none" strike="noStrike"/>
                        <a:t>Pro</a:t>
                      </a:r>
                      <a:endParaRPr b="1" i="0" sz="24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b="1" lang="en-US" sz="2400" u="none" cap="none" strike="noStrike"/>
                        <a:t>Lawrenceville</a:t>
                      </a:r>
                      <a:endParaRPr b="1" i="0" sz="24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b="1" lang="en-US" sz="2400" u="none" cap="none" strike="noStrike"/>
                        <a:t>Resources</a:t>
                      </a:r>
                      <a:endParaRPr b="1" i="0" sz="2400" u="none" cap="none" strike="noStrike">
                        <a:solidFill>
                          <a:srgbClr val="000000"/>
                        </a:solidFill>
                        <a:latin typeface="Calibri"/>
                        <a:ea typeface="Calibri"/>
                        <a:cs typeface="Calibri"/>
                        <a:sym typeface="Calibri"/>
                      </a:endParaRPr>
                    </a:p>
                  </a:txBody>
                  <a:tcPr marT="7350" marB="0" marR="7350" marL="7350" anchor="b"/>
                </a:tc>
              </a:tr>
              <a:tr h="443700">
                <a:tc>
                  <a:txBody>
                    <a:bodyPr/>
                    <a:lstStyle/>
                    <a:p>
                      <a:pPr indent="0" lvl="0" marL="0" marR="0" rtl="0" algn="l">
                        <a:spcBef>
                          <a:spcPts val="0"/>
                        </a:spcBef>
                        <a:spcAft>
                          <a:spcPts val="0"/>
                        </a:spcAft>
                        <a:buNone/>
                      </a:pPr>
                      <a:r>
                        <a:rPr lang="en-US" sz="2000" u="none" cap="none" strike="noStrike"/>
                        <a:t>2020 Population</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22,151</a:t>
                      </a:r>
                      <a:endParaRPr b="0" i="0" sz="2000" u="none" cap="none" strike="noStrike">
                        <a:solidFill>
                          <a:srgbClr val="212529"/>
                        </a:solidFill>
                        <a:latin typeface="Arial"/>
                        <a:ea typeface="Arial"/>
                        <a:cs typeface="Arial"/>
                        <a:sym typeface="Arial"/>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212529"/>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30,249</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1200" u="none" cap="none" strike="noStrike"/>
                        <a:t>worldpopulationreview.com</a:t>
                      </a:r>
                      <a:endParaRPr b="0" i="0" sz="1200" u="none" cap="none" strike="noStrike">
                        <a:solidFill>
                          <a:srgbClr val="000000"/>
                        </a:solidFill>
                        <a:latin typeface="Calibri"/>
                        <a:ea typeface="Calibri"/>
                        <a:cs typeface="Calibri"/>
                        <a:sym typeface="Calibri"/>
                      </a:endParaRPr>
                    </a:p>
                  </a:txBody>
                  <a:tcPr marT="7350" marB="0" marR="7350" marL="7350" anchor="b"/>
                </a:tc>
              </a:tr>
              <a:tr h="443700">
                <a:tc>
                  <a:txBody>
                    <a:bodyPr/>
                    <a:lstStyle/>
                    <a:p>
                      <a:pPr indent="0" lvl="0" marL="0" marR="0" rtl="0" algn="l">
                        <a:spcBef>
                          <a:spcPts val="0"/>
                        </a:spcBef>
                        <a:spcAft>
                          <a:spcPts val="0"/>
                        </a:spcAft>
                        <a:buNone/>
                      </a:pPr>
                      <a:r>
                        <a:rPr lang="en-US" sz="2000" u="none" cap="none" strike="noStrike"/>
                        <a:t>Population Prediction (next 40 years)</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0-50%</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212529"/>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100%+</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Proximityone,com</a:t>
                      </a:r>
                      <a:endParaRPr b="0" i="0" sz="2000" u="none" cap="none" strike="noStrike">
                        <a:solidFill>
                          <a:srgbClr val="000000"/>
                        </a:solidFill>
                        <a:latin typeface="Calibri"/>
                        <a:ea typeface="Calibri"/>
                        <a:cs typeface="Calibri"/>
                        <a:sym typeface="Calibri"/>
                      </a:endParaRPr>
                    </a:p>
                  </a:txBody>
                  <a:tcPr marT="7350" marB="0" marR="7350" marL="7350" anchor="b"/>
                </a:tc>
              </a:tr>
              <a:tr h="443700">
                <a:tc>
                  <a:txBody>
                    <a:bodyPr/>
                    <a:lstStyle/>
                    <a:p>
                      <a:pPr indent="0" lvl="0" marL="0" marR="0" rtl="0" algn="l">
                        <a:spcBef>
                          <a:spcPts val="0"/>
                        </a:spcBef>
                        <a:spcAft>
                          <a:spcPts val="0"/>
                        </a:spcAft>
                        <a:buNone/>
                      </a:pPr>
                      <a:r>
                        <a:rPr lang="en-US" sz="2000" u="none" cap="none" strike="noStrike"/>
                        <a:t>Crime Rate</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Above average</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212529"/>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Average</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1400" u="none" cap="none" strike="noStrike"/>
                        <a:t>Nighborhoodscout.com</a:t>
                      </a:r>
                      <a:endParaRPr b="0" i="0" sz="1400" u="none" cap="none" strike="noStrike">
                        <a:solidFill>
                          <a:srgbClr val="000000"/>
                        </a:solidFill>
                        <a:latin typeface="Calibri"/>
                        <a:ea typeface="Calibri"/>
                        <a:cs typeface="Calibri"/>
                        <a:sym typeface="Calibri"/>
                      </a:endParaRPr>
                    </a:p>
                  </a:txBody>
                  <a:tcPr marT="7350" marB="0" marR="7350" marL="7350" anchor="b"/>
                </a:tc>
              </a:tr>
              <a:tr h="443700">
                <a:tc>
                  <a:txBody>
                    <a:bodyPr/>
                    <a:lstStyle/>
                    <a:p>
                      <a:pPr indent="0" lvl="0" marL="0" marR="0" rtl="0" algn="l">
                        <a:spcBef>
                          <a:spcPts val="0"/>
                        </a:spcBef>
                        <a:spcAft>
                          <a:spcPts val="0"/>
                        </a:spcAft>
                        <a:buNone/>
                      </a:pPr>
                      <a:r>
                        <a:rPr lang="en-US" sz="2000" u="none" cap="none" strike="noStrike"/>
                        <a:t>Building Permit (MFB) From 2012</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Started last 3 year</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212529"/>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35.1%+</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socds.huduser.gov</a:t>
                      </a:r>
                      <a:endParaRPr b="0" i="0" sz="2000" u="none" cap="none" strike="noStrike">
                        <a:solidFill>
                          <a:srgbClr val="000000"/>
                        </a:solidFill>
                        <a:latin typeface="Calibri"/>
                        <a:ea typeface="Calibri"/>
                        <a:cs typeface="Calibri"/>
                        <a:sym typeface="Calibri"/>
                      </a:endParaRPr>
                    </a:p>
                  </a:txBody>
                  <a:tcPr marT="7350" marB="0" marR="7350" marL="7350" anchor="b"/>
                </a:tc>
              </a:tr>
              <a:tr h="236500">
                <a:tc>
                  <a:txBody>
                    <a:bodyPr/>
                    <a:lstStyle/>
                    <a:p>
                      <a:pPr indent="0" lvl="0" marL="0" marR="0" rtl="0" algn="l">
                        <a:spcBef>
                          <a:spcPts val="0"/>
                        </a:spcBef>
                        <a:spcAft>
                          <a:spcPts val="0"/>
                        </a:spcAft>
                        <a:buNone/>
                      </a:pPr>
                      <a:r>
                        <a:rPr lang="en-US" sz="2000" u="none" cap="none" strike="noStrike"/>
                        <a:t>Average Weekly wages</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$850, &lt; US</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212529"/>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$1000+, ≈US</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bls.gov/data/</a:t>
                      </a:r>
                      <a:endParaRPr b="0" i="0" sz="2000" u="none" cap="none" strike="noStrike">
                        <a:solidFill>
                          <a:srgbClr val="000000"/>
                        </a:solidFill>
                        <a:latin typeface="Calibri"/>
                        <a:ea typeface="Calibri"/>
                        <a:cs typeface="Calibri"/>
                        <a:sym typeface="Calibri"/>
                      </a:endParaRPr>
                    </a:p>
                  </a:txBody>
                  <a:tcPr marT="7350" marB="0" marR="7350" marL="7350" anchor="b"/>
                </a:tc>
              </a:tr>
              <a:tr h="443700">
                <a:tc>
                  <a:txBody>
                    <a:bodyPr/>
                    <a:lstStyle/>
                    <a:p>
                      <a:pPr indent="0" lvl="0" marL="0" marR="0" rtl="0" algn="l">
                        <a:spcBef>
                          <a:spcPts val="0"/>
                        </a:spcBef>
                        <a:spcAft>
                          <a:spcPts val="0"/>
                        </a:spcAft>
                        <a:buNone/>
                      </a:pPr>
                      <a:r>
                        <a:rPr lang="en-US" sz="2000" u="none" cap="none" strike="noStrike"/>
                        <a:t>Rent /house Value Ratio (Past 6 Years)</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0.48%</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212529"/>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0.60-0.90%</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Zillow (US:0.81%)</a:t>
                      </a:r>
                      <a:endParaRPr b="0" i="0" sz="2000" u="none" cap="none" strike="noStrike">
                        <a:solidFill>
                          <a:srgbClr val="000000"/>
                        </a:solidFill>
                        <a:latin typeface="Calibri"/>
                        <a:ea typeface="Calibri"/>
                        <a:cs typeface="Calibri"/>
                        <a:sym typeface="Calibri"/>
                      </a:endParaRPr>
                    </a:p>
                  </a:txBody>
                  <a:tcPr marT="7350" marB="0" marR="7350" marL="7350" anchor="b"/>
                </a:tc>
              </a:tr>
              <a:tr h="443700">
                <a:tc>
                  <a:txBody>
                    <a:bodyPr/>
                    <a:lstStyle/>
                    <a:p>
                      <a:pPr indent="0" lvl="0" marL="0" marR="0" rtl="0" algn="l">
                        <a:spcBef>
                          <a:spcPts val="0"/>
                        </a:spcBef>
                        <a:spcAft>
                          <a:spcPts val="0"/>
                        </a:spcAft>
                        <a:buNone/>
                      </a:pPr>
                      <a:r>
                        <a:rPr lang="en-US" sz="2000" u="none" cap="none" strike="noStrike"/>
                        <a:t>Population Change (Last 10 years)</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12.1%+ </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10.7%+</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1200" u="none" cap="none" strike="noStrike"/>
                        <a:t>worldpopulationreview.com</a:t>
                      </a:r>
                      <a:endParaRPr b="0" i="0" sz="1200" u="none" cap="none" strike="noStrike">
                        <a:solidFill>
                          <a:srgbClr val="000000"/>
                        </a:solidFill>
                        <a:latin typeface="Calibri"/>
                        <a:ea typeface="Calibri"/>
                        <a:cs typeface="Calibri"/>
                        <a:sym typeface="Calibri"/>
                      </a:endParaRPr>
                    </a:p>
                  </a:txBody>
                  <a:tcPr marT="7350" marB="0" marR="7350" marL="7350" anchor="b"/>
                </a:tc>
              </a:tr>
              <a:tr h="236500">
                <a:tc>
                  <a:txBody>
                    <a:bodyPr/>
                    <a:lstStyle/>
                    <a:p>
                      <a:pPr indent="0" lvl="0" marL="0" marR="0" rtl="0" algn="l">
                        <a:spcBef>
                          <a:spcPts val="0"/>
                        </a:spcBef>
                        <a:spcAft>
                          <a:spcPts val="0"/>
                        </a:spcAft>
                        <a:buNone/>
                      </a:pPr>
                      <a:r>
                        <a:rPr lang="en-US" sz="2000" u="none" cap="none" strike="noStrike"/>
                        <a:t>White/Black Population Ratio</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59.70%/22.40%</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25.70%/33.70%</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CityData.com</a:t>
                      </a:r>
                      <a:endParaRPr b="0" i="0" sz="2000" u="none" cap="none" strike="noStrike">
                        <a:solidFill>
                          <a:srgbClr val="000000"/>
                        </a:solidFill>
                        <a:latin typeface="Calibri"/>
                        <a:ea typeface="Calibri"/>
                        <a:cs typeface="Calibri"/>
                        <a:sym typeface="Calibri"/>
                      </a:endParaRPr>
                    </a:p>
                  </a:txBody>
                  <a:tcPr marT="7350" marB="0" marR="7350" marL="7350" anchor="b"/>
                </a:tc>
              </a:tr>
              <a:tr h="236500">
                <a:tc>
                  <a:txBody>
                    <a:bodyPr/>
                    <a:lstStyle/>
                    <a:p>
                      <a:pPr indent="0" lvl="0" marL="0" marR="0" rtl="0" algn="l">
                        <a:spcBef>
                          <a:spcPts val="0"/>
                        </a:spcBef>
                        <a:spcAft>
                          <a:spcPts val="0"/>
                        </a:spcAft>
                        <a:buNone/>
                      </a:pPr>
                      <a:r>
                        <a:rPr lang="en-US" sz="2000" u="none" cap="none" strike="noStrike"/>
                        <a:t>Building Permit (SFH) From 2012</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28.45%+</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3.09%+</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socds.huduser.gov</a:t>
                      </a:r>
                      <a:endParaRPr b="0" i="0" sz="2000" u="none" cap="none" strike="noStrike">
                        <a:solidFill>
                          <a:srgbClr val="000000"/>
                        </a:solidFill>
                        <a:latin typeface="Calibri"/>
                        <a:ea typeface="Calibri"/>
                        <a:cs typeface="Calibri"/>
                        <a:sym typeface="Calibri"/>
                      </a:endParaRPr>
                    </a:p>
                  </a:txBody>
                  <a:tcPr marT="7350" marB="0" marR="7350" marL="7350" anchor="b"/>
                </a:tc>
              </a:tr>
              <a:tr h="236500">
                <a:tc>
                  <a:txBody>
                    <a:bodyPr/>
                    <a:lstStyle/>
                    <a:p>
                      <a:pPr indent="0" lvl="0" marL="0" marR="0" rtl="0" algn="l">
                        <a:spcBef>
                          <a:spcPts val="0"/>
                        </a:spcBef>
                        <a:spcAft>
                          <a:spcPts val="0"/>
                        </a:spcAft>
                        <a:buNone/>
                      </a:pPr>
                      <a:r>
                        <a:rPr lang="en-US" sz="2000" u="none" cap="none" strike="noStrike"/>
                        <a:t>Median RE Property Tax</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$1,140 ( 0.81%)</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$2,258 (1.22%)</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smartasset.com</a:t>
                      </a:r>
                      <a:endParaRPr b="0" i="0" sz="2000" u="none" cap="none" strike="noStrike">
                        <a:solidFill>
                          <a:srgbClr val="000000"/>
                        </a:solidFill>
                        <a:latin typeface="Calibri"/>
                        <a:ea typeface="Calibri"/>
                        <a:cs typeface="Calibri"/>
                        <a:sym typeface="Calibri"/>
                      </a:endParaRPr>
                    </a:p>
                  </a:txBody>
                  <a:tcPr marT="7350" marB="0" marR="7350" marL="7350" anchor="b"/>
                </a:tc>
              </a:tr>
              <a:tr h="236500">
                <a:tc>
                  <a:txBody>
                    <a:bodyPr/>
                    <a:lstStyle/>
                    <a:p>
                      <a:pPr indent="0" lvl="0" marL="0" marR="0" rtl="0" algn="l">
                        <a:spcBef>
                          <a:spcPts val="0"/>
                        </a:spcBef>
                        <a:spcAft>
                          <a:spcPts val="0"/>
                        </a:spcAft>
                        <a:buNone/>
                      </a:pPr>
                      <a:r>
                        <a:rPr lang="en-US" sz="2000" u="none" cap="none" strike="noStrike"/>
                        <a:t>Median House Value</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$140,500 </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a:t>
                      </a:r>
                      <a:endParaRPr b="1"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$185,200 </a:t>
                      </a:r>
                      <a:endParaRPr b="0" i="0" sz="2000" u="none" cap="none" strike="noStrike">
                        <a:solidFill>
                          <a:srgbClr val="333333"/>
                        </a:solidFill>
                        <a:latin typeface="Arial"/>
                        <a:ea typeface="Arial"/>
                        <a:cs typeface="Arial"/>
                        <a:sym typeface="Arial"/>
                      </a:endParaRPr>
                    </a:p>
                  </a:txBody>
                  <a:tcPr marT="7350" marB="0" marR="7350" marL="7350" anchor="b"/>
                </a:tc>
                <a:tc>
                  <a:txBody>
                    <a:bodyPr/>
                    <a:lstStyle/>
                    <a:p>
                      <a:pPr indent="0" lvl="0" marL="0" marR="0" rtl="0" algn="r">
                        <a:spcBef>
                          <a:spcPts val="0"/>
                        </a:spcBef>
                        <a:spcAft>
                          <a:spcPts val="0"/>
                        </a:spcAft>
                        <a:buNone/>
                      </a:pPr>
                      <a:r>
                        <a:rPr lang="en-US" sz="2000" u="none" cap="none" strike="noStrike"/>
                        <a:t>smartasset.com</a:t>
                      </a:r>
                      <a:endParaRPr b="0" i="0" sz="2000" u="none" cap="none" strike="noStrike">
                        <a:solidFill>
                          <a:srgbClr val="000000"/>
                        </a:solidFill>
                        <a:latin typeface="Calibri"/>
                        <a:ea typeface="Calibri"/>
                        <a:cs typeface="Calibri"/>
                        <a:sym typeface="Calibri"/>
                      </a:endParaRPr>
                    </a:p>
                  </a:txBody>
                  <a:tcPr marT="7350" marB="0" marR="7350" marL="7350" anchor="b"/>
                </a:tc>
              </a:tr>
              <a:tr h="254000">
                <a:tc>
                  <a:txBody>
                    <a:bodyPr/>
                    <a:lstStyle/>
                    <a:p>
                      <a:pPr indent="0" lvl="0" marL="0" marR="0" rtl="0" algn="l">
                        <a:spcBef>
                          <a:spcPts val="0"/>
                        </a:spcBef>
                        <a:spcAft>
                          <a:spcPts val="0"/>
                        </a:spcAft>
                        <a:buNone/>
                      </a:pPr>
                      <a:r>
                        <a:rPr lang="en-US" sz="2000" u="none" cap="none" strike="noStrike"/>
                        <a:t>County Population Density</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229/Sq Mile</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ctr">
                        <a:spcBef>
                          <a:spcPts val="0"/>
                        </a:spcBef>
                        <a:spcAft>
                          <a:spcPts val="0"/>
                        </a:spcAft>
                        <a:buNone/>
                      </a:pPr>
                      <a:r>
                        <a:rPr lang="en-US" sz="2000" u="none" cap="none" strike="noStrike"/>
                        <a:t>NA</a:t>
                      </a:r>
                      <a:endParaRPr b="1"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l">
                        <a:spcBef>
                          <a:spcPts val="0"/>
                        </a:spcBef>
                        <a:spcAft>
                          <a:spcPts val="0"/>
                        </a:spcAft>
                        <a:buNone/>
                      </a:pPr>
                      <a:r>
                        <a:rPr lang="en-US" sz="2000" u="none" cap="none" strike="noStrike"/>
                        <a:t>2127/Sq Mile</a:t>
                      </a:r>
                      <a:endParaRPr b="0" i="0" sz="2000" u="none" cap="none" strike="noStrike">
                        <a:solidFill>
                          <a:srgbClr val="000000"/>
                        </a:solidFill>
                        <a:latin typeface="Calibri"/>
                        <a:ea typeface="Calibri"/>
                        <a:cs typeface="Calibri"/>
                        <a:sym typeface="Calibri"/>
                      </a:endParaRPr>
                    </a:p>
                  </a:txBody>
                  <a:tcPr marT="7350" marB="0" marR="7350" marL="7350" anchor="b"/>
                </a:tc>
                <a:tc>
                  <a:txBody>
                    <a:bodyPr/>
                    <a:lstStyle/>
                    <a:p>
                      <a:pPr indent="0" lvl="0" marL="0" marR="0" rtl="0" algn="r">
                        <a:spcBef>
                          <a:spcPts val="0"/>
                        </a:spcBef>
                        <a:spcAft>
                          <a:spcPts val="0"/>
                        </a:spcAft>
                        <a:buNone/>
                      </a:pPr>
                      <a:r>
                        <a:rPr lang="en-US" sz="2000" u="none" cap="none" strike="noStrike"/>
                        <a:t>CityData.com</a:t>
                      </a:r>
                      <a:endParaRPr b="0" i="0" sz="2000" u="none" cap="none" strike="noStrike">
                        <a:solidFill>
                          <a:srgbClr val="000000"/>
                        </a:solidFill>
                        <a:latin typeface="Calibri"/>
                        <a:ea typeface="Calibri"/>
                        <a:cs typeface="Calibri"/>
                        <a:sym typeface="Calibri"/>
                      </a:endParaRPr>
                    </a:p>
                  </a:txBody>
                  <a:tcPr marT="7350" marB="0" marR="7350" marL="7350" anchor="b"/>
                </a:tc>
              </a:tr>
            </a:tbl>
          </a:graphicData>
        </a:graphic>
      </p:graphicFrame>
      <p:sp>
        <p:nvSpPr>
          <p:cNvPr id="183" name="Google Shape;183;p12"/>
          <p:cNvSpPr/>
          <p:nvPr/>
        </p:nvSpPr>
        <p:spPr>
          <a:xfrm>
            <a:off x="206011" y="460975"/>
            <a:ext cx="953277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cap="none">
                <a:solidFill>
                  <a:schemeClr val="dk1"/>
                </a:solidFill>
                <a:latin typeface="Calibri"/>
                <a:ea typeface="Calibri"/>
                <a:cs typeface="Calibri"/>
                <a:sym typeface="Calibri"/>
              </a:rPr>
              <a:t>Cartersville vs. Lawrenceville 城市比较</a:t>
            </a:r>
            <a:endParaRPr b="1" sz="4000"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g90a9d11265_0_7"/>
          <p:cNvPicPr preferRelativeResize="0"/>
          <p:nvPr/>
        </p:nvPicPr>
        <p:blipFill>
          <a:blip r:embed="rId3">
            <a:alphaModFix/>
          </a:blip>
          <a:stretch>
            <a:fillRect/>
          </a:stretch>
        </p:blipFill>
        <p:spPr>
          <a:xfrm>
            <a:off x="-56662" y="1475375"/>
            <a:ext cx="10115074" cy="6040450"/>
          </a:xfrm>
          <a:prstGeom prst="rect">
            <a:avLst/>
          </a:prstGeom>
          <a:noFill/>
          <a:ln>
            <a:noFill/>
          </a:ln>
        </p:spPr>
      </p:pic>
      <p:pic>
        <p:nvPicPr>
          <p:cNvPr id="190" name="Google Shape;190;g90a9d11265_0_7"/>
          <p:cNvPicPr preferRelativeResize="0"/>
          <p:nvPr/>
        </p:nvPicPr>
        <p:blipFill>
          <a:blip r:embed="rId4">
            <a:alphaModFix/>
          </a:blip>
          <a:stretch>
            <a:fillRect/>
          </a:stretch>
        </p:blipFill>
        <p:spPr>
          <a:xfrm>
            <a:off x="66875" y="5134325"/>
            <a:ext cx="9480224" cy="193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90a9d11265_0_15"/>
          <p:cNvPicPr preferRelativeResize="0"/>
          <p:nvPr/>
        </p:nvPicPr>
        <p:blipFill>
          <a:blip r:embed="rId3">
            <a:alphaModFix/>
          </a:blip>
          <a:stretch>
            <a:fillRect/>
          </a:stretch>
        </p:blipFill>
        <p:spPr>
          <a:xfrm>
            <a:off x="152400" y="2154450"/>
            <a:ext cx="9753600" cy="51130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3467100" y="214768"/>
            <a:ext cx="3124200" cy="571310"/>
          </a:xfrm>
          <a:prstGeom prst="rect">
            <a:avLst/>
          </a:prstGeom>
          <a:noFill/>
          <a:ln>
            <a:noFill/>
          </a:ln>
        </p:spPr>
        <p:txBody>
          <a:bodyPr anchorCtr="0" anchor="t" bIns="0" lIns="0" spcFirstLastPara="1" rIns="0" wrap="square" tIns="17125">
            <a:spAutoFit/>
          </a:bodyPr>
          <a:lstStyle/>
          <a:p>
            <a:pPr indent="0" lvl="0" marL="12700" rtl="0" algn="ctr">
              <a:lnSpc>
                <a:spcPct val="100000"/>
              </a:lnSpc>
              <a:spcBef>
                <a:spcPts val="0"/>
              </a:spcBef>
              <a:spcAft>
                <a:spcPts val="0"/>
              </a:spcAft>
              <a:buNone/>
            </a:pPr>
            <a:r>
              <a:rPr lang="en-US" sz="3600" u="none">
                <a:solidFill>
                  <a:srgbClr val="2D75B6"/>
                </a:solidFill>
                <a:latin typeface="Microsoft YaHei"/>
                <a:ea typeface="Microsoft YaHei"/>
                <a:cs typeface="Microsoft YaHei"/>
                <a:sym typeface="Microsoft YaHei"/>
              </a:rPr>
              <a:t>个人投资目标</a:t>
            </a:r>
            <a:endParaRPr sz="3600">
              <a:latin typeface="Microsoft YaHei"/>
              <a:ea typeface="Microsoft YaHei"/>
              <a:cs typeface="Microsoft YaHei"/>
              <a:sym typeface="Microsoft YaHei"/>
            </a:endParaRPr>
          </a:p>
        </p:txBody>
      </p:sp>
      <p:sp>
        <p:nvSpPr>
          <p:cNvPr id="202" name="Google Shape;202;p13"/>
          <p:cNvSpPr/>
          <p:nvPr/>
        </p:nvSpPr>
        <p:spPr>
          <a:xfrm>
            <a:off x="660400" y="971214"/>
            <a:ext cx="9664700" cy="6586418"/>
          </a:xfrm>
          <a:prstGeom prst="rect">
            <a:avLst/>
          </a:prstGeom>
          <a:noFill/>
          <a:ln>
            <a:noFill/>
          </a:ln>
        </p:spPr>
        <p:txBody>
          <a:bodyPr anchorCtr="0" anchor="t" bIns="45700" lIns="91425" spcFirstLastPara="1" rIns="91425" wrap="square" tIns="45700">
            <a:spAutoFit/>
          </a:bodyPr>
          <a:lstStyle/>
          <a:p>
            <a:pPr indent="-292100" lvl="0" marL="2921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本金：5-40万美金 ，用于购置0 – 25 - 200万房产</a:t>
            </a:r>
            <a:endParaRPr/>
          </a:p>
          <a:p>
            <a:pPr indent="-292100" lvl="0" marL="292100" marR="0" rtl="0" algn="l">
              <a:spcBef>
                <a:spcPts val="12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贷款额度：当地小银行以LLC 名义贷款70-80%+Rehab Fund。</a:t>
            </a:r>
            <a:endParaRPr/>
          </a:p>
          <a:p>
            <a:pPr indent="-292100" lvl="0" marL="292100" marR="0" rtl="0" algn="l">
              <a:spcBef>
                <a:spcPts val="12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投资前准备：需要3到6个月</a:t>
            </a:r>
            <a:endParaRPr/>
          </a:p>
          <a:p>
            <a:pPr indent="-292100" lvl="1" marL="7493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收集数据。历史数据、当前数据、预测数据。得到综合投资预测与风险评估报告。</a:t>
            </a:r>
            <a:endParaRPr/>
          </a:p>
          <a:p>
            <a:pPr indent="-292100" lvl="1" marL="7493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市场评估与投资理财咨询。CFP/投资策划。投资房产与投资金融产品相结合。</a:t>
            </a:r>
            <a:endParaRPr/>
          </a:p>
          <a:p>
            <a:pPr indent="-292100" lvl="1" marL="7493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和专业人士打交道。Search and Research，建立广义投资团队。</a:t>
            </a:r>
            <a:endParaRPr/>
          </a:p>
          <a:p>
            <a:pPr indent="-292100" lvl="0" marL="292100" marR="0" rtl="0" algn="l">
              <a:spcBef>
                <a:spcPts val="12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购房策略：纪律投资=财富积累。中程、规模投资。</a:t>
            </a:r>
            <a:endParaRPr/>
          </a:p>
          <a:p>
            <a:pPr indent="-292100" lvl="1" marL="7493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大区（红州）-&gt; 城市 -&gt; Zip Code。中等(及偏下)收入群体，适当考虑学生与流动人口。</a:t>
            </a:r>
            <a:endParaRPr b="0" i="0" sz="1800" u="none" cap="none" strike="noStrike">
              <a:solidFill>
                <a:schemeClr val="dk1"/>
              </a:solidFill>
              <a:latin typeface="Calibri"/>
              <a:ea typeface="Calibri"/>
              <a:cs typeface="Calibri"/>
              <a:sym typeface="Calibri"/>
            </a:endParaRPr>
          </a:p>
          <a:p>
            <a:pPr indent="-292100" lvl="1" marL="7493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优先顺序与决策。小型多单元、 多单元、SFH。进入时机、决策效率。</a:t>
            </a:r>
            <a:endParaRPr/>
          </a:p>
          <a:p>
            <a:pPr indent="-292100" lvl="1" marL="7493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流程。Realtors (10-&gt;3) – Lenders(5-&gt;2) – Offer – PM/Contractors(5-&gt;2) - Closing</a:t>
            </a:r>
            <a:endParaRPr/>
          </a:p>
          <a:p>
            <a:pPr indent="-292100" lvl="0" marL="292100" marR="0" rtl="0" algn="l">
              <a:spcBef>
                <a:spcPts val="12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团队建立与运作：管理团队、市场团队。不是老师、学生，是决策人、伙伴。</a:t>
            </a:r>
            <a:endParaRPr/>
          </a:p>
          <a:p>
            <a:pPr indent="-292100" lvl="0" marL="292100" marR="0" rtl="0" algn="l">
              <a:spcBef>
                <a:spcPts val="120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投资获利预期：稳定中速增长、退出容易。</a:t>
            </a:r>
            <a:endParaRPr/>
          </a:p>
          <a:p>
            <a:pPr indent="-342900" lvl="1" marL="8001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低风险比高汇报重要。购房 = 购风险。6层保险。</a:t>
            </a:r>
            <a:endParaRPr/>
          </a:p>
          <a:p>
            <a:pPr indent="-342900" lvl="1" marL="8001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有增值潜力。房价升值套利退出。租售比：0.8-1.0%  -- &gt; 1.0-1.2%(三年内达到)</a:t>
            </a:r>
            <a:endParaRPr/>
          </a:p>
          <a:p>
            <a:pPr indent="-342900" lvl="1" marL="800100" marR="0" rtl="0" algn="l">
              <a:spcBef>
                <a:spcPts val="12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租金洼地。短期内有正现金流或接近0现金流，租金增长超过inflation。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nvSpPr>
        <p:spPr>
          <a:xfrm>
            <a:off x="783535" y="685800"/>
            <a:ext cx="82627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Cartersville 30101 vs  Lawrenceville 30043</a:t>
            </a:r>
            <a:endParaRPr/>
          </a:p>
        </p:txBody>
      </p:sp>
      <p:graphicFrame>
        <p:nvGraphicFramePr>
          <p:cNvPr id="208" name="Google Shape;208;p14"/>
          <p:cNvGraphicFramePr/>
          <p:nvPr/>
        </p:nvGraphicFramePr>
        <p:xfrm>
          <a:off x="190499" y="2286000"/>
          <a:ext cx="3000000" cy="3000000"/>
        </p:xfrm>
        <a:graphic>
          <a:graphicData uri="http://schemas.openxmlformats.org/drawingml/2006/table">
            <a:tbl>
              <a:tblPr>
                <a:noFill/>
                <a:tableStyleId>{11990D5C-BD6C-4F72-9DCD-4EAEC383B730}</a:tableStyleId>
              </a:tblPr>
              <a:tblGrid>
                <a:gridCol w="1752325"/>
                <a:gridCol w="3848250"/>
                <a:gridCol w="3848250"/>
              </a:tblGrid>
              <a:tr h="180300">
                <a:tc>
                  <a:txBody>
                    <a:bodyPr/>
                    <a:lstStyle/>
                    <a:p>
                      <a:pPr indent="0" lvl="0" marL="0" marR="0" rtl="0" algn="r">
                        <a:spcBef>
                          <a:spcPts val="0"/>
                        </a:spcBef>
                        <a:spcAft>
                          <a:spcPts val="0"/>
                        </a:spcAft>
                        <a:buNone/>
                      </a:pPr>
                      <a:r>
                        <a:rPr b="1" lang="en-US" sz="2400" u="none" cap="none" strike="noStrike"/>
                        <a:t>ZIP CODE</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b="1" lang="en-US" sz="2400" u="none" cap="none" strike="noStrike"/>
                        <a:t>30043</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b="1" lang="en-US" sz="2400" u="none" cap="none" strike="noStrike"/>
                        <a:t>30101</a:t>
                      </a:r>
                      <a:endParaRPr b="1" i="0" sz="24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人口</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000" u="none" cap="none" strike="noStrike"/>
                        <a:t>89,889,  高中或以上:90.7％</a:t>
                      </a:r>
                      <a:endParaRPr b="0" i="0" sz="20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000" u="none" cap="none" strike="noStrike"/>
                        <a:t>59,189，高中或以上:94.4％</a:t>
                      </a:r>
                      <a:endParaRPr b="0" i="0" sz="20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人口密度</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每平方英里 2764 人  </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每平方英里 1,467 人</a:t>
                      </a:r>
                      <a:endParaRPr b="0" i="0" sz="24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1800" u="none" cap="none" strike="noStrike"/>
                        <a:t>2019年生活指数</a:t>
                      </a:r>
                      <a:endParaRPr b="1" i="0" sz="18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96.2 </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 96.1</a:t>
                      </a:r>
                      <a:endParaRPr b="0" i="0" sz="2400" u="none" cap="none" strike="noStrike">
                        <a:solidFill>
                          <a:srgbClr val="000000"/>
                        </a:solidFill>
                        <a:latin typeface="Calibri"/>
                        <a:ea typeface="Calibri"/>
                        <a:cs typeface="Calibri"/>
                        <a:sym typeface="Calibri"/>
                      </a:endParaRPr>
                    </a:p>
                  </a:txBody>
                  <a:tcPr marT="9025" marB="0" marR="9025" marL="9025" anchor="b"/>
                </a:tc>
              </a:tr>
              <a:tr h="296000">
                <a:tc>
                  <a:txBody>
                    <a:bodyPr/>
                    <a:lstStyle/>
                    <a:p>
                      <a:pPr indent="0" lvl="0" marL="0" marR="0" rtl="0" algn="r">
                        <a:spcBef>
                          <a:spcPts val="0"/>
                        </a:spcBef>
                        <a:spcAft>
                          <a:spcPts val="0"/>
                        </a:spcAft>
                        <a:buNone/>
                      </a:pPr>
                      <a:r>
                        <a:rPr b="1" lang="en-US" sz="2400" u="none" cap="none" strike="noStrike"/>
                        <a:t>房产税</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0.012</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0.009</a:t>
                      </a:r>
                      <a:endParaRPr b="0" i="0" sz="24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种族</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1600" u="none" cap="none" strike="noStrike"/>
                        <a:t>65.2％白色，24.7％黑色，14.8％亚州</a:t>
                      </a:r>
                      <a:endParaRPr b="0" i="0" sz="16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1600" u="none" cap="none" strike="noStrike"/>
                        <a:t>101.6%白色，20.2％黑色，3.76％亚州</a:t>
                      </a:r>
                      <a:endParaRPr b="0" i="0" sz="16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房价</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$207,367</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 $237,71</a:t>
                      </a:r>
                      <a:endParaRPr b="0" i="0" sz="24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犯罪率</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低于州平均</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 低</a:t>
                      </a:r>
                      <a:endParaRPr b="0" i="0" sz="24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年龄</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36.6岁</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38岁</a:t>
                      </a:r>
                      <a:endParaRPr b="0" i="0" sz="24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收入</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$76,114</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$87,423</a:t>
                      </a:r>
                      <a:endParaRPr b="0" i="0" sz="24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购物中心</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5个</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2个</a:t>
                      </a:r>
                      <a:endParaRPr b="0" i="0" sz="2400" u="none" cap="none" strike="noStrike">
                        <a:solidFill>
                          <a:srgbClr val="000000"/>
                        </a:solidFill>
                        <a:latin typeface="Calibri"/>
                        <a:ea typeface="Calibri"/>
                        <a:cs typeface="Calibri"/>
                        <a:sym typeface="Calibri"/>
                      </a:endParaRPr>
                    </a:p>
                  </a:txBody>
                  <a:tcPr marT="9025" marB="0" marR="9025" marL="9025" anchor="b"/>
                </a:tc>
              </a:tr>
              <a:tr h="180300">
                <a:tc>
                  <a:txBody>
                    <a:bodyPr/>
                    <a:lstStyle/>
                    <a:p>
                      <a:pPr indent="0" lvl="0" marL="0" marR="0" rtl="0" algn="r">
                        <a:spcBef>
                          <a:spcPts val="0"/>
                        </a:spcBef>
                        <a:spcAft>
                          <a:spcPts val="0"/>
                        </a:spcAft>
                        <a:buNone/>
                      </a:pPr>
                      <a:r>
                        <a:rPr b="1" lang="en-US" sz="2400" u="none" cap="none" strike="noStrike"/>
                        <a:t>学校</a:t>
                      </a:r>
                      <a:endParaRPr b="1"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初中9，高中7，小学8</a:t>
                      </a:r>
                      <a:endParaRPr b="0" i="0" sz="2400" u="none" cap="none" strike="noStrike">
                        <a:solidFill>
                          <a:srgbClr val="000000"/>
                        </a:solidFill>
                        <a:latin typeface="Calibri"/>
                        <a:ea typeface="Calibri"/>
                        <a:cs typeface="Calibri"/>
                        <a:sym typeface="Calibri"/>
                      </a:endParaRPr>
                    </a:p>
                  </a:txBody>
                  <a:tcPr marT="9025" marB="0" marR="9025" marL="9025" anchor="b"/>
                </a:tc>
                <a:tc>
                  <a:txBody>
                    <a:bodyPr/>
                    <a:lstStyle/>
                    <a:p>
                      <a:pPr indent="0" lvl="0" marL="0" marR="0" rtl="0" algn="ctr">
                        <a:spcBef>
                          <a:spcPts val="0"/>
                        </a:spcBef>
                        <a:spcAft>
                          <a:spcPts val="0"/>
                        </a:spcAft>
                        <a:buNone/>
                      </a:pPr>
                      <a:r>
                        <a:rPr lang="en-US" sz="2400" u="none" cap="none" strike="noStrike"/>
                        <a:t>初中8，高中6，小学8</a:t>
                      </a:r>
                      <a:endParaRPr b="0" i="0" sz="2400" u="none" cap="none" strike="noStrike">
                        <a:solidFill>
                          <a:srgbClr val="000000"/>
                        </a:solidFill>
                        <a:latin typeface="Calibri"/>
                        <a:ea typeface="Calibri"/>
                        <a:cs typeface="Calibri"/>
                        <a:sym typeface="Calibri"/>
                      </a:endParaRPr>
                    </a:p>
                  </a:txBody>
                  <a:tcPr marT="9025" marB="0" marR="9025" marL="9025" anchor="b"/>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idx="1" type="body"/>
          </p:nvPr>
        </p:nvSpPr>
        <p:spPr>
          <a:xfrm>
            <a:off x="1107043" y="762000"/>
            <a:ext cx="7844313" cy="228588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0" lIns="0" spcFirstLastPara="1" rIns="0" wrap="square" tIns="15875">
            <a:spAutoFit/>
          </a:bodyPr>
          <a:lstStyle/>
          <a:p>
            <a:pPr indent="0" lvl="0" marL="12065" rtl="0" algn="l">
              <a:lnSpc>
                <a:spcPct val="100000"/>
              </a:lnSpc>
              <a:spcBef>
                <a:spcPts val="0"/>
              </a:spcBef>
              <a:spcAft>
                <a:spcPts val="0"/>
              </a:spcAft>
              <a:buNone/>
            </a:pPr>
            <a:r>
              <a:rPr lang="en-US">
                <a:solidFill>
                  <a:srgbClr val="FF0000"/>
                </a:solidFill>
                <a:latin typeface="Calibri"/>
                <a:ea typeface="Calibri"/>
                <a:cs typeface="Calibri"/>
                <a:sym typeface="Calibri"/>
              </a:rPr>
              <a:t>作业要求</a:t>
            </a:r>
            <a:endParaRPr>
              <a:solidFill>
                <a:srgbClr val="FF0000"/>
              </a:solidFill>
            </a:endParaRPr>
          </a:p>
          <a:p>
            <a:pPr indent="-514350" lvl="0" marL="526415" rtl="0" algn="l">
              <a:lnSpc>
                <a:spcPct val="100000"/>
              </a:lnSpc>
              <a:spcBef>
                <a:spcPts val="0"/>
              </a:spcBef>
              <a:spcAft>
                <a:spcPts val="0"/>
              </a:spcAft>
              <a:buClr>
                <a:schemeClr val="dk1"/>
              </a:buClr>
              <a:buSzPts val="2900"/>
              <a:buFont typeface="Calibri"/>
              <a:buAutoNum type="arabicPeriod"/>
            </a:pPr>
            <a:r>
              <a:rPr lang="en-US">
                <a:solidFill>
                  <a:schemeClr val="dk1"/>
                </a:solidFill>
                <a:latin typeface="Calibri"/>
                <a:ea typeface="Calibri"/>
                <a:cs typeface="Calibri"/>
                <a:sym typeface="Calibri"/>
              </a:rPr>
              <a:t>设立自己的投资目标</a:t>
            </a:r>
            <a:endParaRPr/>
          </a:p>
          <a:p>
            <a:pPr indent="-514350" lvl="0" marL="526415" rtl="0" algn="l">
              <a:lnSpc>
                <a:spcPct val="100000"/>
              </a:lnSpc>
              <a:spcBef>
                <a:spcPts val="0"/>
              </a:spcBef>
              <a:spcAft>
                <a:spcPts val="0"/>
              </a:spcAft>
              <a:buClr>
                <a:schemeClr val="dk1"/>
              </a:buClr>
              <a:buSzPts val="2900"/>
              <a:buFont typeface="Calibri"/>
              <a:buAutoNum type="arabicPeriod"/>
            </a:pPr>
            <a:r>
              <a:rPr lang="en-US">
                <a:solidFill>
                  <a:schemeClr val="dk1"/>
                </a:solidFill>
                <a:latin typeface="Calibri"/>
                <a:ea typeface="Calibri"/>
                <a:cs typeface="Calibri"/>
                <a:sym typeface="Calibri"/>
              </a:rPr>
              <a:t>选定几个小的区域比如zipcode</a:t>
            </a:r>
            <a:endParaRPr/>
          </a:p>
          <a:p>
            <a:pPr indent="-514350" lvl="0" marL="526415" rtl="0" algn="l">
              <a:lnSpc>
                <a:spcPct val="100000"/>
              </a:lnSpc>
              <a:spcBef>
                <a:spcPts val="0"/>
              </a:spcBef>
              <a:spcAft>
                <a:spcPts val="0"/>
              </a:spcAft>
              <a:buClr>
                <a:schemeClr val="dk1"/>
              </a:buClr>
              <a:buSzPts val="2900"/>
              <a:buFont typeface="Calibri"/>
              <a:buAutoNum type="arabicPeriod"/>
            </a:pPr>
            <a:r>
              <a:rPr lang="en-US">
                <a:solidFill>
                  <a:schemeClr val="dk1"/>
                </a:solidFill>
                <a:latin typeface="Calibri"/>
                <a:ea typeface="Calibri"/>
                <a:cs typeface="Calibri"/>
                <a:sym typeface="Calibri"/>
              </a:rPr>
              <a:t>选定价位，房龄，房屋大小</a:t>
            </a:r>
            <a:endParaRPr/>
          </a:p>
          <a:p>
            <a:pPr indent="-514350" lvl="0" marL="526415" rtl="0" algn="l">
              <a:lnSpc>
                <a:spcPct val="100000"/>
              </a:lnSpc>
              <a:spcBef>
                <a:spcPts val="0"/>
              </a:spcBef>
              <a:spcAft>
                <a:spcPts val="0"/>
              </a:spcAft>
              <a:buClr>
                <a:schemeClr val="dk1"/>
              </a:buClr>
              <a:buSzPts val="2900"/>
              <a:buFont typeface="Calibri"/>
              <a:buAutoNum type="arabicPeriod"/>
            </a:pPr>
            <a:r>
              <a:rPr lang="en-US">
                <a:solidFill>
                  <a:schemeClr val="dk1"/>
                </a:solidFill>
                <a:latin typeface="Calibri"/>
                <a:ea typeface="Calibri"/>
                <a:cs typeface="Calibri"/>
                <a:sym typeface="Calibri"/>
              </a:rPr>
              <a:t>具体数据和选择的理由</a:t>
            </a:r>
            <a:endParaRPr/>
          </a:p>
        </p:txBody>
      </p:sp>
      <p:sp>
        <p:nvSpPr>
          <p:cNvPr id="75" name="Google Shape;75;p2"/>
          <p:cNvSpPr txBox="1"/>
          <p:nvPr/>
        </p:nvSpPr>
        <p:spPr>
          <a:xfrm>
            <a:off x="152400" y="4114800"/>
            <a:ext cx="9906000" cy="1616468"/>
          </a:xfrm>
          <a:prstGeom prst="rect">
            <a:avLst/>
          </a:pr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0" lIns="0" spcFirstLastPara="1" rIns="0" wrap="square" tIns="15875">
            <a:spAutoFit/>
          </a:bodyPr>
          <a:lstStyle/>
          <a:p>
            <a:pPr indent="0" lvl="0" marL="12065" marR="0" rtl="0" algn="l">
              <a:spcBef>
                <a:spcPts val="0"/>
              </a:spcBef>
              <a:spcAft>
                <a:spcPts val="0"/>
              </a:spcAft>
              <a:buNone/>
            </a:pPr>
            <a:r>
              <a:rPr b="1" i="0" lang="en-US" sz="3200">
                <a:solidFill>
                  <a:srgbClr val="FF0000"/>
                </a:solidFill>
                <a:latin typeface="Microsoft YaHei"/>
                <a:ea typeface="Microsoft YaHei"/>
                <a:cs typeface="Microsoft YaHei"/>
                <a:sym typeface="Microsoft YaHei"/>
              </a:rPr>
              <a:t>小组分工设置</a:t>
            </a:r>
            <a:endParaRPr/>
          </a:p>
          <a:p>
            <a:pPr indent="0" lvl="0" marL="12065" marR="0" rtl="0" algn="l">
              <a:spcBef>
                <a:spcPts val="0"/>
              </a:spcBef>
              <a:spcAft>
                <a:spcPts val="0"/>
              </a:spcAft>
              <a:buNone/>
            </a:pPr>
            <a:r>
              <a:rPr b="0" i="0" lang="en-US" sz="2400">
                <a:solidFill>
                  <a:schemeClr val="dk1"/>
                </a:solidFill>
                <a:latin typeface="Microsoft YaHei"/>
                <a:ea typeface="Microsoft YaHei"/>
                <a:cs typeface="Microsoft YaHei"/>
                <a:sym typeface="Microsoft YaHei"/>
              </a:rPr>
              <a:t>内容A. 设立自己的投资目标，具体体数据和（或）选择的理由</a:t>
            </a:r>
            <a:endParaRPr/>
          </a:p>
          <a:p>
            <a:pPr indent="0" lvl="0" marL="12065" marR="0" rtl="0" algn="l">
              <a:spcBef>
                <a:spcPts val="0"/>
              </a:spcBef>
              <a:spcAft>
                <a:spcPts val="0"/>
              </a:spcAft>
              <a:buNone/>
            </a:pPr>
            <a:r>
              <a:rPr b="0" i="0" lang="en-US" sz="2400">
                <a:solidFill>
                  <a:schemeClr val="dk1"/>
                </a:solidFill>
                <a:latin typeface="Microsoft YaHei"/>
                <a:ea typeface="Microsoft YaHei"/>
                <a:cs typeface="Microsoft YaHei"/>
                <a:sym typeface="Microsoft YaHei"/>
              </a:rPr>
              <a:t>内容B. 选定每个城市选择1个zipcode，具体体数据和（或）选择的理由</a:t>
            </a:r>
            <a:endParaRPr/>
          </a:p>
          <a:p>
            <a:pPr indent="0" lvl="0" marL="12065" marR="0" rtl="0" algn="l">
              <a:spcBef>
                <a:spcPts val="0"/>
              </a:spcBef>
              <a:spcAft>
                <a:spcPts val="0"/>
              </a:spcAft>
              <a:buNone/>
            </a:pPr>
            <a:r>
              <a:rPr b="0" i="0" lang="en-US" sz="2400">
                <a:solidFill>
                  <a:schemeClr val="dk1"/>
                </a:solidFill>
                <a:latin typeface="Microsoft YaHei"/>
                <a:ea typeface="Microsoft YaHei"/>
                <a:cs typeface="Microsoft YaHei"/>
                <a:sym typeface="Microsoft YaHei"/>
              </a:rPr>
              <a:t>内容C. 选定价位，房龄，房屋大小，具体体数据和（或）选择的理由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904cda804d_0_6"/>
          <p:cNvPicPr preferRelativeResize="0"/>
          <p:nvPr/>
        </p:nvPicPr>
        <p:blipFill>
          <a:blip r:embed="rId3">
            <a:alphaModFix/>
          </a:blip>
          <a:stretch>
            <a:fillRect/>
          </a:stretch>
        </p:blipFill>
        <p:spPr>
          <a:xfrm>
            <a:off x="70338" y="0"/>
            <a:ext cx="6717326" cy="3694525"/>
          </a:xfrm>
          <a:prstGeom prst="rect">
            <a:avLst/>
          </a:prstGeom>
          <a:noFill/>
          <a:ln>
            <a:noFill/>
          </a:ln>
        </p:spPr>
      </p:pic>
      <p:pic>
        <p:nvPicPr>
          <p:cNvPr id="215" name="Google Shape;215;g904cda804d_0_6"/>
          <p:cNvPicPr preferRelativeResize="0"/>
          <p:nvPr/>
        </p:nvPicPr>
        <p:blipFill>
          <a:blip r:embed="rId4">
            <a:alphaModFix/>
          </a:blip>
          <a:stretch>
            <a:fillRect/>
          </a:stretch>
        </p:blipFill>
        <p:spPr>
          <a:xfrm>
            <a:off x="189100" y="3151075"/>
            <a:ext cx="6598575" cy="3599216"/>
          </a:xfrm>
          <a:prstGeom prst="rect">
            <a:avLst/>
          </a:prstGeom>
          <a:noFill/>
          <a:ln>
            <a:noFill/>
          </a:ln>
        </p:spPr>
      </p:pic>
      <p:sp>
        <p:nvSpPr>
          <p:cNvPr id="216" name="Google Shape;216;g904cda804d_0_6"/>
          <p:cNvSpPr txBox="1"/>
          <p:nvPr/>
        </p:nvSpPr>
        <p:spPr>
          <a:xfrm>
            <a:off x="7521125" y="1507575"/>
            <a:ext cx="2110500" cy="57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icrosoft YaHei"/>
              <a:ea typeface="Microsoft YaHei"/>
              <a:cs typeface="Microsoft YaHei"/>
              <a:sym typeface="Microsoft YaHei"/>
            </a:endParaRPr>
          </a:p>
        </p:txBody>
      </p:sp>
      <p:pic>
        <p:nvPicPr>
          <p:cNvPr id="217" name="Google Shape;217;g904cda804d_0_6"/>
          <p:cNvPicPr preferRelativeResize="0"/>
          <p:nvPr/>
        </p:nvPicPr>
        <p:blipFill>
          <a:blip r:embed="rId5">
            <a:alphaModFix/>
          </a:blip>
          <a:stretch>
            <a:fillRect/>
          </a:stretch>
        </p:blipFill>
        <p:spPr>
          <a:xfrm>
            <a:off x="296025" y="6628449"/>
            <a:ext cx="7950850" cy="786550"/>
          </a:xfrm>
          <a:prstGeom prst="rect">
            <a:avLst/>
          </a:prstGeom>
          <a:noFill/>
          <a:ln>
            <a:noFill/>
          </a:ln>
        </p:spPr>
      </p:pic>
      <p:pic>
        <p:nvPicPr>
          <p:cNvPr id="218" name="Google Shape;218;g904cda804d_0_6"/>
          <p:cNvPicPr preferRelativeResize="0"/>
          <p:nvPr/>
        </p:nvPicPr>
        <p:blipFill>
          <a:blip r:embed="rId6">
            <a:alphaModFix/>
          </a:blip>
          <a:stretch>
            <a:fillRect/>
          </a:stretch>
        </p:blipFill>
        <p:spPr>
          <a:xfrm>
            <a:off x="6617775" y="2215380"/>
            <a:ext cx="3440625" cy="34086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90a9d11265_0_0"/>
          <p:cNvPicPr preferRelativeResize="0"/>
          <p:nvPr/>
        </p:nvPicPr>
        <p:blipFill>
          <a:blip r:embed="rId3">
            <a:alphaModFix/>
          </a:blip>
          <a:stretch>
            <a:fillRect/>
          </a:stretch>
        </p:blipFill>
        <p:spPr>
          <a:xfrm>
            <a:off x="141700" y="1706325"/>
            <a:ext cx="9001125" cy="558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904cda804d_0_16"/>
          <p:cNvPicPr preferRelativeResize="0"/>
          <p:nvPr/>
        </p:nvPicPr>
        <p:blipFill>
          <a:blip r:embed="rId3">
            <a:alphaModFix/>
          </a:blip>
          <a:stretch>
            <a:fillRect/>
          </a:stretch>
        </p:blipFill>
        <p:spPr>
          <a:xfrm>
            <a:off x="-1" y="2405500"/>
            <a:ext cx="9841351" cy="4649550"/>
          </a:xfrm>
          <a:prstGeom prst="rect">
            <a:avLst/>
          </a:prstGeom>
          <a:noFill/>
          <a:ln>
            <a:noFill/>
          </a:ln>
        </p:spPr>
      </p:pic>
      <p:sp>
        <p:nvSpPr>
          <p:cNvPr id="231" name="Google Shape;231;g904cda804d_0_16"/>
          <p:cNvSpPr txBox="1"/>
          <p:nvPr/>
        </p:nvSpPr>
        <p:spPr>
          <a:xfrm>
            <a:off x="1432600" y="1293600"/>
            <a:ext cx="4693500" cy="6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000">
                <a:solidFill>
                  <a:schemeClr val="dk1"/>
                </a:solidFill>
              </a:rPr>
              <a:t>选择的房屋：</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904cda804d_0_27"/>
          <p:cNvPicPr preferRelativeResize="0"/>
          <p:nvPr/>
        </p:nvPicPr>
        <p:blipFill>
          <a:blip r:embed="rId3">
            <a:alphaModFix/>
          </a:blip>
          <a:stretch>
            <a:fillRect/>
          </a:stretch>
        </p:blipFill>
        <p:spPr>
          <a:xfrm>
            <a:off x="815275" y="2052675"/>
            <a:ext cx="7689350" cy="5241276"/>
          </a:xfrm>
          <a:prstGeom prst="rect">
            <a:avLst/>
          </a:prstGeom>
          <a:noFill/>
          <a:ln>
            <a:noFill/>
          </a:ln>
        </p:spPr>
      </p:pic>
      <p:sp>
        <p:nvSpPr>
          <p:cNvPr id="238" name="Google Shape;238;g904cda804d_0_27"/>
          <p:cNvSpPr txBox="1"/>
          <p:nvPr/>
        </p:nvSpPr>
        <p:spPr>
          <a:xfrm>
            <a:off x="727000" y="1475375"/>
            <a:ext cx="90768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理由：交通便利，高速旁，Mall附近。走路13分钟到小学。</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904cda804d_0_37"/>
          <p:cNvPicPr preferRelativeResize="0"/>
          <p:nvPr/>
        </p:nvPicPr>
        <p:blipFill>
          <a:blip r:embed="rId3">
            <a:alphaModFix/>
          </a:blip>
          <a:stretch>
            <a:fillRect/>
          </a:stretch>
        </p:blipFill>
        <p:spPr>
          <a:xfrm>
            <a:off x="895350" y="1713300"/>
            <a:ext cx="8267700" cy="5829300"/>
          </a:xfrm>
          <a:prstGeom prst="rect">
            <a:avLst/>
          </a:prstGeom>
          <a:noFill/>
          <a:ln>
            <a:noFill/>
          </a:ln>
        </p:spPr>
      </p:pic>
      <p:sp>
        <p:nvSpPr>
          <p:cNvPr id="245" name="Google Shape;245;g904cda804d_0_37"/>
          <p:cNvSpPr txBox="1"/>
          <p:nvPr/>
        </p:nvSpPr>
        <p:spPr>
          <a:xfrm>
            <a:off x="1336375" y="1058425"/>
            <a:ext cx="5399100" cy="5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Microsoft YaHei"/>
                <a:ea typeface="Microsoft YaHei"/>
                <a:cs typeface="Microsoft YaHei"/>
                <a:sym typeface="Microsoft YaHei"/>
              </a:rPr>
              <a:t>租金定价及参考：1650/月</a:t>
            </a:r>
            <a:endParaRPr>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p:nvPr/>
        </p:nvSpPr>
        <p:spPr>
          <a:xfrm>
            <a:off x="9133061" y="72719"/>
            <a:ext cx="844295" cy="8458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3"/>
          <p:cNvSpPr txBox="1"/>
          <p:nvPr/>
        </p:nvSpPr>
        <p:spPr>
          <a:xfrm>
            <a:off x="571712" y="3352800"/>
            <a:ext cx="8914976" cy="315085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163825">
            <a:spAutoFit/>
          </a:bodyPr>
          <a:lstStyle/>
          <a:p>
            <a:pPr indent="-189230" lvl="0" marL="201295" marR="0" rtl="0" algn="l">
              <a:lnSpc>
                <a:spcPct val="100000"/>
              </a:lnSpc>
              <a:spcBef>
                <a:spcPts val="1200"/>
              </a:spcBef>
              <a:spcAft>
                <a:spcPts val="0"/>
              </a:spcAft>
              <a:buClr>
                <a:srgbClr val="1F4E79"/>
              </a:buClr>
              <a:buSzPts val="2400"/>
              <a:buFont typeface="Arial"/>
              <a:buChar char="•"/>
            </a:pPr>
            <a:r>
              <a:rPr b="1" i="0" lang="en-US" sz="2400" u="none" cap="none" strike="noStrike">
                <a:solidFill>
                  <a:srgbClr val="1F4E79"/>
                </a:solidFill>
                <a:latin typeface="Arial"/>
                <a:ea typeface="Arial"/>
                <a:cs typeface="Arial"/>
                <a:sym typeface="Arial"/>
              </a:rPr>
              <a:t>Project Coordinator: Tony-NY （负责汇总与整理）</a:t>
            </a:r>
            <a:endParaRPr/>
          </a:p>
          <a:p>
            <a:pPr indent="0" lvl="0" marL="12065" marR="0" rtl="0" algn="l">
              <a:spcBef>
                <a:spcPts val="1200"/>
              </a:spcBef>
              <a:spcAft>
                <a:spcPts val="0"/>
              </a:spcAft>
              <a:buNone/>
            </a:pPr>
            <a:r>
              <a:rPr b="1" lang="en-US" sz="2400">
                <a:solidFill>
                  <a:schemeClr val="dk1"/>
                </a:solidFill>
                <a:latin typeface="Arial"/>
                <a:ea typeface="Arial"/>
                <a:cs typeface="Arial"/>
                <a:sym typeface="Arial"/>
              </a:rPr>
              <a:t>	完成</a:t>
            </a:r>
            <a:r>
              <a:rPr b="1" i="0" lang="en-US" sz="2400" u="none" cap="none" strike="noStrike">
                <a:solidFill>
                  <a:schemeClr val="dk1"/>
                </a:solidFill>
                <a:latin typeface="Arial"/>
                <a:ea typeface="Arial"/>
                <a:cs typeface="Arial"/>
                <a:sym typeface="Arial"/>
              </a:rPr>
              <a:t>Raleigh, Durham 两个城市的比较表格（Pro &amp; Con)</a:t>
            </a:r>
            <a:endParaRPr b="1" i="0" sz="2400" u="none" cap="none" strike="noStrike">
              <a:solidFill>
                <a:srgbClr val="FF0000"/>
              </a:solidFill>
              <a:latin typeface="Arial"/>
              <a:ea typeface="Arial"/>
              <a:cs typeface="Arial"/>
              <a:sym typeface="Arial"/>
            </a:endParaRPr>
          </a:p>
          <a:p>
            <a:pPr indent="-189230" lvl="0" marL="201295" marR="0" rtl="0" algn="l">
              <a:lnSpc>
                <a:spcPct val="100000"/>
              </a:lnSpc>
              <a:spcBef>
                <a:spcPts val="1200"/>
              </a:spcBef>
              <a:spcAft>
                <a:spcPts val="0"/>
              </a:spcAft>
              <a:buClr>
                <a:srgbClr val="016FD1"/>
              </a:buClr>
              <a:buSzPts val="2400"/>
              <a:buFont typeface="Arial"/>
              <a:buChar char="•"/>
            </a:pPr>
            <a:r>
              <a:rPr lang="en-US" sz="3200">
                <a:solidFill>
                  <a:srgbClr val="016FD1"/>
                </a:solidFill>
                <a:latin typeface="Microsoft YaHei"/>
                <a:ea typeface="Microsoft YaHei"/>
                <a:cs typeface="Microsoft YaHei"/>
                <a:sym typeface="Microsoft YaHei"/>
              </a:rPr>
              <a:t>内容A。</a:t>
            </a:r>
            <a:r>
              <a:rPr b="0" i="0" lang="en-US" sz="3200" u="none" cap="none" strike="noStrike">
                <a:solidFill>
                  <a:srgbClr val="016FD1"/>
                </a:solidFill>
                <a:latin typeface="Microsoft YaHei"/>
                <a:ea typeface="Microsoft YaHei"/>
                <a:cs typeface="Microsoft YaHei"/>
                <a:sym typeface="Microsoft YaHei"/>
              </a:rPr>
              <a:t>分析员：Tony-NY， 等</a:t>
            </a:r>
            <a:endParaRPr b="0" i="0" sz="3200" u="none" cap="none" strike="noStrike">
              <a:solidFill>
                <a:srgbClr val="016FD1"/>
              </a:solidFill>
              <a:latin typeface="Microsoft YaHei"/>
              <a:ea typeface="Microsoft YaHei"/>
              <a:cs typeface="Microsoft YaHei"/>
              <a:sym typeface="Microsoft YaHei"/>
            </a:endParaRPr>
          </a:p>
          <a:p>
            <a:pPr indent="-189230" lvl="0" marL="201295" marR="0" rtl="0" algn="l">
              <a:spcBef>
                <a:spcPts val="1200"/>
              </a:spcBef>
              <a:spcAft>
                <a:spcPts val="0"/>
              </a:spcAft>
              <a:buClr>
                <a:srgbClr val="016FD1"/>
              </a:buClr>
              <a:buSzPts val="2400"/>
              <a:buFont typeface="Arial"/>
              <a:buChar char="•"/>
            </a:pPr>
            <a:r>
              <a:rPr lang="en-US" sz="3200">
                <a:solidFill>
                  <a:srgbClr val="016FD1"/>
                </a:solidFill>
                <a:latin typeface="Microsoft YaHei"/>
                <a:ea typeface="Microsoft YaHei"/>
                <a:cs typeface="Microsoft YaHei"/>
                <a:sym typeface="Microsoft YaHei"/>
              </a:rPr>
              <a:t>内容B。</a:t>
            </a:r>
            <a:r>
              <a:rPr b="0" i="0" lang="en-US" sz="3200" u="none" cap="none" strike="noStrike">
                <a:solidFill>
                  <a:srgbClr val="016FD1"/>
                </a:solidFill>
                <a:latin typeface="Microsoft YaHei"/>
                <a:ea typeface="Microsoft YaHei"/>
                <a:cs typeface="Microsoft YaHei"/>
                <a:sym typeface="Microsoft YaHei"/>
              </a:rPr>
              <a:t>分析员：五月天-FL，等</a:t>
            </a:r>
            <a:endParaRPr b="0" i="0" sz="3200" u="none" cap="none" strike="noStrike">
              <a:solidFill>
                <a:srgbClr val="016FD1"/>
              </a:solidFill>
              <a:latin typeface="Microsoft YaHei"/>
              <a:ea typeface="Microsoft YaHei"/>
              <a:cs typeface="Microsoft YaHei"/>
              <a:sym typeface="Microsoft YaHei"/>
            </a:endParaRPr>
          </a:p>
          <a:p>
            <a:pPr indent="-189230" lvl="0" marL="201295" marR="0" rtl="0" algn="l">
              <a:spcBef>
                <a:spcPts val="1200"/>
              </a:spcBef>
              <a:spcAft>
                <a:spcPts val="0"/>
              </a:spcAft>
              <a:buClr>
                <a:srgbClr val="016FD1"/>
              </a:buClr>
              <a:buSzPts val="2400"/>
              <a:buFont typeface="Arial"/>
              <a:buChar char="•"/>
            </a:pPr>
            <a:r>
              <a:rPr lang="en-US" sz="3200">
                <a:solidFill>
                  <a:srgbClr val="016FD1"/>
                </a:solidFill>
                <a:latin typeface="Microsoft YaHei"/>
                <a:ea typeface="Microsoft YaHei"/>
                <a:cs typeface="Microsoft YaHei"/>
                <a:sym typeface="Microsoft YaHei"/>
              </a:rPr>
              <a:t>内容C</a:t>
            </a:r>
            <a:r>
              <a:rPr b="0" i="0" lang="en-US" sz="3200" u="none" cap="none" strike="noStrike">
                <a:solidFill>
                  <a:srgbClr val="016FD1"/>
                </a:solidFill>
                <a:latin typeface="Microsoft YaHei"/>
                <a:ea typeface="Microsoft YaHei"/>
                <a:cs typeface="Microsoft YaHei"/>
                <a:sym typeface="Microsoft YaHei"/>
              </a:rPr>
              <a:t>。分析员：Angela，等</a:t>
            </a:r>
            <a:endParaRPr b="1" i="0" sz="3200" u="none" cap="none" strike="noStrike">
              <a:solidFill>
                <a:srgbClr val="1F4E79"/>
              </a:solidFill>
              <a:latin typeface="Arial"/>
              <a:ea typeface="Arial"/>
              <a:cs typeface="Arial"/>
              <a:sym typeface="Arial"/>
            </a:endParaRPr>
          </a:p>
        </p:txBody>
      </p:sp>
      <p:sp>
        <p:nvSpPr>
          <p:cNvPr id="82" name="Google Shape;82;p3"/>
          <p:cNvSpPr/>
          <p:nvPr/>
        </p:nvSpPr>
        <p:spPr>
          <a:xfrm>
            <a:off x="838200" y="1320376"/>
            <a:ext cx="8153400" cy="1323439"/>
          </a:xfrm>
          <a:prstGeom prst="rect">
            <a:avLst/>
          </a:prstGeom>
          <a:noFill/>
          <a:ln>
            <a:noFill/>
          </a:ln>
        </p:spPr>
        <p:txBody>
          <a:bodyPr anchorCtr="0" anchor="t" bIns="45700" lIns="91425" spcFirstLastPara="1" rIns="91425" wrap="square" tIns="45700">
            <a:spAutoFit/>
          </a:bodyPr>
          <a:lstStyle/>
          <a:p>
            <a:pPr indent="-2635250" lvl="0" marL="2692400" marR="0" rtl="0" algn="l">
              <a:spcBef>
                <a:spcPts val="0"/>
              </a:spcBef>
              <a:spcAft>
                <a:spcPts val="0"/>
              </a:spcAft>
              <a:buNone/>
            </a:pPr>
            <a:r>
              <a:rPr b="1" lang="en-US" sz="4000">
                <a:solidFill>
                  <a:srgbClr val="FF0000"/>
                </a:solidFill>
                <a:latin typeface="Arial"/>
                <a:ea typeface="Arial"/>
                <a:cs typeface="Arial"/>
                <a:sym typeface="Arial"/>
              </a:rPr>
              <a:t>Project 1： NC </a:t>
            </a:r>
            <a:r>
              <a:rPr b="1" lang="en-US" sz="4000">
                <a:solidFill>
                  <a:srgbClr val="FF0000"/>
                </a:solidFill>
                <a:latin typeface="Calibri"/>
                <a:ea typeface="Calibri"/>
                <a:cs typeface="Calibri"/>
                <a:sym typeface="Calibri"/>
              </a:rPr>
              <a:t>Research Triangle:   </a:t>
            </a:r>
            <a:r>
              <a:rPr b="1" lang="en-US" sz="4000">
                <a:solidFill>
                  <a:schemeClr val="dk1"/>
                </a:solidFill>
                <a:latin typeface="Arial"/>
                <a:ea typeface="Arial"/>
                <a:cs typeface="Arial"/>
                <a:sym typeface="Arial"/>
              </a:rPr>
              <a:t>Raleigh vs. Durham</a:t>
            </a:r>
            <a:endParaRPr b="1" sz="4000">
              <a:solidFill>
                <a:srgbClr val="FF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p:nvPr/>
        </p:nvSpPr>
        <p:spPr>
          <a:xfrm>
            <a:off x="5427469" y="3551524"/>
            <a:ext cx="1720215" cy="422275"/>
          </a:xfrm>
          <a:custGeom>
            <a:rect b="b" l="l" r="r" t="t"/>
            <a:pathLst>
              <a:path extrusionOk="0" h="422275" w="1720215">
                <a:moveTo>
                  <a:pt x="1645335" y="0"/>
                </a:moveTo>
                <a:lnTo>
                  <a:pt x="74546" y="0"/>
                </a:lnTo>
                <a:lnTo>
                  <a:pt x="47709" y="33276"/>
                </a:lnTo>
                <a:lnTo>
                  <a:pt x="26836" y="72482"/>
                </a:lnTo>
                <a:lnTo>
                  <a:pt x="11927" y="116134"/>
                </a:lnTo>
                <a:lnTo>
                  <a:pt x="2981" y="162750"/>
                </a:lnTo>
                <a:lnTo>
                  <a:pt x="0" y="210849"/>
                </a:lnTo>
                <a:lnTo>
                  <a:pt x="2981" y="258947"/>
                </a:lnTo>
                <a:lnTo>
                  <a:pt x="11927" y="305563"/>
                </a:lnTo>
                <a:lnTo>
                  <a:pt x="26836" y="349215"/>
                </a:lnTo>
                <a:lnTo>
                  <a:pt x="47709" y="388421"/>
                </a:lnTo>
                <a:lnTo>
                  <a:pt x="74546" y="421698"/>
                </a:lnTo>
                <a:lnTo>
                  <a:pt x="1645335" y="421698"/>
                </a:lnTo>
                <a:lnTo>
                  <a:pt x="1672172" y="388421"/>
                </a:lnTo>
                <a:lnTo>
                  <a:pt x="1693045" y="349215"/>
                </a:lnTo>
                <a:lnTo>
                  <a:pt x="1707954" y="305563"/>
                </a:lnTo>
                <a:lnTo>
                  <a:pt x="1716900" y="258947"/>
                </a:lnTo>
                <a:lnTo>
                  <a:pt x="1719882" y="210849"/>
                </a:lnTo>
                <a:lnTo>
                  <a:pt x="1716900" y="162750"/>
                </a:lnTo>
                <a:lnTo>
                  <a:pt x="1707954" y="116134"/>
                </a:lnTo>
                <a:lnTo>
                  <a:pt x="1693045" y="72482"/>
                </a:lnTo>
                <a:lnTo>
                  <a:pt x="1672172" y="33276"/>
                </a:lnTo>
                <a:lnTo>
                  <a:pt x="1645335" y="0"/>
                </a:lnTo>
                <a:close/>
              </a:path>
            </a:pathLst>
          </a:custGeom>
          <a:solidFill>
            <a:srgbClr val="FFD100">
              <a:alpha val="3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4"/>
          <p:cNvSpPr/>
          <p:nvPr/>
        </p:nvSpPr>
        <p:spPr>
          <a:xfrm>
            <a:off x="5428636" y="2948246"/>
            <a:ext cx="1577975" cy="422275"/>
          </a:xfrm>
          <a:custGeom>
            <a:rect b="b" l="l" r="r" t="t"/>
            <a:pathLst>
              <a:path extrusionOk="0" h="422275" w="1577975">
                <a:moveTo>
                  <a:pt x="1502853" y="0"/>
                </a:moveTo>
                <a:lnTo>
                  <a:pt x="74563" y="0"/>
                </a:lnTo>
                <a:lnTo>
                  <a:pt x="47720" y="33284"/>
                </a:lnTo>
                <a:lnTo>
                  <a:pt x="26842" y="72498"/>
                </a:lnTo>
                <a:lnTo>
                  <a:pt x="11930" y="116160"/>
                </a:lnTo>
                <a:lnTo>
                  <a:pt x="2982" y="162787"/>
                </a:lnTo>
                <a:lnTo>
                  <a:pt x="0" y="210896"/>
                </a:lnTo>
                <a:lnTo>
                  <a:pt x="2982" y="259005"/>
                </a:lnTo>
                <a:lnTo>
                  <a:pt x="11930" y="305632"/>
                </a:lnTo>
                <a:lnTo>
                  <a:pt x="26842" y="349294"/>
                </a:lnTo>
                <a:lnTo>
                  <a:pt x="47720" y="388509"/>
                </a:lnTo>
                <a:lnTo>
                  <a:pt x="74563" y="421793"/>
                </a:lnTo>
                <a:lnTo>
                  <a:pt x="1502853" y="421793"/>
                </a:lnTo>
                <a:lnTo>
                  <a:pt x="1529696" y="388509"/>
                </a:lnTo>
                <a:lnTo>
                  <a:pt x="1550573" y="349294"/>
                </a:lnTo>
                <a:lnTo>
                  <a:pt x="1565486" y="305632"/>
                </a:lnTo>
                <a:lnTo>
                  <a:pt x="1574434" y="259005"/>
                </a:lnTo>
                <a:lnTo>
                  <a:pt x="1577416" y="210896"/>
                </a:lnTo>
                <a:lnTo>
                  <a:pt x="1574434" y="162787"/>
                </a:lnTo>
                <a:lnTo>
                  <a:pt x="1565486" y="116160"/>
                </a:lnTo>
                <a:lnTo>
                  <a:pt x="1550573" y="72498"/>
                </a:lnTo>
                <a:lnTo>
                  <a:pt x="1529696" y="33284"/>
                </a:lnTo>
                <a:lnTo>
                  <a:pt x="1502853" y="0"/>
                </a:lnTo>
                <a:close/>
              </a:path>
            </a:pathLst>
          </a:custGeom>
          <a:solidFill>
            <a:srgbClr val="FFD100">
              <a:alpha val="3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4"/>
          <p:cNvSpPr/>
          <p:nvPr/>
        </p:nvSpPr>
        <p:spPr>
          <a:xfrm>
            <a:off x="372040" y="2961902"/>
            <a:ext cx="1324610" cy="422275"/>
          </a:xfrm>
          <a:custGeom>
            <a:rect b="b" l="l" r="r" t="t"/>
            <a:pathLst>
              <a:path extrusionOk="0" h="422275" w="1324610">
                <a:moveTo>
                  <a:pt x="1249991" y="0"/>
                </a:moveTo>
                <a:lnTo>
                  <a:pt x="74563" y="0"/>
                </a:lnTo>
                <a:lnTo>
                  <a:pt x="47720" y="33284"/>
                </a:lnTo>
                <a:lnTo>
                  <a:pt x="26842" y="72499"/>
                </a:lnTo>
                <a:lnTo>
                  <a:pt x="11930" y="116161"/>
                </a:lnTo>
                <a:lnTo>
                  <a:pt x="2982" y="162788"/>
                </a:lnTo>
                <a:lnTo>
                  <a:pt x="0" y="210897"/>
                </a:lnTo>
                <a:lnTo>
                  <a:pt x="2982" y="259006"/>
                </a:lnTo>
                <a:lnTo>
                  <a:pt x="11930" y="305633"/>
                </a:lnTo>
                <a:lnTo>
                  <a:pt x="26842" y="349295"/>
                </a:lnTo>
                <a:lnTo>
                  <a:pt x="47720" y="388510"/>
                </a:lnTo>
                <a:lnTo>
                  <a:pt x="74563" y="421794"/>
                </a:lnTo>
                <a:lnTo>
                  <a:pt x="1249991" y="421794"/>
                </a:lnTo>
                <a:lnTo>
                  <a:pt x="1276834" y="388510"/>
                </a:lnTo>
                <a:lnTo>
                  <a:pt x="1297712" y="349295"/>
                </a:lnTo>
                <a:lnTo>
                  <a:pt x="1312625" y="305633"/>
                </a:lnTo>
                <a:lnTo>
                  <a:pt x="1321572" y="259006"/>
                </a:lnTo>
                <a:lnTo>
                  <a:pt x="1324555" y="210897"/>
                </a:lnTo>
                <a:lnTo>
                  <a:pt x="1321572" y="162788"/>
                </a:lnTo>
                <a:lnTo>
                  <a:pt x="1312625" y="116161"/>
                </a:lnTo>
                <a:lnTo>
                  <a:pt x="1297712" y="72499"/>
                </a:lnTo>
                <a:lnTo>
                  <a:pt x="1276834" y="33284"/>
                </a:lnTo>
                <a:lnTo>
                  <a:pt x="1249991" y="0"/>
                </a:lnTo>
                <a:close/>
              </a:path>
            </a:pathLst>
          </a:custGeom>
          <a:solidFill>
            <a:srgbClr val="FFD100">
              <a:alpha val="3843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4"/>
          <p:cNvSpPr txBox="1"/>
          <p:nvPr>
            <p:ph type="title"/>
          </p:nvPr>
        </p:nvSpPr>
        <p:spPr>
          <a:xfrm>
            <a:off x="968143" y="347217"/>
            <a:ext cx="8122200" cy="571200"/>
          </a:xfrm>
          <a:prstGeom prst="rect">
            <a:avLst/>
          </a:prstGeom>
          <a:noFill/>
          <a:ln>
            <a:noFill/>
          </a:ln>
        </p:spPr>
        <p:txBody>
          <a:bodyPr anchorCtr="0" anchor="t" bIns="0" lIns="0" spcFirstLastPara="1" rIns="0" wrap="square" tIns="17125">
            <a:noAutofit/>
          </a:bodyPr>
          <a:lstStyle/>
          <a:p>
            <a:pPr indent="-2000250" lvl="0" marL="2057400" rtl="0" algn="l">
              <a:lnSpc>
                <a:spcPct val="100000"/>
              </a:lnSpc>
              <a:spcBef>
                <a:spcPts val="0"/>
              </a:spcBef>
              <a:spcAft>
                <a:spcPts val="0"/>
              </a:spcAft>
              <a:buClr>
                <a:schemeClr val="dk1"/>
              </a:buClr>
              <a:buSzPts val="2400"/>
              <a:buFont typeface="Arial"/>
              <a:buNone/>
            </a:pPr>
            <a:r>
              <a:rPr lang="en-US" sz="2400" u="none">
                <a:solidFill>
                  <a:srgbClr val="000000"/>
                </a:solidFill>
              </a:rPr>
              <a:t>Project 1： NC </a:t>
            </a:r>
            <a:r>
              <a:rPr lang="en-US" sz="2400" u="none">
                <a:solidFill>
                  <a:srgbClr val="000000"/>
                </a:solidFill>
                <a:latin typeface="Calibri"/>
                <a:ea typeface="Calibri"/>
                <a:cs typeface="Calibri"/>
                <a:sym typeface="Calibri"/>
              </a:rPr>
              <a:t>Research Triangle - Raleigh</a:t>
            </a:r>
            <a:endParaRPr sz="3600">
              <a:solidFill>
                <a:srgbClr val="000000"/>
              </a:solidFill>
              <a:latin typeface="Microsoft YaHei"/>
              <a:ea typeface="Microsoft YaHei"/>
              <a:cs typeface="Microsoft YaHei"/>
              <a:sym typeface="Microsoft YaHei"/>
            </a:endParaRPr>
          </a:p>
        </p:txBody>
      </p:sp>
      <p:sp>
        <p:nvSpPr>
          <p:cNvPr id="91" name="Google Shape;91;p4"/>
          <p:cNvSpPr/>
          <p:nvPr/>
        </p:nvSpPr>
        <p:spPr>
          <a:xfrm>
            <a:off x="9133061" y="72719"/>
            <a:ext cx="844200" cy="845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4"/>
          <p:cNvSpPr txBox="1"/>
          <p:nvPr/>
        </p:nvSpPr>
        <p:spPr>
          <a:xfrm>
            <a:off x="571700" y="1098480"/>
            <a:ext cx="8915100" cy="55872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163825">
            <a:noAutofit/>
          </a:bodyPr>
          <a:lstStyle/>
          <a:p>
            <a:pPr indent="-189230" lvl="0" marL="201295" marR="0" rtl="0" algn="l">
              <a:spcBef>
                <a:spcPts val="120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A. 投资目标</a:t>
            </a:r>
            <a:endParaRPr b="1" sz="2400">
              <a:solidFill>
                <a:schemeClr val="dk1"/>
              </a:solidFill>
              <a:latin typeface="Calibri"/>
              <a:ea typeface="Calibri"/>
              <a:cs typeface="Calibri"/>
              <a:sym typeface="Calibri"/>
            </a:endParaRPr>
          </a:p>
          <a:p>
            <a:pPr indent="-381000" lvl="1" marL="914400" marR="0" rtl="0" algn="l">
              <a:spcBef>
                <a:spcPts val="12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一年内，房价低于30万，租客好管理，房屋维护简单，房价稳定，租金洼地的地区。</a:t>
            </a:r>
            <a:endParaRPr b="1" i="0" sz="2400" u="none" cap="none" strike="noStrike">
              <a:solidFill>
                <a:schemeClr val="dk1"/>
              </a:solidFill>
              <a:latin typeface="Calibri"/>
              <a:ea typeface="Calibri"/>
              <a:cs typeface="Calibri"/>
              <a:sym typeface="Calibri"/>
            </a:endParaRPr>
          </a:p>
          <a:p>
            <a:pPr indent="-381000" lvl="1" marL="914400" marR="0" rtl="0" algn="l">
              <a:spcBef>
                <a:spcPts val="120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近期由于疫情引起的forberance and ban on eviction，计划给市场半年到一年时间稳定下来再做实际投资</a:t>
            </a:r>
            <a:endParaRPr b="1" i="0" sz="2400" u="none" cap="none" strike="noStrike">
              <a:solidFill>
                <a:schemeClr val="dk1"/>
              </a:solidFill>
              <a:latin typeface="Calibri"/>
              <a:ea typeface="Calibri"/>
              <a:cs typeface="Calibri"/>
              <a:sym typeface="Calibri"/>
            </a:endParaRPr>
          </a:p>
          <a:p>
            <a:pPr indent="-381000" lvl="1" marL="914400" marR="0" rtl="0" algn="l">
              <a:spcBef>
                <a:spcPts val="120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关注年轻且</a:t>
            </a:r>
            <a:r>
              <a:rPr b="1" i="0" lang="en-US" sz="2400" u="none" cap="none" strike="noStrike">
                <a:solidFill>
                  <a:schemeClr val="dk1"/>
                </a:solidFill>
                <a:latin typeface="Calibri"/>
                <a:ea typeface="Calibri"/>
                <a:cs typeface="Calibri"/>
                <a:sym typeface="Calibri"/>
              </a:rPr>
              <a:t>房价在过去</a:t>
            </a:r>
            <a:r>
              <a:rPr b="1" lang="en-US" sz="2400">
                <a:solidFill>
                  <a:schemeClr val="dk1"/>
                </a:solidFill>
                <a:latin typeface="Calibri"/>
                <a:ea typeface="Calibri"/>
                <a:cs typeface="Calibri"/>
                <a:sym typeface="Calibri"/>
              </a:rPr>
              <a:t>几</a:t>
            </a:r>
            <a:r>
              <a:rPr b="1" i="0" lang="en-US" sz="2400" u="none" cap="none" strike="noStrike">
                <a:solidFill>
                  <a:schemeClr val="dk1"/>
                </a:solidFill>
                <a:latin typeface="Calibri"/>
                <a:ea typeface="Calibri"/>
                <a:cs typeface="Calibri"/>
                <a:sym typeface="Calibri"/>
              </a:rPr>
              <a:t>年</a:t>
            </a:r>
            <a:r>
              <a:rPr b="1" lang="en-US" sz="2400">
                <a:solidFill>
                  <a:schemeClr val="dk1"/>
                </a:solidFill>
                <a:latin typeface="Calibri"/>
                <a:ea typeface="Calibri"/>
                <a:cs typeface="Calibri"/>
                <a:sym typeface="Calibri"/>
              </a:rPr>
              <a:t>内</a:t>
            </a:r>
            <a:r>
              <a:rPr b="1" i="0" lang="en-US" sz="2400" u="none" cap="none" strike="noStrike">
                <a:solidFill>
                  <a:schemeClr val="dk1"/>
                </a:solidFill>
                <a:latin typeface="Calibri"/>
                <a:ea typeface="Calibri"/>
                <a:cs typeface="Calibri"/>
                <a:sym typeface="Calibri"/>
              </a:rPr>
              <a:t>稳步攀升</a:t>
            </a:r>
            <a:r>
              <a:rPr b="1" lang="en-US" sz="2400">
                <a:solidFill>
                  <a:schemeClr val="dk1"/>
                </a:solidFill>
                <a:latin typeface="Calibri"/>
                <a:ea typeface="Calibri"/>
                <a:cs typeface="Calibri"/>
                <a:sym typeface="Calibri"/>
              </a:rPr>
              <a:t>的地区</a:t>
            </a:r>
            <a:endParaRPr b="1" sz="2400">
              <a:solidFill>
                <a:schemeClr val="dk1"/>
              </a:solidFill>
              <a:latin typeface="Calibri"/>
              <a:ea typeface="Calibri"/>
              <a:cs typeface="Calibri"/>
              <a:sym typeface="Calibri"/>
            </a:endParaRPr>
          </a:p>
          <a:p>
            <a:pPr indent="-381000" lvl="1" marL="914400" marR="0" rtl="0" algn="l">
              <a:spcBef>
                <a:spcPts val="120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现金流就是生命线，必须是正现金流，在这基础上寻找升值潜力大的城市</a:t>
            </a:r>
            <a:endParaRPr b="1"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968143" y="347217"/>
            <a:ext cx="8122200" cy="571200"/>
          </a:xfrm>
          <a:prstGeom prst="rect">
            <a:avLst/>
          </a:prstGeom>
          <a:noFill/>
          <a:ln>
            <a:noFill/>
          </a:ln>
        </p:spPr>
        <p:txBody>
          <a:bodyPr anchorCtr="0" anchor="t" bIns="0" lIns="0" spcFirstLastPara="1" rIns="0" wrap="square" tIns="17125">
            <a:noAutofit/>
          </a:bodyPr>
          <a:lstStyle/>
          <a:p>
            <a:pPr indent="-2000250" lvl="0" marL="2057400" rtl="0" algn="l">
              <a:lnSpc>
                <a:spcPct val="100000"/>
              </a:lnSpc>
              <a:spcBef>
                <a:spcPts val="0"/>
              </a:spcBef>
              <a:spcAft>
                <a:spcPts val="0"/>
              </a:spcAft>
              <a:buClr>
                <a:schemeClr val="dk1"/>
              </a:buClr>
              <a:buSzPts val="2400"/>
              <a:buFont typeface="Arial"/>
              <a:buNone/>
            </a:pPr>
            <a:r>
              <a:rPr lang="en-US" sz="2400" u="none">
                <a:solidFill>
                  <a:srgbClr val="000000"/>
                </a:solidFill>
              </a:rPr>
              <a:t>Project 1： NC </a:t>
            </a:r>
            <a:r>
              <a:rPr lang="en-US" sz="2400" u="none">
                <a:solidFill>
                  <a:srgbClr val="000000"/>
                </a:solidFill>
                <a:latin typeface="Calibri"/>
                <a:ea typeface="Calibri"/>
                <a:cs typeface="Calibri"/>
                <a:sym typeface="Calibri"/>
              </a:rPr>
              <a:t>Research Triangle - Raleigh</a:t>
            </a:r>
            <a:endParaRPr sz="3600">
              <a:solidFill>
                <a:srgbClr val="000000"/>
              </a:solidFill>
              <a:latin typeface="Microsoft YaHei"/>
              <a:ea typeface="Microsoft YaHei"/>
              <a:cs typeface="Microsoft YaHei"/>
              <a:sym typeface="Microsoft YaHei"/>
            </a:endParaRPr>
          </a:p>
        </p:txBody>
      </p:sp>
      <p:sp>
        <p:nvSpPr>
          <p:cNvPr id="98" name="Google Shape;98;p5"/>
          <p:cNvSpPr/>
          <p:nvPr/>
        </p:nvSpPr>
        <p:spPr>
          <a:xfrm>
            <a:off x="9133061" y="72719"/>
            <a:ext cx="844200" cy="845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5"/>
          <p:cNvSpPr txBox="1"/>
          <p:nvPr/>
        </p:nvSpPr>
        <p:spPr>
          <a:xfrm>
            <a:off x="571700" y="1098477"/>
            <a:ext cx="8915100" cy="18369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0" lIns="0" spcFirstLastPara="1" rIns="0" wrap="square" tIns="163825">
            <a:noAutofit/>
          </a:bodyPr>
          <a:lstStyle/>
          <a:p>
            <a:pPr indent="-189230" lvl="0" marL="201295" marR="0" rtl="0" algn="l">
              <a:spcBef>
                <a:spcPts val="120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Days on market一直在下降，但是目前有回升势态</a:t>
            </a:r>
            <a:endParaRPr b="1" i="0" sz="2400" u="none" cap="none" strike="noStrike">
              <a:solidFill>
                <a:schemeClr val="dk1"/>
              </a:solidFill>
              <a:latin typeface="Calibri"/>
              <a:ea typeface="Calibri"/>
              <a:cs typeface="Calibri"/>
              <a:sym typeface="Calibri"/>
            </a:endParaRPr>
          </a:p>
          <a:p>
            <a:pPr indent="-381000" lvl="0" marL="457200" rtl="0" algn="l">
              <a:spcBef>
                <a:spcPts val="120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Rent也一直在增高，但是离1%法则距离较远，已经不再是主打现金流的市场</a:t>
            </a:r>
            <a:endParaRPr b="1" sz="2400">
              <a:solidFill>
                <a:schemeClr val="dk1"/>
              </a:solidFill>
              <a:latin typeface="Calibri"/>
              <a:ea typeface="Calibri"/>
              <a:cs typeface="Calibri"/>
              <a:sym typeface="Calibri"/>
            </a:endParaRPr>
          </a:p>
        </p:txBody>
      </p:sp>
      <p:pic>
        <p:nvPicPr>
          <p:cNvPr id="100" name="Google Shape;100;p5"/>
          <p:cNvPicPr preferRelativeResize="0"/>
          <p:nvPr/>
        </p:nvPicPr>
        <p:blipFill rotWithShape="1">
          <a:blip r:embed="rId4">
            <a:alphaModFix/>
          </a:blip>
          <a:srcRect b="0" l="0" r="0" t="0"/>
          <a:stretch/>
        </p:blipFill>
        <p:spPr>
          <a:xfrm>
            <a:off x="571700" y="4027700"/>
            <a:ext cx="4423776" cy="2626450"/>
          </a:xfrm>
          <a:prstGeom prst="rect">
            <a:avLst/>
          </a:prstGeom>
          <a:noFill/>
          <a:ln>
            <a:noFill/>
          </a:ln>
        </p:spPr>
      </p:pic>
      <p:pic>
        <p:nvPicPr>
          <p:cNvPr id="101" name="Google Shape;101;p5"/>
          <p:cNvPicPr preferRelativeResize="0"/>
          <p:nvPr/>
        </p:nvPicPr>
        <p:blipFill rotWithShape="1">
          <a:blip r:embed="rId5">
            <a:alphaModFix/>
          </a:blip>
          <a:srcRect b="0" l="0" r="0" t="0"/>
          <a:stretch/>
        </p:blipFill>
        <p:spPr>
          <a:xfrm>
            <a:off x="5601575" y="4241797"/>
            <a:ext cx="3885224" cy="219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1183575" y="139675"/>
            <a:ext cx="8146800" cy="70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0BF"/>
              </a:buClr>
              <a:buSzPts val="1400"/>
              <a:buFont typeface="Arial"/>
              <a:buNone/>
            </a:pPr>
            <a:r>
              <a:rPr lang="en-US" sz="2800"/>
              <a:t>Raleigh (After comparing 21 zip  codes, find best two zip codes: 27603 vs 27616) </a:t>
            </a:r>
            <a:endParaRPr sz="2800"/>
          </a:p>
        </p:txBody>
      </p:sp>
      <p:graphicFrame>
        <p:nvGraphicFramePr>
          <p:cNvPr id="108" name="Google Shape;108;p7"/>
          <p:cNvGraphicFramePr/>
          <p:nvPr/>
        </p:nvGraphicFramePr>
        <p:xfrm>
          <a:off x="762000" y="1139945"/>
          <a:ext cx="3000000" cy="3000000"/>
        </p:xfrm>
        <a:graphic>
          <a:graphicData uri="http://schemas.openxmlformats.org/drawingml/2006/table">
            <a:tbl>
              <a:tblPr>
                <a:noFill/>
                <a:tableStyleId>{7CEC64D1-04CC-4CE5-B30C-73479FEBBF43}</a:tableStyleId>
              </a:tblPr>
              <a:tblGrid>
                <a:gridCol w="3886200"/>
                <a:gridCol w="2438400"/>
                <a:gridCol w="2243775"/>
              </a:tblGrid>
              <a:tr h="424150">
                <a:tc>
                  <a:txBody>
                    <a:bodyPr/>
                    <a:lstStyle/>
                    <a:p>
                      <a:pPr indent="0" lvl="0" marL="0" marR="0" rtl="0" algn="l">
                        <a:spcBef>
                          <a:spcPts val="0"/>
                        </a:spcBef>
                        <a:spcAft>
                          <a:spcPts val="0"/>
                        </a:spcAft>
                        <a:buSzPts val="1800"/>
                        <a:buFont typeface="Calibri"/>
                        <a:buNone/>
                      </a:pPr>
                      <a:r>
                        <a:rPr b="1" lang="en-US" sz="1800" u="none" cap="none" strike="noStrike"/>
                        <a:t>Zip Code</a:t>
                      </a:r>
                      <a:endParaRPr b="1"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b="1" lang="en-US" sz="1800" u="none" cap="none" strike="noStrike"/>
                        <a:t>27603</a:t>
                      </a:r>
                      <a:endParaRPr b="1"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b="1" lang="en-US" sz="1800" u="none" cap="none" strike="noStrike"/>
                        <a:t>27616</a:t>
                      </a:r>
                      <a:endParaRPr b="1"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land area (sq mile)</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51.6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22.2</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(2000)</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31,527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21,974</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(2010)</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47,033</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42,294</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51,860</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51,114</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54,481 (    5.1%)</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53,452 (    4.6%)</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density (/SQM) (2016/2019)</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1,005/1,056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2,300/2,406</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Cost of living (Mar. 2016/Mar. 2019)</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95.1/94.6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94.6/93.9</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Median resident age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32.5</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33.3</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Real estate property taxes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$1,519 (0.7%)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$1,770 (0.9%)</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Real estate property taxes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$1,557 (0.7%)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$1,848 (0.9%)</a:t>
                      </a:r>
                      <a:endParaRPr sz="1800" u="none" cap="none" strike="noStrike"/>
                    </a:p>
                  </a:txBody>
                  <a:tcPr marT="91425" marB="91425" marR="91425" marL="91425"/>
                </a:tc>
              </a:tr>
              <a:tr h="678650">
                <a:tc>
                  <a:txBody>
                    <a:bodyPr/>
                    <a:lstStyle/>
                    <a:p>
                      <a:pPr indent="0" lvl="0" marL="0" marR="0" rtl="0" algn="l">
                        <a:spcBef>
                          <a:spcPts val="0"/>
                        </a:spcBef>
                        <a:spcAft>
                          <a:spcPts val="0"/>
                        </a:spcAft>
                        <a:buSzPts val="1800"/>
                        <a:buFont typeface="Calibri"/>
                        <a:buNone/>
                      </a:pPr>
                      <a:r>
                        <a:rPr lang="en-US" sz="1800" u="none" cap="none" strike="noStrike"/>
                        <a:t>Estimate Median household/condo value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$210,106 </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$194,567 </a:t>
                      </a:r>
                      <a:endParaRPr sz="1800" u="none" cap="none" strike="noStrike"/>
                    </a:p>
                  </a:txBody>
                  <a:tcPr marT="91425" marB="91425" marR="91425" marL="91425"/>
                </a:tc>
              </a:tr>
              <a:tr h="678650">
                <a:tc>
                  <a:txBody>
                    <a:bodyPr/>
                    <a:lstStyle/>
                    <a:p>
                      <a:pPr indent="0" lvl="0" marL="0" marR="0" rtl="0" algn="l">
                        <a:spcBef>
                          <a:spcPts val="0"/>
                        </a:spcBef>
                        <a:spcAft>
                          <a:spcPts val="0"/>
                        </a:spcAft>
                        <a:buSzPts val="1800"/>
                        <a:buFont typeface="Calibri"/>
                        <a:buNone/>
                      </a:pPr>
                      <a:r>
                        <a:rPr lang="en-US" sz="1800" u="none" cap="none" strike="noStrike"/>
                        <a:t>Estimate Median household/condo value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$218,274 (    3.9%)</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$201,744 (    3.7%)</a:t>
                      </a:r>
                      <a:endParaRPr sz="1800" u="none" cap="none" strike="noStrike"/>
                    </a:p>
                  </a:txBody>
                  <a:tcPr marT="91425" marB="91425" marR="91425" marL="91425"/>
                </a:tc>
              </a:tr>
            </a:tbl>
          </a:graphicData>
        </a:graphic>
      </p:graphicFrame>
      <p:sp>
        <p:nvSpPr>
          <p:cNvPr id="109" name="Google Shape;109;p7"/>
          <p:cNvSpPr/>
          <p:nvPr/>
        </p:nvSpPr>
        <p:spPr>
          <a:xfrm>
            <a:off x="5652325" y="3127974"/>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0" name="Google Shape;110;p7"/>
          <p:cNvSpPr/>
          <p:nvPr/>
        </p:nvSpPr>
        <p:spPr>
          <a:xfrm>
            <a:off x="8153400" y="3127974"/>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1" name="Google Shape;111;p7"/>
          <p:cNvSpPr/>
          <p:nvPr/>
        </p:nvSpPr>
        <p:spPr>
          <a:xfrm>
            <a:off x="5938350" y="6672375"/>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2" name="Google Shape;112;p7"/>
          <p:cNvSpPr/>
          <p:nvPr/>
        </p:nvSpPr>
        <p:spPr>
          <a:xfrm>
            <a:off x="8458200" y="6560175"/>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1090494" y="603050"/>
            <a:ext cx="8157300" cy="780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US" sz="2800"/>
              <a:t>Raleigh ( Zip code 27603 vs 27616 continued)</a:t>
            </a:r>
            <a:endParaRPr/>
          </a:p>
        </p:txBody>
      </p:sp>
      <p:graphicFrame>
        <p:nvGraphicFramePr>
          <p:cNvPr id="119" name="Google Shape;119;p8"/>
          <p:cNvGraphicFramePr/>
          <p:nvPr/>
        </p:nvGraphicFramePr>
        <p:xfrm>
          <a:off x="631762" y="1249485"/>
          <a:ext cx="3000000" cy="3000000"/>
        </p:xfrm>
        <a:graphic>
          <a:graphicData uri="http://schemas.openxmlformats.org/drawingml/2006/table">
            <a:tbl>
              <a:tblPr>
                <a:noFill/>
                <a:tableStyleId>{7CEC64D1-04CC-4CE5-B30C-73479FEBBF43}</a:tableStyleId>
              </a:tblPr>
              <a:tblGrid>
                <a:gridCol w="4396075"/>
                <a:gridCol w="2209800"/>
                <a:gridCol w="2189000"/>
              </a:tblGrid>
              <a:tr h="437250">
                <a:tc>
                  <a:txBody>
                    <a:bodyPr/>
                    <a:lstStyle/>
                    <a:p>
                      <a:pPr indent="0" lvl="0" marL="0" marR="0" rtl="0" algn="l">
                        <a:spcBef>
                          <a:spcPts val="0"/>
                        </a:spcBef>
                        <a:spcAft>
                          <a:spcPts val="0"/>
                        </a:spcAft>
                        <a:buSzPts val="1800"/>
                        <a:buFont typeface="Calibri"/>
                        <a:buNone/>
                      </a:pPr>
                      <a:r>
                        <a:rPr b="1" lang="en-US" sz="1800" u="none" cap="none" strike="noStrike"/>
                        <a:t>Zip Code</a:t>
                      </a:r>
                      <a:endParaRPr b="1"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b="1" lang="en-US" sz="1800" u="none" cap="none" strike="noStrike"/>
                        <a:t>27603</a:t>
                      </a:r>
                      <a:endParaRPr b="1"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b="1" lang="en-US" sz="1800" u="none" cap="none" strike="noStrike"/>
                        <a:t>27616</a:t>
                      </a:r>
                      <a:endParaRPr b="1"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Total housing units</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12,336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11,526</a:t>
                      </a:r>
                      <a:endParaRPr sz="1800" u="none" cap="none" strike="noStrike"/>
                    </a:p>
                  </a:txBody>
                  <a:tcPr marT="91425" marB="91425" marR="91425" marL="91425"/>
                </a:tc>
              </a:tr>
              <a:tr h="468850">
                <a:tc>
                  <a:txBody>
                    <a:bodyPr/>
                    <a:lstStyle/>
                    <a:p>
                      <a:pPr indent="0" lvl="0" marL="0" marR="0" rtl="0" algn="l">
                        <a:spcBef>
                          <a:spcPts val="0"/>
                        </a:spcBef>
                        <a:spcAft>
                          <a:spcPts val="0"/>
                        </a:spcAft>
                        <a:buSzPts val="1800"/>
                        <a:buFont typeface="Calibri"/>
                        <a:buNone/>
                      </a:pPr>
                      <a:r>
                        <a:rPr lang="en-US" sz="1800" u="none" cap="none" strike="noStrike"/>
                        <a:t>Estimate Median household income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$59,640 </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$64,549 </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Estimate Median household income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$63,760 (    6.9%)</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$67,201 (   4.1%)</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Renter %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38.0</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38.0</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Median gross rent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$985</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$1,006</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Median gross rent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$1,024 (   4.0%)</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$1,028 (   2.2%)</a:t>
                      </a:r>
                      <a:endParaRPr sz="1800" u="none" cap="none" strike="noStrike"/>
                    </a:p>
                  </a:txBody>
                  <a:tcPr marT="91425" marB="91425" marR="91425" marL="91425"/>
                </a:tc>
              </a:tr>
              <a:tr h="699625">
                <a:tc>
                  <a:txBody>
                    <a:bodyPr/>
                    <a:lstStyle/>
                    <a:p>
                      <a:pPr indent="0" lvl="0" marL="0" marR="0" rtl="0" algn="l">
                        <a:spcBef>
                          <a:spcPts val="0"/>
                        </a:spcBef>
                        <a:spcAft>
                          <a:spcPts val="0"/>
                        </a:spcAft>
                        <a:buSzPts val="1800"/>
                        <a:buFont typeface="Calibri"/>
                        <a:buNone/>
                      </a:pPr>
                      <a:r>
                        <a:rPr lang="en-US" sz="1800" u="none" cap="none" strike="noStrike"/>
                        <a:t>Median price asked for vacant for-sale houses and condos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$192,855</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$251,272</a:t>
                      </a:r>
                      <a:endParaRPr sz="1800" u="none" cap="none" strike="noStrike"/>
                    </a:p>
                  </a:txBody>
                  <a:tcPr marT="91425" marB="91425" marR="91425" marL="91425"/>
                </a:tc>
              </a:tr>
              <a:tr h="699625">
                <a:tc>
                  <a:txBody>
                    <a:bodyPr/>
                    <a:lstStyle/>
                    <a:p>
                      <a:pPr indent="0" lvl="0" marL="0" marR="0" rtl="0" algn="l">
                        <a:spcBef>
                          <a:spcPts val="0"/>
                        </a:spcBef>
                        <a:spcAft>
                          <a:spcPts val="0"/>
                        </a:spcAft>
                        <a:buSzPts val="1800"/>
                        <a:buFont typeface="Calibri"/>
                        <a:buNone/>
                      </a:pPr>
                      <a:r>
                        <a:rPr lang="en-US" sz="1800" u="none" cap="none" strike="noStrike"/>
                        <a:t>Median price asked for vacant for-sale houses and condos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$204,915 (    6.3%)</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$222,609 (    11.4%)</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Unemployment %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4.6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6.6</a:t>
                      </a:r>
                      <a:endParaRPr sz="1800" u="none" cap="none" strike="noStrike"/>
                    </a:p>
                  </a:txBody>
                  <a:tcPr marT="91425" marB="91425" marR="91425" marL="91425"/>
                </a:tc>
              </a:tr>
              <a:tr h="437250">
                <a:tc>
                  <a:txBody>
                    <a:bodyPr/>
                    <a:lstStyle/>
                    <a:p>
                      <a:pPr indent="0" lvl="0" marL="0" marR="0" rtl="0" algn="l">
                        <a:spcBef>
                          <a:spcPts val="0"/>
                        </a:spcBef>
                        <a:spcAft>
                          <a:spcPts val="0"/>
                        </a:spcAft>
                        <a:buSzPts val="1800"/>
                        <a:buFont typeface="Calibri"/>
                        <a:buNone/>
                      </a:pPr>
                      <a:r>
                        <a:rPr lang="en-US" sz="1800" u="none" cap="none" strike="noStrike"/>
                        <a:t>Demographic (W/H/B/A) %</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96.5/19.9/26.7/2.9</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71.2/31.2/74.1/10.2</a:t>
                      </a:r>
                      <a:endParaRPr sz="1800" u="none" cap="none" strike="noStrike"/>
                    </a:p>
                  </a:txBody>
                  <a:tcPr marT="91425" marB="91425" marR="91425" marL="91425"/>
                </a:tc>
              </a:tr>
              <a:tr h="699625">
                <a:tc>
                  <a:txBody>
                    <a:bodyPr/>
                    <a:lstStyle/>
                    <a:p>
                      <a:pPr indent="0" lvl="0" marL="0" marR="0" rtl="0" algn="l">
                        <a:spcBef>
                          <a:spcPts val="0"/>
                        </a:spcBef>
                        <a:spcAft>
                          <a:spcPts val="0"/>
                        </a:spcAft>
                        <a:buSzPts val="1800"/>
                        <a:buFont typeface="Calibri"/>
                        <a:buNone/>
                      </a:pPr>
                      <a:r>
                        <a:rPr lang="en-US" sz="1800" u="none" cap="none" strike="noStrike"/>
                        <a:t>Education (&gt;= High school/ &gt;= College) ( &gt;25 yr %)</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89.6/39.3</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88.6/40.9</a:t>
                      </a:r>
                      <a:endParaRPr sz="1800" u="none" cap="none" strike="noStrike"/>
                    </a:p>
                  </a:txBody>
                  <a:tcPr marT="91425" marB="91425" marR="91425" marL="91425"/>
                </a:tc>
              </a:tr>
            </a:tbl>
          </a:graphicData>
        </a:graphic>
      </p:graphicFrame>
      <p:sp>
        <p:nvSpPr>
          <p:cNvPr id="120" name="Google Shape;120;p8"/>
          <p:cNvSpPr/>
          <p:nvPr/>
        </p:nvSpPr>
        <p:spPr>
          <a:xfrm>
            <a:off x="6858000" y="5308481"/>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1" name="Google Shape;121;p8"/>
          <p:cNvSpPr/>
          <p:nvPr/>
        </p:nvSpPr>
        <p:spPr>
          <a:xfrm>
            <a:off x="8960838" y="4140463"/>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2" name="Google Shape;122;p8"/>
          <p:cNvSpPr/>
          <p:nvPr/>
        </p:nvSpPr>
        <p:spPr>
          <a:xfrm>
            <a:off x="6629400" y="4072801"/>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8"/>
          <p:cNvSpPr/>
          <p:nvPr/>
        </p:nvSpPr>
        <p:spPr>
          <a:xfrm>
            <a:off x="9223632" y="5308481"/>
            <a:ext cx="117600" cy="224400"/>
          </a:xfrm>
          <a:prstGeom prst="downArrow">
            <a:avLst>
              <a:gd fmla="val 50000" name="adj1"/>
              <a:gd fmla="val 10201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 name="Google Shape;124;p8"/>
          <p:cNvSpPr/>
          <p:nvPr/>
        </p:nvSpPr>
        <p:spPr>
          <a:xfrm>
            <a:off x="6096000" y="2153237"/>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5" name="Google Shape;125;p8"/>
          <p:cNvSpPr/>
          <p:nvPr/>
        </p:nvSpPr>
        <p:spPr>
          <a:xfrm>
            <a:off x="8305800" y="2247864"/>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2160616" y="230106"/>
            <a:ext cx="6279517" cy="780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0BF"/>
              </a:buClr>
              <a:buSzPts val="1400"/>
              <a:buFont typeface="Arial"/>
              <a:buNone/>
            </a:pPr>
            <a:r>
              <a:rPr lang="en-US"/>
              <a:t>Comparison Result</a:t>
            </a:r>
            <a:endParaRPr/>
          </a:p>
        </p:txBody>
      </p:sp>
      <p:sp>
        <p:nvSpPr>
          <p:cNvPr id="132" name="Google Shape;132;p9"/>
          <p:cNvSpPr txBox="1"/>
          <p:nvPr>
            <p:ph idx="1" type="body"/>
          </p:nvPr>
        </p:nvSpPr>
        <p:spPr>
          <a:xfrm>
            <a:off x="455534" y="3886200"/>
            <a:ext cx="9374266" cy="3886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400"/>
              <a:buFont typeface="Microsoft YaHei"/>
              <a:buNone/>
            </a:pPr>
            <a:r>
              <a:rPr lang="en-US" sz="1400"/>
              <a:t>In conclusion, zip 27603 verses 27616 has a larger land area with a little larger population.  It has a bigger chance for physical potential growth.  With historical data, it is easy to tell 27603 has bigger yearly population growth rate with decent, less than US average Cost of living.  It is a relatively young population condensed area with only 32.5 years as median resident age in 2017.  However, the unemployment rate is 4.6% which is still good in 2016.  The property tax rate in 27603 is only 0.7% which is way lower than US average.  The yearly median household/condo value increase is decent at 3.9% from 2016 to 2017 which is above US inflation rate.  The yearly Median gross rent increase is parallel to the rate of the median house value increase at 4.0% from 2016 to 2017.  The median price asked for vacant for-sale houses/condos increased at 6.3% from 2016 to 2017.  And the median household/condo in 2017 is $218,274 which is still within our comfort purchasing zone which is below $300,00.  From above charts, we can easily tell that more than 6,000 houses are within our target price range of $150,000 ~ $300,000.  And obviously the median price asked for vacant  for-sale houses and condos in zip code 27616 is dropping by 11.4% from 2016 to 2017 which indicate it is a comparatively more volatile market.  And also the median household income in zip 27603 is increased by 6.9% from 2016 to 2017 which indicates there is more growth momentum in this area.  Both zip codes have the same renter percent of 38% which meet our investment goal.  Obviously from the demographic data, zip 27603 has a smaller black community.  And the education level of population in both zip codes are comparable and decent.  In all, based on our detail data analysis that zip 27603 is the best target area in Raleigh to achieve our investment goal.  </a:t>
            </a:r>
            <a:endParaRPr sz="1400"/>
          </a:p>
        </p:txBody>
      </p:sp>
      <p:pic>
        <p:nvPicPr>
          <p:cNvPr id="133" name="Google Shape;133;p9"/>
          <p:cNvPicPr preferRelativeResize="0"/>
          <p:nvPr/>
        </p:nvPicPr>
        <p:blipFill rotWithShape="1">
          <a:blip r:embed="rId3">
            <a:alphaModFix/>
          </a:blip>
          <a:srcRect b="0" l="0" r="0" t="0"/>
          <a:stretch/>
        </p:blipFill>
        <p:spPr>
          <a:xfrm>
            <a:off x="455534" y="1196795"/>
            <a:ext cx="4747324" cy="2594313"/>
          </a:xfrm>
          <a:prstGeom prst="rect">
            <a:avLst/>
          </a:prstGeom>
          <a:noFill/>
          <a:ln>
            <a:noFill/>
          </a:ln>
        </p:spPr>
      </p:pic>
      <p:pic>
        <p:nvPicPr>
          <p:cNvPr id="134" name="Google Shape;134;p9"/>
          <p:cNvPicPr preferRelativeResize="0"/>
          <p:nvPr/>
        </p:nvPicPr>
        <p:blipFill rotWithShape="1">
          <a:blip r:embed="rId4">
            <a:alphaModFix/>
          </a:blip>
          <a:srcRect b="0" l="0" r="0" t="0"/>
          <a:stretch/>
        </p:blipFill>
        <p:spPr>
          <a:xfrm>
            <a:off x="5202858" y="1239606"/>
            <a:ext cx="4400008" cy="25729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90aa2493da_0_0"/>
          <p:cNvSpPr txBox="1"/>
          <p:nvPr>
            <p:ph type="title"/>
          </p:nvPr>
        </p:nvSpPr>
        <p:spPr>
          <a:xfrm>
            <a:off x="1083500" y="373175"/>
            <a:ext cx="4020300" cy="561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0BF"/>
              </a:buClr>
              <a:buSzPts val="1400"/>
              <a:buFont typeface="Arial"/>
              <a:buNone/>
            </a:pPr>
            <a:r>
              <a:rPr lang="en-US" sz="2800"/>
              <a:t>Durham</a:t>
            </a:r>
            <a:r>
              <a:rPr lang="en-US" sz="2800"/>
              <a:t> (27713) </a:t>
            </a:r>
            <a:endParaRPr sz="2800"/>
          </a:p>
        </p:txBody>
      </p:sp>
      <p:graphicFrame>
        <p:nvGraphicFramePr>
          <p:cNvPr id="141" name="Google Shape;141;g90aa2493da_0_0"/>
          <p:cNvGraphicFramePr/>
          <p:nvPr/>
        </p:nvGraphicFramePr>
        <p:xfrm>
          <a:off x="762000" y="1139945"/>
          <a:ext cx="3000000" cy="3000000"/>
        </p:xfrm>
        <a:graphic>
          <a:graphicData uri="http://schemas.openxmlformats.org/drawingml/2006/table">
            <a:tbl>
              <a:tblPr>
                <a:noFill/>
                <a:tableStyleId>{7CEC64D1-04CC-4CE5-B30C-73479FEBBF43}</a:tableStyleId>
              </a:tblPr>
              <a:tblGrid>
                <a:gridCol w="4949075"/>
                <a:gridCol w="3805350"/>
              </a:tblGrid>
              <a:tr h="424150">
                <a:tc>
                  <a:txBody>
                    <a:bodyPr/>
                    <a:lstStyle/>
                    <a:p>
                      <a:pPr indent="0" lvl="0" marL="0" marR="0" rtl="0" algn="l">
                        <a:spcBef>
                          <a:spcPts val="0"/>
                        </a:spcBef>
                        <a:spcAft>
                          <a:spcPts val="0"/>
                        </a:spcAft>
                        <a:buSzPts val="1800"/>
                        <a:buFont typeface="Calibri"/>
                        <a:buNone/>
                      </a:pPr>
                      <a:r>
                        <a:rPr b="1" lang="en-US" sz="1800" u="none" cap="none" strike="noStrike"/>
                        <a:t>Zip Code</a:t>
                      </a:r>
                      <a:endParaRPr b="1"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b="1" lang="en-US" sz="1800" u="none" cap="none" strike="noStrike"/>
                        <a:t>27</a:t>
                      </a:r>
                      <a:r>
                        <a:rPr b="1" lang="en-US" sz="1800"/>
                        <a:t>713</a:t>
                      </a:r>
                      <a:endParaRPr b="1"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land area (sq mile)</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a:t>32.6</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(2000)</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3</a:t>
                      </a:r>
                      <a:r>
                        <a:rPr lang="en-US" sz="1800"/>
                        <a:t>0</a:t>
                      </a:r>
                      <a:r>
                        <a:rPr lang="en-US" sz="1800" u="none" cap="none" strike="noStrike"/>
                        <a:t>,903</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(2010)</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4</a:t>
                      </a:r>
                      <a:r>
                        <a:rPr lang="en-US" sz="1800"/>
                        <a:t>6,660</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5</a:t>
                      </a:r>
                      <a:r>
                        <a:rPr lang="en-US" sz="1800"/>
                        <a:t>3,485</a:t>
                      </a:r>
                      <a:r>
                        <a:rPr lang="en-US" sz="1800" u="none" cap="none" strike="noStrike"/>
                        <a:t> (    15% vs. 2010, 73% vs. 2000)</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Population density (/SQMile) (201</a:t>
                      </a:r>
                      <a:r>
                        <a:rPr lang="en-US" sz="1800"/>
                        <a:t>7</a:t>
                      </a:r>
                      <a:r>
                        <a:rPr lang="en-US" sz="1800" u="none" cap="none" strike="noStrike"/>
                        <a:t>)</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1,</a:t>
                      </a:r>
                      <a:r>
                        <a:rPr lang="en-US" sz="1800"/>
                        <a:t>642</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Cost of living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9</a:t>
                      </a:r>
                      <a:r>
                        <a:rPr lang="en-US" sz="1800"/>
                        <a:t>3.4</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Median resident age (2017)</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3</a:t>
                      </a:r>
                      <a:r>
                        <a:rPr lang="en-US" sz="1800"/>
                        <a:t>4.9</a:t>
                      </a:r>
                      <a:endParaRPr sz="1800" u="none" cap="none" strike="noStrike"/>
                    </a:p>
                  </a:txBody>
                  <a:tcPr marT="91425" marB="91425" marR="91425" marL="91425"/>
                </a:tc>
              </a:tr>
              <a:tr h="424150">
                <a:tc>
                  <a:txBody>
                    <a:bodyPr/>
                    <a:lstStyle/>
                    <a:p>
                      <a:pPr indent="0" lvl="0" marL="0" marR="0" rtl="0" algn="l">
                        <a:spcBef>
                          <a:spcPts val="0"/>
                        </a:spcBef>
                        <a:spcAft>
                          <a:spcPts val="0"/>
                        </a:spcAft>
                        <a:buSzPts val="1800"/>
                        <a:buFont typeface="Calibri"/>
                        <a:buNone/>
                      </a:pPr>
                      <a:r>
                        <a:rPr lang="en-US" sz="1800" u="none" cap="none" strike="noStrike"/>
                        <a:t>Real estate property taxes (2016)</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a:t>1.2</a:t>
                      </a:r>
                      <a:r>
                        <a:rPr lang="en-US" sz="1800" u="none" cap="none" strike="noStrike"/>
                        <a:t>%</a:t>
                      </a:r>
                      <a:endParaRPr sz="1800" u="none" cap="none" strike="noStrike"/>
                    </a:p>
                  </a:txBody>
                  <a:tcPr marT="91425" marB="91425" marR="91425" marL="91425"/>
                </a:tc>
              </a:tr>
              <a:tr h="678650">
                <a:tc>
                  <a:txBody>
                    <a:bodyPr/>
                    <a:lstStyle/>
                    <a:p>
                      <a:pPr indent="0" lvl="0" marL="0" marR="0" rtl="0" algn="l">
                        <a:spcBef>
                          <a:spcPts val="0"/>
                        </a:spcBef>
                        <a:spcAft>
                          <a:spcPts val="0"/>
                        </a:spcAft>
                        <a:buSzPts val="1800"/>
                        <a:buFont typeface="Calibri"/>
                        <a:buNone/>
                      </a:pPr>
                      <a:r>
                        <a:rPr lang="en-US" sz="1800" u="none" cap="none" strike="noStrike"/>
                        <a:t>Estimate Median household/condo value (201</a:t>
                      </a:r>
                      <a:r>
                        <a:rPr lang="en-US" sz="1800"/>
                        <a:t>7</a:t>
                      </a:r>
                      <a:r>
                        <a:rPr lang="en-US" sz="1800" u="none" cap="none" strike="noStrike"/>
                        <a:t>)</a:t>
                      </a:r>
                      <a:endParaRPr sz="1800" u="none" cap="none" strike="noStrike"/>
                    </a:p>
                  </a:txBody>
                  <a:tcPr marT="91425" marB="91425" marR="91425" marL="91425"/>
                </a:tc>
                <a:tc>
                  <a:txBody>
                    <a:bodyPr/>
                    <a:lstStyle/>
                    <a:p>
                      <a:pPr indent="0" lvl="0" marL="0" marR="0" rtl="0" algn="l">
                        <a:spcBef>
                          <a:spcPts val="0"/>
                        </a:spcBef>
                        <a:spcAft>
                          <a:spcPts val="0"/>
                        </a:spcAft>
                        <a:buSzPts val="1800"/>
                        <a:buFont typeface="Calibri"/>
                        <a:buNone/>
                      </a:pPr>
                      <a:r>
                        <a:rPr lang="en-US" sz="1800" u="none" cap="none" strike="noStrike"/>
                        <a:t>$2</a:t>
                      </a:r>
                      <a:r>
                        <a:rPr lang="en-US" sz="1800"/>
                        <a:t>49,087</a:t>
                      </a:r>
                      <a:endParaRPr sz="1800" u="none" cap="none" strike="noStrike"/>
                    </a:p>
                  </a:txBody>
                  <a:tcPr marT="91425" marB="91425" marR="91425" marL="91425"/>
                </a:tc>
              </a:tr>
            </a:tbl>
          </a:graphicData>
        </a:graphic>
      </p:graphicFrame>
      <p:sp>
        <p:nvSpPr>
          <p:cNvPr id="142" name="Google Shape;142;g90aa2493da_0_0"/>
          <p:cNvSpPr/>
          <p:nvPr/>
        </p:nvSpPr>
        <p:spPr>
          <a:xfrm>
            <a:off x="6587300" y="3580724"/>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3" name="Google Shape;143;g90aa2493da_0_0"/>
          <p:cNvSpPr/>
          <p:nvPr/>
        </p:nvSpPr>
        <p:spPr>
          <a:xfrm>
            <a:off x="5938350" y="6672375"/>
            <a:ext cx="117600" cy="224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2020-08-11T19:00:10Z</dcterms:created>
  <dc:creator>Kun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2020-08-01T00:00:00Z</vt:filetime>
  </property>
  <property fmtid="{D5CDD505-2E9C-101B-9397-08002B2CF9AE}" pid="3" name="LastSaved">
    <vt:filetime>2020-08-11T00:00:00Z</vt:filetime>
  </property>
</Properties>
</file>