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633" r:id="rId2"/>
    <p:sldId id="288" r:id="rId3"/>
    <p:sldId id="705" r:id="rId4"/>
    <p:sldId id="706" r:id="rId5"/>
    <p:sldId id="707" r:id="rId6"/>
    <p:sldId id="708" r:id="rId7"/>
    <p:sldId id="636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15" userDrawn="1">
          <p15:clr>
            <a:srgbClr val="A4A3A4"/>
          </p15:clr>
        </p15:guide>
        <p15:guide id="2" pos="7287" userDrawn="1">
          <p15:clr>
            <a:srgbClr val="A4A3A4"/>
          </p15:clr>
        </p15:guide>
        <p15:guide id="3" orient="horz" pos="640" userDrawn="1">
          <p15:clr>
            <a:srgbClr val="A4A3A4"/>
          </p15:clr>
        </p15:guide>
        <p15:guide id="4" orient="horz" pos="4269" userDrawn="1">
          <p15:clr>
            <a:srgbClr val="A4A3A4"/>
          </p15:clr>
        </p15:guide>
        <p15:guide id="6" orient="horz" pos="3816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gziw1I6KP9xViOVXGE69uNrf3k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044491"/>
    <a:srgbClr val="376092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4" y="246"/>
      </p:cViewPr>
      <p:guideLst>
        <p:guide pos="415"/>
        <p:guide pos="7287"/>
        <p:guide orient="horz" pos="640"/>
        <p:guide orient="horz" pos="4269"/>
        <p:guide orient="horz"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45" Type="http://customschemas.google.com/relationships/presentationmetadata" Target="metadata"/><Relationship Id="rId5" Type="http://schemas.openxmlformats.org/officeDocument/2006/relationships/slide" Target="slides/slide4.xml"/><Relationship Id="rId4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4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68428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763D-9BC5-4E2A-A15B-DF11F44058B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349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8" name="Google Shape;52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3438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8" name="Google Shape;52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3438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8" name="Google Shape;52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3438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8" name="Google Shape;52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3438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  <p:pic>
        <p:nvPicPr>
          <p:cNvPr id="7" name="Google Shape;147;p3">
            <a:extLst>
              <a:ext uri="{FF2B5EF4-FFF2-40B4-BE49-F238E27FC236}">
                <a16:creationId xmlns:a16="http://schemas.microsoft.com/office/drawing/2014/main" id="{9EDD44EE-3F4E-45C5-8638-63AC7F699303}"/>
              </a:ext>
            </a:extLst>
          </p:cNvPr>
          <p:cNvPicPr preferRelativeResize="0"/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17688" y="146285"/>
            <a:ext cx="874312" cy="805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userDrawn="1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FB79D054-E530-49B1-B37F-238889B9823C}"/>
              </a:ext>
            </a:extLst>
          </p:cNvPr>
          <p:cNvSpPr/>
          <p:nvPr userDrawn="1"/>
        </p:nvSpPr>
        <p:spPr>
          <a:xfrm>
            <a:off x="0" y="527610"/>
            <a:ext cx="10069689" cy="1002179"/>
          </a:xfrm>
          <a:custGeom>
            <a:avLst/>
            <a:gdLst>
              <a:gd name="connsiteX0" fmla="*/ 0 w 10257308"/>
              <a:gd name="connsiteY0" fmla="*/ 0 h 1102737"/>
              <a:gd name="connsiteX1" fmla="*/ 10257308 w 10257308"/>
              <a:gd name="connsiteY1" fmla="*/ 0 h 1102737"/>
              <a:gd name="connsiteX2" fmla="*/ 10257308 w 10257308"/>
              <a:gd name="connsiteY2" fmla="*/ 1102737 h 1102737"/>
              <a:gd name="connsiteX3" fmla="*/ 0 w 10257308"/>
              <a:gd name="connsiteY3" fmla="*/ 1102737 h 1102737"/>
              <a:gd name="connsiteX4" fmla="*/ 0 w 10257308"/>
              <a:gd name="connsiteY4" fmla="*/ 0 h 1102737"/>
              <a:gd name="connsiteX0" fmla="*/ 0 w 10272889"/>
              <a:gd name="connsiteY0" fmla="*/ 0 h 1102737"/>
              <a:gd name="connsiteX1" fmla="*/ 10257308 w 10272889"/>
              <a:gd name="connsiteY1" fmla="*/ 0 h 1102737"/>
              <a:gd name="connsiteX2" fmla="*/ 10272889 w 10272889"/>
              <a:gd name="connsiteY2" fmla="*/ 508000 h 1102737"/>
              <a:gd name="connsiteX3" fmla="*/ 10257308 w 10272889"/>
              <a:gd name="connsiteY3" fmla="*/ 1102737 h 1102737"/>
              <a:gd name="connsiteX4" fmla="*/ 0 w 10272889"/>
              <a:gd name="connsiteY4" fmla="*/ 1102737 h 1102737"/>
              <a:gd name="connsiteX5" fmla="*/ 0 w 10272889"/>
              <a:gd name="connsiteY5" fmla="*/ 0 h 1102737"/>
              <a:gd name="connsiteX0" fmla="*/ 0 w 11187289"/>
              <a:gd name="connsiteY0" fmla="*/ 0 h 1102737"/>
              <a:gd name="connsiteX1" fmla="*/ 10257308 w 11187289"/>
              <a:gd name="connsiteY1" fmla="*/ 0 h 1102737"/>
              <a:gd name="connsiteX2" fmla="*/ 11187289 w 11187289"/>
              <a:gd name="connsiteY2" fmla="*/ 564444 h 1102737"/>
              <a:gd name="connsiteX3" fmla="*/ 10257308 w 11187289"/>
              <a:gd name="connsiteY3" fmla="*/ 1102737 h 1102737"/>
              <a:gd name="connsiteX4" fmla="*/ 0 w 11187289"/>
              <a:gd name="connsiteY4" fmla="*/ 1102737 h 1102737"/>
              <a:gd name="connsiteX5" fmla="*/ 0 w 11187289"/>
              <a:gd name="connsiteY5" fmla="*/ 0 h 1102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87289" h="1102737">
                <a:moveTo>
                  <a:pt x="0" y="0"/>
                </a:moveTo>
                <a:lnTo>
                  <a:pt x="10257308" y="0"/>
                </a:lnTo>
                <a:lnTo>
                  <a:pt x="11187289" y="564444"/>
                </a:lnTo>
                <a:lnTo>
                  <a:pt x="10257308" y="1102737"/>
                </a:lnTo>
                <a:lnTo>
                  <a:pt x="0" y="1102737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6" name="Google Shape;147;p3">
            <a:extLst>
              <a:ext uri="{FF2B5EF4-FFF2-40B4-BE49-F238E27FC236}">
                <a16:creationId xmlns:a16="http://schemas.microsoft.com/office/drawing/2014/main" id="{0ABB2AF6-9FB5-4055-BCC3-6ABEFFD14C41}"/>
              </a:ext>
            </a:extLst>
          </p:cNvPr>
          <p:cNvPicPr preferRelativeResize="0"/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17688" y="146285"/>
            <a:ext cx="874312" cy="805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C2F69E-A376-4B79-86C7-6C65983DD4F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B3CE55-9AD5-4778-AA44-C5F616B77B1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ACE03F-0F37-4B94-A2A2-DEC1B4821F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  <p:pic>
        <p:nvPicPr>
          <p:cNvPr id="7" name="Google Shape;147;p3">
            <a:extLst>
              <a:ext uri="{FF2B5EF4-FFF2-40B4-BE49-F238E27FC236}">
                <a16:creationId xmlns:a16="http://schemas.microsoft.com/office/drawing/2014/main" id="{D7E83C56-3F06-4E55-A8BF-3E1906383AFC}"/>
              </a:ext>
            </a:extLst>
          </p:cNvPr>
          <p:cNvPicPr preferRelativeResize="0"/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17688" y="146285"/>
            <a:ext cx="874312" cy="805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710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0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5" Type="http://schemas.openxmlformats.org/officeDocument/2006/relationships/image" Target="../media/image1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Relationship Id="rId1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B2F7C778-A4F2-4682-955F-D4799EE64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1CFCB54-995B-4A24-9236-CCE33627986B}"/>
              </a:ext>
            </a:extLst>
          </p:cNvPr>
          <p:cNvGrpSpPr/>
          <p:nvPr/>
        </p:nvGrpSpPr>
        <p:grpSpPr>
          <a:xfrm>
            <a:off x="0" y="0"/>
            <a:ext cx="12454050" cy="6858000"/>
            <a:chOff x="0" y="0"/>
            <a:chExt cx="12454050" cy="6858000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B710F06-1582-4FF9-B5C9-ED1E1346B450}"/>
                </a:ext>
              </a:extLst>
            </p:cNvPr>
            <p:cNvGrpSpPr/>
            <p:nvPr/>
          </p:nvGrpSpPr>
          <p:grpSpPr>
            <a:xfrm>
              <a:off x="0" y="0"/>
              <a:ext cx="12454050" cy="6858000"/>
              <a:chOff x="0" y="0"/>
              <a:chExt cx="12454050" cy="6858000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04A68650-4A14-4D67-8871-6958BE26E5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585666A-99DC-4144-9240-E119BA259C35}"/>
                  </a:ext>
                </a:extLst>
              </p:cNvPr>
              <p:cNvSpPr/>
              <p:nvPr/>
            </p:nvSpPr>
            <p:spPr>
              <a:xfrm>
                <a:off x="0" y="3725332"/>
                <a:ext cx="12192000" cy="313266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6B3E94D-1C63-485B-98F5-31F31D0EEBE0}"/>
                  </a:ext>
                </a:extLst>
              </p:cNvPr>
              <p:cNvSpPr txBox="1"/>
              <p:nvPr/>
            </p:nvSpPr>
            <p:spPr>
              <a:xfrm>
                <a:off x="0" y="4048448"/>
                <a:ext cx="12454050" cy="861774"/>
              </a:xfrm>
              <a:prstGeom prst="rect">
                <a:avLst/>
              </a:prstGeom>
              <a:noFill/>
              <a:effectLst>
                <a:reflection blurRad="6350" stA="50000" endA="300" endPos="55000" dir="5400000" sy="-100000" algn="bl" rotWithShape="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5000" b="1" dirty="0">
                    <a:solidFill>
                      <a:schemeClr val="lt1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怎样通过旧房翻新</a:t>
                </a:r>
                <a:r>
                  <a:rPr lang="en-US" altLang="zh-CN" sz="5000" b="1" dirty="0">
                    <a:solidFill>
                      <a:schemeClr val="lt1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(House Flipping)</a:t>
                </a:r>
                <a:r>
                  <a:rPr lang="zh-CN" altLang="en-US" sz="5000" b="1" dirty="0">
                    <a:solidFill>
                      <a:schemeClr val="lt1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赚钱？</a:t>
                </a:r>
                <a:endParaRPr lang="zh-CN" altLang="en-US" sz="5000" b="1" spc="15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2629569-3AA2-406D-AE99-CED3706C9513}"/>
                  </a:ext>
                </a:extLst>
              </p:cNvPr>
              <p:cNvSpPr txBox="1"/>
              <p:nvPr/>
            </p:nvSpPr>
            <p:spPr>
              <a:xfrm>
                <a:off x="2146842" y="5487769"/>
                <a:ext cx="7898316" cy="64633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3600" b="1" spc="800" dirty="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北美地产学堂</a:t>
                </a:r>
                <a:r>
                  <a:rPr lang="en-US" altLang="zh-CN" sz="3600" b="1" spc="800" dirty="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    </a:t>
                </a:r>
                <a:r>
                  <a:rPr lang="zh-CN" altLang="en-US" sz="3600" b="1" spc="800" dirty="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助你财富增长</a:t>
                </a: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A9D35F4-A9A2-48D4-B202-5D960711B8D2}"/>
                </a:ext>
              </a:extLst>
            </p:cNvPr>
            <p:cNvSpPr/>
            <p:nvPr/>
          </p:nvSpPr>
          <p:spPr>
            <a:xfrm>
              <a:off x="1151335" y="6301781"/>
              <a:ext cx="988933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spc="8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版权所有  禁止转载</a:t>
              </a:r>
            </a:p>
          </p:txBody>
        </p:sp>
        <p:pic>
          <p:nvPicPr>
            <p:cNvPr id="13" name="Picture 21">
              <a:extLst>
                <a:ext uri="{FF2B5EF4-FFF2-40B4-BE49-F238E27FC236}">
                  <a16:creationId xmlns:a16="http://schemas.microsoft.com/office/drawing/2014/main" id="{E682A571-A35F-48CC-B1E0-417F68128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64831" y="76394"/>
              <a:ext cx="3462338" cy="9523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972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54CE5AB-F8FB-42AD-A6F8-D03ADB2CEE3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91444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45CFDFA-D3DC-4616-95D5-9FDC772D4EF1}"/>
              </a:ext>
            </a:extLst>
          </p:cNvPr>
          <p:cNvSpPr/>
          <p:nvPr/>
        </p:nvSpPr>
        <p:spPr>
          <a:xfrm>
            <a:off x="0" y="0"/>
            <a:ext cx="12192000" cy="691444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89F496E-BFA3-4F82-B669-84E1B5506B51}"/>
              </a:ext>
            </a:extLst>
          </p:cNvPr>
          <p:cNvGrpSpPr/>
          <p:nvPr/>
        </p:nvGrpSpPr>
        <p:grpSpPr>
          <a:xfrm>
            <a:off x="-1252364" y="353377"/>
            <a:ext cx="7902545" cy="5882323"/>
            <a:chOff x="1981314" y="353377"/>
            <a:chExt cx="7902545" cy="5882323"/>
          </a:xfrm>
        </p:grpSpPr>
        <p:sp>
          <p:nvSpPr>
            <p:cNvPr id="10" name="任意多边形: 形状 6"/>
            <p:cNvSpPr/>
            <p:nvPr/>
          </p:nvSpPr>
          <p:spPr>
            <a:xfrm>
              <a:off x="1981314" y="353377"/>
              <a:ext cx="7902545" cy="5882323"/>
            </a:xfrm>
            <a:custGeom>
              <a:avLst/>
              <a:gdLst>
                <a:gd name="connsiteX0" fmla="*/ 0 w 688975"/>
                <a:gd name="connsiteY0" fmla="*/ 0 h 964751"/>
                <a:gd name="connsiteX1" fmla="*/ 688975 w 688975"/>
                <a:gd name="connsiteY1" fmla="*/ 0 h 964751"/>
                <a:gd name="connsiteX2" fmla="*/ 688975 w 688975"/>
                <a:gd name="connsiteY2" fmla="*/ 964751 h 964751"/>
                <a:gd name="connsiteX3" fmla="*/ 344487 w 688975"/>
                <a:gd name="connsiteY3" fmla="*/ 863100 h 964751"/>
                <a:gd name="connsiteX4" fmla="*/ 0 w 688975"/>
                <a:gd name="connsiteY4" fmla="*/ 964751 h 96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975" h="964751">
                  <a:moveTo>
                    <a:pt x="0" y="0"/>
                  </a:moveTo>
                  <a:lnTo>
                    <a:pt x="688975" y="0"/>
                  </a:lnTo>
                  <a:lnTo>
                    <a:pt x="688975" y="964751"/>
                  </a:lnTo>
                  <a:lnTo>
                    <a:pt x="344487" y="863100"/>
                  </a:lnTo>
                  <a:lnTo>
                    <a:pt x="0" y="964751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50000" b="1" spc="-10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05</a:t>
              </a:r>
              <a:endParaRPr lang="zh-CN" altLang="en-US" sz="50000" b="1" spc="-1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492541" y="2428041"/>
              <a:ext cx="4113632" cy="23083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Microsoft Yahei"/>
                  <a:sym typeface="Arial" panose="020B0604020202020204" pitchFamily="34" charset="0"/>
                </a:rPr>
                <a:t>第五讲</a:t>
              </a:r>
              <a:endParaRPr lang="en-US" altLang="zh-CN" sz="4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endParaRPr>
            </a:p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Microsoft Yahei"/>
                  <a:sym typeface="Arial" panose="020B0604020202020204" pitchFamily="34" charset="0"/>
                </a:rPr>
                <a:t>实例分析</a:t>
              </a:r>
              <a:br>
                <a:rPr lang="zh-CN" altLang="en-US" sz="48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Microsoft Yahei"/>
                  <a:sym typeface="Arial" panose="020B0604020202020204" pitchFamily="34" charset="0"/>
                </a:rPr>
              </a:br>
              <a:r>
                <a:rPr lang="zh-CN" altLang="en-US" sz="48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Microsoft Yahei"/>
                  <a:sym typeface="Arial" panose="020B0604020202020204" pitchFamily="34" charset="0"/>
                </a:rPr>
                <a:t>心得</a:t>
              </a:r>
              <a:r>
                <a:rPr lang="en-US" altLang="zh-CN" sz="48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Microsoft Yahei"/>
                  <a:sym typeface="Arial" panose="020B0604020202020204" pitchFamily="34" charset="0"/>
                </a:rPr>
                <a:t>/</a:t>
              </a:r>
              <a:r>
                <a:rPr lang="zh-CN" altLang="en-US" sz="48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Microsoft Yahei"/>
                  <a:sym typeface="Arial" panose="020B0604020202020204" pitchFamily="34" charset="0"/>
                </a:rPr>
                <a:t>经验分享</a:t>
              </a:r>
              <a:endParaRPr lang="en-US" altLang="zh-CN" sz="4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endParaRPr>
            </a:p>
          </p:txBody>
        </p:sp>
      </p:grpSp>
      <p:sp>
        <p:nvSpPr>
          <p:cNvPr id="12" name="Google Shape;214;p6">
            <a:extLst>
              <a:ext uri="{FF2B5EF4-FFF2-40B4-BE49-F238E27FC236}">
                <a16:creationId xmlns:a16="http://schemas.microsoft.com/office/drawing/2014/main" id="{5D45F583-0CD5-41F1-ACE7-23C14E97E1C2}"/>
              </a:ext>
            </a:extLst>
          </p:cNvPr>
          <p:cNvSpPr txBox="1">
            <a:spLocks/>
          </p:cNvSpPr>
          <p:nvPr/>
        </p:nvSpPr>
        <p:spPr>
          <a:xfrm>
            <a:off x="6650181" y="2436584"/>
            <a:ext cx="5971822" cy="3420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1F497D"/>
              </a:buClr>
              <a:buSzPts val="2325"/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01 </a:t>
            </a:r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实例分享</a:t>
            </a: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1</a:t>
            </a:r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，</a:t>
            </a: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2</a:t>
            </a:r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，</a:t>
            </a: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3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1F497D"/>
              </a:buClr>
              <a:buSzPts val="2325"/>
              <a:buNone/>
            </a:pPr>
            <a:r>
              <a:rPr lang="en-US" altLang="zh-CN" sz="3600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02 </a:t>
            </a:r>
            <a:r>
              <a:rPr lang="zh-CN" altLang="en-US" sz="3600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实例分享</a:t>
            </a:r>
            <a:r>
              <a:rPr lang="en-US" altLang="zh-CN" sz="3600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4</a:t>
            </a:r>
            <a:r>
              <a:rPr lang="zh-CN" altLang="en-US" sz="3600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，</a:t>
            </a:r>
            <a:r>
              <a:rPr lang="en-US" altLang="zh-CN" sz="3600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5</a:t>
            </a:r>
            <a:r>
              <a:rPr lang="zh-CN" altLang="en-US" sz="3600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，</a:t>
            </a:r>
            <a:r>
              <a:rPr lang="en-US" altLang="zh-CN" sz="3600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6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1F497D"/>
              </a:buClr>
              <a:buSzPts val="2325"/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03 </a:t>
            </a:r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投资心得</a:t>
            </a: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/</a:t>
            </a:r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经验分享</a:t>
            </a:r>
            <a:endParaRPr lang="en-US" altLang="zh-CN" sz="36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Microsoft Yahei"/>
              <a:sym typeface="Arial" panose="020B0604020202020204" pitchFamily="34" charset="0"/>
            </a:endParaRPr>
          </a:p>
        </p:txBody>
      </p:sp>
      <p:pic>
        <p:nvPicPr>
          <p:cNvPr id="13" name="Google Shape;147;p3">
            <a:extLst>
              <a:ext uri="{FF2B5EF4-FFF2-40B4-BE49-F238E27FC236}">
                <a16:creationId xmlns:a16="http://schemas.microsoft.com/office/drawing/2014/main" id="{A96EB918-6E96-497D-87DB-E58A5C243834}"/>
              </a:ext>
            </a:extLst>
          </p:cNvPr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17688" y="146285"/>
            <a:ext cx="874312" cy="805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364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ED8247D-E66B-48B6-A308-483290C6A706}"/>
              </a:ext>
            </a:extLst>
          </p:cNvPr>
          <p:cNvSpPr/>
          <p:nvPr/>
        </p:nvSpPr>
        <p:spPr>
          <a:xfrm>
            <a:off x="2" y="529101"/>
            <a:ext cx="3507970" cy="1002179"/>
          </a:xfrm>
          <a:custGeom>
            <a:avLst/>
            <a:gdLst>
              <a:gd name="connsiteX0" fmla="*/ 0 w 10257308"/>
              <a:gd name="connsiteY0" fmla="*/ 0 h 1102737"/>
              <a:gd name="connsiteX1" fmla="*/ 10257308 w 10257308"/>
              <a:gd name="connsiteY1" fmla="*/ 0 h 1102737"/>
              <a:gd name="connsiteX2" fmla="*/ 10257308 w 10257308"/>
              <a:gd name="connsiteY2" fmla="*/ 1102737 h 1102737"/>
              <a:gd name="connsiteX3" fmla="*/ 0 w 10257308"/>
              <a:gd name="connsiteY3" fmla="*/ 1102737 h 1102737"/>
              <a:gd name="connsiteX4" fmla="*/ 0 w 10257308"/>
              <a:gd name="connsiteY4" fmla="*/ 0 h 1102737"/>
              <a:gd name="connsiteX0" fmla="*/ 0 w 10272889"/>
              <a:gd name="connsiteY0" fmla="*/ 0 h 1102737"/>
              <a:gd name="connsiteX1" fmla="*/ 10257308 w 10272889"/>
              <a:gd name="connsiteY1" fmla="*/ 0 h 1102737"/>
              <a:gd name="connsiteX2" fmla="*/ 10272889 w 10272889"/>
              <a:gd name="connsiteY2" fmla="*/ 508000 h 1102737"/>
              <a:gd name="connsiteX3" fmla="*/ 10257308 w 10272889"/>
              <a:gd name="connsiteY3" fmla="*/ 1102737 h 1102737"/>
              <a:gd name="connsiteX4" fmla="*/ 0 w 10272889"/>
              <a:gd name="connsiteY4" fmla="*/ 1102737 h 1102737"/>
              <a:gd name="connsiteX5" fmla="*/ 0 w 10272889"/>
              <a:gd name="connsiteY5" fmla="*/ 0 h 1102737"/>
              <a:gd name="connsiteX0" fmla="*/ 0 w 11187289"/>
              <a:gd name="connsiteY0" fmla="*/ 0 h 1102737"/>
              <a:gd name="connsiteX1" fmla="*/ 10257308 w 11187289"/>
              <a:gd name="connsiteY1" fmla="*/ 0 h 1102737"/>
              <a:gd name="connsiteX2" fmla="*/ 11187289 w 11187289"/>
              <a:gd name="connsiteY2" fmla="*/ 564444 h 1102737"/>
              <a:gd name="connsiteX3" fmla="*/ 10257308 w 11187289"/>
              <a:gd name="connsiteY3" fmla="*/ 1102737 h 1102737"/>
              <a:gd name="connsiteX4" fmla="*/ 0 w 11187289"/>
              <a:gd name="connsiteY4" fmla="*/ 1102737 h 1102737"/>
              <a:gd name="connsiteX5" fmla="*/ 0 w 11187289"/>
              <a:gd name="connsiteY5" fmla="*/ 0 h 1102737"/>
              <a:gd name="connsiteX0" fmla="*/ 0 w 11679812"/>
              <a:gd name="connsiteY0" fmla="*/ 0 h 1102737"/>
              <a:gd name="connsiteX1" fmla="*/ 10257308 w 11679812"/>
              <a:gd name="connsiteY1" fmla="*/ 0 h 1102737"/>
              <a:gd name="connsiteX2" fmla="*/ 11679812 w 11679812"/>
              <a:gd name="connsiteY2" fmla="*/ 564444 h 1102737"/>
              <a:gd name="connsiteX3" fmla="*/ 10257308 w 11679812"/>
              <a:gd name="connsiteY3" fmla="*/ 1102737 h 1102737"/>
              <a:gd name="connsiteX4" fmla="*/ 0 w 11679812"/>
              <a:gd name="connsiteY4" fmla="*/ 1102737 h 1102737"/>
              <a:gd name="connsiteX5" fmla="*/ 0 w 11679812"/>
              <a:gd name="connsiteY5" fmla="*/ 0 h 1102737"/>
              <a:gd name="connsiteX0" fmla="*/ 0 w 12902829"/>
              <a:gd name="connsiteY0" fmla="*/ 0 h 1102737"/>
              <a:gd name="connsiteX1" fmla="*/ 10257308 w 12902829"/>
              <a:gd name="connsiteY1" fmla="*/ 0 h 1102737"/>
              <a:gd name="connsiteX2" fmla="*/ 12902829 w 12902829"/>
              <a:gd name="connsiteY2" fmla="*/ 527857 h 1102737"/>
              <a:gd name="connsiteX3" fmla="*/ 10257308 w 12902829"/>
              <a:gd name="connsiteY3" fmla="*/ 1102737 h 1102737"/>
              <a:gd name="connsiteX4" fmla="*/ 0 w 12902829"/>
              <a:gd name="connsiteY4" fmla="*/ 1102737 h 1102737"/>
              <a:gd name="connsiteX5" fmla="*/ 0 w 12902829"/>
              <a:gd name="connsiteY5" fmla="*/ 0 h 1102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02829" h="1102737">
                <a:moveTo>
                  <a:pt x="0" y="0"/>
                </a:moveTo>
                <a:lnTo>
                  <a:pt x="10257308" y="0"/>
                </a:lnTo>
                <a:lnTo>
                  <a:pt x="12902829" y="527857"/>
                </a:lnTo>
                <a:lnTo>
                  <a:pt x="10257308" y="1102737"/>
                </a:lnTo>
                <a:lnTo>
                  <a:pt x="0" y="1102737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531" name="Google Shape;531;p24"/>
          <p:cNvSpPr txBox="1">
            <a:spLocks noGrp="1"/>
          </p:cNvSpPr>
          <p:nvPr>
            <p:ph type="title" idx="4294967295"/>
          </p:nvPr>
        </p:nvSpPr>
        <p:spPr>
          <a:xfrm>
            <a:off x="23047" y="496790"/>
            <a:ext cx="2969535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5.2 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案例四</a:t>
            </a:r>
            <a:endParaRPr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B49769A-F904-4FA9-8426-4E6E18EB1F94}"/>
              </a:ext>
            </a:extLst>
          </p:cNvPr>
          <p:cNvSpPr/>
          <p:nvPr/>
        </p:nvSpPr>
        <p:spPr>
          <a:xfrm>
            <a:off x="6003215" y="2296673"/>
            <a:ext cx="5807809" cy="3873764"/>
          </a:xfrm>
          <a:prstGeom prst="rect">
            <a:avLst/>
          </a:prstGeom>
          <a:solidFill>
            <a:srgbClr val="298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4" name="Google Shape;316;g85cceb5a2b_1_2">
            <a:extLst>
              <a:ext uri="{FF2B5EF4-FFF2-40B4-BE49-F238E27FC236}">
                <a16:creationId xmlns:a16="http://schemas.microsoft.com/office/drawing/2014/main" id="{D554607E-46C1-41E1-8C88-4492789CB9E2}"/>
              </a:ext>
            </a:extLst>
          </p:cNvPr>
          <p:cNvSpPr txBox="1">
            <a:spLocks/>
          </p:cNvSpPr>
          <p:nvPr/>
        </p:nvSpPr>
        <p:spPr>
          <a:xfrm>
            <a:off x="1014032" y="2238256"/>
            <a:ext cx="5386767" cy="453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7175" indent="-257175">
              <a:lnSpc>
                <a:spcPct val="150000"/>
              </a:lnSpc>
            </a:pPr>
            <a:r>
              <a:rPr lang="en-US" altLang="zh-CN" sz="3200" b="1" dirty="0">
                <a:solidFill>
                  <a:srgbClr val="17375E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Tacoma</a:t>
            </a:r>
            <a:r>
              <a:rPr lang="zh-CN" altLang="en-US" sz="3200" b="1" dirty="0">
                <a:solidFill>
                  <a:srgbClr val="17375E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差区单层独立屋</a:t>
            </a:r>
          </a:p>
          <a:p>
            <a:pPr marL="257175" indent="-257175">
              <a:lnSpc>
                <a:spcPct val="150000"/>
              </a:lnSpc>
            </a:pPr>
            <a:r>
              <a:rPr lang="en-US" altLang="zh-CN" sz="3200" b="1" dirty="0">
                <a:solidFill>
                  <a:srgbClr val="17375E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4</a:t>
            </a:r>
            <a:r>
              <a:rPr lang="zh-CN" altLang="en-US" sz="3200" b="1" dirty="0">
                <a:solidFill>
                  <a:srgbClr val="17375E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卧</a:t>
            </a:r>
            <a:r>
              <a:rPr lang="en-US" altLang="zh-CN" sz="3200" b="1" dirty="0">
                <a:solidFill>
                  <a:srgbClr val="17375E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2</a:t>
            </a:r>
            <a:r>
              <a:rPr lang="zh-CN" altLang="en-US" sz="3200" b="1" dirty="0">
                <a:solidFill>
                  <a:srgbClr val="17375E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卫，</a:t>
            </a:r>
            <a:r>
              <a:rPr lang="en-US" altLang="zh-CN" sz="3200" b="1" dirty="0">
                <a:solidFill>
                  <a:srgbClr val="17375E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1,476 Sq. Ft.</a:t>
            </a:r>
          </a:p>
          <a:p>
            <a:pPr marL="257175" indent="-257175">
              <a:lnSpc>
                <a:spcPct val="150000"/>
              </a:lnSpc>
            </a:pPr>
            <a:r>
              <a:rPr lang="zh-CN" altLang="en-US" sz="3200" b="1" dirty="0">
                <a:solidFill>
                  <a:srgbClr val="17375E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后院独立车库 </a:t>
            </a:r>
          </a:p>
          <a:p>
            <a:pPr marL="257175" indent="-257175">
              <a:lnSpc>
                <a:spcPct val="150000"/>
              </a:lnSpc>
            </a:pPr>
            <a:r>
              <a:rPr lang="en-US" altLang="zh-CN" sz="3200" b="1" dirty="0">
                <a:solidFill>
                  <a:srgbClr val="17375E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1917</a:t>
            </a:r>
            <a:r>
              <a:rPr lang="zh-CN" altLang="en-US" sz="3200" b="1" dirty="0">
                <a:solidFill>
                  <a:srgbClr val="17375E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年建造</a:t>
            </a:r>
          </a:p>
          <a:p>
            <a:pPr marL="257175" indent="-257175">
              <a:lnSpc>
                <a:spcPct val="150000"/>
              </a:lnSpc>
            </a:pPr>
            <a:r>
              <a:rPr lang="zh-CN" altLang="en-US" sz="3200" b="1" dirty="0">
                <a:solidFill>
                  <a:srgbClr val="17375E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土地 </a:t>
            </a:r>
            <a:r>
              <a:rPr lang="en-US" altLang="zh-CN" sz="3200" b="1" dirty="0">
                <a:solidFill>
                  <a:srgbClr val="17375E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5,450 Sq. Ft.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F14B1B65-CD18-4DD8-A61B-FF2B17629087}"/>
              </a:ext>
            </a:extLst>
          </p:cNvPr>
          <p:cNvSpPr/>
          <p:nvPr/>
        </p:nvSpPr>
        <p:spPr>
          <a:xfrm>
            <a:off x="691109" y="2584870"/>
            <a:ext cx="212651" cy="21265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CA9D5D36-77F3-4E7F-ADDE-16A3B922E989}"/>
              </a:ext>
            </a:extLst>
          </p:cNvPr>
          <p:cNvSpPr/>
          <p:nvPr/>
        </p:nvSpPr>
        <p:spPr>
          <a:xfrm>
            <a:off x="691108" y="3296647"/>
            <a:ext cx="212651" cy="21265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70BD408B-586C-4AC8-B6A6-B0DE1490FF3E}"/>
              </a:ext>
            </a:extLst>
          </p:cNvPr>
          <p:cNvSpPr/>
          <p:nvPr/>
        </p:nvSpPr>
        <p:spPr>
          <a:xfrm>
            <a:off x="691108" y="4008424"/>
            <a:ext cx="212651" cy="21265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977079EA-E238-482C-99F2-490B04D427A3}"/>
              </a:ext>
            </a:extLst>
          </p:cNvPr>
          <p:cNvSpPr/>
          <p:nvPr/>
        </p:nvSpPr>
        <p:spPr>
          <a:xfrm>
            <a:off x="705681" y="4751494"/>
            <a:ext cx="212651" cy="21265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60647925-6BFB-4EB4-918F-E57D6D582B22}"/>
              </a:ext>
            </a:extLst>
          </p:cNvPr>
          <p:cNvSpPr/>
          <p:nvPr/>
        </p:nvSpPr>
        <p:spPr>
          <a:xfrm>
            <a:off x="705680" y="5505197"/>
            <a:ext cx="212651" cy="21265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13" name="Content Placeholder 7">
            <a:extLst>
              <a:ext uri="{FF2B5EF4-FFF2-40B4-BE49-F238E27FC236}">
                <a16:creationId xmlns:a16="http://schemas.microsoft.com/office/drawing/2014/main" id="{A1EAF0B5-15DB-4F44-A0DF-3B56F7A32E8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6591" y="1961311"/>
            <a:ext cx="5807810" cy="39612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0684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ED8247D-E66B-48B6-A308-483290C6A706}"/>
              </a:ext>
            </a:extLst>
          </p:cNvPr>
          <p:cNvSpPr/>
          <p:nvPr/>
        </p:nvSpPr>
        <p:spPr>
          <a:xfrm>
            <a:off x="2" y="529101"/>
            <a:ext cx="3507970" cy="1002179"/>
          </a:xfrm>
          <a:custGeom>
            <a:avLst/>
            <a:gdLst>
              <a:gd name="connsiteX0" fmla="*/ 0 w 10257308"/>
              <a:gd name="connsiteY0" fmla="*/ 0 h 1102737"/>
              <a:gd name="connsiteX1" fmla="*/ 10257308 w 10257308"/>
              <a:gd name="connsiteY1" fmla="*/ 0 h 1102737"/>
              <a:gd name="connsiteX2" fmla="*/ 10257308 w 10257308"/>
              <a:gd name="connsiteY2" fmla="*/ 1102737 h 1102737"/>
              <a:gd name="connsiteX3" fmla="*/ 0 w 10257308"/>
              <a:gd name="connsiteY3" fmla="*/ 1102737 h 1102737"/>
              <a:gd name="connsiteX4" fmla="*/ 0 w 10257308"/>
              <a:gd name="connsiteY4" fmla="*/ 0 h 1102737"/>
              <a:gd name="connsiteX0" fmla="*/ 0 w 10272889"/>
              <a:gd name="connsiteY0" fmla="*/ 0 h 1102737"/>
              <a:gd name="connsiteX1" fmla="*/ 10257308 w 10272889"/>
              <a:gd name="connsiteY1" fmla="*/ 0 h 1102737"/>
              <a:gd name="connsiteX2" fmla="*/ 10272889 w 10272889"/>
              <a:gd name="connsiteY2" fmla="*/ 508000 h 1102737"/>
              <a:gd name="connsiteX3" fmla="*/ 10257308 w 10272889"/>
              <a:gd name="connsiteY3" fmla="*/ 1102737 h 1102737"/>
              <a:gd name="connsiteX4" fmla="*/ 0 w 10272889"/>
              <a:gd name="connsiteY4" fmla="*/ 1102737 h 1102737"/>
              <a:gd name="connsiteX5" fmla="*/ 0 w 10272889"/>
              <a:gd name="connsiteY5" fmla="*/ 0 h 1102737"/>
              <a:gd name="connsiteX0" fmla="*/ 0 w 11187289"/>
              <a:gd name="connsiteY0" fmla="*/ 0 h 1102737"/>
              <a:gd name="connsiteX1" fmla="*/ 10257308 w 11187289"/>
              <a:gd name="connsiteY1" fmla="*/ 0 h 1102737"/>
              <a:gd name="connsiteX2" fmla="*/ 11187289 w 11187289"/>
              <a:gd name="connsiteY2" fmla="*/ 564444 h 1102737"/>
              <a:gd name="connsiteX3" fmla="*/ 10257308 w 11187289"/>
              <a:gd name="connsiteY3" fmla="*/ 1102737 h 1102737"/>
              <a:gd name="connsiteX4" fmla="*/ 0 w 11187289"/>
              <a:gd name="connsiteY4" fmla="*/ 1102737 h 1102737"/>
              <a:gd name="connsiteX5" fmla="*/ 0 w 11187289"/>
              <a:gd name="connsiteY5" fmla="*/ 0 h 1102737"/>
              <a:gd name="connsiteX0" fmla="*/ 0 w 11679812"/>
              <a:gd name="connsiteY0" fmla="*/ 0 h 1102737"/>
              <a:gd name="connsiteX1" fmla="*/ 10257308 w 11679812"/>
              <a:gd name="connsiteY1" fmla="*/ 0 h 1102737"/>
              <a:gd name="connsiteX2" fmla="*/ 11679812 w 11679812"/>
              <a:gd name="connsiteY2" fmla="*/ 564444 h 1102737"/>
              <a:gd name="connsiteX3" fmla="*/ 10257308 w 11679812"/>
              <a:gd name="connsiteY3" fmla="*/ 1102737 h 1102737"/>
              <a:gd name="connsiteX4" fmla="*/ 0 w 11679812"/>
              <a:gd name="connsiteY4" fmla="*/ 1102737 h 1102737"/>
              <a:gd name="connsiteX5" fmla="*/ 0 w 11679812"/>
              <a:gd name="connsiteY5" fmla="*/ 0 h 1102737"/>
              <a:gd name="connsiteX0" fmla="*/ 0 w 12902829"/>
              <a:gd name="connsiteY0" fmla="*/ 0 h 1102737"/>
              <a:gd name="connsiteX1" fmla="*/ 10257308 w 12902829"/>
              <a:gd name="connsiteY1" fmla="*/ 0 h 1102737"/>
              <a:gd name="connsiteX2" fmla="*/ 12902829 w 12902829"/>
              <a:gd name="connsiteY2" fmla="*/ 527857 h 1102737"/>
              <a:gd name="connsiteX3" fmla="*/ 10257308 w 12902829"/>
              <a:gd name="connsiteY3" fmla="*/ 1102737 h 1102737"/>
              <a:gd name="connsiteX4" fmla="*/ 0 w 12902829"/>
              <a:gd name="connsiteY4" fmla="*/ 1102737 h 1102737"/>
              <a:gd name="connsiteX5" fmla="*/ 0 w 12902829"/>
              <a:gd name="connsiteY5" fmla="*/ 0 h 1102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02829" h="1102737">
                <a:moveTo>
                  <a:pt x="0" y="0"/>
                </a:moveTo>
                <a:lnTo>
                  <a:pt x="10257308" y="0"/>
                </a:lnTo>
                <a:lnTo>
                  <a:pt x="12902829" y="527857"/>
                </a:lnTo>
                <a:lnTo>
                  <a:pt x="10257308" y="1102737"/>
                </a:lnTo>
                <a:lnTo>
                  <a:pt x="0" y="1102737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531" name="Google Shape;531;p24"/>
          <p:cNvSpPr txBox="1">
            <a:spLocks noGrp="1"/>
          </p:cNvSpPr>
          <p:nvPr>
            <p:ph type="title" idx="4294967295"/>
          </p:nvPr>
        </p:nvSpPr>
        <p:spPr>
          <a:xfrm>
            <a:off x="23047" y="496790"/>
            <a:ext cx="2969535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5.2 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案例四</a:t>
            </a:r>
            <a:endParaRPr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CD58C28-A0CA-462E-8DEC-DF171A6008E9}"/>
              </a:ext>
            </a:extLst>
          </p:cNvPr>
          <p:cNvSpPr/>
          <p:nvPr/>
        </p:nvSpPr>
        <p:spPr>
          <a:xfrm>
            <a:off x="0" y="2718801"/>
            <a:ext cx="12192000" cy="18426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16E0C35-AA52-4322-8CAC-7D4A30B2B20C}"/>
              </a:ext>
            </a:extLst>
          </p:cNvPr>
          <p:cNvSpPr/>
          <p:nvPr/>
        </p:nvSpPr>
        <p:spPr>
          <a:xfrm>
            <a:off x="1190" y="4726833"/>
            <a:ext cx="12190809" cy="17377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7" name="Google Shape;316;g85cceb5a2b_1_2">
            <a:extLst>
              <a:ext uri="{FF2B5EF4-FFF2-40B4-BE49-F238E27FC236}">
                <a16:creationId xmlns:a16="http://schemas.microsoft.com/office/drawing/2014/main" id="{4B1D765D-C269-499F-8A09-82AFD9E9BF8A}"/>
              </a:ext>
            </a:extLst>
          </p:cNvPr>
          <p:cNvSpPr txBox="1">
            <a:spLocks/>
          </p:cNvSpPr>
          <p:nvPr/>
        </p:nvSpPr>
        <p:spPr>
          <a:xfrm>
            <a:off x="567890" y="1647921"/>
            <a:ext cx="9191251" cy="74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zh-CN" altLang="en-US" sz="3600" b="1" dirty="0">
                <a:solidFill>
                  <a:srgbClr val="1F497D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差区翻修有利有弊</a:t>
            </a: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1F497D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翻修前后对比：</a:t>
            </a:r>
          </a:p>
        </p:txBody>
      </p:sp>
      <p:pic>
        <p:nvPicPr>
          <p:cNvPr id="28" name="Content Placeholder 6">
            <a:extLst>
              <a:ext uri="{FF2B5EF4-FFF2-40B4-BE49-F238E27FC236}">
                <a16:creationId xmlns:a16="http://schemas.microsoft.com/office/drawing/2014/main" id="{12393A1E-FDD5-4942-B4FE-2D313357D14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582" y="2989273"/>
            <a:ext cx="2085810" cy="1323648"/>
          </a:xfrm>
          <a:prstGeom prst="rect">
            <a:avLst/>
          </a:prstGeom>
        </p:spPr>
      </p:pic>
      <p:pic>
        <p:nvPicPr>
          <p:cNvPr id="29" name="Content Placeholder 6">
            <a:extLst>
              <a:ext uri="{FF2B5EF4-FFF2-40B4-BE49-F238E27FC236}">
                <a16:creationId xmlns:a16="http://schemas.microsoft.com/office/drawing/2014/main" id="{2A93203F-A3B1-4F3F-B88C-F24EE8544E8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7682" y="2989273"/>
            <a:ext cx="2073474" cy="1312883"/>
          </a:xfrm>
          <a:prstGeom prst="rect">
            <a:avLst/>
          </a:prstGeom>
        </p:spPr>
      </p:pic>
      <p:pic>
        <p:nvPicPr>
          <p:cNvPr id="30" name="Content Placeholder 6">
            <a:extLst>
              <a:ext uri="{FF2B5EF4-FFF2-40B4-BE49-F238E27FC236}">
                <a16:creationId xmlns:a16="http://schemas.microsoft.com/office/drawing/2014/main" id="{D97F9B75-6347-4F2A-A07C-705A53C2D68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0610" y="2989272"/>
            <a:ext cx="1977023" cy="1314921"/>
          </a:xfrm>
          <a:prstGeom prst="rect">
            <a:avLst/>
          </a:prstGeom>
        </p:spPr>
      </p:pic>
      <p:pic>
        <p:nvPicPr>
          <p:cNvPr id="31" name="Content Placeholder 6">
            <a:extLst>
              <a:ext uri="{FF2B5EF4-FFF2-40B4-BE49-F238E27FC236}">
                <a16:creationId xmlns:a16="http://schemas.microsoft.com/office/drawing/2014/main" id="{D439AE9A-2BE6-47DD-8468-2536B98180B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7087" y="2981127"/>
            <a:ext cx="2001795" cy="1334412"/>
          </a:xfrm>
          <a:prstGeom prst="rect">
            <a:avLst/>
          </a:prstGeom>
        </p:spPr>
      </p:pic>
      <p:pic>
        <p:nvPicPr>
          <p:cNvPr id="32" name="Picture 34">
            <a:extLst>
              <a:ext uri="{FF2B5EF4-FFF2-40B4-BE49-F238E27FC236}">
                <a16:creationId xmlns:a16="http://schemas.microsoft.com/office/drawing/2014/main" id="{CCAE6C69-1010-4476-8D0F-CD289FEA0CF2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8336" y="2975187"/>
            <a:ext cx="2054462" cy="1342257"/>
          </a:xfrm>
          <a:prstGeom prst="rect">
            <a:avLst/>
          </a:prstGeom>
        </p:spPr>
      </p:pic>
      <p:pic>
        <p:nvPicPr>
          <p:cNvPr id="33" name="Picture 36">
            <a:extLst>
              <a:ext uri="{FF2B5EF4-FFF2-40B4-BE49-F238E27FC236}">
                <a16:creationId xmlns:a16="http://schemas.microsoft.com/office/drawing/2014/main" id="{E1F77738-1D75-49B3-9AB7-351C7E6442EA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2251" y="2975187"/>
            <a:ext cx="1859748" cy="1342257"/>
          </a:xfrm>
          <a:prstGeom prst="rect">
            <a:avLst/>
          </a:prstGeom>
        </p:spPr>
      </p:pic>
      <p:pic>
        <p:nvPicPr>
          <p:cNvPr id="34" name="Content Placeholder 7">
            <a:extLst>
              <a:ext uri="{FF2B5EF4-FFF2-40B4-BE49-F238E27FC236}">
                <a16:creationId xmlns:a16="http://schemas.microsoft.com/office/drawing/2014/main" id="{DFFFCCC4-9FBC-491B-B60F-4CC61772B48C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582" y="4934660"/>
            <a:ext cx="2115264" cy="1307203"/>
          </a:xfrm>
          <a:prstGeom prst="rect">
            <a:avLst/>
          </a:prstGeom>
        </p:spPr>
      </p:pic>
      <p:pic>
        <p:nvPicPr>
          <p:cNvPr id="35" name="Content Placeholder 7">
            <a:extLst>
              <a:ext uri="{FF2B5EF4-FFF2-40B4-BE49-F238E27FC236}">
                <a16:creationId xmlns:a16="http://schemas.microsoft.com/office/drawing/2014/main" id="{C4EB3E23-FFF3-470D-B7B9-E406EBF30BDE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4682" y="4925831"/>
            <a:ext cx="2128169" cy="1332152"/>
          </a:xfrm>
          <a:prstGeom prst="rect">
            <a:avLst/>
          </a:prstGeom>
        </p:spPr>
      </p:pic>
      <p:pic>
        <p:nvPicPr>
          <p:cNvPr id="36" name="Content Placeholder 7">
            <a:extLst>
              <a:ext uri="{FF2B5EF4-FFF2-40B4-BE49-F238E27FC236}">
                <a16:creationId xmlns:a16="http://schemas.microsoft.com/office/drawing/2014/main" id="{9C768011-12C8-400E-AC38-FC0D378B3E43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9851" y="4925831"/>
            <a:ext cx="2006105" cy="1332152"/>
          </a:xfrm>
          <a:prstGeom prst="rect">
            <a:avLst/>
          </a:prstGeom>
        </p:spPr>
      </p:pic>
      <p:pic>
        <p:nvPicPr>
          <p:cNvPr id="37" name="Content Placeholder 7">
            <a:extLst>
              <a:ext uri="{FF2B5EF4-FFF2-40B4-BE49-F238E27FC236}">
                <a16:creationId xmlns:a16="http://schemas.microsoft.com/office/drawing/2014/main" id="{FCEE553D-E0A9-4203-9308-35710B022C48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2956" y="4925831"/>
            <a:ext cx="2027487" cy="1332152"/>
          </a:xfrm>
          <a:prstGeom prst="rect">
            <a:avLst/>
          </a:prstGeom>
        </p:spPr>
      </p:pic>
      <p:pic>
        <p:nvPicPr>
          <p:cNvPr id="38" name="Picture 35">
            <a:extLst>
              <a:ext uri="{FF2B5EF4-FFF2-40B4-BE49-F238E27FC236}">
                <a16:creationId xmlns:a16="http://schemas.microsoft.com/office/drawing/2014/main" id="{7C0F7BDC-D254-43D2-A3B0-4A884F856317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7443" y="4925831"/>
            <a:ext cx="2050347" cy="1318515"/>
          </a:xfrm>
          <a:prstGeom prst="rect">
            <a:avLst/>
          </a:prstGeom>
        </p:spPr>
      </p:pic>
      <p:pic>
        <p:nvPicPr>
          <p:cNvPr id="39" name="Content Placeholder 7">
            <a:extLst>
              <a:ext uri="{FF2B5EF4-FFF2-40B4-BE49-F238E27FC236}">
                <a16:creationId xmlns:a16="http://schemas.microsoft.com/office/drawing/2014/main" id="{7C8BC6CC-9007-443C-BD46-EEEF87D9EB66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4788" y="4920436"/>
            <a:ext cx="1992658" cy="13436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690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ED8247D-E66B-48B6-A308-483290C6A706}"/>
              </a:ext>
            </a:extLst>
          </p:cNvPr>
          <p:cNvSpPr/>
          <p:nvPr/>
        </p:nvSpPr>
        <p:spPr>
          <a:xfrm>
            <a:off x="2" y="529101"/>
            <a:ext cx="3507970" cy="1002179"/>
          </a:xfrm>
          <a:custGeom>
            <a:avLst/>
            <a:gdLst>
              <a:gd name="connsiteX0" fmla="*/ 0 w 10257308"/>
              <a:gd name="connsiteY0" fmla="*/ 0 h 1102737"/>
              <a:gd name="connsiteX1" fmla="*/ 10257308 w 10257308"/>
              <a:gd name="connsiteY1" fmla="*/ 0 h 1102737"/>
              <a:gd name="connsiteX2" fmla="*/ 10257308 w 10257308"/>
              <a:gd name="connsiteY2" fmla="*/ 1102737 h 1102737"/>
              <a:gd name="connsiteX3" fmla="*/ 0 w 10257308"/>
              <a:gd name="connsiteY3" fmla="*/ 1102737 h 1102737"/>
              <a:gd name="connsiteX4" fmla="*/ 0 w 10257308"/>
              <a:gd name="connsiteY4" fmla="*/ 0 h 1102737"/>
              <a:gd name="connsiteX0" fmla="*/ 0 w 10272889"/>
              <a:gd name="connsiteY0" fmla="*/ 0 h 1102737"/>
              <a:gd name="connsiteX1" fmla="*/ 10257308 w 10272889"/>
              <a:gd name="connsiteY1" fmla="*/ 0 h 1102737"/>
              <a:gd name="connsiteX2" fmla="*/ 10272889 w 10272889"/>
              <a:gd name="connsiteY2" fmla="*/ 508000 h 1102737"/>
              <a:gd name="connsiteX3" fmla="*/ 10257308 w 10272889"/>
              <a:gd name="connsiteY3" fmla="*/ 1102737 h 1102737"/>
              <a:gd name="connsiteX4" fmla="*/ 0 w 10272889"/>
              <a:gd name="connsiteY4" fmla="*/ 1102737 h 1102737"/>
              <a:gd name="connsiteX5" fmla="*/ 0 w 10272889"/>
              <a:gd name="connsiteY5" fmla="*/ 0 h 1102737"/>
              <a:gd name="connsiteX0" fmla="*/ 0 w 11187289"/>
              <a:gd name="connsiteY0" fmla="*/ 0 h 1102737"/>
              <a:gd name="connsiteX1" fmla="*/ 10257308 w 11187289"/>
              <a:gd name="connsiteY1" fmla="*/ 0 h 1102737"/>
              <a:gd name="connsiteX2" fmla="*/ 11187289 w 11187289"/>
              <a:gd name="connsiteY2" fmla="*/ 564444 h 1102737"/>
              <a:gd name="connsiteX3" fmla="*/ 10257308 w 11187289"/>
              <a:gd name="connsiteY3" fmla="*/ 1102737 h 1102737"/>
              <a:gd name="connsiteX4" fmla="*/ 0 w 11187289"/>
              <a:gd name="connsiteY4" fmla="*/ 1102737 h 1102737"/>
              <a:gd name="connsiteX5" fmla="*/ 0 w 11187289"/>
              <a:gd name="connsiteY5" fmla="*/ 0 h 1102737"/>
              <a:gd name="connsiteX0" fmla="*/ 0 w 11679812"/>
              <a:gd name="connsiteY0" fmla="*/ 0 h 1102737"/>
              <a:gd name="connsiteX1" fmla="*/ 10257308 w 11679812"/>
              <a:gd name="connsiteY1" fmla="*/ 0 h 1102737"/>
              <a:gd name="connsiteX2" fmla="*/ 11679812 w 11679812"/>
              <a:gd name="connsiteY2" fmla="*/ 564444 h 1102737"/>
              <a:gd name="connsiteX3" fmla="*/ 10257308 w 11679812"/>
              <a:gd name="connsiteY3" fmla="*/ 1102737 h 1102737"/>
              <a:gd name="connsiteX4" fmla="*/ 0 w 11679812"/>
              <a:gd name="connsiteY4" fmla="*/ 1102737 h 1102737"/>
              <a:gd name="connsiteX5" fmla="*/ 0 w 11679812"/>
              <a:gd name="connsiteY5" fmla="*/ 0 h 1102737"/>
              <a:gd name="connsiteX0" fmla="*/ 0 w 12902829"/>
              <a:gd name="connsiteY0" fmla="*/ 0 h 1102737"/>
              <a:gd name="connsiteX1" fmla="*/ 10257308 w 12902829"/>
              <a:gd name="connsiteY1" fmla="*/ 0 h 1102737"/>
              <a:gd name="connsiteX2" fmla="*/ 12902829 w 12902829"/>
              <a:gd name="connsiteY2" fmla="*/ 527857 h 1102737"/>
              <a:gd name="connsiteX3" fmla="*/ 10257308 w 12902829"/>
              <a:gd name="connsiteY3" fmla="*/ 1102737 h 1102737"/>
              <a:gd name="connsiteX4" fmla="*/ 0 w 12902829"/>
              <a:gd name="connsiteY4" fmla="*/ 1102737 h 1102737"/>
              <a:gd name="connsiteX5" fmla="*/ 0 w 12902829"/>
              <a:gd name="connsiteY5" fmla="*/ 0 h 1102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02829" h="1102737">
                <a:moveTo>
                  <a:pt x="0" y="0"/>
                </a:moveTo>
                <a:lnTo>
                  <a:pt x="10257308" y="0"/>
                </a:lnTo>
                <a:lnTo>
                  <a:pt x="12902829" y="527857"/>
                </a:lnTo>
                <a:lnTo>
                  <a:pt x="10257308" y="1102737"/>
                </a:lnTo>
                <a:lnTo>
                  <a:pt x="0" y="1102737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531" name="Google Shape;531;p24"/>
          <p:cNvSpPr txBox="1">
            <a:spLocks noGrp="1"/>
          </p:cNvSpPr>
          <p:nvPr>
            <p:ph type="title" idx="4294967295"/>
          </p:nvPr>
        </p:nvSpPr>
        <p:spPr>
          <a:xfrm>
            <a:off x="23047" y="496790"/>
            <a:ext cx="2969535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5.2 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案例五</a:t>
            </a:r>
            <a:endParaRPr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B49769A-F904-4FA9-8426-4E6E18EB1F94}"/>
              </a:ext>
            </a:extLst>
          </p:cNvPr>
          <p:cNvSpPr/>
          <p:nvPr/>
        </p:nvSpPr>
        <p:spPr>
          <a:xfrm>
            <a:off x="7143538" y="1768445"/>
            <a:ext cx="4894835" cy="3264817"/>
          </a:xfrm>
          <a:prstGeom prst="rect">
            <a:avLst/>
          </a:prstGeom>
          <a:solidFill>
            <a:srgbClr val="298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4" name="Google Shape;316;g85cceb5a2b_1_2">
            <a:extLst>
              <a:ext uri="{FF2B5EF4-FFF2-40B4-BE49-F238E27FC236}">
                <a16:creationId xmlns:a16="http://schemas.microsoft.com/office/drawing/2014/main" id="{D554607E-46C1-41E1-8C88-4492789CB9E2}"/>
              </a:ext>
            </a:extLst>
          </p:cNvPr>
          <p:cNvSpPr txBox="1">
            <a:spLocks/>
          </p:cNvSpPr>
          <p:nvPr/>
        </p:nvSpPr>
        <p:spPr>
          <a:xfrm>
            <a:off x="922841" y="1739033"/>
            <a:ext cx="7365197" cy="453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7175" indent="-257175">
              <a:lnSpc>
                <a:spcPct val="130000"/>
              </a:lnSpc>
            </a:pPr>
            <a:r>
              <a:rPr lang="en-US" altLang="zh-CN" sz="2800" b="1" dirty="0">
                <a:solidFill>
                  <a:srgbClr val="17375E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Hoarder house </a:t>
            </a:r>
            <a:r>
              <a:rPr lang="zh-CN" altLang="en-US" sz="2800" b="1" dirty="0">
                <a:solidFill>
                  <a:srgbClr val="17375E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垃圾泛滥的百年老屋</a:t>
            </a:r>
          </a:p>
          <a:p>
            <a:pPr marL="257175" indent="-257175">
              <a:lnSpc>
                <a:spcPct val="130000"/>
              </a:lnSpc>
            </a:pPr>
            <a:r>
              <a:rPr lang="en-US" altLang="zh-CN" sz="2800" b="1" dirty="0">
                <a:solidFill>
                  <a:srgbClr val="17375E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5</a:t>
            </a:r>
            <a:r>
              <a:rPr lang="zh-CN" altLang="en-US" sz="2800" b="1" dirty="0">
                <a:solidFill>
                  <a:srgbClr val="17375E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卧</a:t>
            </a:r>
            <a:r>
              <a:rPr lang="en-US" altLang="zh-CN" sz="2800" b="1" dirty="0">
                <a:solidFill>
                  <a:srgbClr val="17375E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3</a:t>
            </a:r>
            <a:r>
              <a:rPr lang="zh-CN" altLang="en-US" sz="2800" b="1" dirty="0">
                <a:solidFill>
                  <a:srgbClr val="17375E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卫， </a:t>
            </a:r>
            <a:r>
              <a:rPr lang="en-US" altLang="zh-CN" sz="2800" b="1" dirty="0">
                <a:solidFill>
                  <a:srgbClr val="17375E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2,036 Sq. Ft.</a:t>
            </a:r>
          </a:p>
          <a:p>
            <a:pPr marL="257175" indent="-257175">
              <a:lnSpc>
                <a:spcPct val="130000"/>
              </a:lnSpc>
            </a:pPr>
            <a:r>
              <a:rPr lang="zh-CN" altLang="en-US" sz="2800" b="1" dirty="0">
                <a:solidFill>
                  <a:srgbClr val="17375E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无车库 </a:t>
            </a:r>
          </a:p>
          <a:p>
            <a:pPr marL="257175" indent="-257175">
              <a:lnSpc>
                <a:spcPct val="130000"/>
              </a:lnSpc>
            </a:pPr>
            <a:r>
              <a:rPr lang="en-US" altLang="zh-CN" sz="2800" b="1" dirty="0">
                <a:solidFill>
                  <a:srgbClr val="17375E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1904</a:t>
            </a:r>
            <a:r>
              <a:rPr lang="zh-CN" altLang="en-US" sz="2800" b="1" dirty="0">
                <a:solidFill>
                  <a:srgbClr val="17375E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年建造</a:t>
            </a:r>
          </a:p>
          <a:p>
            <a:pPr marL="257175" indent="-257175">
              <a:lnSpc>
                <a:spcPct val="130000"/>
              </a:lnSpc>
            </a:pPr>
            <a:r>
              <a:rPr lang="zh-CN" altLang="en-US" sz="2800" b="1" dirty="0">
                <a:solidFill>
                  <a:srgbClr val="17375E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土地 </a:t>
            </a:r>
            <a:r>
              <a:rPr lang="en-US" altLang="zh-CN" sz="2800" b="1" dirty="0">
                <a:solidFill>
                  <a:srgbClr val="17375E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9,750 Sq. Ft.</a:t>
            </a:r>
          </a:p>
          <a:p>
            <a:pPr marL="257175" indent="-257175">
              <a:lnSpc>
                <a:spcPct val="130000"/>
              </a:lnSpc>
            </a:pPr>
            <a:r>
              <a:rPr lang="zh-CN" altLang="en-US" sz="2800" b="1" dirty="0">
                <a:solidFill>
                  <a:srgbClr val="17375E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跟</a:t>
            </a:r>
            <a:r>
              <a:rPr lang="en-US" altLang="zh-CN" sz="2800" b="1" dirty="0">
                <a:solidFill>
                  <a:srgbClr val="17375E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contractor</a:t>
            </a:r>
            <a:r>
              <a:rPr lang="zh-CN" altLang="en-US" sz="2800" b="1" dirty="0">
                <a:solidFill>
                  <a:srgbClr val="17375E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的恩怨纠葛</a:t>
            </a:r>
          </a:p>
          <a:p>
            <a:pPr marL="257175" indent="-257175">
              <a:lnSpc>
                <a:spcPct val="130000"/>
              </a:lnSpc>
            </a:pPr>
            <a:endParaRPr lang="en-US" altLang="zh-CN" sz="2800" b="1" dirty="0">
              <a:solidFill>
                <a:srgbClr val="17375E"/>
              </a:solidFill>
              <a:latin typeface="Arial" panose="020B0604020202020204" pitchFamily="34" charset="0"/>
              <a:ea typeface="宋体" panose="02010600030101010101" pitchFamily="2" charset="-122"/>
              <a:cs typeface="Microsoft Yahei"/>
              <a:sym typeface="Arial" panose="020B0604020202020204" pitchFamily="34" charset="0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F14B1B65-CD18-4DD8-A61B-FF2B17629087}"/>
              </a:ext>
            </a:extLst>
          </p:cNvPr>
          <p:cNvSpPr/>
          <p:nvPr/>
        </p:nvSpPr>
        <p:spPr>
          <a:xfrm>
            <a:off x="691109" y="2002979"/>
            <a:ext cx="212651" cy="21265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CA9D5D36-77F3-4E7F-ADDE-16A3B922E989}"/>
              </a:ext>
            </a:extLst>
          </p:cNvPr>
          <p:cNvSpPr/>
          <p:nvPr/>
        </p:nvSpPr>
        <p:spPr>
          <a:xfrm>
            <a:off x="691108" y="2548485"/>
            <a:ext cx="212651" cy="21265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70BD408B-586C-4AC8-B6A6-B0DE1490FF3E}"/>
              </a:ext>
            </a:extLst>
          </p:cNvPr>
          <p:cNvSpPr/>
          <p:nvPr/>
        </p:nvSpPr>
        <p:spPr>
          <a:xfrm>
            <a:off x="691108" y="3093991"/>
            <a:ext cx="212651" cy="21265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977079EA-E238-482C-99F2-490B04D427A3}"/>
              </a:ext>
            </a:extLst>
          </p:cNvPr>
          <p:cNvSpPr/>
          <p:nvPr/>
        </p:nvSpPr>
        <p:spPr>
          <a:xfrm>
            <a:off x="705681" y="3639497"/>
            <a:ext cx="212651" cy="21265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60647925-6BFB-4EB4-918F-E57D6D582B22}"/>
              </a:ext>
            </a:extLst>
          </p:cNvPr>
          <p:cNvSpPr/>
          <p:nvPr/>
        </p:nvSpPr>
        <p:spPr>
          <a:xfrm>
            <a:off x="705680" y="4185003"/>
            <a:ext cx="212651" cy="21265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FA9E0D5-71F5-4442-B337-9ACC6BB7B65D}"/>
              </a:ext>
            </a:extLst>
          </p:cNvPr>
          <p:cNvSpPr/>
          <p:nvPr/>
        </p:nvSpPr>
        <p:spPr>
          <a:xfrm>
            <a:off x="705680" y="4730511"/>
            <a:ext cx="212651" cy="21265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F98F0C9B-3312-43D3-8A4C-86FAF660F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107" y="5424369"/>
            <a:ext cx="10877005" cy="13994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E08240-172D-4E08-84B0-EBAED233156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6382" y="1993901"/>
            <a:ext cx="4694082" cy="32148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3713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ED8247D-E66B-48B6-A308-483290C6A706}"/>
              </a:ext>
            </a:extLst>
          </p:cNvPr>
          <p:cNvSpPr/>
          <p:nvPr/>
        </p:nvSpPr>
        <p:spPr>
          <a:xfrm>
            <a:off x="2" y="529101"/>
            <a:ext cx="3507970" cy="1002179"/>
          </a:xfrm>
          <a:custGeom>
            <a:avLst/>
            <a:gdLst>
              <a:gd name="connsiteX0" fmla="*/ 0 w 10257308"/>
              <a:gd name="connsiteY0" fmla="*/ 0 h 1102737"/>
              <a:gd name="connsiteX1" fmla="*/ 10257308 w 10257308"/>
              <a:gd name="connsiteY1" fmla="*/ 0 h 1102737"/>
              <a:gd name="connsiteX2" fmla="*/ 10257308 w 10257308"/>
              <a:gd name="connsiteY2" fmla="*/ 1102737 h 1102737"/>
              <a:gd name="connsiteX3" fmla="*/ 0 w 10257308"/>
              <a:gd name="connsiteY3" fmla="*/ 1102737 h 1102737"/>
              <a:gd name="connsiteX4" fmla="*/ 0 w 10257308"/>
              <a:gd name="connsiteY4" fmla="*/ 0 h 1102737"/>
              <a:gd name="connsiteX0" fmla="*/ 0 w 10272889"/>
              <a:gd name="connsiteY0" fmla="*/ 0 h 1102737"/>
              <a:gd name="connsiteX1" fmla="*/ 10257308 w 10272889"/>
              <a:gd name="connsiteY1" fmla="*/ 0 h 1102737"/>
              <a:gd name="connsiteX2" fmla="*/ 10272889 w 10272889"/>
              <a:gd name="connsiteY2" fmla="*/ 508000 h 1102737"/>
              <a:gd name="connsiteX3" fmla="*/ 10257308 w 10272889"/>
              <a:gd name="connsiteY3" fmla="*/ 1102737 h 1102737"/>
              <a:gd name="connsiteX4" fmla="*/ 0 w 10272889"/>
              <a:gd name="connsiteY4" fmla="*/ 1102737 h 1102737"/>
              <a:gd name="connsiteX5" fmla="*/ 0 w 10272889"/>
              <a:gd name="connsiteY5" fmla="*/ 0 h 1102737"/>
              <a:gd name="connsiteX0" fmla="*/ 0 w 11187289"/>
              <a:gd name="connsiteY0" fmla="*/ 0 h 1102737"/>
              <a:gd name="connsiteX1" fmla="*/ 10257308 w 11187289"/>
              <a:gd name="connsiteY1" fmla="*/ 0 h 1102737"/>
              <a:gd name="connsiteX2" fmla="*/ 11187289 w 11187289"/>
              <a:gd name="connsiteY2" fmla="*/ 564444 h 1102737"/>
              <a:gd name="connsiteX3" fmla="*/ 10257308 w 11187289"/>
              <a:gd name="connsiteY3" fmla="*/ 1102737 h 1102737"/>
              <a:gd name="connsiteX4" fmla="*/ 0 w 11187289"/>
              <a:gd name="connsiteY4" fmla="*/ 1102737 h 1102737"/>
              <a:gd name="connsiteX5" fmla="*/ 0 w 11187289"/>
              <a:gd name="connsiteY5" fmla="*/ 0 h 1102737"/>
              <a:gd name="connsiteX0" fmla="*/ 0 w 11679812"/>
              <a:gd name="connsiteY0" fmla="*/ 0 h 1102737"/>
              <a:gd name="connsiteX1" fmla="*/ 10257308 w 11679812"/>
              <a:gd name="connsiteY1" fmla="*/ 0 h 1102737"/>
              <a:gd name="connsiteX2" fmla="*/ 11679812 w 11679812"/>
              <a:gd name="connsiteY2" fmla="*/ 564444 h 1102737"/>
              <a:gd name="connsiteX3" fmla="*/ 10257308 w 11679812"/>
              <a:gd name="connsiteY3" fmla="*/ 1102737 h 1102737"/>
              <a:gd name="connsiteX4" fmla="*/ 0 w 11679812"/>
              <a:gd name="connsiteY4" fmla="*/ 1102737 h 1102737"/>
              <a:gd name="connsiteX5" fmla="*/ 0 w 11679812"/>
              <a:gd name="connsiteY5" fmla="*/ 0 h 1102737"/>
              <a:gd name="connsiteX0" fmla="*/ 0 w 12902829"/>
              <a:gd name="connsiteY0" fmla="*/ 0 h 1102737"/>
              <a:gd name="connsiteX1" fmla="*/ 10257308 w 12902829"/>
              <a:gd name="connsiteY1" fmla="*/ 0 h 1102737"/>
              <a:gd name="connsiteX2" fmla="*/ 12902829 w 12902829"/>
              <a:gd name="connsiteY2" fmla="*/ 527857 h 1102737"/>
              <a:gd name="connsiteX3" fmla="*/ 10257308 w 12902829"/>
              <a:gd name="connsiteY3" fmla="*/ 1102737 h 1102737"/>
              <a:gd name="connsiteX4" fmla="*/ 0 w 12902829"/>
              <a:gd name="connsiteY4" fmla="*/ 1102737 h 1102737"/>
              <a:gd name="connsiteX5" fmla="*/ 0 w 12902829"/>
              <a:gd name="connsiteY5" fmla="*/ 0 h 1102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02829" h="1102737">
                <a:moveTo>
                  <a:pt x="0" y="0"/>
                </a:moveTo>
                <a:lnTo>
                  <a:pt x="10257308" y="0"/>
                </a:lnTo>
                <a:lnTo>
                  <a:pt x="12902829" y="527857"/>
                </a:lnTo>
                <a:lnTo>
                  <a:pt x="10257308" y="1102737"/>
                </a:lnTo>
                <a:lnTo>
                  <a:pt x="0" y="1102737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531" name="Google Shape;531;p24"/>
          <p:cNvSpPr txBox="1">
            <a:spLocks noGrp="1"/>
          </p:cNvSpPr>
          <p:nvPr>
            <p:ph type="title" idx="4294967295"/>
          </p:nvPr>
        </p:nvSpPr>
        <p:spPr>
          <a:xfrm>
            <a:off x="23047" y="496790"/>
            <a:ext cx="2969535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5.2 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案例六</a:t>
            </a:r>
            <a:endParaRPr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B49769A-F904-4FA9-8426-4E6E18EB1F94}"/>
              </a:ext>
            </a:extLst>
          </p:cNvPr>
          <p:cNvSpPr/>
          <p:nvPr/>
        </p:nvSpPr>
        <p:spPr>
          <a:xfrm>
            <a:off x="6960663" y="1768445"/>
            <a:ext cx="4894835" cy="3264817"/>
          </a:xfrm>
          <a:prstGeom prst="rect">
            <a:avLst/>
          </a:prstGeom>
          <a:solidFill>
            <a:srgbClr val="298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4" name="Google Shape;316;g85cceb5a2b_1_2">
            <a:extLst>
              <a:ext uri="{FF2B5EF4-FFF2-40B4-BE49-F238E27FC236}">
                <a16:creationId xmlns:a16="http://schemas.microsoft.com/office/drawing/2014/main" id="{D554607E-46C1-41E1-8C88-4492789CB9E2}"/>
              </a:ext>
            </a:extLst>
          </p:cNvPr>
          <p:cNvSpPr txBox="1">
            <a:spLocks/>
          </p:cNvSpPr>
          <p:nvPr/>
        </p:nvSpPr>
        <p:spPr>
          <a:xfrm>
            <a:off x="922841" y="1739033"/>
            <a:ext cx="7365197" cy="453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7175" indent="-257175">
              <a:lnSpc>
                <a:spcPct val="130000"/>
              </a:lnSpc>
            </a:pPr>
            <a:r>
              <a:rPr lang="en-US" altLang="zh-CN" sz="2800" b="1" dirty="0">
                <a:solidFill>
                  <a:srgbClr val="17375E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Wholesale</a:t>
            </a:r>
            <a:r>
              <a:rPr lang="zh-CN" altLang="en-US" sz="2800" b="1" dirty="0">
                <a:solidFill>
                  <a:srgbClr val="17375E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给了其他投资人</a:t>
            </a:r>
          </a:p>
          <a:p>
            <a:pPr marL="257175" indent="-257175">
              <a:lnSpc>
                <a:spcPct val="130000"/>
              </a:lnSpc>
            </a:pPr>
            <a:r>
              <a:rPr lang="en-US" altLang="zh-CN" sz="2800" b="1" dirty="0">
                <a:solidFill>
                  <a:srgbClr val="17375E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4</a:t>
            </a:r>
            <a:r>
              <a:rPr lang="zh-CN" altLang="en-US" sz="2800" b="1" dirty="0">
                <a:solidFill>
                  <a:srgbClr val="17375E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卧</a:t>
            </a:r>
            <a:r>
              <a:rPr lang="en-US" altLang="zh-CN" sz="2800" b="1" dirty="0">
                <a:solidFill>
                  <a:srgbClr val="17375E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3</a:t>
            </a:r>
            <a:r>
              <a:rPr lang="zh-CN" altLang="en-US" sz="2800" b="1" dirty="0">
                <a:solidFill>
                  <a:srgbClr val="17375E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卫， </a:t>
            </a:r>
            <a:r>
              <a:rPr lang="en-US" altLang="zh-CN" sz="2800" b="1" dirty="0">
                <a:solidFill>
                  <a:srgbClr val="17375E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2,100Sq. Ft.</a:t>
            </a:r>
          </a:p>
          <a:p>
            <a:pPr marL="257175" indent="-257175">
              <a:lnSpc>
                <a:spcPct val="130000"/>
              </a:lnSpc>
            </a:pPr>
            <a:r>
              <a:rPr lang="zh-CN" altLang="en-US" sz="2800" b="1" dirty="0">
                <a:solidFill>
                  <a:srgbClr val="17375E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三车库 </a:t>
            </a:r>
          </a:p>
          <a:p>
            <a:pPr marL="257175" indent="-257175">
              <a:lnSpc>
                <a:spcPct val="130000"/>
              </a:lnSpc>
            </a:pPr>
            <a:r>
              <a:rPr lang="en-US" altLang="zh-CN" sz="2800" b="1" dirty="0">
                <a:solidFill>
                  <a:srgbClr val="17375E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1993</a:t>
            </a:r>
            <a:r>
              <a:rPr lang="zh-CN" altLang="en-US" sz="2800" b="1" dirty="0">
                <a:solidFill>
                  <a:srgbClr val="17375E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年建造</a:t>
            </a:r>
          </a:p>
          <a:p>
            <a:pPr marL="257175" indent="-257175">
              <a:lnSpc>
                <a:spcPct val="130000"/>
              </a:lnSpc>
            </a:pPr>
            <a:r>
              <a:rPr lang="zh-CN" altLang="en-US" sz="2800" b="1" dirty="0">
                <a:solidFill>
                  <a:srgbClr val="17375E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土地 </a:t>
            </a:r>
            <a:r>
              <a:rPr lang="en-US" altLang="zh-CN" sz="2800" b="1" dirty="0">
                <a:solidFill>
                  <a:srgbClr val="17375E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6,435 Sq. Ft.</a:t>
            </a:r>
          </a:p>
          <a:p>
            <a:pPr marL="257175" indent="-257175">
              <a:lnSpc>
                <a:spcPct val="130000"/>
              </a:lnSpc>
            </a:pPr>
            <a:r>
              <a:rPr lang="zh-CN" altLang="en-US" sz="2800" b="1" dirty="0">
                <a:solidFill>
                  <a:srgbClr val="17375E"/>
                </a:solidFill>
                <a:latin typeface="Arial" panose="020B0604020202020204" pitchFamily="34" charset="0"/>
                <a:ea typeface="宋体" panose="02010600030101010101" pitchFamily="2" charset="-122"/>
                <a:cs typeface="Microsoft Yahei"/>
                <a:sym typeface="Arial" panose="020B0604020202020204" pitchFamily="34" charset="0"/>
              </a:rPr>
              <a:t>市场判断失误，损失不少利润</a:t>
            </a:r>
            <a:endParaRPr lang="en-US" altLang="zh-CN" sz="2800" b="1" dirty="0">
              <a:solidFill>
                <a:srgbClr val="17375E"/>
              </a:solidFill>
              <a:latin typeface="Arial" panose="020B0604020202020204" pitchFamily="34" charset="0"/>
              <a:ea typeface="宋体" panose="02010600030101010101" pitchFamily="2" charset="-122"/>
              <a:cs typeface="Microsoft Yahei"/>
              <a:sym typeface="Arial" panose="020B0604020202020204" pitchFamily="34" charset="0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F14B1B65-CD18-4DD8-A61B-FF2B17629087}"/>
              </a:ext>
            </a:extLst>
          </p:cNvPr>
          <p:cNvSpPr/>
          <p:nvPr/>
        </p:nvSpPr>
        <p:spPr>
          <a:xfrm>
            <a:off x="691109" y="2002979"/>
            <a:ext cx="212651" cy="21265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CA9D5D36-77F3-4E7F-ADDE-16A3B922E989}"/>
              </a:ext>
            </a:extLst>
          </p:cNvPr>
          <p:cNvSpPr/>
          <p:nvPr/>
        </p:nvSpPr>
        <p:spPr>
          <a:xfrm>
            <a:off x="691108" y="2548485"/>
            <a:ext cx="212651" cy="21265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70BD408B-586C-4AC8-B6A6-B0DE1490FF3E}"/>
              </a:ext>
            </a:extLst>
          </p:cNvPr>
          <p:cNvSpPr/>
          <p:nvPr/>
        </p:nvSpPr>
        <p:spPr>
          <a:xfrm>
            <a:off x="691108" y="3093991"/>
            <a:ext cx="212651" cy="21265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977079EA-E238-482C-99F2-490B04D427A3}"/>
              </a:ext>
            </a:extLst>
          </p:cNvPr>
          <p:cNvSpPr/>
          <p:nvPr/>
        </p:nvSpPr>
        <p:spPr>
          <a:xfrm>
            <a:off x="705681" y="3639497"/>
            <a:ext cx="212651" cy="21265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60647925-6BFB-4EB4-918F-E57D6D582B22}"/>
              </a:ext>
            </a:extLst>
          </p:cNvPr>
          <p:cNvSpPr/>
          <p:nvPr/>
        </p:nvSpPr>
        <p:spPr>
          <a:xfrm>
            <a:off x="705680" y="4185003"/>
            <a:ext cx="212651" cy="21265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FA9E0D5-71F5-4442-B337-9ACC6BB7B65D}"/>
              </a:ext>
            </a:extLst>
          </p:cNvPr>
          <p:cNvSpPr/>
          <p:nvPr/>
        </p:nvSpPr>
        <p:spPr>
          <a:xfrm>
            <a:off x="705680" y="4730511"/>
            <a:ext cx="212651" cy="21265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2800F2BD-A800-41FC-BE47-24724ABE1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13" y="5377582"/>
            <a:ext cx="10909300" cy="13994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250988-F0D9-4A17-8E13-CE1449A29BC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90"/>
          <a:stretch/>
        </p:blipFill>
        <p:spPr>
          <a:xfrm>
            <a:off x="7188639" y="1933036"/>
            <a:ext cx="4762788" cy="31002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3854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B2F7C778-A4F2-4682-955F-D4799EE64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1CFCB54-995B-4A24-9236-CCE33627986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B710F06-1582-4FF9-B5C9-ED1E1346B450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04A68650-4A14-4D67-8871-6958BE26E5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585666A-99DC-4144-9240-E119BA259C35}"/>
                  </a:ext>
                </a:extLst>
              </p:cNvPr>
              <p:cNvSpPr/>
              <p:nvPr/>
            </p:nvSpPr>
            <p:spPr>
              <a:xfrm>
                <a:off x="0" y="3725332"/>
                <a:ext cx="12192000" cy="313266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6B3E94D-1C63-485B-98F5-31F31D0EEBE0}"/>
                  </a:ext>
                </a:extLst>
              </p:cNvPr>
              <p:cNvSpPr txBox="1"/>
              <p:nvPr/>
            </p:nvSpPr>
            <p:spPr>
              <a:xfrm>
                <a:off x="4042773" y="4048448"/>
                <a:ext cx="4368504" cy="861774"/>
              </a:xfrm>
              <a:prstGeom prst="rect">
                <a:avLst/>
              </a:prstGeom>
              <a:noFill/>
              <a:effectLst>
                <a:reflection blurRad="6350" stA="50000" endA="300" endPos="55000" dir="5400000" sy="-100000" algn="bl" rotWithShape="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5000" b="1" spc="1500" dirty="0">
                    <a:solidFill>
                      <a:schemeClr val="lt1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谢谢大家！</a:t>
                </a:r>
                <a:endParaRPr lang="zh-CN" altLang="en-US" sz="5000" b="1" spc="15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2629569-3AA2-406D-AE99-CED3706C9513}"/>
                  </a:ext>
                </a:extLst>
              </p:cNvPr>
              <p:cNvSpPr txBox="1"/>
              <p:nvPr/>
            </p:nvSpPr>
            <p:spPr>
              <a:xfrm>
                <a:off x="2146842" y="5487769"/>
                <a:ext cx="7898316" cy="64633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3600" b="1" spc="800" dirty="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北美地产学堂</a:t>
                </a:r>
                <a:r>
                  <a:rPr lang="en-US" altLang="zh-CN" sz="3600" b="1" spc="800" dirty="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    </a:t>
                </a:r>
                <a:r>
                  <a:rPr lang="zh-CN" altLang="en-US" sz="3600" b="1" spc="800" dirty="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助你财富增长</a:t>
                </a: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A9D35F4-A9A2-48D4-B202-5D960711B8D2}"/>
                </a:ext>
              </a:extLst>
            </p:cNvPr>
            <p:cNvSpPr/>
            <p:nvPr/>
          </p:nvSpPr>
          <p:spPr>
            <a:xfrm>
              <a:off x="1151335" y="6301781"/>
              <a:ext cx="988933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spc="8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版权所有  禁止转载</a:t>
              </a:r>
            </a:p>
          </p:txBody>
        </p:sp>
        <p:pic>
          <p:nvPicPr>
            <p:cNvPr id="13" name="Picture 21">
              <a:extLst>
                <a:ext uri="{FF2B5EF4-FFF2-40B4-BE49-F238E27FC236}">
                  <a16:creationId xmlns:a16="http://schemas.microsoft.com/office/drawing/2014/main" id="{E682A571-A35F-48CC-B1E0-417F68128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64831" y="76394"/>
              <a:ext cx="3462338" cy="9523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08279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1514;#369070;#40629;#79905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1514;#369070;#40629;#79905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1514;#369070;#40629;#79905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1514;#369070;#40629;#79905;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4431</TotalTime>
  <Words>263</Words>
  <Application>Microsoft Office PowerPoint</Application>
  <PresentationFormat>Widescreen</PresentationFormat>
  <Paragraphs>40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5.2 案例四</vt:lpstr>
      <vt:lpstr>5.2 案例四</vt:lpstr>
      <vt:lpstr>5.2 案例五</vt:lpstr>
      <vt:lpstr>5.2 案例六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怎样通过旧房翻新（House Flipping）赚钱？</dc:title>
  <dc:creator>Jessica .</dc:creator>
  <cp:lastModifiedBy>Yinan Qi</cp:lastModifiedBy>
  <cp:revision>227</cp:revision>
  <dcterms:created xsi:type="dcterms:W3CDTF">2019-12-17T03:52:00Z</dcterms:created>
  <dcterms:modified xsi:type="dcterms:W3CDTF">2020-10-28T16:23:36Z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