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2" r:id="rId3"/>
    <p:sldId id="258" r:id="rId4"/>
    <p:sldId id="261"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8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3D39D-BA59-4D3F-8F1B-48364A831DC5}"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347F0-BCA1-4B8B-9097-A1989D98A6B0}" type="slidenum">
              <a:rPr lang="en-US" smtClean="0"/>
              <a:t>‹#›</a:t>
            </a:fld>
            <a:endParaRPr lang="en-US"/>
          </a:p>
        </p:txBody>
      </p:sp>
    </p:spTree>
    <p:extLst>
      <p:ext uri="{BB962C8B-B14F-4D97-AF65-F5344CB8AC3E}">
        <p14:creationId xmlns:p14="http://schemas.microsoft.com/office/powerpoint/2010/main" val="22146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47F0-BCA1-4B8B-9097-A1989D98A6B0}" type="slidenum">
              <a:rPr lang="en-US" smtClean="0"/>
              <a:t>3</a:t>
            </a:fld>
            <a:endParaRPr lang="en-US"/>
          </a:p>
        </p:txBody>
      </p:sp>
    </p:spTree>
    <p:extLst>
      <p:ext uri="{BB962C8B-B14F-4D97-AF65-F5344CB8AC3E}">
        <p14:creationId xmlns:p14="http://schemas.microsoft.com/office/powerpoint/2010/main" val="282523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578-3A4F-41AA-9F73-B97942E16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A36F3-96B2-4472-B04A-9B8926D98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C43CA0-29CD-4091-9C93-AB9F82E98E8D}"/>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9A020165-70FF-47BE-A3CA-BD2E75B80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ABBA1-A6C7-4620-8BA9-E3CAEED69EB4}"/>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178838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E005-EC73-48E3-8AA2-2215E7108C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B0D84C-3324-4348-AA9C-F29F79516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289EC-4147-42ED-A2EE-6BE45CFE7783}"/>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E6A9B05E-A71F-4BE7-ADE3-DB4E21469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7DB47-68A7-44EC-84B1-996D746A1EAA}"/>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98852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01256-29E8-492B-B3DB-EE2C9FA597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7CD62-34AD-4807-A4A6-9CF8819A4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EE9D5-0FBB-499B-BCE8-030CF5CD5EB6}"/>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49E8C2CB-BB11-4292-B21F-4472B10DB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C365-0084-4ADA-A9F6-AB505466B65A}"/>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308481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FF1F-0E80-464D-8301-24EEDFA46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4EE54-45FC-4ADA-85C7-F55F6E887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D0A97-EF67-4FEF-8E0C-23816A85C275}"/>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CDADF007-4F11-4DFA-A72F-B3C13DC12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39C5D-C92D-4377-908E-38A715EB93FD}"/>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22260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4A69-99CD-4433-8D87-2A0FAAEAA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E507B-B872-452B-B44A-F1D79C9FB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7504C-99D1-482B-BA1B-8DC49F97EB96}"/>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B67869E2-BCDD-49F5-9327-5C400412A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B06A5-FF15-4EC7-A5A4-2FBE9155C212}"/>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402195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CD5C-053A-4668-B11E-F9803CE6B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D497B-073E-4F2F-9898-60C3DBB12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AE483-1684-49A6-9803-6E18A2ED5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01657-EA61-47CB-AA7D-00DC3B90B8D0}"/>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6" name="Footer Placeholder 5">
            <a:extLst>
              <a:ext uri="{FF2B5EF4-FFF2-40B4-BE49-F238E27FC236}">
                <a16:creationId xmlns:a16="http://schemas.microsoft.com/office/drawing/2014/main" id="{1B29D6D7-95DB-4015-9667-AF83FBE1E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03E3F-D341-45EB-A2E6-D14C942C0FF6}"/>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303046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B3BD-26A8-4562-9146-12A0C87C1E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D16EF1-22FC-4003-9FEB-50C38746F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D4E2B2-67BC-4B90-ACBD-15D2C1E04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12CEE-986C-4091-A49F-4961D24EB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E1CCF-F713-4C79-951B-E06263D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3E2F42-460C-4E24-A864-EEF86EE8C37F}"/>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8" name="Footer Placeholder 7">
            <a:extLst>
              <a:ext uri="{FF2B5EF4-FFF2-40B4-BE49-F238E27FC236}">
                <a16:creationId xmlns:a16="http://schemas.microsoft.com/office/drawing/2014/main" id="{1E89CB71-8775-4AD5-AE87-5C5D73E65B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1FC938-6794-4E09-96D5-7E357AD735E5}"/>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53066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D7AB-7114-4AF1-A05E-DABAFF1C5B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00088-455C-4FAB-AE11-4CF04104281A}"/>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4" name="Footer Placeholder 3">
            <a:extLst>
              <a:ext uri="{FF2B5EF4-FFF2-40B4-BE49-F238E27FC236}">
                <a16:creationId xmlns:a16="http://schemas.microsoft.com/office/drawing/2014/main" id="{FC4D4B7E-8266-48FD-A880-BB36A86795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0D5F31-65DF-4F53-85A3-4E9FA9FA0E4B}"/>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258650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3715A-59D9-4906-B86A-BCB95B0B7B0F}"/>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3" name="Footer Placeholder 2">
            <a:extLst>
              <a:ext uri="{FF2B5EF4-FFF2-40B4-BE49-F238E27FC236}">
                <a16:creationId xmlns:a16="http://schemas.microsoft.com/office/drawing/2014/main" id="{1A2E29F2-D898-4FF9-93AA-001C75B2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576D07-FB95-4009-8FA5-31BD6B077279}"/>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347172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471F-F2D8-4AED-BF8A-F16554687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53B58-4FF8-48D3-9122-D2BF0288F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DDBCC4-A06F-46C2-8907-A3DD6AD1B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DB0E3-B5DA-4919-BB97-F8D94AC97ABF}"/>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6" name="Footer Placeholder 5">
            <a:extLst>
              <a:ext uri="{FF2B5EF4-FFF2-40B4-BE49-F238E27FC236}">
                <a16:creationId xmlns:a16="http://schemas.microsoft.com/office/drawing/2014/main" id="{675CE96B-FDB0-4FD4-AEA7-0F3AA7B6C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A778B-572E-4A60-AD43-0B81239AF2EE}"/>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262523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B765-C3CE-4180-81B0-5BDBBA435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031EE-1184-4E13-BC61-79704E57FC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B99B9-EBAE-4FEB-8255-2D622D3B3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CE2CF-64F0-4AD6-829E-653723B6CD18}"/>
              </a:ext>
            </a:extLst>
          </p:cNvPr>
          <p:cNvSpPr>
            <a:spLocks noGrp="1"/>
          </p:cNvSpPr>
          <p:nvPr>
            <p:ph type="dt" sz="half" idx="10"/>
          </p:nvPr>
        </p:nvSpPr>
        <p:spPr/>
        <p:txBody>
          <a:bodyPr/>
          <a:lstStyle/>
          <a:p>
            <a:fld id="{6C01B6AD-C73A-46B0-9A4E-DF4006994670}" type="datetimeFigureOut">
              <a:rPr lang="en-US" smtClean="0"/>
              <a:t>1/16/2021</a:t>
            </a:fld>
            <a:endParaRPr lang="en-US"/>
          </a:p>
        </p:txBody>
      </p:sp>
      <p:sp>
        <p:nvSpPr>
          <p:cNvPr id="6" name="Footer Placeholder 5">
            <a:extLst>
              <a:ext uri="{FF2B5EF4-FFF2-40B4-BE49-F238E27FC236}">
                <a16:creationId xmlns:a16="http://schemas.microsoft.com/office/drawing/2014/main" id="{E750F25C-2EFF-4755-B522-092991DE4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7B5D-043C-4096-9D89-B7076D8C63AF}"/>
              </a:ext>
            </a:extLst>
          </p:cNvPr>
          <p:cNvSpPr>
            <a:spLocks noGrp="1"/>
          </p:cNvSpPr>
          <p:nvPr>
            <p:ph type="sldNum" sz="quarter" idx="12"/>
          </p:nvPr>
        </p:nvSpPr>
        <p:spPr/>
        <p:txBody>
          <a:bodyPr/>
          <a:lstStyle/>
          <a:p>
            <a:fld id="{AA5D6FBB-E148-465A-ACDC-907A3DFBB48D}" type="slidenum">
              <a:rPr lang="en-US" smtClean="0"/>
              <a:t>‹#›</a:t>
            </a:fld>
            <a:endParaRPr lang="en-US"/>
          </a:p>
        </p:txBody>
      </p:sp>
    </p:spTree>
    <p:extLst>
      <p:ext uri="{BB962C8B-B14F-4D97-AF65-F5344CB8AC3E}">
        <p14:creationId xmlns:p14="http://schemas.microsoft.com/office/powerpoint/2010/main" val="16226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8B5D8-7711-4F91-A348-26C26EC7E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46D00-62BB-4C42-8148-7A5D3FE1E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DBC40-8048-4A35-AB7A-4E25EE1D4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1B6AD-C73A-46B0-9A4E-DF4006994670}" type="datetimeFigureOut">
              <a:rPr lang="en-US" smtClean="0"/>
              <a:t>1/16/2021</a:t>
            </a:fld>
            <a:endParaRPr lang="en-US"/>
          </a:p>
        </p:txBody>
      </p:sp>
      <p:sp>
        <p:nvSpPr>
          <p:cNvPr id="5" name="Footer Placeholder 4">
            <a:extLst>
              <a:ext uri="{FF2B5EF4-FFF2-40B4-BE49-F238E27FC236}">
                <a16:creationId xmlns:a16="http://schemas.microsoft.com/office/drawing/2014/main" id="{31693C97-EFCD-455B-A5C4-6632923C8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61E947-3CEE-4BE6-9535-9B7E43E0A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D6FBB-E148-465A-ACDC-907A3DFBB48D}" type="slidenum">
              <a:rPr lang="en-US" smtClean="0"/>
              <a:t>‹#›</a:t>
            </a:fld>
            <a:endParaRPr lang="en-US"/>
          </a:p>
        </p:txBody>
      </p:sp>
    </p:spTree>
    <p:extLst>
      <p:ext uri="{BB962C8B-B14F-4D97-AF65-F5344CB8AC3E}">
        <p14:creationId xmlns:p14="http://schemas.microsoft.com/office/powerpoint/2010/main" val="29316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rylandbankruptcy.com/nondischarge.html" TargetMode="External"/><Relationship Id="rId2" Type="http://schemas.openxmlformats.org/officeDocument/2006/relationships/hyperlink" Target="http://www.marylandbankruptcy.com/exemp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arylandbankruptcy.com/means-test/" TargetMode="External"/><Relationship Id="rId2" Type="http://schemas.openxmlformats.org/officeDocument/2006/relationships/hyperlink" Target="http://www.marylandbankruptcy.com/exemptions.html" TargetMode="External"/><Relationship Id="rId1" Type="http://schemas.openxmlformats.org/officeDocument/2006/relationships/slideLayout" Target="../slideLayouts/slideLayout2.xml"/><Relationship Id="rId4" Type="http://schemas.openxmlformats.org/officeDocument/2006/relationships/hyperlink" Target="http://www.marylandbankruptcy.com/chapter7.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newyorkbankruptcylaw.com/exemption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newyorkbankruptcylaw.com/chapter7.html" TargetMode="External"/><Relationship Id="rId4" Type="http://schemas.openxmlformats.org/officeDocument/2006/relationships/hyperlink" Target="http://www.newyorkbankruptcylaw.com/means-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newyorkbankruptcylaw.com/nondischarge.html" TargetMode="External"/><Relationship Id="rId2" Type="http://schemas.openxmlformats.org/officeDocument/2006/relationships/hyperlink" Target="http://www.newyorkbankruptcylaw.com/exemp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E820-879C-4E66-9B77-AC20B251076F}"/>
              </a:ext>
            </a:extLst>
          </p:cNvPr>
          <p:cNvSpPr>
            <a:spLocks noGrp="1"/>
          </p:cNvSpPr>
          <p:nvPr>
            <p:ph type="title"/>
          </p:nvPr>
        </p:nvSpPr>
        <p:spPr/>
        <p:txBody>
          <a:bodyPr/>
          <a:lstStyle/>
          <a:p>
            <a:pPr algn="l"/>
            <a:r>
              <a:rPr lang="en-US" b="0" i="0" u="none" strike="noStrike" dirty="0">
                <a:solidFill>
                  <a:srgbClr val="000000"/>
                </a:solidFill>
                <a:effectLst/>
                <a:latin typeface="Yanone Kaffeesatz"/>
              </a:rPr>
              <a:t>Maryland Chapter 7 bankruptcy information</a:t>
            </a:r>
          </a:p>
        </p:txBody>
      </p:sp>
      <p:sp>
        <p:nvSpPr>
          <p:cNvPr id="7" name="Content Placeholder 6">
            <a:extLst>
              <a:ext uri="{FF2B5EF4-FFF2-40B4-BE49-F238E27FC236}">
                <a16:creationId xmlns:a16="http://schemas.microsoft.com/office/drawing/2014/main" id="{55EF2C3A-E408-45B8-A8AF-EA8934B8E68B}"/>
              </a:ext>
            </a:extLst>
          </p:cNvPr>
          <p:cNvSpPr>
            <a:spLocks noGrp="1"/>
          </p:cNvSpPr>
          <p:nvPr>
            <p:ph idx="1"/>
          </p:nvPr>
        </p:nvSpPr>
        <p:spPr/>
        <p:txBody>
          <a:bodyPr>
            <a:normAutofit fontScale="62500" lnSpcReduction="20000"/>
          </a:bodyPr>
          <a:lstStyle/>
          <a:p>
            <a:pPr algn="l"/>
            <a:r>
              <a:rPr lang="en-US" b="0" i="0" u="none" strike="noStrike" dirty="0">
                <a:solidFill>
                  <a:srgbClr val="333333"/>
                </a:solidFill>
                <a:effectLst/>
                <a:latin typeface="Lora"/>
              </a:rPr>
              <a:t>In a Chapter 7 bankruptcy you wipe out your debts and get a “Fresh Start”. Chapter 7 bankruptcy is a liquidation where the trustee collects all of your assets and sells any assets which are not exempt. (see </a:t>
            </a:r>
            <a:r>
              <a:rPr lang="en-US" b="1" i="0" u="sng" strike="noStrike" dirty="0">
                <a:solidFill>
                  <a:srgbClr val="660000"/>
                </a:solidFill>
                <a:effectLst/>
                <a:latin typeface="Lora"/>
                <a:hlinkClick r:id="rId2" tooltip="Maryland Bankruptcy Exemptions"/>
              </a:rPr>
              <a:t>Maryland Exemptions</a:t>
            </a:r>
            <a:r>
              <a:rPr lang="en-US" b="0" i="0" u="none" strike="noStrike" dirty="0">
                <a:solidFill>
                  <a:srgbClr val="333333"/>
                </a:solidFill>
                <a:effectLst/>
                <a:latin typeface="Lora"/>
              </a:rPr>
              <a:t>) The trustee sells the assets and pays you, the debtor, any amount exempted. The net proceeds of the liquidation are then distributed to your creditors with a commission taken by the trustee overseeing the distribution.</a:t>
            </a:r>
          </a:p>
          <a:p>
            <a:pPr algn="l"/>
            <a:r>
              <a:rPr lang="en-US" b="0" i="0" u="none" strike="noStrike" dirty="0">
                <a:solidFill>
                  <a:srgbClr val="333333"/>
                </a:solidFill>
                <a:effectLst/>
                <a:latin typeface="Lora"/>
              </a:rPr>
              <a:t>Certain debts cannot be discharged in a Chapter 7 bankruptcy, such as alimony, child support, fraudulent debts, certain taxes, student loans, and certain items charged. (see </a:t>
            </a:r>
            <a:r>
              <a:rPr lang="en-US" b="1" i="0" u="sng" strike="noStrike" dirty="0">
                <a:solidFill>
                  <a:srgbClr val="660000"/>
                </a:solidFill>
                <a:effectLst/>
                <a:latin typeface="Lora"/>
                <a:hlinkClick r:id="rId3" tooltip="California Non-Dischargeable Debts"/>
              </a:rPr>
              <a:t>Maryland Non-Dischargeable Debts</a:t>
            </a:r>
            <a:r>
              <a:rPr lang="en-US" b="0" i="0" u="none" strike="noStrike" dirty="0">
                <a:solidFill>
                  <a:srgbClr val="333333"/>
                </a:solidFill>
                <a:effectLst/>
                <a:latin typeface="Lora"/>
              </a:rPr>
              <a:t>) In most Chapter 7 cases, the debtor has large credit card debt and other unsecured bills and very few assets. In the vast majority of cases a Chapter 7  bankruptcy is able to completely eliminate all of these debts.</a:t>
            </a:r>
          </a:p>
          <a:p>
            <a:pPr algn="l"/>
            <a:r>
              <a:rPr lang="en-US" b="0" i="0" u="none" strike="noStrike" dirty="0">
                <a:solidFill>
                  <a:srgbClr val="333333"/>
                </a:solidFill>
                <a:effectLst/>
                <a:latin typeface="Lora"/>
              </a:rPr>
              <a:t>You may keep certain secured debts such as your car or your furniture or house by reaffirming those debts. To do so, you must sign a voluntary “Reaffirmation Agreement”. If you decide that you want to keep your house or your car or your furniture, and you reaffirm the debt, you cannot bankrupt (or wipe-out) that debt again for eight years. You will still owe that debt and you must continue to pay it just as you were obligated to continue to pay it before you filed bankruptcy. In order to reaffirm the debt, you must also bring it current. In other words, if you are three or four months behind, then you must pay the back payments which are due in order to reaffirm it. You can selectively reaffirm your debts – you can state that you wish to keep the house and the furniture, but that you want the car and the jewelry to go back to the respective Creditors.</a:t>
            </a:r>
          </a:p>
          <a:p>
            <a:pPr algn="l"/>
            <a:r>
              <a:rPr lang="en-US" b="0" i="0" u="none" strike="noStrike" dirty="0">
                <a:solidFill>
                  <a:srgbClr val="333333"/>
                </a:solidFill>
                <a:effectLst/>
                <a:latin typeface="Lora"/>
              </a:rPr>
              <a:t>Reaffirmation agreements can be set aside during the earlier of 60 days after the agreement is filed with the Court, or upon the Court’s issuance of an Order of Discharge.</a:t>
            </a:r>
          </a:p>
          <a:p>
            <a:endParaRPr lang="en-US" dirty="0"/>
          </a:p>
        </p:txBody>
      </p:sp>
      <p:sp>
        <p:nvSpPr>
          <p:cNvPr id="9" name="TextBox 8">
            <a:extLst>
              <a:ext uri="{FF2B5EF4-FFF2-40B4-BE49-F238E27FC236}">
                <a16:creationId xmlns:a16="http://schemas.microsoft.com/office/drawing/2014/main" id="{4138811B-C190-49D3-90D0-8C94FF3D24BD}"/>
              </a:ext>
            </a:extLst>
          </p:cNvPr>
          <p:cNvSpPr txBox="1"/>
          <p:nvPr/>
        </p:nvSpPr>
        <p:spPr>
          <a:xfrm>
            <a:off x="838200" y="6176963"/>
            <a:ext cx="6096000" cy="369332"/>
          </a:xfrm>
          <a:prstGeom prst="rect">
            <a:avLst/>
          </a:prstGeom>
          <a:noFill/>
        </p:spPr>
        <p:txBody>
          <a:bodyPr wrap="square">
            <a:spAutoFit/>
          </a:bodyPr>
          <a:lstStyle/>
          <a:p>
            <a:r>
              <a:rPr lang="en-US" dirty="0"/>
              <a:t>http://www.marylandbankruptcy.com/chapter7.html</a:t>
            </a:r>
          </a:p>
        </p:txBody>
      </p:sp>
    </p:spTree>
    <p:extLst>
      <p:ext uri="{BB962C8B-B14F-4D97-AF65-F5344CB8AC3E}">
        <p14:creationId xmlns:p14="http://schemas.microsoft.com/office/powerpoint/2010/main" val="264925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B61C-29F3-456D-A852-648A846F7083}"/>
              </a:ext>
            </a:extLst>
          </p:cNvPr>
          <p:cNvSpPr>
            <a:spLocks noGrp="1"/>
          </p:cNvSpPr>
          <p:nvPr>
            <p:ph type="title"/>
          </p:nvPr>
        </p:nvSpPr>
        <p:spPr/>
        <p:txBody>
          <a:bodyPr/>
          <a:lstStyle/>
          <a:p>
            <a:r>
              <a:rPr lang="en-US" b="0" i="0" u="none" strike="noStrike" dirty="0">
                <a:solidFill>
                  <a:srgbClr val="000000"/>
                </a:solidFill>
                <a:effectLst/>
                <a:latin typeface="Yanone Kaffeesatz"/>
              </a:rPr>
              <a:t>Maryland Chapter 13 Bankruptcy Information</a:t>
            </a:r>
            <a:br>
              <a:rPr lang="en-US" b="0" i="0" u="none" strike="noStrike" dirty="0">
                <a:solidFill>
                  <a:srgbClr val="000000"/>
                </a:solidFill>
                <a:effectLst/>
                <a:latin typeface="Yanone Kaffeesatz"/>
              </a:rPr>
            </a:br>
            <a:endParaRPr lang="en-US" dirty="0"/>
          </a:p>
        </p:txBody>
      </p:sp>
      <p:sp>
        <p:nvSpPr>
          <p:cNvPr id="3" name="Content Placeholder 2">
            <a:extLst>
              <a:ext uri="{FF2B5EF4-FFF2-40B4-BE49-F238E27FC236}">
                <a16:creationId xmlns:a16="http://schemas.microsoft.com/office/drawing/2014/main" id="{C5E9FC73-D0B6-4940-BAF5-4DE2BBFF76F0}"/>
              </a:ext>
            </a:extLst>
          </p:cNvPr>
          <p:cNvSpPr>
            <a:spLocks noGrp="1"/>
          </p:cNvSpPr>
          <p:nvPr>
            <p:ph idx="1"/>
          </p:nvPr>
        </p:nvSpPr>
        <p:spPr/>
        <p:txBody>
          <a:bodyPr>
            <a:normAutofit fontScale="62500" lnSpcReduction="20000"/>
          </a:bodyPr>
          <a:lstStyle/>
          <a:p>
            <a:pPr algn="l"/>
            <a:r>
              <a:rPr lang="en-US" b="0" i="0" u="none" strike="noStrike" dirty="0">
                <a:solidFill>
                  <a:srgbClr val="333333"/>
                </a:solidFill>
                <a:effectLst/>
                <a:latin typeface="Lora"/>
              </a:rPr>
              <a:t>Under a chapter 13 bankruptcy, a debtor proposes a 3-5 year repayment plan to the creditors offering to pay off all or part of the debts from the debtor’s future income. You can use Chapter 13 to prevent a house foreclosure; make up missed car or mortgage payments; pay back taxes; stop interest from accruing on your tax debt (local, Maryland state, or federal); keep valuable non-exempt property (see </a:t>
            </a:r>
            <a:r>
              <a:rPr lang="en-US" b="1" i="0" u="sng" strike="noStrike" dirty="0">
                <a:solidFill>
                  <a:srgbClr val="660000"/>
                </a:solidFill>
                <a:effectLst/>
                <a:latin typeface="Lora"/>
                <a:hlinkClick r:id="rId2" tooltip="Maryland Bankruptcy Exemptions"/>
              </a:rPr>
              <a:t>Maryland exemptions</a:t>
            </a:r>
            <a:r>
              <a:rPr lang="en-US" b="0" i="0" u="none" strike="noStrike" dirty="0">
                <a:solidFill>
                  <a:srgbClr val="333333"/>
                </a:solidFill>
                <a:effectLst/>
                <a:latin typeface="Lora"/>
              </a:rPr>
              <a:t>); and more. If you can stick to the terms of your repayment agreement, all your remaining dischargeable debt will be released at the end of the plan (typically three to five years). The amount to be repaid is determined by several factors including the debtor’s disposable income as is usually determined as part of the </a:t>
            </a:r>
            <a:r>
              <a:rPr lang="en-US" b="1" i="0" u="sng" strike="noStrike" dirty="0">
                <a:solidFill>
                  <a:srgbClr val="660000"/>
                </a:solidFill>
                <a:effectLst/>
                <a:latin typeface="Lora"/>
                <a:hlinkClick r:id="rId3" tooltip="California Bankruptcy Means Test"/>
              </a:rPr>
              <a:t>Maryland Means Test</a:t>
            </a:r>
            <a:r>
              <a:rPr lang="en-US" b="0" i="0" u="none" strike="noStrike" dirty="0">
                <a:solidFill>
                  <a:srgbClr val="333333"/>
                </a:solidFill>
                <a:effectLst/>
                <a:latin typeface="Lora"/>
              </a:rPr>
              <a:t>. In addition, the total amount paid to creditors under the Chapter 13 plan must also be at least as much as creditors would have received if the debtor filed a </a:t>
            </a:r>
            <a:r>
              <a:rPr lang="en-US" b="1" i="0" u="sng" strike="noStrike" dirty="0">
                <a:solidFill>
                  <a:srgbClr val="660000"/>
                </a:solidFill>
                <a:effectLst/>
                <a:latin typeface="Lora"/>
                <a:hlinkClick r:id="rId4" tooltip="Maryland Chapter 7 bankruptcy information"/>
              </a:rPr>
              <a:t>Chapter 7 bankruptcy</a:t>
            </a:r>
            <a:r>
              <a:rPr lang="en-US" b="0" i="0" u="none" strike="noStrike" dirty="0">
                <a:solidFill>
                  <a:srgbClr val="333333"/>
                </a:solidFill>
                <a:effectLst/>
                <a:latin typeface="Lora"/>
              </a:rPr>
              <a:t>. To file Chapter 13 bankruptcy you must have a “regular source of income” and have some disposable income to apply towards your Chapter 13 payment plan.</a:t>
            </a:r>
          </a:p>
          <a:p>
            <a:pPr algn="l"/>
            <a:r>
              <a:rPr lang="en-US" b="0" i="0" u="none" strike="noStrike" dirty="0">
                <a:solidFill>
                  <a:srgbClr val="333333"/>
                </a:solidFill>
                <a:effectLst/>
                <a:latin typeface="Lora"/>
              </a:rPr>
              <a:t>Chapter 13 bankruptcy is generally used by debtors who want to keep secured assets, such as a home or car, when they have more equity in the secured assets than they can protect with their </a:t>
            </a:r>
            <a:r>
              <a:rPr lang="en-US" b="1" i="0" u="sng" strike="noStrike" dirty="0">
                <a:solidFill>
                  <a:srgbClr val="660000"/>
                </a:solidFill>
                <a:effectLst/>
                <a:latin typeface="Lora"/>
                <a:hlinkClick r:id="rId2" tooltip="Maryland Bankruptcy Exemptions"/>
              </a:rPr>
              <a:t>Maryland bankruptcy exemptions</a:t>
            </a:r>
            <a:r>
              <a:rPr lang="en-US" b="0" i="0" u="none" strike="noStrike" dirty="0">
                <a:solidFill>
                  <a:srgbClr val="333333"/>
                </a:solidFill>
                <a:effectLst/>
                <a:latin typeface="Lora"/>
              </a:rPr>
              <a:t>. Chapter 13 bankruptcy is a reorganization whereas </a:t>
            </a:r>
            <a:r>
              <a:rPr lang="en-US" b="1" i="0" u="sng" strike="noStrike" dirty="0">
                <a:solidFill>
                  <a:srgbClr val="660000"/>
                </a:solidFill>
                <a:effectLst/>
                <a:latin typeface="Lora"/>
                <a:hlinkClick r:id="rId4" tooltip="Maryland Chapter 7 bankruptcy information"/>
              </a:rPr>
              <a:t>Chapter 7 bankruptcy</a:t>
            </a:r>
            <a:r>
              <a:rPr lang="en-US" b="0" i="0" u="none" strike="noStrike" dirty="0">
                <a:solidFill>
                  <a:srgbClr val="333333"/>
                </a:solidFill>
                <a:effectLst/>
                <a:latin typeface="Lora"/>
              </a:rPr>
              <a:t> is a liquidation.</a:t>
            </a:r>
          </a:p>
          <a:p>
            <a:pPr algn="l"/>
            <a:r>
              <a:rPr lang="en-US" b="0" i="0" u="none" strike="noStrike" dirty="0">
                <a:solidFill>
                  <a:srgbClr val="333333"/>
                </a:solidFill>
                <a:effectLst/>
                <a:latin typeface="Lora"/>
              </a:rPr>
              <a:t>A chapter 13 bankruptcy allows them to make up their overdue payments over time and to reinstate the original agreement. Where a debtor has valuable nonexempt property and wants to keep it, a chapter 13 may be a better option. However, for the vast majority of individuals who simply want to eliminate their heavy debt burden without paying any of it back, </a:t>
            </a:r>
            <a:r>
              <a:rPr lang="en-US" b="1" i="0" u="sng" strike="noStrike" dirty="0">
                <a:solidFill>
                  <a:srgbClr val="660000"/>
                </a:solidFill>
                <a:effectLst/>
                <a:latin typeface="Lora"/>
                <a:hlinkClick r:id="rId4" tooltip="Maryland Chapter 7 bankruptcy information"/>
              </a:rPr>
              <a:t>Chapter 7</a:t>
            </a:r>
            <a:r>
              <a:rPr lang="en-US" b="0" i="0" u="none" strike="noStrike" dirty="0">
                <a:solidFill>
                  <a:srgbClr val="333333"/>
                </a:solidFill>
                <a:effectLst/>
                <a:latin typeface="Lora"/>
              </a:rPr>
              <a:t> provides the most attractive choice.</a:t>
            </a:r>
          </a:p>
          <a:p>
            <a:endParaRPr lang="en-US" dirty="0"/>
          </a:p>
        </p:txBody>
      </p:sp>
      <p:sp>
        <p:nvSpPr>
          <p:cNvPr id="5" name="TextBox 4">
            <a:extLst>
              <a:ext uri="{FF2B5EF4-FFF2-40B4-BE49-F238E27FC236}">
                <a16:creationId xmlns:a16="http://schemas.microsoft.com/office/drawing/2014/main" id="{45413127-A9D2-45D7-9A8E-E8C027066D8E}"/>
              </a:ext>
            </a:extLst>
          </p:cNvPr>
          <p:cNvSpPr txBox="1"/>
          <p:nvPr/>
        </p:nvSpPr>
        <p:spPr>
          <a:xfrm>
            <a:off x="1117600" y="6123543"/>
            <a:ext cx="6096000" cy="369332"/>
          </a:xfrm>
          <a:prstGeom prst="rect">
            <a:avLst/>
          </a:prstGeom>
          <a:noFill/>
        </p:spPr>
        <p:txBody>
          <a:bodyPr wrap="square">
            <a:spAutoFit/>
          </a:bodyPr>
          <a:lstStyle/>
          <a:p>
            <a:r>
              <a:rPr lang="en-US" dirty="0"/>
              <a:t>http://www.marylandbankruptcy.com/chapter13.html</a:t>
            </a:r>
          </a:p>
        </p:txBody>
      </p:sp>
    </p:spTree>
    <p:extLst>
      <p:ext uri="{BB962C8B-B14F-4D97-AF65-F5344CB8AC3E}">
        <p14:creationId xmlns:p14="http://schemas.microsoft.com/office/powerpoint/2010/main" val="260359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4EF6-5C15-42EC-937E-F5095B334024}"/>
              </a:ext>
            </a:extLst>
          </p:cNvPr>
          <p:cNvSpPr>
            <a:spLocks noGrp="1"/>
          </p:cNvSpPr>
          <p:nvPr>
            <p:ph type="title"/>
          </p:nvPr>
        </p:nvSpPr>
        <p:spPr/>
        <p:txBody>
          <a:bodyPr/>
          <a:lstStyle/>
          <a:p>
            <a:r>
              <a:rPr lang="en-US" b="0" i="0" u="none" strike="noStrike" dirty="0">
                <a:solidFill>
                  <a:srgbClr val="000000"/>
                </a:solidFill>
                <a:effectLst/>
                <a:latin typeface="Yanone Kaffeesatz"/>
              </a:rPr>
              <a:t>New York Chapter 13 Bankruptcy Information</a:t>
            </a:r>
            <a:br>
              <a:rPr lang="en-US" b="0" i="0" u="none" strike="noStrike" dirty="0">
                <a:solidFill>
                  <a:srgbClr val="000000"/>
                </a:solidFill>
                <a:effectLst/>
                <a:latin typeface="Yanone Kaffeesatz"/>
              </a:rPr>
            </a:br>
            <a:endParaRPr lang="en-US" dirty="0"/>
          </a:p>
        </p:txBody>
      </p:sp>
      <p:sp>
        <p:nvSpPr>
          <p:cNvPr id="12" name="TextBox 11">
            <a:extLst>
              <a:ext uri="{FF2B5EF4-FFF2-40B4-BE49-F238E27FC236}">
                <a16:creationId xmlns:a16="http://schemas.microsoft.com/office/drawing/2014/main" id="{B7BB74AE-F1A2-4DAC-B48D-67BACD820B03}"/>
              </a:ext>
            </a:extLst>
          </p:cNvPr>
          <p:cNvSpPr txBox="1"/>
          <p:nvPr/>
        </p:nvSpPr>
        <p:spPr>
          <a:xfrm>
            <a:off x="838200" y="1354667"/>
            <a:ext cx="10714566" cy="4861209"/>
          </a:xfrm>
          <a:prstGeom prst="rect">
            <a:avLst/>
          </a:prstGeom>
          <a:noFill/>
        </p:spPr>
        <p:txBody>
          <a:bodyPr wrap="square">
            <a:spAutoFit/>
          </a:bodyPr>
          <a:lstStyle/>
          <a:p>
            <a:pPr algn="l"/>
            <a:r>
              <a:rPr lang="en-US" b="0" i="0" u="none" strike="noStrike" dirty="0">
                <a:solidFill>
                  <a:srgbClr val="333333"/>
                </a:solidFill>
                <a:effectLst/>
                <a:latin typeface="Lora"/>
              </a:rPr>
              <a:t>Under a chapter 13 bankruptcy, a debtor proposes a 3-5 year repayment plan to the creditors offering to pay off all or part of the debts from the debtor’s future income. You can use Chapter 13 to prevent a house foreclosure; make up missed car or mortgage payments; pay back taxes; stop interest from accruing on your tax debt (local, New York state, or federal); keep valuable non-exempt property (see </a:t>
            </a:r>
            <a:r>
              <a:rPr lang="en-US" b="1" i="0" u="sng" strike="noStrike" dirty="0">
                <a:solidFill>
                  <a:srgbClr val="000033"/>
                </a:solidFill>
                <a:effectLst/>
                <a:latin typeface="Lora"/>
                <a:hlinkClick r:id="rId3" tooltip="New York Bankruptcy Exemptions"/>
              </a:rPr>
              <a:t>New York exemptions</a:t>
            </a:r>
            <a:r>
              <a:rPr lang="en-US" b="0" i="0" u="none" strike="noStrike" dirty="0">
                <a:solidFill>
                  <a:srgbClr val="333333"/>
                </a:solidFill>
                <a:effectLst/>
                <a:latin typeface="Lora"/>
              </a:rPr>
              <a:t>); and more. If you can stick to the terms of your repayment agreement, all your remaining dischargeable debt will be released at the end of the plan (typically three to five years). The amount to be repaid is determined by several factors including the debtor’s disposable income as is usually determined as part of the </a:t>
            </a:r>
            <a:r>
              <a:rPr lang="en-US" b="1" i="0" u="sng" strike="noStrike" dirty="0">
                <a:solidFill>
                  <a:srgbClr val="000033"/>
                </a:solidFill>
                <a:effectLst/>
                <a:latin typeface="Lora"/>
                <a:hlinkClick r:id="rId4" tooltip="California Bankruptcy Means Test"/>
              </a:rPr>
              <a:t>New York Means Test</a:t>
            </a:r>
            <a:r>
              <a:rPr lang="en-US" b="0" i="0" u="none" strike="noStrike" dirty="0">
                <a:solidFill>
                  <a:srgbClr val="333333"/>
                </a:solidFill>
                <a:effectLst/>
                <a:latin typeface="Lora"/>
              </a:rPr>
              <a:t>. In addition, the total amount paid to creditors under the Chapter 13 plan must also be at least as much as creditors would have received if the debtor filed a </a:t>
            </a:r>
            <a:r>
              <a:rPr lang="en-US" b="1" i="0" u="sng" strike="noStrike" dirty="0">
                <a:solidFill>
                  <a:srgbClr val="000033"/>
                </a:solidFill>
                <a:effectLst/>
                <a:latin typeface="Lora"/>
                <a:hlinkClick r:id="rId5" tooltip="New York Chapter 7 bankruptcy information"/>
              </a:rPr>
              <a:t>Chapter 7 bankruptcy</a:t>
            </a:r>
            <a:r>
              <a:rPr lang="en-US" b="0" i="0" u="none" strike="noStrike" dirty="0">
                <a:solidFill>
                  <a:srgbClr val="333333"/>
                </a:solidFill>
                <a:effectLst/>
                <a:latin typeface="Lora"/>
              </a:rPr>
              <a:t>. To file Chapter 13 bankruptcy you must have a “regular source of income” and have some disposable income to apply towards your Chapter 13 payment plan.</a:t>
            </a:r>
          </a:p>
          <a:p>
            <a:pPr algn="l"/>
            <a:r>
              <a:rPr lang="en-US" b="0" i="0" u="none" strike="noStrike" dirty="0">
                <a:solidFill>
                  <a:srgbClr val="333333"/>
                </a:solidFill>
                <a:effectLst/>
                <a:latin typeface="Lora"/>
              </a:rPr>
              <a:t>Chapter 13 bankruptcy is generally used by debtors who want to keep secured assets, such as a home or car, when they have more equity in the secured assets than they can protect with their </a:t>
            </a:r>
            <a:r>
              <a:rPr lang="en-US" b="1" i="0" u="sng" strike="noStrike" dirty="0">
                <a:solidFill>
                  <a:srgbClr val="000033"/>
                </a:solidFill>
                <a:effectLst/>
                <a:latin typeface="Lora"/>
                <a:hlinkClick r:id="rId3" tooltip="New York Bankruptcy Exemptions"/>
              </a:rPr>
              <a:t>New York bankruptcy exemptions</a:t>
            </a:r>
            <a:r>
              <a:rPr lang="en-US" b="0" i="0" u="none" strike="noStrike" dirty="0">
                <a:solidFill>
                  <a:srgbClr val="333333"/>
                </a:solidFill>
                <a:effectLst/>
                <a:latin typeface="Lora"/>
              </a:rPr>
              <a:t>. Chapter 13 bankruptcy is a reorganization whereas </a:t>
            </a:r>
            <a:r>
              <a:rPr lang="en-US" b="1" i="0" u="sng" strike="noStrike" dirty="0">
                <a:solidFill>
                  <a:srgbClr val="000033"/>
                </a:solidFill>
                <a:effectLst/>
                <a:latin typeface="Lora"/>
                <a:hlinkClick r:id="rId5" tooltip="New York Chapter 7 bankruptcy information"/>
              </a:rPr>
              <a:t>Chapter 7 bankruptcy</a:t>
            </a:r>
            <a:r>
              <a:rPr lang="en-US" b="0" i="0" u="none" strike="noStrike" dirty="0">
                <a:solidFill>
                  <a:srgbClr val="333333"/>
                </a:solidFill>
                <a:effectLst/>
                <a:latin typeface="Lora"/>
              </a:rPr>
              <a:t> is a liquidation.</a:t>
            </a:r>
          </a:p>
          <a:p>
            <a:pPr algn="l"/>
            <a:r>
              <a:rPr lang="en-US" b="0" i="0" u="none" strike="noStrike" dirty="0">
                <a:solidFill>
                  <a:srgbClr val="333333"/>
                </a:solidFill>
                <a:effectLst/>
                <a:latin typeface="Lora"/>
              </a:rPr>
              <a:t>A chapter 13 bankruptcy allows them to make up their overdue payments over time and to reinstate the original agreement. Where a debtor has valuable nonexempt property and wants to keep it, a chapter 13 may be a better option. However, for the vast majority of individuals who simply want to eliminate their heavy debt burden without paying any of it back, </a:t>
            </a:r>
            <a:r>
              <a:rPr lang="en-US" b="1" i="0" u="sng" strike="noStrike" dirty="0">
                <a:solidFill>
                  <a:srgbClr val="000033"/>
                </a:solidFill>
                <a:effectLst/>
                <a:latin typeface="Lora"/>
                <a:hlinkClick r:id="rId5" tooltip="New York Chapter 7 bankruptcy information"/>
              </a:rPr>
              <a:t>Chapter 7</a:t>
            </a:r>
            <a:r>
              <a:rPr lang="en-US" b="0" i="0" u="none" strike="noStrike" dirty="0">
                <a:solidFill>
                  <a:srgbClr val="333333"/>
                </a:solidFill>
                <a:effectLst/>
                <a:latin typeface="Lora"/>
              </a:rPr>
              <a:t> provides the most attractive choice</a:t>
            </a:r>
          </a:p>
        </p:txBody>
      </p:sp>
      <p:sp>
        <p:nvSpPr>
          <p:cNvPr id="14" name="TextBox 13">
            <a:extLst>
              <a:ext uri="{FF2B5EF4-FFF2-40B4-BE49-F238E27FC236}">
                <a16:creationId xmlns:a16="http://schemas.microsoft.com/office/drawing/2014/main" id="{1311DF58-FD7F-48A1-AB47-AB85427A7AC4}"/>
              </a:ext>
            </a:extLst>
          </p:cNvPr>
          <p:cNvSpPr txBox="1"/>
          <p:nvPr/>
        </p:nvSpPr>
        <p:spPr>
          <a:xfrm>
            <a:off x="838200" y="6308209"/>
            <a:ext cx="6096000" cy="369332"/>
          </a:xfrm>
          <a:prstGeom prst="rect">
            <a:avLst/>
          </a:prstGeom>
          <a:noFill/>
        </p:spPr>
        <p:txBody>
          <a:bodyPr wrap="square">
            <a:spAutoFit/>
          </a:bodyPr>
          <a:lstStyle/>
          <a:p>
            <a:r>
              <a:rPr lang="en-US" dirty="0"/>
              <a:t>http://www.newyorkbankruptcylaw.com/chapter12.html</a:t>
            </a:r>
          </a:p>
        </p:txBody>
      </p:sp>
    </p:spTree>
    <p:extLst>
      <p:ext uri="{BB962C8B-B14F-4D97-AF65-F5344CB8AC3E}">
        <p14:creationId xmlns:p14="http://schemas.microsoft.com/office/powerpoint/2010/main" val="424940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318B-0EA3-4A7E-9D1A-378A68D6B19D}"/>
              </a:ext>
            </a:extLst>
          </p:cNvPr>
          <p:cNvSpPr>
            <a:spLocks noGrp="1"/>
          </p:cNvSpPr>
          <p:nvPr>
            <p:ph type="title"/>
          </p:nvPr>
        </p:nvSpPr>
        <p:spPr/>
        <p:txBody>
          <a:bodyPr/>
          <a:lstStyle/>
          <a:p>
            <a:r>
              <a:rPr lang="en-US" b="0" i="0" u="none" strike="noStrike" dirty="0">
                <a:solidFill>
                  <a:srgbClr val="000000"/>
                </a:solidFill>
                <a:effectLst/>
                <a:latin typeface="Yanone Kaffeesatz"/>
              </a:rPr>
              <a:t>New York Chapter 7 bankruptcy information</a:t>
            </a:r>
            <a:br>
              <a:rPr lang="en-US" b="0" i="0" u="none" strike="noStrike" dirty="0">
                <a:solidFill>
                  <a:srgbClr val="000000"/>
                </a:solidFill>
                <a:effectLst/>
                <a:latin typeface="Yanone Kaffeesatz"/>
              </a:rPr>
            </a:br>
            <a:endParaRPr lang="en-US" dirty="0"/>
          </a:p>
        </p:txBody>
      </p:sp>
      <p:sp>
        <p:nvSpPr>
          <p:cNvPr id="3" name="Content Placeholder 2">
            <a:extLst>
              <a:ext uri="{FF2B5EF4-FFF2-40B4-BE49-F238E27FC236}">
                <a16:creationId xmlns:a16="http://schemas.microsoft.com/office/drawing/2014/main" id="{EF0493DA-74A4-4F2D-B26C-390152B5167A}"/>
              </a:ext>
            </a:extLst>
          </p:cNvPr>
          <p:cNvSpPr>
            <a:spLocks noGrp="1"/>
          </p:cNvSpPr>
          <p:nvPr>
            <p:ph idx="1"/>
          </p:nvPr>
        </p:nvSpPr>
        <p:spPr>
          <a:xfrm>
            <a:off x="711200" y="1354667"/>
            <a:ext cx="10642600" cy="5317066"/>
          </a:xfrm>
        </p:spPr>
        <p:txBody>
          <a:bodyPr>
            <a:normAutofit fontScale="70000" lnSpcReduction="20000"/>
          </a:bodyPr>
          <a:lstStyle/>
          <a:p>
            <a:pPr algn="l"/>
            <a:r>
              <a:rPr lang="en-US" b="0" i="0" u="none" strike="noStrike" dirty="0">
                <a:solidFill>
                  <a:srgbClr val="333333"/>
                </a:solidFill>
                <a:effectLst/>
                <a:latin typeface="Lora"/>
              </a:rPr>
              <a:t>In a Chapter 7 bankruptcy you wipe out your debts and get a “Fresh Start”. Chapter 7 bankruptcy is a liquidation where the trustee collects all of your assets and sells any assets which are not exempt. (see </a:t>
            </a:r>
            <a:r>
              <a:rPr lang="en-US" b="1" i="0" u="sng" strike="noStrike" dirty="0">
                <a:solidFill>
                  <a:srgbClr val="000033"/>
                </a:solidFill>
                <a:effectLst/>
                <a:latin typeface="Lora"/>
                <a:hlinkClick r:id="rId2" tooltip="New York Bankruptcy Exemptions"/>
              </a:rPr>
              <a:t>New York Exemptions</a:t>
            </a:r>
            <a:r>
              <a:rPr lang="en-US" b="0" i="0" u="none" strike="noStrike" dirty="0">
                <a:solidFill>
                  <a:srgbClr val="333333"/>
                </a:solidFill>
                <a:effectLst/>
                <a:latin typeface="Lora"/>
              </a:rPr>
              <a:t>) The trustee sells the assets and pays you, the debtor, any amount exempted. The net proceeds of the liquidation are then distributed to your creditors with a commission taken by the trustee overseeing the distribution.</a:t>
            </a:r>
          </a:p>
          <a:p>
            <a:pPr algn="l"/>
            <a:r>
              <a:rPr lang="en-US" b="0" i="0" u="none" strike="noStrike" dirty="0">
                <a:solidFill>
                  <a:srgbClr val="333333"/>
                </a:solidFill>
                <a:effectLst/>
                <a:latin typeface="Lora"/>
              </a:rPr>
              <a:t>Certain debts cannot be discharged in a Chapter 7 bankruptcy, such as alimony, child support, fraudulent debts, certain taxes, student loans, and certain items charged. (see </a:t>
            </a:r>
            <a:r>
              <a:rPr lang="en-US" b="1" i="0" u="sng" strike="noStrike" dirty="0">
                <a:solidFill>
                  <a:srgbClr val="000033"/>
                </a:solidFill>
                <a:effectLst/>
                <a:latin typeface="Lora"/>
                <a:hlinkClick r:id="rId3" tooltip="California Non-Dischargeable Debts"/>
              </a:rPr>
              <a:t>New York Non-Dischargeable Debts</a:t>
            </a:r>
            <a:r>
              <a:rPr lang="en-US" b="0" i="0" u="none" strike="noStrike" dirty="0">
                <a:solidFill>
                  <a:srgbClr val="333333"/>
                </a:solidFill>
                <a:effectLst/>
                <a:latin typeface="Lora"/>
              </a:rPr>
              <a:t>) In most Chapter 7 cases, the debtor has large credit card debt and other unsecured bills and very few assets. In the vast majority of cases a Chapter 7  bankruptcy is able to completely eliminate all of these debts.</a:t>
            </a:r>
          </a:p>
          <a:p>
            <a:pPr algn="l"/>
            <a:r>
              <a:rPr lang="en-US" b="0" i="0" u="none" strike="noStrike" dirty="0">
                <a:solidFill>
                  <a:srgbClr val="333333"/>
                </a:solidFill>
                <a:effectLst/>
                <a:latin typeface="Lora"/>
              </a:rPr>
              <a:t>You may keep certain secured debts such as your car or your furniture or house by reaffirming those debts. To do so, you must sign a voluntary “Reaffirmation Agreement”. If you decide that you want to keep your house or your car or your furniture, and you reaffirm the debt, you cannot bankrupt (or wipe-out) that debt again for eight years. You will still owe that debt and you must continue to pay it just as you were obligated to continue to pay it before you filed bankruptcy. In order to reaffirm the debt, you must also bring it current. In other words, if you are three or four months behind, then you must pay the back payments which are due in order to reaffirm it. You can selectively reaffirm your debts – you can state that you wish to keep the house and the furniture, but that you want the car and the jewelry to go back to the respective Creditors.</a:t>
            </a:r>
          </a:p>
          <a:p>
            <a:pPr algn="l"/>
            <a:r>
              <a:rPr lang="en-US" b="0" i="0" u="none" strike="noStrike" dirty="0">
                <a:solidFill>
                  <a:srgbClr val="333333"/>
                </a:solidFill>
                <a:effectLst/>
                <a:latin typeface="Lora"/>
              </a:rPr>
              <a:t>Reaffirmation agreements can be set aside during the earlier of 60 days after the agreement is filed with the Court, or upon the Court’s issuance of an Order of Discharge.</a:t>
            </a:r>
          </a:p>
        </p:txBody>
      </p:sp>
      <p:sp>
        <p:nvSpPr>
          <p:cNvPr id="5" name="TextBox 4">
            <a:extLst>
              <a:ext uri="{FF2B5EF4-FFF2-40B4-BE49-F238E27FC236}">
                <a16:creationId xmlns:a16="http://schemas.microsoft.com/office/drawing/2014/main" id="{FE7D641F-755F-4CB2-BF4A-4A53426AF483}"/>
              </a:ext>
            </a:extLst>
          </p:cNvPr>
          <p:cNvSpPr txBox="1"/>
          <p:nvPr/>
        </p:nvSpPr>
        <p:spPr>
          <a:xfrm>
            <a:off x="711200" y="6308209"/>
            <a:ext cx="6096000" cy="369332"/>
          </a:xfrm>
          <a:prstGeom prst="rect">
            <a:avLst/>
          </a:prstGeom>
          <a:noFill/>
        </p:spPr>
        <p:txBody>
          <a:bodyPr wrap="square">
            <a:spAutoFit/>
          </a:bodyPr>
          <a:lstStyle/>
          <a:p>
            <a:r>
              <a:rPr lang="en-US" dirty="0"/>
              <a:t>http://www.newyorkbankruptcylaw.com/chapter7.html</a:t>
            </a:r>
          </a:p>
        </p:txBody>
      </p:sp>
    </p:spTree>
    <p:extLst>
      <p:ext uri="{BB962C8B-B14F-4D97-AF65-F5344CB8AC3E}">
        <p14:creationId xmlns:p14="http://schemas.microsoft.com/office/powerpoint/2010/main" val="383904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1397E5-1131-4868-9D05-47C4447C5B9E}"/>
              </a:ext>
            </a:extLst>
          </p:cNvPr>
          <p:cNvPicPr>
            <a:picLocks noGrp="1" noChangeAspect="1"/>
          </p:cNvPicPr>
          <p:nvPr>
            <p:ph idx="1"/>
          </p:nvPr>
        </p:nvPicPr>
        <p:blipFill>
          <a:blip r:embed="rId2"/>
          <a:stretch>
            <a:fillRect/>
          </a:stretch>
        </p:blipFill>
        <p:spPr>
          <a:xfrm>
            <a:off x="620485" y="253285"/>
            <a:ext cx="10416569" cy="6345223"/>
          </a:xfrm>
          <a:prstGeom prst="rect">
            <a:avLst/>
          </a:prstGeom>
        </p:spPr>
      </p:pic>
    </p:spTree>
    <p:extLst>
      <p:ext uri="{BB962C8B-B14F-4D97-AF65-F5344CB8AC3E}">
        <p14:creationId xmlns:p14="http://schemas.microsoft.com/office/powerpoint/2010/main" val="99621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line of The Chapter 13 Bankruptcy Process In Virginia - Merna Law">
            <a:extLst>
              <a:ext uri="{FF2B5EF4-FFF2-40B4-BE49-F238E27FC236}">
                <a16:creationId xmlns:a16="http://schemas.microsoft.com/office/drawing/2014/main" id="{2F5EC94F-F1E4-448B-A80A-68153C1E66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8" y="244699"/>
            <a:ext cx="11319457" cy="645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973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1503</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Lora</vt:lpstr>
      <vt:lpstr>Yanone Kaffeesatz</vt:lpstr>
      <vt:lpstr>Arial</vt:lpstr>
      <vt:lpstr>Calibri</vt:lpstr>
      <vt:lpstr>Calibri Light</vt:lpstr>
      <vt:lpstr>Office Theme</vt:lpstr>
      <vt:lpstr>Maryland Chapter 7 bankruptcy information</vt:lpstr>
      <vt:lpstr>Maryland Chapter 13 Bankruptcy Information </vt:lpstr>
      <vt:lpstr>New York Chapter 13 Bankruptcy Information </vt:lpstr>
      <vt:lpstr>New York Chapter 7 bankruptcy information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Maryland</dc:title>
  <dc:creator>Xiaomei Han</dc:creator>
  <cp:lastModifiedBy>Xiaomei Han</cp:lastModifiedBy>
  <cp:revision>9</cp:revision>
  <dcterms:created xsi:type="dcterms:W3CDTF">2021-01-16T18:00:33Z</dcterms:created>
  <dcterms:modified xsi:type="dcterms:W3CDTF">2021-01-16T18:47:30Z</dcterms:modified>
</cp:coreProperties>
</file>