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custom-properties+xml" PartName="/docProps/custom.xml"/>
  <Override ContentType="application/vnd.openxmlformats-officedocument.extended-properties+xml" PartName="/docProps/app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5" Target="ppt/presentation.xml" Type="http://schemas.openxmlformats.org/officeDocument/2006/relationships/officeDocument"/><Relationship Id="rId4" Target="docProps/custom.xml" Type="http://schemas.openxmlformats.org/officeDocument/2006/relationships/custom-properties"/><Relationship Id="rId3" Target="docProps/core.xml" Type="http://schemas.openxmlformats.org/package/2006/relationships/metadata/core-properties"/><Relationship Id="rId2" Target="docProps/app.xml" Type="http://schemas.openxmlformats.org/officeDocument/2006/relationships/extended-properties"/><Relationship Id="rId1" Target="docProps/thumbnail.jpeg" Type="http://schemas.openxmlformats.org/package/2006/relationships/metadata/thumbnai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5" r:id="rId6"/>
  </p:sldMasterIdLst>
  <p:notesMasterIdLst>
    <p:notesMasterId r:id="rId7"/>
  </p:notesMasterIdLst>
  <p:handoutMasterIdLst>
    <p:handoutMasterId r:id="rId8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</p:sldIdLst>
  <p:sldSz cx="12192000" cy="6858000"/>
  <p:notesSz cx="6858000" cy="9144000"/>
  <p:defaultTextStyle>
    <a:defPPr>
      <a:defRPr altLang="zh-CN" lang="zh-CN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7BBF"/>
    <a:srgbClr val="0080FF"/>
    <a:srgbClr val="007BBE"/>
    <a:srgbClr val="3498DB"/>
    <a:srgbClr val="9DC3E6"/>
    <a:srgbClr val="4490D0"/>
    <a:srgbClr val="067BBE"/>
    <a:srgbClr val="F2B600"/>
    <a:srgbClr val="EBEBED"/>
    <a:srgbClr val="A6A8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autoAdjust="0" sz="17011"/>
    <p:restoredTop sz="94660"/>
  </p:normalViewPr>
  <p:slideViewPr>
    <p:cSldViewPr showGuides="1" snapToGrid="0">
      <p:cViewPr varScale="1">
        <p:scale>
          <a:sx d="100" n="84"/>
          <a:sy d="100" n="84"/>
        </p:scale>
        <p:origin x="-544" y="-104"/>
      </p:cViewPr>
      <p:guideLst>
        <p:guide orient="horz" pos="2176"/>
        <p:guide pos="3839"/>
      </p:guideLst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 standalone="yes"?><Relationships xmlns="http://schemas.openxmlformats.org/package/2006/relationships"><Relationship Id="rId16" Target="slides/slide8.xml" Type="http://schemas.openxmlformats.org/officeDocument/2006/relationships/slide"/><Relationship Id="rId15" Target="slides/slide7.xml" Type="http://schemas.openxmlformats.org/officeDocument/2006/relationships/slide"/><Relationship Id="rId14" Target="slides/slide6.xml" Type="http://schemas.openxmlformats.org/officeDocument/2006/relationships/slide"/><Relationship Id="rId13" Target="slides/slide5.xml" Type="http://schemas.openxmlformats.org/officeDocument/2006/relationships/slide"/><Relationship Id="rId12" Target="slides/slide4.xml" Type="http://schemas.openxmlformats.org/officeDocument/2006/relationships/slide"/><Relationship Id="rId11" Target="slides/slide3.xml" Type="http://schemas.openxmlformats.org/officeDocument/2006/relationships/slide"/><Relationship Id="rId9" Target="slides/slide1.xml" Type="http://schemas.openxmlformats.org/officeDocument/2006/relationships/slide"/><Relationship Id="rId10" Target="slides/slide2.xml" Type="http://schemas.openxmlformats.org/officeDocument/2006/relationships/slide"/><Relationship Id="rId8" Target="handoutMasters/handoutMaster1.xml" Type="http://schemas.openxmlformats.org/officeDocument/2006/relationships/handoutMaster"/><Relationship Id="rId7" Target="notesMasters/notesMaster1.xml" Type="http://schemas.openxmlformats.org/officeDocument/2006/relationships/notesMaster"/><Relationship Id="rId6" Target="slideMasters/slideMaster1.xml" Type="http://schemas.openxmlformats.org/officeDocument/2006/relationships/slideMaster"/><Relationship Id="rId5" Target="printerSettings/printerSettings1.bin" Type="http://schemas.openxmlformats.org/officeDocument/2006/relationships/printerSettings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" Target="viewProps.xml" Type="http://schemas.openxmlformats.org/officeDocument/2006/relationships/viewProps"/><Relationship Id="rId1" Target="theme/theme2.xml" Type="http://schemas.openxmlformats.org/officeDocument/2006/relationships/theme"/></Relationships>
</file>

<file path=ppt/handoutMasters/_rels/handoutMaster1.xml.rels><?xml version="1.0" encoding="UTF-8" standalone="yes"?><Relationships xmlns="http://schemas.openxmlformats.org/package/2006/relationships"><Relationship Id="rId1" Target="../theme/theme1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sz="quarter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r">
              <a:defRPr sz="1200"/>
            </a:lvl1pPr>
          </a:lstStyle>
          <a:p>
            <a:fld id="{42C86B22-A508-784A-8384-CDDABC8723D6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2" sz="quarter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3" sz="quarter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r">
              <a:defRPr sz="1200"/>
            </a:lvl1pPr>
          </a:lstStyle>
          <a:p>
            <a:fld id="{C348B603-D920-E843-A4F5-7C66C585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83052"/>
      </p:ext>
    </p:extLst>
  </p:cSld>
  <p:clrMap accent1="accent1" accent2="accent2" accent3="accent3" accent4="accent4" accent5="accent5" accent6="accent6" bg1="lt1" bg2="lt2" folHlink="folHlink" hlink="hlink" tx1="dk1" tx2="dk2"/>
  <p:hf dt="0" ftr="0" hdr="0"/>
</p:handoutMaster>
</file>

<file path=ppt/notesMasters/_rels/notesMaster1.xml.rels><?xml version="1.0" encoding="UTF-8" standalone="yes"?><Relationships xmlns="http://schemas.openxmlformats.org/package/2006/relationships"><Relationship Id="rId1" Target="../theme/theme3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l">
              <a:defRPr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smtClean="0"/>
              <a:t>12/25/20</a:t>
            </a:fld>
            <a:endParaRPr lang="zh-CN"/>
          </a:p>
        </p:txBody>
      </p:sp>
      <p:sp>
        <p:nvSpPr>
          <p:cNvPr id="4" name="幻灯片图像占位符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numCol="1" rIns="91440" rtlCol="0" tIns="45720" vert="horz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numCol="1" rIns="91440" rtlCol="0" tIns="45720" vert="horz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l">
              <a:defRPr sz="1200"/>
            </a:lvl1pPr>
          </a:lstStyle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r">
              <a:defRPr sz="1200"/>
            </a:lvl1pPr>
          </a:lstStyle>
          <a:p>
            <a:fld id="{A6837353-30EB-4A48-80EB-173D804AEFBD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28924625"/>
      </p:ext>
    </p:extLst>
  </p:cSld>
  <p:clrMap accent1="accent1" accent2="accent2" accent3="accent3" accent4="accent4" accent5="accent5" accent6="accent6" bg1="lt1" bg2="lt2" folHlink="folHlink" hlink="hlink" tx1="dk1" tx2="dk2"/>
  <p:hf dt="0" ftr="0" hdr="0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 numCol="1"/>
          <a:lstStyle>
            <a:lvl1pPr algn="ctr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 numCol="1"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numCol="1"/>
          <a:lstStyle/>
          <a:p>
            <a:fld id="{4B094C5B-92CA-3641-9F5B-983364A6760F}" type="datetime1">
              <a:rPr altLang="zh-CN" lang="en-US" smtClean="0"/>
              <a:t>12/25/20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numCol="1"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53EF769F-D4F5-4B74-B43F-9DA680556688}" type="slidenum">
              <a:rPr lang="zh-CN" smtClean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numCol="1"/>
          <a:lstStyle/>
          <a:p>
            <a:fld id="{7C4D5C5A-D745-0848-A131-EA51DAFA0013}" type="datetime1">
              <a:rPr altLang="zh-CN" lang="en-US" smtClean="0"/>
              <a:t>12/25/20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numCol="1"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53EF769F-D4F5-4B74-B43F-9DA680556688}" type="slidenum">
              <a:rPr lang="zh-CN" smtClean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 numCol="1"/>
          <a:lstStyle>
            <a:lvl1pPr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" type="body"/>
          </p:nvPr>
        </p:nvSpPr>
        <p:spPr>
          <a:xfrm>
            <a:off x="831850" y="4589463"/>
            <a:ext cx="10515600" cy="1500187"/>
          </a:xfrm>
        </p:spPr>
        <p:txBody>
          <a:bodyPr numCol="1"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numCol="1"/>
          <a:lstStyle/>
          <a:p>
            <a:fld id="{FB57F2D4-FCC3-A44C-9889-6706A64E7467}" type="datetime1">
              <a:rPr altLang="zh-CN" lang="en-US" smtClean="0"/>
              <a:t>12/25/20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numCol="1"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53EF769F-D4F5-4B74-B43F-9DA680556688}" type="slidenum">
              <a:rPr lang="zh-CN" smtClean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sz="half"/>
          </p:nvPr>
        </p:nvSpPr>
        <p:spPr>
          <a:xfrm>
            <a:off x="838200" y="1825625"/>
            <a:ext cx="5181600" cy="4351338"/>
          </a:xfrm>
        </p:spPr>
        <p:txBody>
          <a:bodyPr numCol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 numCol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idx="10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numCol="1"/>
          <a:lstStyle/>
          <a:p>
            <a:fld id="{48BDFFC3-875A-D348-B976-05A5EAD7C377}" type="datetime1">
              <a:rPr altLang="zh-CN" lang="en-US" smtClean="0"/>
              <a:t>12/25/20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numCol="1"/>
          <a:lstStyle/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53EF769F-D4F5-4B74-B43F-9DA680556688}" type="slidenum">
              <a:rPr lang="zh-CN" smtClean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numCol="1"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" type="body"/>
          </p:nvPr>
        </p:nvSpPr>
        <p:spPr>
          <a:xfrm>
            <a:off x="839788" y="1681163"/>
            <a:ext cx="5157787" cy="82391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 sz="half"/>
          </p:nvPr>
        </p:nvSpPr>
        <p:spPr>
          <a:xfrm>
            <a:off x="839788" y="2505075"/>
            <a:ext cx="5157787" cy="3684588"/>
          </a:xfrm>
        </p:spPr>
        <p:txBody>
          <a:bodyPr numCol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idx="3" sz="quarter" type="body"/>
          </p:nvPr>
        </p:nvSpPr>
        <p:spPr>
          <a:xfrm>
            <a:off x="6172200" y="1681163"/>
            <a:ext cx="5183188" cy="82391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4" sz="quarter"/>
          </p:nvPr>
        </p:nvSpPr>
        <p:spPr>
          <a:xfrm>
            <a:off x="6172200" y="2505075"/>
            <a:ext cx="5183188" cy="3684588"/>
          </a:xfrm>
        </p:spPr>
        <p:txBody>
          <a:bodyPr numCol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idx="10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numCol="1"/>
          <a:lstStyle/>
          <a:p>
            <a:fld id="{C6534762-186E-F948-914E-905645ED0A90}" type="datetime1">
              <a:rPr altLang="zh-CN" lang="en-US" smtClean="0"/>
              <a:t>12/25/20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idx="11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numCol="1"/>
          <a:lstStyle/>
          <a:p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53EF769F-D4F5-4B74-B43F-9DA680556688}" type="slidenum">
              <a:rPr lang="zh-CN" smtClean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idx="10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numCol="1"/>
          <a:lstStyle/>
          <a:p>
            <a:fld id="{8BC93F9F-9A4B-1A48-BA81-C28A1925AFE8}" type="datetime1">
              <a:rPr altLang="zh-CN" lang="en-US" smtClean="0"/>
              <a:t>12/25/20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idx="11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numCol="1"/>
          <a:lstStyle/>
          <a:p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53EF769F-D4F5-4B74-B43F-9DA680556688}" type="slidenum">
              <a:rPr lang="zh-CN" smtClean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idx="10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numCol="1"/>
          <a:lstStyle/>
          <a:p>
            <a:fld id="{269EC2ED-6E30-B74F-B082-E8142C7C4C9F}" type="datetime1">
              <a:rPr altLang="zh-CN" lang="en-US" smtClean="0"/>
              <a:t>12/25/20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idx="11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numCol="1"/>
          <a:lstStyle/>
          <a:p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53EF769F-D4F5-4B74-B43F-9DA680556688}" type="slidenum">
              <a:rPr lang="zh-CN" smtClean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9" Target="../slideLayouts/slideLayout6.xml" Type="http://schemas.openxmlformats.org/officeDocument/2006/relationships/slideLayout"/><Relationship Id="rId10" Target="../slideLayouts/slideLayout7.xml" Type="http://schemas.openxmlformats.org/officeDocument/2006/relationships/slideLayout"/><Relationship Id="rId8" Target="../slideLayouts/slideLayout5.xml" Type="http://schemas.openxmlformats.org/officeDocument/2006/relationships/slideLayout"/><Relationship Id="rId7" Target="../slideLayouts/slideLayout4.xml" Type="http://schemas.openxmlformats.org/officeDocument/2006/relationships/slideLayout"/><Relationship Id="rId6" Target="../slideLayouts/slideLayout3.xml" Type="http://schemas.openxmlformats.org/officeDocument/2006/relationships/slideLayout"/><Relationship Id="rId5" Target="../slideLayouts/slideLayout2.xml" Type="http://schemas.openxmlformats.org/officeDocument/2006/relationships/slideLayout"/><Relationship Id="rId4" Target="../slideLayouts/slideLayout1.xml" Type="http://schemas.openxmlformats.org/officeDocument/2006/relationships/slideLayout"/><Relationship Id="rId3" Target="http://www.ourrea.com" TargetMode="External" Type="http://schemas.openxmlformats.org/officeDocument/2006/relationships/hyperlink"/><Relationship Id="rId2" Target="../media/image1.png" Type="http://schemas.openxmlformats.org/officeDocument/2006/relationships/image"/><Relationship Id="rId1" Target="../theme/theme2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49867" y="365126"/>
            <a:ext cx="11115177" cy="878808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/>
          </a:bodyPr>
          <a:lstStyle/>
          <a:p>
            <a:r>
              <a:rPr dirty="0"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" type="body"/>
          </p:nvPr>
        </p:nvSpPr>
        <p:spPr>
          <a:xfrm>
            <a:off x="562959" y="1584378"/>
            <a:ext cx="11088993" cy="4622194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/>
          <a:p>
            <a:pPr lvl="0"/>
            <a:r>
              <a:rPr dirty="0" lang="zh-CN"/>
              <a:t>单击此处编辑母版文本样式</a:t>
            </a:r>
          </a:p>
          <a:p>
            <a:pPr lvl="1"/>
            <a:r>
              <a:rPr dirty="0" lang="zh-CN"/>
              <a:t>二级</a:t>
            </a:r>
          </a:p>
          <a:p>
            <a:pPr lvl="2"/>
            <a:r>
              <a:rPr dirty="0" lang="zh-CN"/>
              <a:t>三级</a:t>
            </a:r>
          </a:p>
          <a:p>
            <a:pPr lvl="3"/>
            <a:r>
              <a:rPr dirty="0" lang="zh-CN" smtClean="0"/>
              <a:t>四级</a:t>
            </a:r>
            <a:endParaRPr dirty="0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4" sz="quarter" type="sldNum"/>
          </p:nvPr>
        </p:nvSpPr>
        <p:spPr>
          <a:xfrm>
            <a:off x="11028626" y="6506719"/>
            <a:ext cx="683754" cy="200646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ctr">
              <a:defRPr sz="1200">
                <a:solidFill>
                  <a:srgbClr val="067BBF"/>
                </a:solidFill>
              </a:defRPr>
            </a:lvl1pPr>
          </a:lstStyle>
          <a:p>
            <a:fld id="{53EF769F-D4F5-4B74-B43F-9DA680556688}" type="slidenum">
              <a:rPr lang="zh-CN" smtClean="0"/>
              <a:pPr/>
              <a:t>‹#›</a:t>
            </a:fld>
            <a:endParaRPr dirty="0" lang="zh-CN"/>
          </a:p>
        </p:txBody>
      </p:sp>
      <p:pic>
        <p:nvPicPr>
          <p:cNvPr descr="Slogan_Transparent" id="7" name="图片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96495" y="431959"/>
            <a:ext cx="2120431" cy="711349"/>
          </a:xfrm>
          <a:prstGeom prst="rect">
            <a:avLst/>
          </a:prstGeom>
        </p:spPr>
      </p:pic>
      <p:cxnSp>
        <p:nvCxnSpPr>
          <p:cNvPr id="8" name="直接连接符 29"/>
          <p:cNvCxnSpPr/>
          <p:nvPr userDrawn="1"/>
        </p:nvCxnSpPr>
        <p:spPr>
          <a:xfrm>
            <a:off x="548005" y="1273637"/>
            <a:ext cx="11129645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6"/>
          <p:cNvCxnSpPr>
            <a:stCxn id="14" idx="3"/>
          </p:cNvCxnSpPr>
          <p:nvPr/>
        </p:nvCxnSpPr>
        <p:spPr>
          <a:xfrm flipV="1">
            <a:off x="7224888" y="6619240"/>
            <a:ext cx="3733307" cy="16016"/>
          </a:xfrm>
          <a:prstGeom prst="line">
            <a:avLst/>
          </a:prstGeom>
          <a:ln cmpd="sng" w="12700">
            <a:solidFill>
              <a:srgbClr val="007BB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8"/>
          <p:cNvSpPr/>
          <p:nvPr/>
        </p:nvSpPr>
        <p:spPr>
          <a:xfrm>
            <a:off x="4656667" y="6511290"/>
            <a:ext cx="2568221" cy="247932"/>
          </a:xfrm>
          <a:prstGeom prst="roundRect">
            <a:avLst/>
          </a:prstGeom>
          <a:noFill/>
          <a:ln cmpd="sng" w="12700">
            <a:solidFill>
              <a:srgbClr val="007BBE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 defTabSz="914400" eaLnBrk="1" hangingPunct="1" indent="0" latinLnBrk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altLang="zh-CN" dirty="0" lang="en-US" smtClean="0" sz="1100" u="sng">
                <a:solidFill>
                  <a:srgbClr val="067BBF"/>
                </a:solidFill>
                <a:hlinkClick r:id="rId3"/>
              </a:rPr>
              <a:t>www.ourrea.com</a:t>
            </a:r>
            <a:r>
              <a:rPr altLang="zh-CN" dirty="0" lang="en-US" smtClean="0" sz="1100">
                <a:solidFill>
                  <a:srgbClr val="067BBF"/>
                </a:solidFill>
              </a:rPr>
              <a:t> ©️</a:t>
            </a:r>
            <a:r>
              <a:rPr dirty="0" lang="zh-CN" smtClean="0" sz="1100">
                <a:solidFill>
                  <a:srgbClr val="067BBF"/>
                </a:solidFill>
              </a:rPr>
              <a:t>版权所有</a:t>
            </a:r>
            <a:r>
              <a:rPr altLang="zh-CN" dirty="0" lang="en-US" smtClean="0" sz="1100">
                <a:solidFill>
                  <a:srgbClr val="067BBF"/>
                </a:solidFill>
              </a:rPr>
              <a:t> </a:t>
            </a:r>
            <a:r>
              <a:rPr dirty="0" lang="zh-CN" smtClean="0" sz="1100">
                <a:solidFill>
                  <a:srgbClr val="067BBF"/>
                </a:solidFill>
              </a:rPr>
              <a:t>严禁转载</a:t>
            </a:r>
          </a:p>
        </p:txBody>
      </p:sp>
      <p:cxnSp>
        <p:nvCxnSpPr>
          <p:cNvPr id="15" name="直接连接符 20"/>
          <p:cNvCxnSpPr>
            <a:endCxn id="14" idx="1"/>
          </p:cNvCxnSpPr>
          <p:nvPr/>
        </p:nvCxnSpPr>
        <p:spPr>
          <a:xfrm flipV="1">
            <a:off x="550333" y="6635256"/>
            <a:ext cx="4106334" cy="1"/>
          </a:xfrm>
          <a:prstGeom prst="line">
            <a:avLst/>
          </a:prstGeom>
          <a:ln cmpd="sng" w="12700">
            <a:solidFill>
              <a:srgbClr val="007BB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</p:sldLayoutIdLst>
  <p:hf dt="0" ftr="0" hdr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1" kern="1200" sz="4800">
          <a:solidFill>
            <a:srgbClr val="067BBF"/>
          </a:solidFill>
          <a:latin typeface="Heiti SC Light"/>
          <a:ea typeface="Heiti SC Light"/>
          <a:cs typeface="Heiti SC Light"/>
        </a:defRPr>
      </a:lvl1pPr>
    </p:titleStyle>
    <p:bodyStyle>
      <a:lvl1pPr algn="l" defTabSz="914400" eaLnBrk="1" hangingPunct="1" indent="-339725" latinLnBrk="0" marL="339725" rtl="0">
        <a:lnSpc>
          <a:spcPct val="90000"/>
        </a:lnSpc>
        <a:spcBef>
          <a:spcPts val="1000"/>
        </a:spcBef>
        <a:buFont charset="2" typeface="Wingdings"/>
        <a:buChar char="Ø"/>
        <a:defRPr kern="1200"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341313" latinLnBrk="0" marL="798513" rtl="0">
        <a:lnSpc>
          <a:spcPct val="90000"/>
        </a:lnSpc>
        <a:spcBef>
          <a:spcPts val="500"/>
        </a:spcBef>
        <a:buFont charset="2" typeface="Wingdings"/>
        <a:buChar char="§"/>
        <a:defRPr kern="1200"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Courier New"/>
        <a:buChar char="o"/>
        <a:defRPr kern="1200"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altLang="zh-CN" lang="zh-CN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4" Target="../media/hdphoto1.wdp" Type="http://schemas.microsoft.com/office/2007/relationships/hdphoto"/><Relationship Id="rId3" Target="../media/image3.png" Type="http://schemas.openxmlformats.org/officeDocument/2006/relationships/image"/><Relationship Id="rId2" Target="../media/image2.jpe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2" Target="../media/image4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4" Target="../media/hdphoto1.wdp" Type="http://schemas.microsoft.com/office/2007/relationships/hdphoto"/><Relationship Id="rId3" Target="../media/image3.png" Type="http://schemas.openxmlformats.org/officeDocument/2006/relationships/image"/><Relationship Id="rId2" Target="../media/image2.jpe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" id="6" name="图片 5"/>
          <p:cNvPicPr>
            <a:picLocks noChangeAspect="1"/>
          </p:cNvPicPr>
          <p:nvPr/>
        </p:nvPicPr>
        <p:blipFill>
          <a:blip r:embed="rId2"/>
          <a:srcRect b="6113" r="383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descr="Logo.JPG" id="8" name="Picture 7"/>
          <p:cNvPicPr>
            <a:picLocks noChangeAspect="1"/>
          </p:cNvPicPr>
          <p:nvPr/>
        </p:nvPicPr>
        <p:blipFill>
          <a:blip cstate="print"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b="100000" l="0" r="95183" t="831">
                        <a14:foregroundMark x1="46403" x2="46403" y1="45360" y2="45360"/>
                        <a14:foregroundMark x1="50521" x2="50521" y1="57404" y2="57404"/>
                        <a14:foregroundMark x1="20438" x2="20438" y1="79406" y2="79406"/>
                        <a14:foregroundMark x1="29614" x2="29614" y1="79771" y2="79771"/>
                        <a14:foregroundMark x1="26121" x2="26121" y1="80292" y2="80292"/>
                        <a14:foregroundMark x1="41032" x2="41032" y1="79927" y2="79927"/>
                        <a14:foregroundMark x1="46663" x2="46663" y1="80031" y2="80031"/>
                        <a14:foregroundMark x1="51877" x2="51877" y1="79406" y2="79406"/>
                        <a14:foregroundMark x1="67258" x2="67258" y1="79771" y2="79771"/>
                        <a14:foregroundMark x1="76590" x2="76590" y1="80136" y2="80136"/>
                        <a14:foregroundMark x1="33577" x2="33577" y1="76434" y2="76434"/>
                        <a14:foregroundMark x1="41032" x2="41032" y1="70490" y2="70490"/>
                        <a14:foregroundMark x1="54119" x2="54119" y1="73931" y2="73931"/>
                        <a14:foregroundMark x1="68248" x2="68248" y1="69604" y2="69604"/>
                        <a14:foregroundMark x1="76851" x2="76851" y1="70073" y2="70073"/>
                        <a14:foregroundMark x1="33733" x2="33733" y1="69969" y2="69969"/>
                        <a14:foregroundMark x1="54119" x2="54119" y1="68874" y2="68874"/>
                        <a14:foregroundMark x1="59176" x2="59176" y1="73462" y2="73462"/>
                        <a14:foregroundMark x1="58342" x2="58342" y1="69604" y2="69604"/>
                        <a14:foregroundMark x1="67675" x2="66423" y1="57769" y2="56778"/>
                        <a14:foregroundMark x1="45681" x2="45681" y1="55316" y2="55316"/>
                        <a14:foregroundMark x1="53488" x2="53488" y1="55482" y2="55482"/>
                        <a14:foregroundMark x1="33721" x2="43023" y1="58804" y2="55482"/>
                        <a14:foregroundMark x1="62292" x2="55814" y1="57475" y2="55482"/>
                        <a14:foregroundMark x1="64784" x2="62126" y1="58306" y2="57973"/>
                        <a14:backgroundMark x1="49479" x2="49479" y1="52086" y2="52086"/>
                        <a14:backgroundMark x1="50261" x2="50261" y1="38165" y2="38165"/>
                        <a14:backgroundMark x1="77216" x2="77216" y1="73566" y2="73566"/>
                        <a14:backgroundMark x1="48749" x2="31960" y1="36653" y2="58029"/>
                        <a14:backgroundMark x1="46767" x2="38217" y1="57299" y2="58394"/>
                        <a14:backgroundMark x1="53233" x2="60949" y1="57039" y2="58394"/>
                        <a14:backgroundMark x1="64286" x2="64286" y1="56645" y2="56645"/>
                        <a14:backgroundMark x1="65947" x2="65947" y1="54817" y2="54817"/>
                        <a14:backgroundMark x1="81395" x2="76910" y1="70930" y2="70930"/>
                        <a14:backgroundMark x1="36545" x2="35382" y1="70598" y2="70598"/>
                        <a14:backgroundMark x1="36047" x2="34053" y1="56312" y2="57641"/>
                        <a14:backgroundMark x1="35050" x2="33721" y1="58970" y2="5946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0911" y="425450"/>
            <a:ext cx="2162810" cy="21628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73020" y="2512848"/>
            <a:ext cx="5754571" cy="1107996"/>
          </a:xfrm>
          <a:prstGeom prst="rect">
            <a:avLst/>
          </a:prstGeom>
          <a:noFill/>
        </p:spPr>
        <p:txBody>
          <a:bodyPr anchor="t" numCol="1" rtlCol="0" wrap="square">
            <a:spAutoFit/>
          </a:bodyPr>
          <a:lstStyle/>
          <a:p>
            <a:pPr algn="ctr"/>
            <a:r>
              <a:rPr b="1" dirty="0" lang="zh-CN" smtClean="0" sz="6600">
                <a:solidFill>
                  <a:srgbClr val="067BBF"/>
                </a:solidFill>
                <a:latin charset="-122" panose="020B0503020204020204" pitchFamily="34" typeface="微软雅黑"/>
                <a:ea charset="-122" panose="020B0503020204020204" pitchFamily="34" typeface="微软雅黑"/>
                <a:cs charset="-122" panose="020B0503020204020204" pitchFamily="34" typeface="微软雅黑"/>
                <a:sym charset="0" panose="020B0604020202020204" pitchFamily="34" typeface="Arial"/>
              </a:rPr>
              <a:t>Trailer Park </a:t>
            </a:r>
            <a:endParaRPr b="1" dirty="0" lang="zh-CN" smtClean="0" sz="6600">
              <a:solidFill>
                <a:srgbClr val="067BBF"/>
              </a:solidFill>
              <a:effectLst/>
              <a:latin typeface="Arial"/>
              <a:ea charset="-122" panose="020B0503020204020204" pitchFamily="34" typeface="微软雅黑"/>
              <a:cs typeface="Arial"/>
              <a:sym charset="0" panose="020B0604020202020204" pitchFamily="34" typeface="Arial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552956" y="4153535"/>
            <a:ext cx="7462486" cy="0"/>
          </a:xfrm>
          <a:prstGeom prst="line">
            <a:avLst/>
          </a:prstGeom>
          <a:ln w="53975">
            <a:solidFill>
              <a:srgbClr val="067B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84994" y="4451678"/>
            <a:ext cx="6703146" cy="707886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/>
              <a:t>实地考察案例分享</a:t>
            </a:r>
            <a:endParaRPr b="1" dirty="0" lang="en-US" sz="4000">
              <a:solidFill>
                <a:srgbClr val="7F7F7F"/>
              </a:solidFill>
              <a:latin charset="-122" panose="020B0503020204020204" pitchFamily="34" typeface="微软雅黑"/>
              <a:ea charset="-122" panose="020B0503020204020204" pitchFamily="34" typeface="微软雅黑"/>
              <a:cs charset="-122" panose="020B0503020204020204" pitchFamily="34" typeface="微软雅黑"/>
              <a:sym charset="0" panose="020B0604020202020204" pitchFamily="34"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53EF769F-D4F5-4B74-B43F-9DA680556688}" type="slidenum">
              <a:rPr lang="zh-CN" smtClean="0"/>
              <a:t>1</a:t>
            </a:fld>
            <a:endParaRPr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zh-CN" smtClean="0"/>
              <a:t>免责声明</a:t>
            </a:r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53EF769F-D4F5-4B74-B43F-9DA680556688}" type="slidenum">
              <a:rPr lang="zh-CN" smtClean="0"/>
              <a:t>2</a:t>
            </a:fld>
            <a:endParaRPr dirty="0" lang="zh-CN"/>
          </a:p>
        </p:txBody>
      </p:sp>
      <p:sp>
        <p:nvSpPr>
          <p:cNvPr id="5" name="文本框 6"/>
          <p:cNvSpPr txBox="1"/>
          <p:nvPr/>
        </p:nvSpPr>
        <p:spPr>
          <a:xfrm>
            <a:off x="4337050" y="2091690"/>
            <a:ext cx="7340600" cy="3656330"/>
          </a:xfrm>
          <a:prstGeom prst="rect">
            <a:avLst/>
          </a:prstGeom>
          <a:noFill/>
        </p:spPr>
        <p:txBody>
          <a:bodyPr numCol="1" rtlCol="0" vert="horz"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dirty="0" spc="300" sz="3000">
                <a:solidFill>
                  <a:schemeClr val="tx1"/>
                </a:solidFill>
                <a:uFillTx/>
                <a:latin charset="-122" panose="020B0503020204020204" pitchFamily="34" typeface="微软雅黑"/>
                <a:ea charset="-122" panose="020B0503020204020204" pitchFamily="34" typeface="微软雅黑"/>
                <a:cs charset="-122" panose="020B0800000000000000" typeface="思源黑体 Bold"/>
              </a:rPr>
              <a:t>本课程讲授的是投资理念和导师们的</a:t>
            </a:r>
          </a:p>
          <a:p>
            <a:pPr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dirty="0" spc="300" sz="3000">
                <a:solidFill>
                  <a:schemeClr val="tx1"/>
                </a:solidFill>
                <a:uFillTx/>
                <a:latin charset="-122" panose="020B0503020204020204" pitchFamily="34" typeface="微软雅黑"/>
                <a:ea charset="-122" panose="020B0503020204020204" pitchFamily="34" typeface="微软雅黑"/>
                <a:cs charset="-122" panose="020B0800000000000000" typeface="思源黑体 Bold"/>
              </a:rPr>
              <a:t>投资经验及教训。房地产投资地域性</a:t>
            </a:r>
          </a:p>
          <a:p>
            <a:pPr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dirty="0" spc="300" sz="3000">
                <a:solidFill>
                  <a:schemeClr val="tx1"/>
                </a:solidFill>
                <a:uFillTx/>
                <a:latin charset="-122" panose="020B0503020204020204" pitchFamily="34" typeface="微软雅黑"/>
                <a:ea charset="-122" panose="020B0503020204020204" pitchFamily="34" typeface="微软雅黑"/>
                <a:cs charset="-122" panose="020B0800000000000000" typeface="思源黑体 Bold"/>
              </a:rPr>
              <a:t>很强，影响房产投资成败的因素很多。</a:t>
            </a:r>
          </a:p>
          <a:p>
            <a:pPr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dirty="0" spc="300" sz="3000">
                <a:solidFill>
                  <a:schemeClr val="tx1"/>
                </a:solidFill>
                <a:uFillTx/>
                <a:latin charset="-122" panose="020B0503020204020204" pitchFamily="34" typeface="微软雅黑"/>
                <a:ea charset="-122" panose="020B0503020204020204" pitchFamily="34" typeface="微软雅黑"/>
                <a:cs charset="-122" panose="020B0800000000000000" typeface="思源黑体 Bold"/>
              </a:rPr>
              <a:t>导师，助教，和北美地产学堂不对学</a:t>
            </a:r>
          </a:p>
          <a:p>
            <a:pPr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dirty="0" spc="300" sz="3000">
                <a:solidFill>
                  <a:schemeClr val="tx1"/>
                </a:solidFill>
                <a:uFillTx/>
                <a:latin charset="-122" panose="020B0503020204020204" pitchFamily="34" typeface="微软雅黑"/>
                <a:ea charset="-122" panose="020B0503020204020204" pitchFamily="34" typeface="微软雅黑"/>
                <a:cs charset="-122" panose="020B0800000000000000" typeface="思源黑体 Bold"/>
              </a:rPr>
              <a:t>员的任何投资决策及投资结果负责任。</a:t>
            </a:r>
          </a:p>
        </p:txBody>
      </p:sp>
      <p:pic>
        <p:nvPicPr>
          <p:cNvPr descr="摄图网_400990146_呼叫（非企业商用）" id="6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" y="2157730"/>
            <a:ext cx="3590290" cy="359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5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/>
              <a:t>Trailer park A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/>
              <a:t>去前闪光点</a:t>
            </a:r>
            <a:endParaRPr lang="en-US"/>
          </a:p>
          <a:p>
            <a:r>
              <a:rPr/>
              <a:t>一手owner,80多岁要退休，干了40多年</a:t>
            </a:r>
          </a:p>
          <a:p>
            <a:r>
              <a:rPr/>
              <a:t>地块使用率不到一半，有增值潜力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53EF769F-D4F5-4B74-B43F-9DA680556688}" type="slidenum">
              <a:rPr lang="zh-CN" smtClean="0"/>
              <a:t>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8526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Trailer park A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考察发现</a:t>
            </a:r>
            <a:endParaRPr/>
          </a:p>
          <a:p>
            <a:r>
              <a:rPr/>
              <a:t>环境简陋，没有吸引力</a:t>
            </a:r>
          </a:p>
          <a:p>
            <a:r>
              <a:rPr/>
              <a:t>回头客不多</a:t>
            </a:r>
          </a:p>
          <a:p>
            <a:r>
              <a:rPr/>
              <a:t>闲置地块需要对当地熟悉才好开发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53EF769F-D4F5-4B74-B43F-9DA680556688}" type="slidenum">
              <a:rPr lang="zh-CN" smtClean="0"/>
              <a:t/>
            </a:fld>
            <a:endParaRPr lang="zh-CN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zh-CN" smtClean="0"/>
              <a:t>Trailer park B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dirty="0" lang="zh-CN" smtClean="0"/>
              <a:t>去前闪光点</a:t>
            </a:r>
            <a:endParaRPr altLang="zh-CN" dirty="0" lang="en-US" smtClean="0"/>
          </a:p>
          <a:p>
            <a:pPr lvl="1">
              <a:buChar char="•"/>
            </a:pPr>
            <a:r>
              <a:rPr/>
              <a:t>100多PAD，规模足够</a:t>
            </a:r>
          </a:p>
          <a:p>
            <a:pPr lvl="1">
              <a:buChar char="•"/>
            </a:pPr>
            <a:r>
              <a:rPr/>
              <a:t>有将近一倍的扩展空间</a:t>
            </a:r>
          </a:p>
          <a:p>
            <a:pPr lvl="1">
              <a:buChar char="•"/>
            </a:pPr>
            <a:r>
              <a:rPr/>
              <a:t>Review不错</a:t>
            </a:r>
            <a:endParaRPr altLang="zh-CN" dirty="0" lang="en-US" smtClean="0"/>
          </a:p>
          <a:p>
            <a:endParaRPr dirty="0" lang="en-US"/>
          </a:p>
          <a:p>
            <a:pPr algn="just">
              <a:buNone/>
            </a:pPr>
          </a:p>
          <a:p/>
          <a:p>
            <a:r>
              <a:rPr/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53EF769F-D4F5-4B74-B43F-9DA680556688}" type="slidenum">
              <a:rPr lang="zh-CN" smtClean="0"/>
              <a:t>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79026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Trailer park B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考察发现</a:t>
            </a:r>
            <a:endParaRPr/>
          </a:p>
          <a:p>
            <a:r>
              <a:rPr/>
              <a:t>考园区环境很好，family friendlyg察发现
</a:t>
            </a:r>
            <a:r>
              <a:rPr/>
              <a:t/>
            </a:r>
          </a:p>
          <a:p>
            <a:r>
              <a:rPr/>
              <a:t>有waiting list,没有空位</a:t>
            </a:r>
          </a:p>
          <a:p>
            <a:r>
              <a:rPr/>
              <a:t>水管电线较新</a:t>
            </a:r>
          </a:p>
          <a:p>
            <a:r>
              <a:rPr/>
              <a:t> 当地有水源不足的隐患，需进一步核实
</a:t>
            </a:r>
            <a:r>
              <a:rPr/>
              <a:t/>
            </a:r>
          </a:p>
          <a:p>
            <a:r>
              <a:rPr/>
              <a:t>现有Septic容量可能不足以支持增容，甚至不一定支持现有容量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53EF769F-D4F5-4B74-B43F-9DA680556688}" type="slidenum">
              <a:rPr lang="zh-CN" smtClean="0"/>
              <a:t/>
            </a:fld>
            <a:endParaRPr lang="zh-CN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比较MHP的优劣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Trailer park</a:t>
            </a:r>
            <a:endParaRPr/>
          </a:p>
          <a:p>
            <a:r>
              <a:rPr/>
              <a:t>z租金不受限制，有的年增3.5-4%</a:t>
            </a:r>
          </a:p>
          <a:p>
            <a:r>
              <a:rPr/>
              <a:t>但管理工作相对较多，更像一个主动生意的经营</a:t>
            </a:r>
          </a:p>
          <a:p>
            <a:r>
              <a:rPr/>
              <a:t>trailer park安省基本上冬季会关闭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53EF769F-D4F5-4B74-B43F-9DA680556688}" type="slidenum">
              <a:rPr lang="zh-CN" smtClean="0"/>
              <a:t/>
            </a:fld>
            <a:endParaRPr lang="zh-CN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" id="6" name="图片 5"/>
          <p:cNvPicPr>
            <a:picLocks noChangeAspect="1"/>
          </p:cNvPicPr>
          <p:nvPr/>
        </p:nvPicPr>
        <p:blipFill>
          <a:blip r:embed="rId2"/>
          <a:srcRect b="6113" r="383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descr="Logo.JPG" id="8" name="Picture 7"/>
          <p:cNvPicPr>
            <a:picLocks noChangeAspect="1"/>
          </p:cNvPicPr>
          <p:nvPr/>
        </p:nvPicPr>
        <p:blipFill>
          <a:blip cstate="print"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b="100000" l="0" r="95183" t="831">
                        <a14:foregroundMark x1="46403" x2="46403" y1="45360" y2="45360"/>
                        <a14:foregroundMark x1="50521" x2="50521" y1="57404" y2="57404"/>
                        <a14:foregroundMark x1="20438" x2="20438" y1="79406" y2="79406"/>
                        <a14:foregroundMark x1="29614" x2="29614" y1="79771" y2="79771"/>
                        <a14:foregroundMark x1="26121" x2="26121" y1="80292" y2="80292"/>
                        <a14:foregroundMark x1="41032" x2="41032" y1="79927" y2="79927"/>
                        <a14:foregroundMark x1="46663" x2="46663" y1="80031" y2="80031"/>
                        <a14:foregroundMark x1="51877" x2="51877" y1="79406" y2="79406"/>
                        <a14:foregroundMark x1="67258" x2="67258" y1="79771" y2="79771"/>
                        <a14:foregroundMark x1="76590" x2="76590" y1="80136" y2="80136"/>
                        <a14:foregroundMark x1="33577" x2="33577" y1="76434" y2="76434"/>
                        <a14:foregroundMark x1="41032" x2="41032" y1="70490" y2="70490"/>
                        <a14:foregroundMark x1="54119" x2="54119" y1="73931" y2="73931"/>
                        <a14:foregroundMark x1="68248" x2="68248" y1="69604" y2="69604"/>
                        <a14:foregroundMark x1="76851" x2="76851" y1="70073" y2="70073"/>
                        <a14:foregroundMark x1="33733" x2="33733" y1="69969" y2="69969"/>
                        <a14:foregroundMark x1="54119" x2="54119" y1="68874" y2="68874"/>
                        <a14:foregroundMark x1="59176" x2="59176" y1="73462" y2="73462"/>
                        <a14:foregroundMark x1="58342" x2="58342" y1="69604" y2="69604"/>
                        <a14:foregroundMark x1="67675" x2="66423" y1="57769" y2="56778"/>
                        <a14:foregroundMark x1="45681" x2="45681" y1="55316" y2="55316"/>
                        <a14:foregroundMark x1="53488" x2="53488" y1="55482" y2="55482"/>
                        <a14:foregroundMark x1="33721" x2="43023" y1="58804" y2="55482"/>
                        <a14:foregroundMark x1="62292" x2="55814" y1="57475" y2="55482"/>
                        <a14:foregroundMark x1="64784" x2="62126" y1="58306" y2="57973"/>
                        <a14:backgroundMark x1="49479" x2="49479" y1="52086" y2="52086"/>
                        <a14:backgroundMark x1="50261" x2="50261" y1="38165" y2="38165"/>
                        <a14:backgroundMark x1="77216" x2="77216" y1="73566" y2="73566"/>
                        <a14:backgroundMark x1="48749" x2="31960" y1="36653" y2="58029"/>
                        <a14:backgroundMark x1="46767" x2="38217" y1="57299" y2="58394"/>
                        <a14:backgroundMark x1="53233" x2="60949" y1="57039" y2="58394"/>
                        <a14:backgroundMark x1="64286" x2="64286" y1="56645" y2="56645"/>
                        <a14:backgroundMark x1="65947" x2="65947" y1="54817" y2="54817"/>
                        <a14:backgroundMark x1="81395" x2="76910" y1="70930" y2="70930"/>
                        <a14:backgroundMark x1="36545" x2="35382" y1="70598" y2="70598"/>
                        <a14:backgroundMark x1="36047" x2="34053" y1="56312" y2="57641"/>
                        <a14:backgroundMark x1="35050" x2="33721" y1="58970" y2="5946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0911" y="425450"/>
            <a:ext cx="2162810" cy="21628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67167" y="2512848"/>
            <a:ext cx="6673388" cy="1323439"/>
          </a:xfrm>
          <a:prstGeom prst="rect">
            <a:avLst/>
          </a:prstGeom>
          <a:noFill/>
        </p:spPr>
        <p:txBody>
          <a:bodyPr anchor="t" numCol="1" rtlCol="0" wrap="square">
            <a:spAutoFit/>
          </a:bodyPr>
          <a:lstStyle/>
          <a:p>
            <a:pPr algn="dist"/>
            <a:r>
              <a:rPr b="1" dirty="0" lang="zh-CN" smtClean="0" sz="8000">
                <a:solidFill>
                  <a:srgbClr val="067BBF"/>
                </a:solidFill>
                <a:effectLst/>
                <a:latin typeface="Arial"/>
                <a:ea charset="-122" panose="020B0503020204020204" pitchFamily="34" typeface="微软雅黑"/>
                <a:cs typeface="Arial"/>
                <a:sym charset="0" panose="020B0604020202020204" pitchFamily="34" typeface="Arial"/>
              </a:rPr>
              <a:t>谢谢大家聆听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552956" y="4153535"/>
            <a:ext cx="7462486" cy="0"/>
          </a:xfrm>
          <a:prstGeom prst="line">
            <a:avLst/>
          </a:prstGeom>
          <a:ln w="53975">
            <a:solidFill>
              <a:srgbClr val="067B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83877" y="4477866"/>
            <a:ext cx="6834066" cy="707886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b="1" dirty="0" lang="zh-CN" smtClean="0" sz="4000">
                <a:solidFill>
                  <a:srgbClr val="7F7F7F"/>
                </a:solidFill>
                <a:latin charset="-122" panose="020B0503020204020204" pitchFamily="34" typeface="微软雅黑"/>
                <a:ea charset="-122" panose="020B0503020204020204" pitchFamily="34" typeface="微软雅黑"/>
                <a:cs charset="-122" panose="020B0503020204020204" pitchFamily="34" typeface="微软雅黑"/>
                <a:sym charset="0" panose="020B0604020202020204" pitchFamily="34" typeface="Arial"/>
              </a:rPr>
              <a:t>北美地产学堂</a:t>
            </a:r>
            <a:r>
              <a:rPr altLang="zh-CN" b="1" dirty="0" lang="en-US" smtClean="0" sz="4000">
                <a:solidFill>
                  <a:srgbClr val="7F7F7F"/>
                </a:solidFill>
                <a:latin charset="-122" panose="020B0503020204020204" pitchFamily="34" typeface="微软雅黑"/>
                <a:ea charset="-122" panose="020B0503020204020204" pitchFamily="34" typeface="微软雅黑"/>
                <a:cs charset="-122" panose="020B0503020204020204" pitchFamily="34" typeface="微软雅黑"/>
                <a:sym charset="0" panose="020B0604020202020204" pitchFamily="34" typeface="Arial"/>
              </a:rPr>
              <a:t>  </a:t>
            </a:r>
            <a:r>
              <a:rPr b="1" dirty="0" lang="zh-CN" smtClean="0" sz="4000">
                <a:solidFill>
                  <a:srgbClr val="7F7F7F"/>
                </a:solidFill>
                <a:latin charset="-122" panose="020B0503020204020204" pitchFamily="34" typeface="微软雅黑"/>
                <a:ea charset="-122" panose="020B0503020204020204" pitchFamily="34" typeface="微软雅黑"/>
                <a:cs charset="-122" panose="020B0503020204020204" pitchFamily="34" typeface="微软雅黑"/>
                <a:sym charset="0" panose="020B0604020202020204" pitchFamily="34" typeface="Arial"/>
              </a:rPr>
              <a:t>助你财富增长</a:t>
            </a:r>
            <a:endParaRPr b="1" dirty="0" lang="en-US" sz="4000">
              <a:solidFill>
                <a:srgbClr val="7F7F7F"/>
              </a:solidFill>
              <a:latin charset="-122" panose="020B0503020204020204" pitchFamily="34" typeface="微软雅黑"/>
              <a:ea charset="-122" panose="020B0503020204020204" pitchFamily="34" typeface="微软雅黑"/>
              <a:cs charset="-122" panose="020B0503020204020204" pitchFamily="34" typeface="微软雅黑"/>
              <a:sym charset="0" panose="020B0604020202020204" pitchFamily="34"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53EF769F-D4F5-4B74-B43F-9DA680556688}" type="slidenum">
              <a:rPr lang="zh-CN" smtClean="0"/>
              <a:t>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01765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numCol="1"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 numCol="1"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自定义 2291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8B8D91"/>
      </a:accent1>
      <a:accent2>
        <a:srgbClr val="ACAEB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id="{62F939B6-93AF-4DB8-9C6B-D6C7DFDC589F}" name="Office Theme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Words>76</Words>
  <Paragraphs>21</Paragraphs>
  <Slides>5</Slides>
  <Notes>0</Notes>
  <TotalTime>55</TotalTime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6">
      <vt:lpstr>Office 主题​​</vt:lpstr>
      <vt:lpstr>PowerPoint Presentation</vt:lpstr>
      <vt:lpstr>免责声明</vt:lpstr>
      <vt:lpstr>01 投资从这里开始</vt:lpstr>
      <vt:lpstr>标题写在这里</vt:lpstr>
      <vt:lpstr>PowerPoint Presentation</vt:lpstr>
    </vt:vector>
  </TitlesOfParts>
  <LinksUpToDate>false</LinksUpToDate>
  <SharedDoc>false</SharedDoc>
  <HyperlinksChanged>false</HyperlinksChanged>
  <Application>Microsoft Macintosh PowerPoint</Application>
  <AppVersion>14.0000</AppVersion>
  <PresentationFormat>Custom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2020-09-07T07:23:00Z</dcterms:created>
  <dc:creator>稻壳儿演示武汉组</dc:creator>
  <cp:lastModifiedBy>Jianhua Yu</cp:lastModifiedBy>
  <dcterms:modified xsi:type="dcterms:W3CDTF">2020-12-25T22:06:47Z</dcterms:modified>
  <cp:revision>60</cp:revision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KSOProductBuildVer" pid="2">
    <vt:lpwstr>2052-11.1.0.10000</vt:lpwstr>
  </property>
</Properties>
</file>