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93760-2DAC-4CFC-982A-501B27C647A1}" v="3" dt="2021-07-25T18:10:14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gie (Haiyan)" userId="0997363d-10ee-4b09-af0a-850912ac6bb6" providerId="ADAL" clId="{CAB93760-2DAC-4CFC-982A-501B27C647A1}"/>
    <pc:docChg chg="undo custSel addSld delSld modSld">
      <pc:chgData name="Maggie (Haiyan)" userId="0997363d-10ee-4b09-af0a-850912ac6bb6" providerId="ADAL" clId="{CAB93760-2DAC-4CFC-982A-501B27C647A1}" dt="2021-07-25T18:18:56.073" v="1551" actId="20577"/>
      <pc:docMkLst>
        <pc:docMk/>
      </pc:docMkLst>
      <pc:sldChg chg="new del">
        <pc:chgData name="Maggie (Haiyan)" userId="0997363d-10ee-4b09-af0a-850912ac6bb6" providerId="ADAL" clId="{CAB93760-2DAC-4CFC-982A-501B27C647A1}" dt="2021-07-25T18:12:20.155" v="1536" actId="2696"/>
        <pc:sldMkLst>
          <pc:docMk/>
          <pc:sldMk cId="3503354840" sldId="256"/>
        </pc:sldMkLst>
      </pc:sldChg>
      <pc:sldChg chg="addSp delSp modSp new mod">
        <pc:chgData name="Maggie (Haiyan)" userId="0997363d-10ee-4b09-af0a-850912ac6bb6" providerId="ADAL" clId="{CAB93760-2DAC-4CFC-982A-501B27C647A1}" dt="2021-07-25T18:18:56.073" v="1551" actId="20577"/>
        <pc:sldMkLst>
          <pc:docMk/>
          <pc:sldMk cId="1909083101" sldId="257"/>
        </pc:sldMkLst>
        <pc:spChg chg="mod">
          <ac:chgData name="Maggie (Haiyan)" userId="0997363d-10ee-4b09-af0a-850912ac6bb6" providerId="ADAL" clId="{CAB93760-2DAC-4CFC-982A-501B27C647A1}" dt="2021-07-25T18:18:56.073" v="1551" actId="20577"/>
          <ac:spMkLst>
            <pc:docMk/>
            <pc:sldMk cId="1909083101" sldId="257"/>
            <ac:spMk id="2" creationId="{C05FBBA2-8561-4177-BC2C-3C1B2B5DA48E}"/>
          </ac:spMkLst>
        </pc:spChg>
        <pc:spChg chg="mod">
          <ac:chgData name="Maggie (Haiyan)" userId="0997363d-10ee-4b09-af0a-850912ac6bb6" providerId="ADAL" clId="{CAB93760-2DAC-4CFC-982A-501B27C647A1}" dt="2021-07-25T15:06:43.375" v="975" actId="20577"/>
          <ac:spMkLst>
            <pc:docMk/>
            <pc:sldMk cId="1909083101" sldId="257"/>
            <ac:spMk id="3" creationId="{36DD45EF-730D-4EA5-8D40-65964C9CC273}"/>
          </ac:spMkLst>
        </pc:spChg>
        <pc:spChg chg="add mod">
          <ac:chgData name="Maggie (Haiyan)" userId="0997363d-10ee-4b09-af0a-850912ac6bb6" providerId="ADAL" clId="{CAB93760-2DAC-4CFC-982A-501B27C647A1}" dt="2021-07-25T18:11:31.357" v="1533" actId="20577"/>
          <ac:spMkLst>
            <pc:docMk/>
            <pc:sldMk cId="1909083101" sldId="257"/>
            <ac:spMk id="5" creationId="{762E8138-E009-4B86-BD64-AC7070927CDD}"/>
          </ac:spMkLst>
        </pc:spChg>
        <pc:spChg chg="add del mod">
          <ac:chgData name="Maggie (Haiyan)" userId="0997363d-10ee-4b09-af0a-850912ac6bb6" providerId="ADAL" clId="{CAB93760-2DAC-4CFC-982A-501B27C647A1}" dt="2021-07-25T18:12:11.941" v="1535"/>
          <ac:spMkLst>
            <pc:docMk/>
            <pc:sldMk cId="1909083101" sldId="257"/>
            <ac:spMk id="6" creationId="{FF5118FC-1AA1-4237-BDAC-26CDD2A2A946}"/>
          </ac:spMkLst>
        </pc:spChg>
        <pc:graphicFrameChg chg="add mod modGraphic">
          <ac:chgData name="Maggie (Haiyan)" userId="0997363d-10ee-4b09-af0a-850912ac6bb6" providerId="ADAL" clId="{CAB93760-2DAC-4CFC-982A-501B27C647A1}" dt="2021-07-25T14:57:47.325" v="925" actId="1076"/>
          <ac:graphicFrameMkLst>
            <pc:docMk/>
            <pc:sldMk cId="1909083101" sldId="257"/>
            <ac:graphicFrameMk id="4" creationId="{21A265B7-F051-43DF-AE3E-F37B39A0565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5C7B-08AB-4720-B00F-89FF80BAE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614B-76BB-4C14-9652-FB7A28472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935F-DBD5-4205-97F7-8A1E10D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DA6F-7E20-44DA-B251-112764E2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1979-781D-4F7A-AB8D-BAB81C70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2FC9-8ADE-4A97-81E1-C46E9FA2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8B01D-C642-4B9D-9418-83FA255B2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C1DC6-228D-444C-8B87-FD6791EC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36F4-BA25-4208-AD59-A22F50F0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D2CC-524C-4D25-8B10-29225AB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0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C5628-E4CC-4CF8-8B45-6724651ED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5FCC-2355-4309-8BB2-21F008F0F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C81F-4A41-43FA-B11C-50EABF41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35A7-3354-4F42-9FC0-92C885DF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0347-0195-42DB-ADA4-3AC2BA5C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5141-098C-46A8-BCA6-6BA5FF3E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8F20-206B-4B81-B232-1D47C62C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6409B-724A-4FEA-902C-03EAE93D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88A4-9A36-40D9-A360-E1D39556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7AE9-7B79-4729-BEFC-F492D5A1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2522-091D-46A6-8307-DCE809B8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04D9-9E30-4280-81D4-71D42749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E644-0795-4252-93E5-115AD104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C90F8-53D3-4916-9B02-EE4691B2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AF9E-1BFC-4908-87DB-3AC6E5AB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9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AB3F-A30B-4E9C-A9C8-823E2851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F4E9-DE1E-41CD-B74F-EE2371C18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F71A5-B3E0-486E-A5A7-E82A7AA8A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B307-AC82-4580-A50A-AFBA6BC7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7D3D0-8D79-493A-A18A-577011E0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BBD55-0AF6-436D-9F0A-8EBC8B61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6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52EE-C869-4600-9302-C744FF9D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D298-5ECE-466C-BD77-E2A93F8E9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D6CC-C3EA-4150-BB51-04E9D9582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CEC4C-17E1-4C11-9964-55BB41F05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C942A-1BF0-4155-BA89-69C15B41F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4DE85-7C78-4DBA-AF07-A3CD209A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93A31-8018-4187-BC21-D9B2D59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2F80A-5C88-445A-B3AD-3FD44B7B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6D9C-67F8-484D-B53D-2FBBCBBC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CFA9-01DD-44DE-98C6-50E5E462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AC3A8-314A-428D-8910-1902B26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78E42-4FD8-46F2-AB61-79AB9D2E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5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D1FAE-113C-4770-B18E-AA388280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B0CBF-2F75-4357-B3CF-56F55BAB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52548-E5C6-4D4C-8BEF-A83A886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9BF6-7D43-4DAB-A589-32E6F27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4FC7-934A-447C-8F55-B8E3ED93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91E58-04DB-4FA8-BC8B-8A5460D24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921A3-06D2-4249-B480-54CA89D8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6FBCC-B3C5-430A-A153-D6E14F56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09E6-FB0C-47EF-8D9D-EB8F698B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7778-ADD7-47A8-AB9F-2DA51986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853F8-A7AA-46A9-AE83-6F89F0D2D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3E51D-48F5-4025-BA63-F0AA3E87F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1B450-8E57-4616-ABC0-AA1753DB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C2450-D04D-475E-8151-6F84AAA5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73730-7444-4517-BC51-B7E6072F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45AC3-E21E-4875-B85B-A7FBE721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1B107-FFF0-4DFE-A16C-737D79006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120EC-3CF7-4401-830B-E64C6C44C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82B5-0D0A-44CA-BFD0-D4828CFC9B1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0469-DF3C-4F8B-8F18-835883E62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91E0-570E-4A03-9D25-236DCAAA5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D393-1BED-44EF-8FE3-BF71CEB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BBA2-8561-4177-BC2C-3C1B2B5D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0"/>
            <a:ext cx="10515600" cy="810532"/>
          </a:xfrm>
        </p:spPr>
        <p:txBody>
          <a:bodyPr/>
          <a:lstStyle/>
          <a:p>
            <a:r>
              <a:rPr lang="en-US" dirty="0"/>
              <a:t>MHP in GA----from Haiyan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45EF-730D-4EA5-8D40-65964C9C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810532"/>
            <a:ext cx="10515600" cy="4863068"/>
          </a:xfrm>
        </p:spPr>
        <p:txBody>
          <a:bodyPr>
            <a:normAutofit/>
          </a:bodyPr>
          <a:lstStyle/>
          <a:p>
            <a:r>
              <a:rPr lang="en-US" sz="1400" dirty="0"/>
              <a:t>State: Total MHP in GA: Per MobileHome.net: 1595 (nearby states: SC: 1854; NC: 3915; AL 553)</a:t>
            </a:r>
          </a:p>
          <a:p>
            <a:pPr marL="0" indent="0">
              <a:buNone/>
            </a:pPr>
            <a:r>
              <a:rPr lang="en-US" sz="1400" dirty="0"/>
              <a:t>                           Per mhvillage.com, 737 MHP in GA</a:t>
            </a:r>
          </a:p>
          <a:p>
            <a:r>
              <a:rPr lang="en-US" sz="1400" dirty="0"/>
              <a:t>Local: In Athens Area: 13, Atlanta: 16</a:t>
            </a:r>
          </a:p>
          <a:p>
            <a:r>
              <a:rPr lang="en-US" sz="1400" dirty="0"/>
              <a:t>For sale: (cityfeet.com) 8 MHP in GA, 7 from mobilehomeparkstore.com</a:t>
            </a:r>
          </a:p>
          <a:p>
            <a:pPr marL="0" indent="0">
              <a:buNone/>
            </a:pPr>
            <a:r>
              <a:rPr lang="en-US" sz="1400" dirty="0"/>
              <a:t>Case analysis: Winterville GA </a:t>
            </a:r>
          </a:p>
          <a:p>
            <a:pPr marL="0" indent="0">
              <a:buNone/>
            </a:pPr>
            <a:r>
              <a:rPr lang="en-US" sz="1400" b="1" dirty="0"/>
              <a:t>Highlights</a:t>
            </a:r>
            <a:r>
              <a:rPr lang="en-US" sz="1400" dirty="0"/>
              <a:t>: 100% pad renter park; additional 17 acres of undeveloped land included; below market rental rates </a:t>
            </a:r>
          </a:p>
          <a:p>
            <a:pPr marL="0" indent="0">
              <a:buNone/>
            </a:pPr>
            <a:r>
              <a:rPr lang="en-US" sz="1400" b="1" dirty="0"/>
              <a:t>Property details</a:t>
            </a:r>
            <a:r>
              <a:rPr lang="en-US" sz="1400" dirty="0"/>
              <a:t>: 40AC, cap rate: 7.33%, # of units: 41 including 37 TOH and 4 vacant; well and septic with city water set up, NOI: 91.603$, year built: 1965, zoning: R5 Asking P: 1.25M $ </a:t>
            </a:r>
          </a:p>
          <a:p>
            <a:pPr marL="0" indent="0">
              <a:buNone/>
            </a:pPr>
            <a:r>
              <a:rPr lang="en-US" sz="1400" b="1" dirty="0"/>
              <a:t>Population and HH income: 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A265B7-F051-43DF-AE3E-F37B39A05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81131"/>
              </p:ext>
            </p:extLst>
          </p:nvPr>
        </p:nvGraphicFramePr>
        <p:xfrm>
          <a:off x="3225800" y="3242066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29357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0243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12600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6553098"/>
                    </a:ext>
                  </a:extLst>
                </a:gridCol>
              </a:tblGrid>
              <a:tr h="23342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mile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58951"/>
                  </a:ext>
                </a:extLst>
              </a:tr>
              <a:tr h="233425">
                <a:tc>
                  <a:txBody>
                    <a:bodyPr/>
                    <a:lstStyle/>
                    <a:p>
                      <a:r>
                        <a:rPr lang="en-US" sz="1200" dirty="0"/>
                        <a:t>Total population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46,038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149,540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21891"/>
                  </a:ext>
                </a:extLst>
              </a:tr>
              <a:tr h="233425">
                <a:tc>
                  <a:txBody>
                    <a:bodyPr/>
                    <a:lstStyle/>
                    <a:p>
                      <a:r>
                        <a:rPr lang="en-US" sz="1200" dirty="0"/>
                        <a:t>Total 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17,716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52,728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3134"/>
                  </a:ext>
                </a:extLst>
              </a:tr>
              <a:tr h="233425">
                <a:tc>
                  <a:txBody>
                    <a:bodyPr/>
                    <a:lstStyle/>
                    <a:p>
                      <a:r>
                        <a:rPr lang="en-US" sz="1200" dirty="0"/>
                        <a:t>HH income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59,313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48,501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51,506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14602"/>
                  </a:ext>
                </a:extLst>
              </a:tr>
              <a:tr h="233425">
                <a:tc>
                  <a:txBody>
                    <a:bodyPr/>
                    <a:lstStyle/>
                    <a:p>
                      <a:r>
                        <a:rPr lang="en-US" sz="1200" dirty="0"/>
                        <a:t>Ave. house 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168k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186k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395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2E8138-E009-4B86-BD64-AC7070927CDD}"/>
              </a:ext>
            </a:extLst>
          </p:cNvPr>
          <p:cNvSpPr txBox="1"/>
          <p:nvPr/>
        </p:nvSpPr>
        <p:spPr>
          <a:xfrm>
            <a:off x="767179" y="4382846"/>
            <a:ext cx="11031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Evaluation: </a:t>
            </a:r>
          </a:p>
          <a:p>
            <a:pPr marL="342900" indent="-342900">
              <a:buAutoNum type="arabicPeriod"/>
            </a:pPr>
            <a:r>
              <a:rPr lang="en-US" dirty="0"/>
              <a:t>Important and easy transportation: 8 mins to a main traffic road, 15 minutes to colleague town  </a:t>
            </a:r>
          </a:p>
          <a:p>
            <a:pPr marL="342900" indent="-342900">
              <a:buAutoNum type="arabicPeriod"/>
            </a:pPr>
            <a:r>
              <a:rPr lang="en-US" dirty="0"/>
              <a:t>Economic: colleague town, average HH income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⁓50K $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Population: 129K population 2020 with 37K student enrolled, annual increase 0.83%, increased by 11.76% for last 10 years   </a:t>
            </a:r>
          </a:p>
          <a:p>
            <a:pPr marL="342900" indent="-342900">
              <a:buAutoNum type="arabicPeriod"/>
            </a:pPr>
            <a:r>
              <a:rPr lang="en-US" dirty="0"/>
              <a:t>Convenient location: 5 min to Walmart, 10 min to Kroger and </a:t>
            </a:r>
            <a:r>
              <a:rPr lang="en-US" dirty="0" err="1"/>
              <a:t>publix</a:t>
            </a:r>
            <a:r>
              <a:rPr lang="en-US" dirty="0"/>
              <a:t> </a:t>
            </a:r>
          </a:p>
          <a:p>
            <a:r>
              <a:rPr lang="en-US" dirty="0"/>
              <a:t>Concern: </a:t>
            </a:r>
          </a:p>
          <a:p>
            <a:r>
              <a:rPr lang="en-US" dirty="0"/>
              <a:t>1. Part is not organized;    2. deferred maintenance (not sure the cost);   3. very countryside </a:t>
            </a:r>
          </a:p>
        </p:txBody>
      </p:sp>
    </p:spTree>
    <p:extLst>
      <p:ext uri="{BB962C8B-B14F-4D97-AF65-F5344CB8AC3E}">
        <p14:creationId xmlns:p14="http://schemas.microsoft.com/office/powerpoint/2010/main" val="19090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270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MHP in GA----from Haiyan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MHP in GA----from Haiyan</dc:title>
  <dc:creator>Liu, Haiyan</dc:creator>
  <cp:lastModifiedBy>Liu, Haiyan</cp:lastModifiedBy>
  <cp:revision>1</cp:revision>
  <dcterms:created xsi:type="dcterms:W3CDTF">2021-07-25T13:42:55Z</dcterms:created>
  <dcterms:modified xsi:type="dcterms:W3CDTF">2021-07-25T18:19:03Z</dcterms:modified>
</cp:coreProperties>
</file>