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8" r:id="rId2"/>
    <p:sldId id="288" r:id="rId3"/>
    <p:sldId id="29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BBF"/>
    <a:srgbClr val="0080FF"/>
    <a:srgbClr val="007BBE"/>
    <a:srgbClr val="3498DB"/>
    <a:srgbClr val="9DC3E6"/>
    <a:srgbClr val="4490D0"/>
    <a:srgbClr val="067BBE"/>
    <a:srgbClr val="F2B600"/>
    <a:srgbClr val="EBEBED"/>
    <a:srgbClr val="A6A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52" y="34"/>
      </p:cViewPr>
      <p:guideLst>
        <p:guide orient="horz" pos="217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86B22-A508-784A-8384-CDDABC8723D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8B603-D920-E843-A4F5-7C66C585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830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924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094C5B-92CA-3641-9F5B-983364A6760F}" type="datetime1">
              <a:rPr lang="en-US" altLang="zh-CN" smtClean="0"/>
              <a:t>7/31/2021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769F-D4F5-4B74-B43F-9DA680556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4D5C5A-D745-0848-A131-EA51DAFA0013}" type="datetime1">
              <a:rPr lang="en-US" altLang="zh-CN" smtClean="0"/>
              <a:t>7/31/2021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769F-D4F5-4B74-B43F-9DA680556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57F2D4-FCC3-A44C-9889-6706A64E7467}" type="datetime1">
              <a:rPr lang="en-US" altLang="zh-CN" smtClean="0"/>
              <a:t>7/31/2021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769F-D4F5-4B74-B43F-9DA680556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BDFFC3-875A-D348-B976-05A5EAD7C377}" type="datetime1">
              <a:rPr lang="en-US" altLang="zh-CN" smtClean="0"/>
              <a:t>7/31/2021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769F-D4F5-4B74-B43F-9DA680556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534762-186E-F948-914E-905645ED0A90}" type="datetime1">
              <a:rPr lang="en-US" altLang="zh-CN" smtClean="0"/>
              <a:t>7/31/2021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769F-D4F5-4B74-B43F-9DA680556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C93F9F-9A4B-1A48-BA81-C28A1925AFE8}" type="datetime1">
              <a:rPr lang="en-US" altLang="zh-CN" smtClean="0"/>
              <a:t>7/31/2021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769F-D4F5-4B74-B43F-9DA680556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9EC2ED-6E30-B74F-B082-E8142C7C4C9F}" type="datetime1">
              <a:rPr lang="en-US" altLang="zh-CN" smtClean="0"/>
              <a:t>7/31/2021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769F-D4F5-4B74-B43F-9DA6805566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ourrea.com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9867" y="365126"/>
            <a:ext cx="11115177" cy="878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62959" y="1584378"/>
            <a:ext cx="11088993" cy="462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028626" y="6506719"/>
            <a:ext cx="683754" cy="2006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67BBF"/>
                </a:solidFill>
              </a:defRPr>
            </a:lvl1pPr>
          </a:lstStyle>
          <a:p>
            <a:fld id="{53EF769F-D4F5-4B74-B43F-9DA6805566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30" descr="Slogan_Transparent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596495" y="431959"/>
            <a:ext cx="2120431" cy="711349"/>
          </a:xfrm>
          <a:prstGeom prst="rect">
            <a:avLst/>
          </a:prstGeom>
        </p:spPr>
      </p:pic>
      <p:cxnSp>
        <p:nvCxnSpPr>
          <p:cNvPr id="8" name="直接连接符 29"/>
          <p:cNvCxnSpPr/>
          <p:nvPr userDrawn="1"/>
        </p:nvCxnSpPr>
        <p:spPr>
          <a:xfrm>
            <a:off x="548005" y="1273637"/>
            <a:ext cx="1112964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6"/>
          <p:cNvCxnSpPr>
            <a:stCxn id="14" idx="3"/>
          </p:cNvCxnSpPr>
          <p:nvPr/>
        </p:nvCxnSpPr>
        <p:spPr>
          <a:xfrm flipV="1">
            <a:off x="7224888" y="6619240"/>
            <a:ext cx="3733307" cy="16016"/>
          </a:xfrm>
          <a:prstGeom prst="line">
            <a:avLst/>
          </a:prstGeom>
          <a:ln w="12700" cmpd="sng">
            <a:solidFill>
              <a:srgbClr val="007BB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8"/>
          <p:cNvSpPr/>
          <p:nvPr/>
        </p:nvSpPr>
        <p:spPr>
          <a:xfrm>
            <a:off x="4656667" y="6511290"/>
            <a:ext cx="2568221" cy="247932"/>
          </a:xfrm>
          <a:prstGeom prst="roundRect">
            <a:avLst/>
          </a:prstGeom>
          <a:noFill/>
          <a:ln w="12700" cmpd="sng">
            <a:solidFill>
              <a:srgbClr val="007BBE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u="sng" dirty="0">
                <a:solidFill>
                  <a:srgbClr val="067BBF"/>
                </a:solidFill>
                <a:hlinkClick r:id="rId10"/>
              </a:rPr>
              <a:t>www.ourrea.com</a:t>
            </a:r>
            <a:r>
              <a:rPr lang="en-US" altLang="zh-CN" sz="1100" dirty="0">
                <a:solidFill>
                  <a:srgbClr val="067BBF"/>
                </a:solidFill>
              </a:rPr>
              <a:t> ©️</a:t>
            </a:r>
            <a:r>
              <a:rPr lang="zh-CN" altLang="en-US" sz="1100" dirty="0">
                <a:solidFill>
                  <a:srgbClr val="067BBF"/>
                </a:solidFill>
              </a:rPr>
              <a:t>版权所有</a:t>
            </a:r>
            <a:r>
              <a:rPr lang="en-US" altLang="zh-CN" sz="1100" dirty="0">
                <a:solidFill>
                  <a:srgbClr val="067BBF"/>
                </a:solidFill>
              </a:rPr>
              <a:t> </a:t>
            </a:r>
            <a:r>
              <a:rPr lang="zh-CN" altLang="en-US" sz="1100" dirty="0">
                <a:solidFill>
                  <a:srgbClr val="067BBF"/>
                </a:solidFill>
              </a:rPr>
              <a:t>严禁转载</a:t>
            </a:r>
          </a:p>
        </p:txBody>
      </p:sp>
      <p:cxnSp>
        <p:nvCxnSpPr>
          <p:cNvPr id="15" name="直接连接符 20"/>
          <p:cNvCxnSpPr>
            <a:endCxn id="14" idx="1"/>
          </p:cNvCxnSpPr>
          <p:nvPr/>
        </p:nvCxnSpPr>
        <p:spPr>
          <a:xfrm flipV="1">
            <a:off x="550333" y="6635256"/>
            <a:ext cx="4106334" cy="1"/>
          </a:xfrm>
          <a:prstGeom prst="line">
            <a:avLst/>
          </a:prstGeom>
          <a:ln w="12700" cmpd="sng">
            <a:solidFill>
              <a:srgbClr val="007BB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rgbClr val="067BBF"/>
          </a:solidFill>
          <a:latin typeface="Heiti SC Light"/>
          <a:ea typeface="Heiti SC Light"/>
          <a:cs typeface="Heiti SC Light"/>
        </a:defRPr>
      </a:lvl1pPr>
    </p:titleStyle>
    <p:bodyStyle>
      <a:lvl1pPr marL="339725" indent="-339725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Ø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98513" indent="-341313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"/>
          <p:cNvPicPr>
            <a:picLocks noChangeAspect="1"/>
          </p:cNvPicPr>
          <p:nvPr/>
        </p:nvPicPr>
        <p:blipFill>
          <a:blip r:embed="rId2"/>
          <a:srcRect r="3833" b="61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1" b="100000" l="0" r="95183">
                        <a14:foregroundMark x1="46403" y1="45360" x2="46403" y2="45360"/>
                        <a14:foregroundMark x1="50521" y1="57404" x2="50521" y2="57404"/>
                        <a14:foregroundMark x1="20438" y1="79406" x2="20438" y2="79406"/>
                        <a14:foregroundMark x1="29614" y1="79771" x2="29614" y2="79771"/>
                        <a14:foregroundMark x1="26121" y1="80292" x2="26121" y2="80292"/>
                        <a14:foregroundMark x1="41032" y1="79927" x2="41032" y2="79927"/>
                        <a14:foregroundMark x1="46663" y1="80031" x2="46663" y2="80031"/>
                        <a14:foregroundMark x1="51877" y1="79406" x2="51877" y2="79406"/>
                        <a14:foregroundMark x1="67258" y1="79771" x2="67258" y2="79771"/>
                        <a14:foregroundMark x1="76590" y1="80136" x2="76590" y2="80136"/>
                        <a14:foregroundMark x1="33577" y1="76434" x2="33577" y2="76434"/>
                        <a14:foregroundMark x1="41032" y1="70490" x2="41032" y2="70490"/>
                        <a14:foregroundMark x1="54119" y1="73931" x2="54119" y2="73931"/>
                        <a14:foregroundMark x1="68248" y1="69604" x2="68248" y2="69604"/>
                        <a14:foregroundMark x1="76851" y1="70073" x2="76851" y2="70073"/>
                        <a14:foregroundMark x1="33733" y1="69969" x2="33733" y2="69969"/>
                        <a14:foregroundMark x1="54119" y1="68874" x2="54119" y2="68874"/>
                        <a14:foregroundMark x1="59176" y1="73462" x2="59176" y2="73462"/>
                        <a14:foregroundMark x1="58342" y1="69604" x2="58342" y2="69604"/>
                        <a14:foregroundMark x1="67675" y1="57769" x2="66423" y2="56778"/>
                        <a14:foregroundMark x1="45681" y1="55316" x2="45681" y2="55316"/>
                        <a14:foregroundMark x1="53488" y1="55482" x2="53488" y2="55482"/>
                        <a14:foregroundMark x1="33721" y1="58804" x2="43023" y2="55482"/>
                        <a14:foregroundMark x1="62292" y1="57475" x2="55814" y2="55482"/>
                        <a14:foregroundMark x1="64784" y1="58306" x2="62126" y2="57973"/>
                        <a14:backgroundMark x1="49479" y1="52086" x2="49479" y2="52086"/>
                        <a14:backgroundMark x1="50261" y1="38165" x2="50261" y2="38165"/>
                        <a14:backgroundMark x1="77216" y1="73566" x2="77216" y2="73566"/>
                        <a14:backgroundMark x1="48749" y1="36653" x2="31960" y2="58029"/>
                        <a14:backgroundMark x1="46767" y1="57299" x2="38217" y2="58394"/>
                        <a14:backgroundMark x1="53233" y1="57039" x2="60949" y2="58394"/>
                        <a14:backgroundMark x1="64286" y1="56645" x2="64286" y2="56645"/>
                        <a14:backgroundMark x1="65947" y1="54817" x2="65947" y2="54817"/>
                        <a14:backgroundMark x1="81395" y1="70930" x2="76910" y2="70930"/>
                        <a14:backgroundMark x1="36545" y1="70598" x2="35382" y2="70598"/>
                        <a14:backgroundMark x1="36047" y1="56312" x2="34053" y2="57641"/>
                        <a14:backgroundMark x1="35050" y1="58970" x2="33721" y2="594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0911" y="425450"/>
            <a:ext cx="2162810" cy="2162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37107" y="2588260"/>
            <a:ext cx="6851033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67B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MHP-</a:t>
            </a:r>
            <a:r>
              <a:rPr lang="zh-CN" altLang="en-US" sz="6600" b="1" dirty="0">
                <a:solidFill>
                  <a:srgbClr val="067B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第二周作业</a:t>
            </a:r>
            <a:endParaRPr lang="zh-CN" altLang="en-US" sz="6600" b="1" dirty="0">
              <a:solidFill>
                <a:srgbClr val="067BBF"/>
              </a:solidFill>
              <a:effectLst/>
              <a:latin typeface="Arial"/>
              <a:ea typeface="微软雅黑" panose="020B0503020204020204" pitchFamily="34" charset="-122"/>
              <a:cs typeface="Arial"/>
              <a:sym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552956" y="4153535"/>
            <a:ext cx="7462486" cy="0"/>
          </a:xfrm>
          <a:prstGeom prst="line">
            <a:avLst/>
          </a:prstGeom>
          <a:ln w="53975">
            <a:solidFill>
              <a:srgbClr val="067B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84994" y="4451678"/>
            <a:ext cx="6703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Bruce</a:t>
            </a:r>
            <a:endParaRPr 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769F-D4F5-4B74-B43F-9DA68055668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纽约州</a:t>
            </a:r>
            <a:r>
              <a:rPr lang="en-US" altLang="zh-CN" dirty="0"/>
              <a:t>MHP</a:t>
            </a:r>
            <a:r>
              <a:rPr lang="zh-CN" altLang="en-US" dirty="0"/>
              <a:t>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在纽约</a:t>
            </a:r>
            <a:r>
              <a:rPr lang="en-US" altLang="zh-CN" dirty="0"/>
              <a:t>Hudson Valley</a:t>
            </a:r>
            <a:r>
              <a:rPr lang="zh-CN" altLang="en-US" dirty="0"/>
              <a:t>地区，现在共有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MHP</a:t>
            </a:r>
            <a:r>
              <a:rPr lang="zh-CN" altLang="en-US" dirty="0"/>
              <a:t>正在出售</a:t>
            </a:r>
            <a:endParaRPr lang="en-US" altLang="zh-CN" dirty="0"/>
          </a:p>
          <a:p>
            <a:r>
              <a:rPr lang="en-US" altLang="zh-CN" dirty="0"/>
              <a:t>MHP</a:t>
            </a:r>
            <a:r>
              <a:rPr lang="zh-CN" altLang="en-US" dirty="0"/>
              <a:t>售价范围：</a:t>
            </a:r>
            <a:r>
              <a:rPr lang="en-US" altLang="zh-CN" dirty="0"/>
              <a:t>3.97M ~ 649K</a:t>
            </a:r>
          </a:p>
          <a:p>
            <a:r>
              <a:rPr lang="zh-CN" altLang="en-US" dirty="0"/>
              <a:t>平均单个</a:t>
            </a:r>
            <a:r>
              <a:rPr lang="en-US" altLang="zh-CN" dirty="0"/>
              <a:t>Pad</a:t>
            </a:r>
            <a:r>
              <a:rPr lang="zh-CN" altLang="en-US" dirty="0"/>
              <a:t>价格：</a:t>
            </a:r>
            <a:r>
              <a:rPr lang="en-US" altLang="zh-CN" dirty="0"/>
              <a:t>73K ~ 31K</a:t>
            </a:r>
          </a:p>
          <a:p>
            <a:r>
              <a:rPr lang="en-US" altLang="zh-CN" dirty="0"/>
              <a:t>Cap Rate</a:t>
            </a:r>
            <a:r>
              <a:rPr lang="zh-CN" altLang="en-US" dirty="0"/>
              <a:t>：</a:t>
            </a:r>
            <a:r>
              <a:rPr lang="en-US" altLang="zh-CN" dirty="0"/>
              <a:t>6% ~ 10%</a:t>
            </a:r>
          </a:p>
          <a:p>
            <a:r>
              <a:rPr lang="en-US" altLang="zh-CN" dirty="0"/>
              <a:t>Craigslist</a:t>
            </a:r>
            <a:r>
              <a:rPr lang="zh-CN" altLang="en-US" dirty="0"/>
              <a:t>上纽约的二手</a:t>
            </a:r>
            <a:r>
              <a:rPr lang="en-US" altLang="zh-CN" dirty="0"/>
              <a:t>Mobile Home</a:t>
            </a:r>
            <a:r>
              <a:rPr lang="zh-CN" altLang="en-US" dirty="0"/>
              <a:t>不多，价格从一万出头到三万多不等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769F-D4F5-4B74-B43F-9DA6805566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02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纽约州</a:t>
            </a:r>
            <a:r>
              <a:rPr lang="en-US" altLang="zh-CN" dirty="0"/>
              <a:t>MHP</a:t>
            </a:r>
            <a:r>
              <a:rPr lang="zh-CN" altLang="en-US" dirty="0"/>
              <a:t>分析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769F-D4F5-4B74-B43F-9DA680556688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BFB15F-9D51-4C1C-B0C2-9126FC287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185359"/>
              </p:ext>
            </p:extLst>
          </p:nvPr>
        </p:nvGraphicFramePr>
        <p:xfrm>
          <a:off x="946245" y="2169995"/>
          <a:ext cx="10131186" cy="2219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557">
                  <a:extLst>
                    <a:ext uri="{9D8B030D-6E8A-4147-A177-3AD203B41FA5}">
                      <a16:colId xmlns:a16="http://schemas.microsoft.com/office/drawing/2014/main" val="802319781"/>
                    </a:ext>
                  </a:extLst>
                </a:gridCol>
                <a:gridCol w="3165132">
                  <a:extLst>
                    <a:ext uri="{9D8B030D-6E8A-4147-A177-3AD203B41FA5}">
                      <a16:colId xmlns:a16="http://schemas.microsoft.com/office/drawing/2014/main" val="2503686055"/>
                    </a:ext>
                  </a:extLst>
                </a:gridCol>
                <a:gridCol w="691076">
                  <a:extLst>
                    <a:ext uri="{9D8B030D-6E8A-4147-A177-3AD203B41FA5}">
                      <a16:colId xmlns:a16="http://schemas.microsoft.com/office/drawing/2014/main" val="2662405720"/>
                    </a:ext>
                  </a:extLst>
                </a:gridCol>
                <a:gridCol w="815471">
                  <a:extLst>
                    <a:ext uri="{9D8B030D-6E8A-4147-A177-3AD203B41FA5}">
                      <a16:colId xmlns:a16="http://schemas.microsoft.com/office/drawing/2014/main" val="2929377472"/>
                    </a:ext>
                  </a:extLst>
                </a:gridCol>
                <a:gridCol w="691076">
                  <a:extLst>
                    <a:ext uri="{9D8B030D-6E8A-4147-A177-3AD203B41FA5}">
                      <a16:colId xmlns:a16="http://schemas.microsoft.com/office/drawing/2014/main" val="3386562442"/>
                    </a:ext>
                  </a:extLst>
                </a:gridCol>
                <a:gridCol w="1050437">
                  <a:extLst>
                    <a:ext uri="{9D8B030D-6E8A-4147-A177-3AD203B41FA5}">
                      <a16:colId xmlns:a16="http://schemas.microsoft.com/office/drawing/2014/main" val="1550549800"/>
                    </a:ext>
                  </a:extLst>
                </a:gridCol>
                <a:gridCol w="1050437">
                  <a:extLst>
                    <a:ext uri="{9D8B030D-6E8A-4147-A177-3AD203B41FA5}">
                      <a16:colId xmlns:a16="http://schemas.microsoft.com/office/drawing/2014/main" val="2679288034"/>
                    </a:ext>
                  </a:extLst>
                </a:gridCol>
              </a:tblGrid>
              <a:tr h="391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Pad #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Area (Acres)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Cap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Price/Pad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86688803"/>
                  </a:ext>
                </a:extLst>
              </a:tr>
              <a:tr h="40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Birchwood &amp; Dutchess MHP Portfolio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36 Osborne Hill Road, Wappingers Falls, NY 12590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$ 2,200,000.00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73,333.33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42441119"/>
                  </a:ext>
                </a:extLst>
              </a:tr>
              <a:tr h="3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Streamside Estates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190 Cherrytown Road, Kerhonkson, NY 12446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757,000.00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44,529.41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0614546"/>
                  </a:ext>
                </a:extLst>
              </a:tr>
              <a:tr h="3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Mountainview Village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 River Street, Stamford, NY 12167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918,500.00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31,672.41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09403794"/>
                  </a:ext>
                </a:extLst>
              </a:tr>
              <a:tr h="3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Phillips Trailer 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Wilcox Drive, Wassaic, NY 12592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649,000.00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72,111.11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10319012"/>
                  </a:ext>
                </a:extLst>
              </a:tr>
              <a:tr h="354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Colonial Village MHC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Lafayette Circle, Cobleskill, 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$ 3,970,000.00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       49,625.00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79057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8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2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B8D91"/>
      </a:accent1>
      <a:accent2>
        <a:srgbClr val="ACAEB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211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等线</vt:lpstr>
      <vt:lpstr>Heiti SC Light</vt:lpstr>
      <vt:lpstr>微软雅黑</vt:lpstr>
      <vt:lpstr>Arial</vt:lpstr>
      <vt:lpstr>Calibri</vt:lpstr>
      <vt:lpstr>Courier New</vt:lpstr>
      <vt:lpstr>Wingdings</vt:lpstr>
      <vt:lpstr>Office 主题​​</vt:lpstr>
      <vt:lpstr>PowerPoint Presentation</vt:lpstr>
      <vt:lpstr>纽约州MHP分析</vt:lpstr>
      <vt:lpstr>纽约州MHP分析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Buxuan Huang</cp:lastModifiedBy>
  <cp:revision>65</cp:revision>
  <dcterms:created xsi:type="dcterms:W3CDTF">2020-09-07T07:23:00Z</dcterms:created>
  <dcterms:modified xsi:type="dcterms:W3CDTF">2021-08-01T03:33:12Z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