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8857E-EE99-4207-BE10-80E755FF8470}" v="6" dt="2021-08-08T21:38:07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gie (Haiyan)" userId="0997363d-10ee-4b09-af0a-850912ac6bb6" providerId="ADAL" clId="{0DD8857E-EE99-4207-BE10-80E755FF8470}"/>
    <pc:docChg chg="custSel addSld delSld modSld">
      <pc:chgData name="Maggie (Haiyan)" userId="0997363d-10ee-4b09-af0a-850912ac6bb6" providerId="ADAL" clId="{0DD8857E-EE99-4207-BE10-80E755FF8470}" dt="2021-08-09T01:48:43.580" v="2174" actId="14100"/>
      <pc:docMkLst>
        <pc:docMk/>
      </pc:docMkLst>
      <pc:sldChg chg="new del">
        <pc:chgData name="Maggie (Haiyan)" userId="0997363d-10ee-4b09-af0a-850912ac6bb6" providerId="ADAL" clId="{0DD8857E-EE99-4207-BE10-80E755FF8470}" dt="2021-08-09T01:48:09.538" v="2143" actId="2696"/>
        <pc:sldMkLst>
          <pc:docMk/>
          <pc:sldMk cId="847425627" sldId="256"/>
        </pc:sldMkLst>
      </pc:sldChg>
      <pc:sldChg chg="addSp delSp modSp new mod">
        <pc:chgData name="Maggie (Haiyan)" userId="0997363d-10ee-4b09-af0a-850912ac6bb6" providerId="ADAL" clId="{0DD8857E-EE99-4207-BE10-80E755FF8470}" dt="2021-08-09T01:48:43.580" v="2174" actId="14100"/>
        <pc:sldMkLst>
          <pc:docMk/>
          <pc:sldMk cId="396856916" sldId="257"/>
        </pc:sldMkLst>
        <pc:spChg chg="mod">
          <ac:chgData name="Maggie (Haiyan)" userId="0997363d-10ee-4b09-af0a-850912ac6bb6" providerId="ADAL" clId="{0DD8857E-EE99-4207-BE10-80E755FF8470}" dt="2021-08-09T01:48:43.580" v="2174" actId="14100"/>
          <ac:spMkLst>
            <pc:docMk/>
            <pc:sldMk cId="396856916" sldId="257"/>
            <ac:spMk id="2" creationId="{627D7A0C-EBEB-4747-B7B2-350BF416055C}"/>
          </ac:spMkLst>
        </pc:spChg>
        <pc:spChg chg="del mod">
          <ac:chgData name="Maggie (Haiyan)" userId="0997363d-10ee-4b09-af0a-850912ac6bb6" providerId="ADAL" clId="{0DD8857E-EE99-4207-BE10-80E755FF8470}" dt="2021-08-08T20:53:22.348" v="45" actId="3680"/>
          <ac:spMkLst>
            <pc:docMk/>
            <pc:sldMk cId="396856916" sldId="257"/>
            <ac:spMk id="3" creationId="{EE4CAADC-4766-4860-9372-FC4F64489DE8}"/>
          </ac:spMkLst>
        </pc:spChg>
        <pc:graphicFrameChg chg="add mod ord modGraphic">
          <ac:chgData name="Maggie (Haiyan)" userId="0997363d-10ee-4b09-af0a-850912ac6bb6" providerId="ADAL" clId="{0DD8857E-EE99-4207-BE10-80E755FF8470}" dt="2021-08-09T01:48:02.561" v="2142" actId="14100"/>
          <ac:graphicFrameMkLst>
            <pc:docMk/>
            <pc:sldMk cId="396856916" sldId="257"/>
            <ac:graphicFrameMk id="4" creationId="{1C591A22-55B8-43E5-8826-FBA2C48E049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720B-9EAC-4FBB-A45D-0DAADACEB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0562B-4C6F-43FA-B598-8561D43D5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66FB-3E12-48BD-9F53-C1F12DCC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1026-1392-4374-9BB3-1A26173C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96ED-19FB-4477-8C59-D20F0D48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D08A-B62A-4ED4-8DC8-346CD6B4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32BDF-AC23-4937-81C0-97181868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2879-BC5B-4E53-A2FA-F2723ED6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E1BF-8223-402A-A575-36EB4B7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B6C1-DE9E-43E5-A668-585F6CD7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E0723-8798-43E3-92B1-AB8AEA505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DC839-A387-4DDA-BA68-35E691B0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B78D-CD52-420C-9F2D-D783656D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9049-B1C4-44A1-AE1C-3ABED769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6CE3-7A1E-444F-B239-1E3EE107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C5F-0D78-4F6B-B998-85DF7CE3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AB6C-F23C-4AC4-8A15-C964084A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086A-5B4A-4231-BF7A-C70703F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978-C8A2-43B8-A219-70264E45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B8B1-62B9-4778-B7F4-12E33A7C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5F2D-DB6B-441A-B685-B2ED4027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49273-745A-4686-A4C5-78CBF416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C71A-3CBF-467C-8650-C68BECF9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295C9-6D67-491D-B30A-CF938EA2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5E07-086B-48D5-A162-6C6132E3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8B03-9F15-48F8-AB24-CE2B910F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0E3E-C4E8-4412-9E6E-2BF808A0B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8D2A7-F680-48F4-8AEC-E27E034D0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A946D-12D1-4712-92FB-27150B7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147F-568E-4A40-AEAA-24B99F19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F596D-DEF4-4BEE-82CC-BF4A4E32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C02E-5EB5-41B3-A362-67C7036C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564-BA28-4F34-A1E4-BAF4C87D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DC190-7D61-48CE-9424-E8F334E46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6157F-9B98-409F-BB30-EB8EB803E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20A2B-1E34-40D6-9E6D-C05DD8B3E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81A40-1CBF-42A7-8A20-FC36AA2E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1D55D-3704-4DB0-9A53-3A02AAB5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D96D3-7E7B-4C34-944E-9A98E080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1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C5D-DB32-408E-B54A-2FF8057C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C3041-0B56-4AC8-BDE4-9ADD4AE1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DEC1A-B3B7-431B-B802-3DF75551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56255-DF32-46EA-8F9A-B00A9E63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B875A-4F0B-486A-AD32-E5657BE4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7060-4DCE-4FE5-96C4-D1051C8D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10D4F-A8D4-4816-A627-EE23571C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A32-99C1-422B-9F63-6A806C98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11E9-5CD9-4AAD-8906-635DD9B0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0A3D5-B771-4093-A0E6-4E2D6618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BA216-5D65-4E31-8815-EEEF7D66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7950A-80FF-46C8-8C33-ACBC7652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0D1B-7B90-44DB-AC37-5D9CDC43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DC9D-CE23-4830-B37B-291CAC32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04845-855A-4F73-BBEE-7DF5B6A49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7AB2D-EE8C-46A3-87A4-DE5A19C4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D4ED5-8888-451B-85BB-6293221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483A-67ED-4222-B5D6-41C62279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5968-9D11-48DB-981E-929F4016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7952A-BDD8-4EA9-8DB1-E2399DF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4CC2-4B55-441A-99CA-E30B4EC0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B2FC-4177-43DD-86D4-A10299247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1FD4-63DD-4A0A-B43F-902903ECFF0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3505-93EC-4D21-9495-7604E3EFC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D300-4F41-4833-AAD1-6E9E0AE8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1313-8FF0-48C3-A145-9098913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7A0C-EBEB-4747-B7B2-350BF416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0" y="269590"/>
            <a:ext cx="11629750" cy="680369"/>
          </a:xfrm>
        </p:spPr>
        <p:txBody>
          <a:bodyPr>
            <a:normAutofit fontScale="90000"/>
          </a:bodyPr>
          <a:lstStyle/>
          <a:p>
            <a:r>
              <a:rPr lang="en-US" dirty="0"/>
              <a:t>Rental Property Management Software Group 2, Haiyan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591A22-55B8-43E5-8826-FBA2C48E0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920718"/>
              </p:ext>
            </p:extLst>
          </p:nvPr>
        </p:nvGraphicFramePr>
        <p:xfrm>
          <a:off x="372861" y="949960"/>
          <a:ext cx="11496583" cy="559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68">
                  <a:extLst>
                    <a:ext uri="{9D8B030D-6E8A-4147-A177-3AD203B41FA5}">
                      <a16:colId xmlns:a16="http://schemas.microsoft.com/office/drawing/2014/main" val="2139687491"/>
                    </a:ext>
                  </a:extLst>
                </a:gridCol>
                <a:gridCol w="1235614">
                  <a:extLst>
                    <a:ext uri="{9D8B030D-6E8A-4147-A177-3AD203B41FA5}">
                      <a16:colId xmlns:a16="http://schemas.microsoft.com/office/drawing/2014/main" val="1294377703"/>
                    </a:ext>
                  </a:extLst>
                </a:gridCol>
                <a:gridCol w="2374529">
                  <a:extLst>
                    <a:ext uri="{9D8B030D-6E8A-4147-A177-3AD203B41FA5}">
                      <a16:colId xmlns:a16="http://schemas.microsoft.com/office/drawing/2014/main" val="3497228612"/>
                    </a:ext>
                  </a:extLst>
                </a:gridCol>
                <a:gridCol w="4233320">
                  <a:extLst>
                    <a:ext uri="{9D8B030D-6E8A-4147-A177-3AD203B41FA5}">
                      <a16:colId xmlns:a16="http://schemas.microsoft.com/office/drawing/2014/main" val="3125154738"/>
                    </a:ext>
                  </a:extLst>
                </a:gridCol>
                <a:gridCol w="2718352">
                  <a:extLst>
                    <a:ext uri="{9D8B030D-6E8A-4147-A177-3AD203B41FA5}">
                      <a16:colId xmlns:a16="http://schemas.microsoft.com/office/drawing/2014/main" val="1990274914"/>
                    </a:ext>
                  </a:extLst>
                </a:gridCol>
              </a:tblGrid>
              <a:tr h="372071">
                <a:tc>
                  <a:txBody>
                    <a:bodyPr/>
                    <a:lstStyle/>
                    <a:p>
                      <a:r>
                        <a:rPr lang="en-US" sz="1000" dirty="0"/>
                        <a:t>Software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Why we pick 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 min cost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4024"/>
                  </a:ext>
                </a:extLst>
              </a:tr>
              <a:tr h="876422">
                <a:tc>
                  <a:txBody>
                    <a:bodyPr/>
                    <a:lstStyle/>
                    <a:p>
                      <a:r>
                        <a:rPr lang="en-US" sz="1000" dirty="0" err="1"/>
                        <a:t>SimplifyEm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for few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20$ for up to 10 units, increase by 10$ every 10 more units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Free 15days trial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Support 1-2000 units; </a:t>
                      </a:r>
                    </a:p>
                    <a:p>
                      <a:r>
                        <a:rPr lang="en-US" sz="1000" dirty="0"/>
                        <a:t>Easy to use; </a:t>
                      </a:r>
                    </a:p>
                    <a:p>
                      <a:r>
                        <a:rPr lang="en-US" sz="1000" dirty="0"/>
                        <a:t>Includes email and phone support, income and expense tracking, tenant screening, collecting rent online, track maintenance requests, and lease management reporting and renters insurance;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 fee for online rent pay;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696"/>
                  </a:ext>
                </a:extLst>
              </a:tr>
              <a:tr h="1087592">
                <a:tc>
                  <a:txBody>
                    <a:bodyPr/>
                    <a:lstStyle/>
                    <a:p>
                      <a:r>
                        <a:rPr lang="en-US" sz="1000" dirty="0" err="1"/>
                        <a:t>Builldium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overall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50$ for up to 150 units. 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Free 15 days trial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Comprehensive software covers Auto rent collection; vacancy management, maintenance cycles, and accounting. </a:t>
                      </a:r>
                    </a:p>
                    <a:p>
                      <a:r>
                        <a:rPr lang="en-US" sz="1000" dirty="0"/>
                        <a:t>Online ticket support during business hours; </a:t>
                      </a:r>
                    </a:p>
                    <a:p>
                      <a:r>
                        <a:rPr lang="en-US" sz="1000" dirty="0"/>
                        <a:t>Offer training materials. </a:t>
                      </a:r>
                    </a:p>
                    <a:p>
                      <a:r>
                        <a:rPr lang="en-US" sz="1000" dirty="0"/>
                        <a:t>Integrates with several outside software platforms including apartment list, aprtments.com, forte, </a:t>
                      </a:r>
                      <a:r>
                        <a:rPr lang="en-US" sz="1000" dirty="0" err="1"/>
                        <a:t>HappyCo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Hotpads</a:t>
                      </a:r>
                      <a:r>
                        <a:rPr lang="en-US" sz="1000" dirty="0"/>
                        <a:t>, lovely, </a:t>
                      </a:r>
                      <a:r>
                        <a:rPr lang="en-US" sz="1000" dirty="0" err="1"/>
                        <a:t>transunion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trulia</a:t>
                      </a:r>
                      <a:r>
                        <a:rPr lang="en-US" sz="1000" dirty="0"/>
                        <a:t>, Zillow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Expensive pricing plans, </a:t>
                      </a:r>
                    </a:p>
                    <a:p>
                      <a:r>
                        <a:rPr lang="en-US" sz="1000" dirty="0"/>
                        <a:t>Not a fit for single property managers; 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38788"/>
                  </a:ext>
                </a:extLst>
              </a:tr>
              <a:tr h="1373801">
                <a:tc>
                  <a:txBody>
                    <a:bodyPr/>
                    <a:lstStyle/>
                    <a:p>
                      <a:r>
                        <a:rPr lang="en-US" sz="1000" dirty="0" err="1"/>
                        <a:t>TurboTenant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free option for landlord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 for landlord; </a:t>
                      </a:r>
                    </a:p>
                    <a:p>
                      <a:r>
                        <a:rPr lang="en-US" sz="1000" dirty="0"/>
                        <a:t>Lease agreement 29$; electronic signatures for 94$; 45 common forms for 100$; 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Tenant for 35-45$ application fee; credit card rent pay 3.49% fee, free for ACH; renter insurance as low as 8$ monthly;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facilitate tenant management for landlords, including managing applications and screening tenants online, creating dedicated listing pages, and sending bulk tenant messages from one inbox. 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advertise a vacant property with a single click across multiple platforms by integrating with Craigslist, Facebook, Realtor.com, Rent.com, Apartments.com etc.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 tenant through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transunion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5660"/>
                  </a:ext>
                </a:extLst>
              </a:tr>
              <a:tr h="610839">
                <a:tc>
                  <a:txBody>
                    <a:bodyPr/>
                    <a:lstStyle/>
                    <a:p>
                      <a:r>
                        <a:rPr lang="en-US" sz="1000" dirty="0"/>
                        <a:t>Yardi Breeze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cloud-based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Min 100 residential; 200 commercial; 400 with upgrades. </a:t>
                      </a:r>
                    </a:p>
                    <a:p>
                      <a:r>
                        <a:rPr lang="en-US" sz="1000" dirty="0"/>
                        <a:t>No set up fee, 1 per month per unit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Advanced features that facilitate the use of cloud based software; </a:t>
                      </a:r>
                    </a:p>
                    <a:p>
                      <a:r>
                        <a:rPr lang="en-US" sz="1000" dirty="0"/>
                        <a:t>Free training and customer support; 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mobile app; </a:t>
                      </a:r>
                    </a:p>
                    <a:p>
                      <a:r>
                        <a:rPr lang="en-US" sz="1000" dirty="0"/>
                        <a:t>Fit only for small to mid-size landlords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33358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r>
                        <a:rPr lang="en-US" sz="1000" dirty="0"/>
                        <a:t>AppFolio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for advanced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Min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Pay extra only for features you need;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Min monthly fee is high; </a:t>
                      </a:r>
                    </a:p>
                    <a:p>
                      <a:r>
                        <a:rPr lang="en-US" sz="1000" dirty="0"/>
                        <a:t>Not fit for small amount of properties.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67502"/>
                  </a:ext>
                </a:extLst>
              </a:tr>
              <a:tr h="372071">
                <a:tc>
                  <a:txBody>
                    <a:bodyPr/>
                    <a:lstStyle/>
                    <a:p>
                      <a:r>
                        <a:rPr lang="en-US" sz="1000" dirty="0" err="1"/>
                        <a:t>Propertyware</a:t>
                      </a:r>
                      <a:r>
                        <a:rPr lang="en-US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for Single Family homes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250-450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Manage over 250 </a:t>
                      </a:r>
                      <a:r>
                        <a:rPr lang="en-US" sz="1000" dirty="0" err="1"/>
                        <a:t>perperties</a:t>
                      </a:r>
                      <a:r>
                        <a:rPr lang="en-US" sz="1000" dirty="0"/>
                        <a:t>; mobile app; simple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 only for large portfolios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4980"/>
                  </a:ext>
                </a:extLst>
              </a:tr>
              <a:tr h="372071">
                <a:tc>
                  <a:txBody>
                    <a:bodyPr/>
                    <a:lstStyle/>
                    <a:p>
                      <a:r>
                        <a:rPr lang="en-US" sz="1000" dirty="0"/>
                        <a:t>MRI 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for commercial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Call for quote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3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5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402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Rental Property Management Software Group 2, Haiyan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Property Management Software Group 2, Haiyan </dc:title>
  <dc:creator>Liu, Haiyan</dc:creator>
  <cp:lastModifiedBy>Liu, Haiyan</cp:lastModifiedBy>
  <cp:revision>1</cp:revision>
  <dcterms:created xsi:type="dcterms:W3CDTF">2021-08-08T18:20:28Z</dcterms:created>
  <dcterms:modified xsi:type="dcterms:W3CDTF">2021-08-09T01:48:52Z</dcterms:modified>
</cp:coreProperties>
</file>