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9260800"/>
  <p:notesSz cx="9296400" cy="14782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5"/>
    <a:srgbClr val="0064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1" autoAdjust="0"/>
    <p:restoredTop sz="94660"/>
  </p:normalViewPr>
  <p:slideViewPr>
    <p:cSldViewPr snapToGrid="0">
      <p:cViewPr>
        <p:scale>
          <a:sx n="43" d="100"/>
          <a:sy n="43" d="100"/>
        </p:scale>
        <p:origin x="1136"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Jade" userId="06b139a7-e0f5-4fdd-8883-b41581ba3a3d" providerId="ADAL" clId="{6876FBF6-4E0C-4127-A91B-C5BEF575B70A}"/>
    <pc:docChg chg="modSld">
      <pc:chgData name="Myers, Jade" userId="06b139a7-e0f5-4fdd-8883-b41581ba3a3d" providerId="ADAL" clId="{6876FBF6-4E0C-4127-A91B-C5BEF575B70A}" dt="2023-10-11T21:21:00.457" v="6" actId="14100"/>
      <pc:docMkLst>
        <pc:docMk/>
      </pc:docMkLst>
      <pc:sldChg chg="modSp mod">
        <pc:chgData name="Myers, Jade" userId="06b139a7-e0f5-4fdd-8883-b41581ba3a3d" providerId="ADAL" clId="{6876FBF6-4E0C-4127-A91B-C5BEF575B70A}" dt="2023-10-11T21:21:00.457" v="6" actId="14100"/>
        <pc:sldMkLst>
          <pc:docMk/>
          <pc:sldMk cId="1104936450" sldId="256"/>
        </pc:sldMkLst>
        <pc:spChg chg="mod">
          <ac:chgData name="Myers, Jade" userId="06b139a7-e0f5-4fdd-8883-b41581ba3a3d" providerId="ADAL" clId="{6876FBF6-4E0C-4127-A91B-C5BEF575B70A}" dt="2023-10-11T21:21:00.457" v="6" actId="14100"/>
          <ac:spMkLst>
            <pc:docMk/>
            <pc:sldMk cId="1104936450" sldId="256"/>
            <ac:spMk id="54" creationId="{0CA963AD-3660-FDC1-4C46-30556C89DD4C}"/>
          </ac:spMkLst>
        </pc:spChg>
      </pc:sldChg>
    </pc:docChg>
  </pc:docChgLst>
  <pc:docChgLst>
    <pc:chgData name="Conly, Chris" userId="2f73a2b2-8d8b-4ac2-8873-f6bb03815e39" providerId="ADAL" clId="{A12100EC-123E-4CDC-B0D1-7C6E40A55E26}"/>
    <pc:docChg chg="modSld">
      <pc:chgData name="Conly, Chris" userId="2f73a2b2-8d8b-4ac2-8873-f6bb03815e39" providerId="ADAL" clId="{A12100EC-123E-4CDC-B0D1-7C6E40A55E26}" dt="2024-02-14T21:57:47.981" v="89" actId="20577"/>
      <pc:docMkLst>
        <pc:docMk/>
      </pc:docMkLst>
      <pc:sldChg chg="modSp mod">
        <pc:chgData name="Conly, Chris" userId="2f73a2b2-8d8b-4ac2-8873-f6bb03815e39" providerId="ADAL" clId="{A12100EC-123E-4CDC-B0D1-7C6E40A55E26}" dt="2024-02-14T21:57:47.981" v="89" actId="20577"/>
        <pc:sldMkLst>
          <pc:docMk/>
          <pc:sldMk cId="1104936450" sldId="256"/>
        </pc:sldMkLst>
        <pc:spChg chg="mod">
          <ac:chgData name="Conly, Chris" userId="2f73a2b2-8d8b-4ac2-8873-f6bb03815e39" providerId="ADAL" clId="{A12100EC-123E-4CDC-B0D1-7C6E40A55E26}" dt="2024-02-14T21:57:47.981" v="89" actId="20577"/>
          <ac:spMkLst>
            <pc:docMk/>
            <pc:sldMk cId="1104936450" sldId="256"/>
            <ac:spMk id="39" creationId="{8291CBD0-C637-3321-B243-7327B702D622}"/>
          </ac:spMkLst>
        </pc:spChg>
        <pc:spChg chg="mod">
          <ac:chgData name="Conly, Chris" userId="2f73a2b2-8d8b-4ac2-8873-f6bb03815e39" providerId="ADAL" clId="{A12100EC-123E-4CDC-B0D1-7C6E40A55E26}" dt="2024-02-14T21:57:35.181" v="67" actId="20577"/>
          <ac:spMkLst>
            <pc:docMk/>
            <pc:sldMk cId="1104936450" sldId="256"/>
            <ac:spMk id="53" creationId="{44329455-7358-C337-126B-E3746297F332}"/>
          </ac:spMkLst>
        </pc:spChg>
        <pc:spChg chg="mod">
          <ac:chgData name="Conly, Chris" userId="2f73a2b2-8d8b-4ac2-8873-f6bb03815e39" providerId="ADAL" clId="{A12100EC-123E-4CDC-B0D1-7C6E40A55E26}" dt="2024-02-14T21:57:23.204" v="45" actId="20577"/>
          <ac:spMkLst>
            <pc:docMk/>
            <pc:sldMk cId="1104936450" sldId="256"/>
            <ac:spMk id="54" creationId="{0CA963AD-3660-FDC1-4C46-30556C89DD4C}"/>
          </ac:spMkLst>
        </pc:spChg>
        <pc:spChg chg="mod">
          <ac:chgData name="Conly, Chris" userId="2f73a2b2-8d8b-4ac2-8873-f6bb03815e39" providerId="ADAL" clId="{A12100EC-123E-4CDC-B0D1-7C6E40A55E26}" dt="2024-02-14T21:57:02.639" v="9" actId="20577"/>
          <ac:spMkLst>
            <pc:docMk/>
            <pc:sldMk cId="1104936450" sldId="256"/>
            <ac:spMk id="55" creationId="{F07C9E89-94A7-9A9E-0FD2-A7730CD22F2C}"/>
          </ac:spMkLst>
        </pc:spChg>
        <pc:spChg chg="mod">
          <ac:chgData name="Conly, Chris" userId="2f73a2b2-8d8b-4ac2-8873-f6bb03815e39" providerId="ADAL" clId="{A12100EC-123E-4CDC-B0D1-7C6E40A55E26}" dt="2024-02-14T21:57:10.758" v="25" actId="20577"/>
          <ac:spMkLst>
            <pc:docMk/>
            <pc:sldMk cId="1104936450" sldId="256"/>
            <ac:spMk id="56" creationId="{4FA07F2F-1627-B545-D3E5-BD7B16AA0C0B}"/>
          </ac:spMkLst>
        </pc:spChg>
      </pc:sldChg>
    </pc:docChg>
  </pc:docChgLst>
  <pc:docChgLst>
    <pc:chgData name="Myers, Jade" userId="06b139a7-e0f5-4fdd-8883-b41581ba3a3d" providerId="ADAL" clId="{BE83930B-A466-4667-A73B-A29606ACAB88}"/>
    <pc:docChg chg="undo custSel modSld">
      <pc:chgData name="Myers, Jade" userId="06b139a7-e0f5-4fdd-8883-b41581ba3a3d" providerId="ADAL" clId="{BE83930B-A466-4667-A73B-A29606ACAB88}" dt="2023-09-27T20:41:30.344" v="324"/>
      <pc:docMkLst>
        <pc:docMk/>
      </pc:docMkLst>
      <pc:sldChg chg="addSp delSp modSp mod setBg">
        <pc:chgData name="Myers, Jade" userId="06b139a7-e0f5-4fdd-8883-b41581ba3a3d" providerId="ADAL" clId="{BE83930B-A466-4667-A73B-A29606ACAB88}" dt="2023-09-27T20:41:30.344" v="324"/>
        <pc:sldMkLst>
          <pc:docMk/>
          <pc:sldMk cId="1104936450" sldId="256"/>
        </pc:sldMkLst>
        <pc:spChg chg="mod">
          <ac:chgData name="Myers, Jade" userId="06b139a7-e0f5-4fdd-8883-b41581ba3a3d" providerId="ADAL" clId="{BE83930B-A466-4667-A73B-A29606ACAB88}" dt="2023-09-27T20:31:57.208" v="27" actId="1036"/>
          <ac:spMkLst>
            <pc:docMk/>
            <pc:sldMk cId="1104936450" sldId="256"/>
            <ac:spMk id="26" creationId="{33F52266-E4C8-D671-3222-B88C24D13C15}"/>
          </ac:spMkLst>
        </pc:spChg>
        <pc:spChg chg="mod">
          <ac:chgData name="Myers, Jade" userId="06b139a7-e0f5-4fdd-8883-b41581ba3a3d" providerId="ADAL" clId="{BE83930B-A466-4667-A73B-A29606ACAB88}" dt="2023-09-27T20:39:05.847" v="217" actId="14861"/>
          <ac:spMkLst>
            <pc:docMk/>
            <pc:sldMk cId="1104936450" sldId="256"/>
            <ac:spMk id="27" creationId="{C9D83CA1-9B53-8544-04EE-99E60ED98935}"/>
          </ac:spMkLst>
        </pc:spChg>
        <pc:spChg chg="mod">
          <ac:chgData name="Myers, Jade" userId="06b139a7-e0f5-4fdd-8883-b41581ba3a3d" providerId="ADAL" clId="{BE83930B-A466-4667-A73B-A29606ACAB88}" dt="2023-09-27T20:35:00.115" v="43" actId="207"/>
          <ac:spMkLst>
            <pc:docMk/>
            <pc:sldMk cId="1104936450" sldId="256"/>
            <ac:spMk id="53" creationId="{44329455-7358-C337-126B-E3746297F332}"/>
          </ac:spMkLst>
        </pc:spChg>
        <pc:spChg chg="mod">
          <ac:chgData name="Myers, Jade" userId="06b139a7-e0f5-4fdd-8883-b41581ba3a3d" providerId="ADAL" clId="{BE83930B-A466-4667-A73B-A29606ACAB88}" dt="2023-09-27T20:35:00.931" v="45" actId="207"/>
          <ac:spMkLst>
            <pc:docMk/>
            <pc:sldMk cId="1104936450" sldId="256"/>
            <ac:spMk id="54" creationId="{0CA963AD-3660-FDC1-4C46-30556C89DD4C}"/>
          </ac:spMkLst>
        </pc:spChg>
        <pc:spChg chg="mod">
          <ac:chgData name="Myers, Jade" userId="06b139a7-e0f5-4fdd-8883-b41581ba3a3d" providerId="ADAL" clId="{BE83930B-A466-4667-A73B-A29606ACAB88}" dt="2023-09-27T20:34:59.443" v="41" actId="207"/>
          <ac:spMkLst>
            <pc:docMk/>
            <pc:sldMk cId="1104936450" sldId="256"/>
            <ac:spMk id="55" creationId="{F07C9E89-94A7-9A9E-0FD2-A7730CD22F2C}"/>
          </ac:spMkLst>
        </pc:spChg>
        <pc:spChg chg="mod">
          <ac:chgData name="Myers, Jade" userId="06b139a7-e0f5-4fdd-8883-b41581ba3a3d" providerId="ADAL" clId="{BE83930B-A466-4667-A73B-A29606ACAB88}" dt="2023-09-27T20:34:58.809" v="39" actId="207"/>
          <ac:spMkLst>
            <pc:docMk/>
            <pc:sldMk cId="1104936450" sldId="256"/>
            <ac:spMk id="56" creationId="{4FA07F2F-1627-B545-D3E5-BD7B16AA0C0B}"/>
          </ac:spMkLst>
        </pc:spChg>
        <pc:spChg chg="mod">
          <ac:chgData name="Myers, Jade" userId="06b139a7-e0f5-4fdd-8883-b41581ba3a3d" providerId="ADAL" clId="{BE83930B-A466-4667-A73B-A29606ACAB88}" dt="2023-09-27T20:40:36.970" v="271" actId="20577"/>
          <ac:spMkLst>
            <pc:docMk/>
            <pc:sldMk cId="1104936450" sldId="256"/>
            <ac:spMk id="68" creationId="{8F7EDE2C-05CA-47A7-F7E1-9E37800C3081}"/>
          </ac:spMkLst>
        </pc:spChg>
        <pc:spChg chg="add mod">
          <ac:chgData name="Myers, Jade" userId="06b139a7-e0f5-4fdd-8883-b41581ba3a3d" providerId="ADAL" clId="{BE83930B-A466-4667-A73B-A29606ACAB88}" dt="2023-09-27T20:31:55.311" v="22" actId="1036"/>
          <ac:spMkLst>
            <pc:docMk/>
            <pc:sldMk cId="1104936450" sldId="256"/>
            <ac:spMk id="83" creationId="{CECA31A1-9C66-8BD2-8A76-99D04895C509}"/>
          </ac:spMkLst>
        </pc:spChg>
        <pc:picChg chg="del">
          <ac:chgData name="Myers, Jade" userId="06b139a7-e0f5-4fdd-8883-b41581ba3a3d" providerId="ADAL" clId="{BE83930B-A466-4667-A73B-A29606ACAB88}" dt="2023-09-27T20:31:21.596" v="0" actId="478"/>
          <ac:picMkLst>
            <pc:docMk/>
            <pc:sldMk cId="1104936450" sldId="256"/>
            <ac:picMk id="82" creationId="{E9F672E2-91B7-C4D8-190A-CA8D7863C9B6}"/>
          </ac:picMkLst>
        </pc:picChg>
      </pc:sldChg>
      <pc:sldChg chg="delSp mod setBg">
        <pc:chgData name="Myers, Jade" userId="06b139a7-e0f5-4fdd-8883-b41581ba3a3d" providerId="ADAL" clId="{BE83930B-A466-4667-A73B-A29606ACAB88}" dt="2023-09-27T20:35:13.349" v="47" actId="478"/>
        <pc:sldMkLst>
          <pc:docMk/>
          <pc:sldMk cId="4292326654" sldId="257"/>
        </pc:sldMkLst>
        <pc:picChg chg="del">
          <ac:chgData name="Myers, Jade" userId="06b139a7-e0f5-4fdd-8883-b41581ba3a3d" providerId="ADAL" clId="{BE83930B-A466-4667-A73B-A29606ACAB88}" dt="2023-09-27T20:35:13.349" v="47" actId="478"/>
          <ac:picMkLst>
            <pc:docMk/>
            <pc:sldMk cId="4292326654" sldId="257"/>
            <ac:picMk id="43" creationId="{D87BF2D6-A3CA-CFC3-F9EA-442C71C9CB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CA7DCA-DEA3-4AB3-80C2-40A3354AD160}"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259808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A7DCA-DEA3-4AB3-80C2-40A3354AD160}"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424533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A7DCA-DEA3-4AB3-80C2-40A3354AD160}"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95902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A7DCA-DEA3-4AB3-80C2-40A3354AD160}"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364492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A7DCA-DEA3-4AB3-80C2-40A3354AD160}"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276206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CA7DCA-DEA3-4AB3-80C2-40A3354AD160}"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156287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A7DCA-DEA3-4AB3-80C2-40A3354AD160}" type="datetimeFigureOut">
              <a:rPr lang="en-US" smtClean="0"/>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165738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A7DCA-DEA3-4AB3-80C2-40A3354AD160}" type="datetimeFigureOut">
              <a:rPr lang="en-US" smtClean="0"/>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188667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A7DCA-DEA3-4AB3-80C2-40A3354AD160}" type="datetimeFigureOut">
              <a:rPr lang="en-US" smtClean="0"/>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240034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33CA7DCA-DEA3-4AB3-80C2-40A3354AD160}"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92401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33CA7DCA-DEA3-4AB3-80C2-40A3354AD160}"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184211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33CA7DCA-DEA3-4AB3-80C2-40A3354AD160}" type="datetimeFigureOut">
              <a:rPr lang="en-US" smtClean="0"/>
              <a:t>4/24/24</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FA14150A-3DBF-460D-AD45-FD7B914F3BB2}" type="slidenum">
              <a:rPr lang="en-US" smtClean="0"/>
              <a:t>‹#›</a:t>
            </a:fld>
            <a:endParaRPr lang="en-US"/>
          </a:p>
        </p:txBody>
      </p:sp>
    </p:spTree>
    <p:extLst>
      <p:ext uri="{BB962C8B-B14F-4D97-AF65-F5344CB8AC3E}">
        <p14:creationId xmlns:p14="http://schemas.microsoft.com/office/powerpoint/2010/main" val="2352515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3865"/>
            </a:gs>
            <a:gs pos="100000">
              <a:srgbClr val="003865"/>
            </a:gs>
            <a:gs pos="51000">
              <a:srgbClr val="0064B1"/>
            </a:gs>
          </a:gsLst>
          <a:lin ang="5400000" scaled="1"/>
          <a:tileRect/>
        </a:gra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50A89E60-E68B-E941-D961-C1ECC0C93C00}"/>
              </a:ext>
            </a:extLst>
          </p:cNvPr>
          <p:cNvSpPr>
            <a:spLocks noGrp="1" noRot="1" noMove="1" noResize="1" noEditPoints="1" noAdjustHandles="1" noChangeArrowheads="1" noChangeShapeType="1"/>
          </p:cNvSpPr>
          <p:nvPr/>
        </p:nvSpPr>
        <p:spPr>
          <a:xfrm>
            <a:off x="9608795" y="22171114"/>
            <a:ext cx="12911328" cy="4708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EC45BE0-8E04-E88B-5503-B484CF77D915}"/>
              </a:ext>
            </a:extLst>
          </p:cNvPr>
          <p:cNvSpPr>
            <a:spLocks noGrp="1" noRot="1" noMove="1" noResize="1" noEditPoints="1" noAdjustHandles="1" noChangeArrowheads="1" noChangeShapeType="1"/>
          </p:cNvSpPr>
          <p:nvPr/>
        </p:nvSpPr>
        <p:spPr>
          <a:xfrm>
            <a:off x="23022709" y="22460180"/>
            <a:ext cx="12922469" cy="4419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53CB03C-05D0-5D75-961F-FE9FA7FA445D}"/>
              </a:ext>
            </a:extLst>
          </p:cNvPr>
          <p:cNvSpPr>
            <a:spLocks noGrp="1" noRot="1" noMove="1" noResize="1" noEditPoints="1" noAdjustHandles="1" noChangeArrowheads="1" noChangeShapeType="1"/>
          </p:cNvSpPr>
          <p:nvPr/>
        </p:nvSpPr>
        <p:spPr>
          <a:xfrm>
            <a:off x="9589232" y="11142493"/>
            <a:ext cx="26316032" cy="101318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82B69968-2975-C3C8-30FC-4A48745F55FE}"/>
              </a:ext>
            </a:extLst>
          </p:cNvPr>
          <p:cNvSpPr>
            <a:spLocks noGrp="1" noRot="1" noMove="1" noResize="1" noEditPoints="1" noAdjustHandles="1" noChangeArrowheads="1" noChangeShapeType="1"/>
          </p:cNvSpPr>
          <p:nvPr/>
        </p:nvSpPr>
        <p:spPr>
          <a:xfrm>
            <a:off x="701152" y="15871149"/>
            <a:ext cx="8339328" cy="110083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ectangle 45">
            <a:extLst>
              <a:ext uri="{FF2B5EF4-FFF2-40B4-BE49-F238E27FC236}">
                <a16:creationId xmlns:a16="http://schemas.microsoft.com/office/drawing/2014/main" id="{5DEB8687-2368-251E-2415-48333C090375}"/>
              </a:ext>
            </a:extLst>
          </p:cNvPr>
          <p:cNvSpPr>
            <a:spLocks noGrp="1" noRot="1" noMove="1" noResize="1" noEditPoints="1" noAdjustHandles="1" noChangeArrowheads="1" noChangeShapeType="1"/>
          </p:cNvSpPr>
          <p:nvPr/>
        </p:nvSpPr>
        <p:spPr>
          <a:xfrm>
            <a:off x="670732" y="4481776"/>
            <a:ext cx="8339328" cy="110083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701C8C57-32AA-8A60-E121-36D1425EE3B3}"/>
              </a:ext>
            </a:extLst>
          </p:cNvPr>
          <p:cNvSpPr>
            <a:spLocks noGrp="1" noRot="1" noMove="1" noResize="1" noEditPoints="1" noAdjustHandles="1" noChangeArrowheads="1" noChangeShapeType="1"/>
          </p:cNvSpPr>
          <p:nvPr/>
        </p:nvSpPr>
        <p:spPr>
          <a:xfrm>
            <a:off x="9589232" y="4481776"/>
            <a:ext cx="26316032" cy="5504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5">
            <a:extLst>
              <a:ext uri="{FF2B5EF4-FFF2-40B4-BE49-F238E27FC236}">
                <a16:creationId xmlns:a16="http://schemas.microsoft.com/office/drawing/2014/main" id="{33F52266-E4C8-D671-3222-B88C24D13C15}"/>
              </a:ext>
            </a:extLst>
          </p:cNvPr>
          <p:cNvSpPr txBox="1">
            <a:spLocks/>
          </p:cNvSpPr>
          <p:nvPr/>
        </p:nvSpPr>
        <p:spPr>
          <a:xfrm>
            <a:off x="0" y="2912201"/>
            <a:ext cx="36576000" cy="1150732"/>
          </a:xfrm>
          <a:prstGeom prst="rect">
            <a:avLst/>
          </a:prstGeom>
        </p:spPr>
        <p:txBody>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buNone/>
            </a:pPr>
            <a:r>
              <a:rPr lang="en-US" sz="4000" dirty="0">
                <a:solidFill>
                  <a:schemeClr val="bg1"/>
                </a:solidFill>
              </a:rPr>
              <a:t>Harrison </a:t>
            </a:r>
            <a:r>
              <a:rPr lang="en-US" sz="4000" dirty="0" err="1">
                <a:solidFill>
                  <a:schemeClr val="bg1"/>
                </a:solidFill>
              </a:rPr>
              <a:t>Cawood</a:t>
            </a:r>
            <a:r>
              <a:rPr lang="en-US" sz="4000" dirty="0">
                <a:solidFill>
                  <a:schemeClr val="bg1"/>
                </a:solidFill>
              </a:rPr>
              <a:t>, Bryan Cox, Shawn Hyder, Vincent Nguyen, Daniel Palma, </a:t>
            </a:r>
            <a:r>
              <a:rPr lang="en-US" sz="4000" dirty="0" err="1">
                <a:solidFill>
                  <a:schemeClr val="bg1"/>
                </a:solidFill>
              </a:rPr>
              <a:t>Sanny</a:t>
            </a:r>
            <a:r>
              <a:rPr lang="en-US" sz="4000" dirty="0">
                <a:solidFill>
                  <a:schemeClr val="bg1"/>
                </a:solidFill>
              </a:rPr>
              <a:t> </a:t>
            </a:r>
            <a:r>
              <a:rPr lang="en-US" sz="4000" dirty="0" err="1">
                <a:solidFill>
                  <a:schemeClr val="bg1"/>
                </a:solidFill>
              </a:rPr>
              <a:t>Tesfay</a:t>
            </a:r>
            <a:endParaRPr lang="en-US" sz="4000" dirty="0">
              <a:solidFill>
                <a:schemeClr val="bg1"/>
              </a:solidFill>
            </a:endParaRPr>
          </a:p>
        </p:txBody>
      </p:sp>
      <p:sp>
        <p:nvSpPr>
          <p:cNvPr id="27" name="Text Placeholder 16">
            <a:extLst>
              <a:ext uri="{FF2B5EF4-FFF2-40B4-BE49-F238E27FC236}">
                <a16:creationId xmlns:a16="http://schemas.microsoft.com/office/drawing/2014/main" id="{C9D83CA1-9B53-8544-04EE-99E60ED98935}"/>
              </a:ext>
            </a:extLst>
          </p:cNvPr>
          <p:cNvSpPr txBox="1">
            <a:spLocks/>
          </p:cNvSpPr>
          <p:nvPr/>
        </p:nvSpPr>
        <p:spPr>
          <a:xfrm>
            <a:off x="0" y="593358"/>
            <a:ext cx="36576000" cy="2228852"/>
          </a:xfrm>
          <a:prstGeom prst="rect">
            <a:avLst/>
          </a:prstGeom>
          <a:effectLst>
            <a:outerShdw blurRad="127000" dist="152400" dir="5400000" sx="133000" sy="133000" algn="t" rotWithShape="0">
              <a:prstClr val="black">
                <a:alpha val="72000"/>
              </a:prstClr>
            </a:outerShdw>
          </a:effectLst>
        </p:spPr>
        <p:txBody>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buNone/>
            </a:pPr>
            <a:r>
              <a:rPr lang="en-US" dirty="0" err="1">
                <a:solidFill>
                  <a:schemeClr val="bg1"/>
                </a:solidFill>
              </a:rPr>
              <a:t>OurScene</a:t>
            </a:r>
            <a:endParaRPr lang="en-US" dirty="0">
              <a:solidFill>
                <a:schemeClr val="bg1"/>
              </a:solidFill>
            </a:endParaRPr>
          </a:p>
        </p:txBody>
      </p:sp>
      <p:sp>
        <p:nvSpPr>
          <p:cNvPr id="29" name="TextBox 28">
            <a:extLst>
              <a:ext uri="{FF2B5EF4-FFF2-40B4-BE49-F238E27FC236}">
                <a16:creationId xmlns:a16="http://schemas.microsoft.com/office/drawing/2014/main" id="{EFA16AD5-10A6-454D-2B42-0698776D3BA3}"/>
              </a:ext>
            </a:extLst>
          </p:cNvPr>
          <p:cNvSpPr txBox="1"/>
          <p:nvPr/>
        </p:nvSpPr>
        <p:spPr>
          <a:xfrm>
            <a:off x="9722586" y="5131694"/>
            <a:ext cx="13408346" cy="4778235"/>
          </a:xfrm>
          <a:prstGeom prst="rect">
            <a:avLst/>
          </a:prstGeom>
          <a:noFill/>
        </p:spPr>
        <p:txBody>
          <a:bodyPr wrap="square" lIns="171452" tIns="171452" rIns="171452" bIns="171452" rtlCol="0" anchor="t">
            <a:spAutoFit/>
          </a:bodyPr>
          <a:lstStyle/>
          <a:p>
            <a:pPr>
              <a:spcAft>
                <a:spcPts val="564"/>
              </a:spcAft>
            </a:pPr>
            <a:r>
              <a:rPr lang="en-US" sz="2800" dirty="0">
                <a:effectLst/>
                <a:latin typeface="Arial" panose="020B0604020202020204" pitchFamily="34" charset="0"/>
                <a:ea typeface="Arial" panose="020B0604020202020204" pitchFamily="34" charset="0"/>
              </a:rPr>
              <a:t>The architecture for </a:t>
            </a:r>
            <a:r>
              <a:rPr lang="en-US" sz="2800" dirty="0" err="1">
                <a:effectLst/>
                <a:latin typeface="Arial" panose="020B0604020202020204" pitchFamily="34" charset="0"/>
                <a:ea typeface="Arial" panose="020B0604020202020204" pitchFamily="34" charset="0"/>
              </a:rPr>
              <a:t>OurScene</a:t>
            </a:r>
            <a:r>
              <a:rPr lang="en-US" sz="2800" dirty="0">
                <a:effectLst/>
                <a:latin typeface="Arial" panose="020B0604020202020204" pitchFamily="34" charset="0"/>
                <a:ea typeface="Arial" panose="020B0604020202020204" pitchFamily="34" charset="0"/>
              </a:rPr>
              <a:t> consists of three main layers: The UI, API, and CRUD. The user interface layer handles all processes of a user in regards to their personal page and activities done within the site. The API Layer is connected by one-to-many through the front end services process, allowing all user interaction to flow through the APIs for handling. All processes in the API layer are managed through the data flow to ease data overhead. The final layer is the CRUD layer (Create, Read, Update, Delete), which handles all database management through a one-to-one relationship with the back end services. All queries are handled by this layer and filtered throughout the previous two layers until it reaches its necessary location.</a:t>
            </a:r>
            <a:r>
              <a:rPr lang="en-US" sz="3600" dirty="0">
                <a:effectLst/>
              </a:rPr>
              <a:t> </a:t>
            </a:r>
            <a:endParaRPr lang="en-US" sz="36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164446C-1868-2117-3314-F05A5E8201F3}"/>
              </a:ext>
            </a:extLst>
          </p:cNvPr>
          <p:cNvSpPr txBox="1"/>
          <p:nvPr/>
        </p:nvSpPr>
        <p:spPr>
          <a:xfrm>
            <a:off x="915466" y="16753046"/>
            <a:ext cx="7849860" cy="9779604"/>
          </a:xfrm>
          <a:prstGeom prst="rect">
            <a:avLst/>
          </a:prstGeom>
          <a:noFill/>
        </p:spPr>
        <p:txBody>
          <a:bodyPr wrap="square" lIns="171452" tIns="171452" rIns="171452" bIns="171452" rtlCol="0" anchor="t">
            <a:spAutoFit/>
          </a:bodyPr>
          <a:lstStyle/>
          <a:p>
            <a:pPr>
              <a:spcAft>
                <a:spcPts val="564"/>
              </a:spcAft>
            </a:pPr>
            <a:r>
              <a:rPr lang="en-US" sz="2800" b="1" dirty="0">
                <a:cs typeface="Arial" panose="020B0604020202020204" pitchFamily="34" charset="0"/>
              </a:rPr>
              <a:t>Login/Account Creation:</a:t>
            </a:r>
            <a:r>
              <a:rPr lang="en-US" sz="2800" dirty="0">
                <a:cs typeface="Arial" panose="020B0604020202020204" pitchFamily="34" charset="0"/>
              </a:rPr>
              <a:t> </a:t>
            </a:r>
            <a:r>
              <a:rPr lang="en-US" sz="2800" dirty="0" err="1">
                <a:cs typeface="Arial" panose="020B0604020202020204" pitchFamily="34" charset="0"/>
              </a:rPr>
              <a:t>OurScene</a:t>
            </a:r>
            <a:r>
              <a:rPr lang="en-US" sz="2800" dirty="0">
                <a:cs typeface="Arial" panose="020B0604020202020204" pitchFamily="34" charset="0"/>
              </a:rPr>
              <a:t> users will need to be able to create and log into accounts with unique identifiers that give access to areas of the application based on their identifier.</a:t>
            </a:r>
          </a:p>
          <a:p>
            <a:pPr>
              <a:spcAft>
                <a:spcPts val="564"/>
              </a:spcAft>
            </a:pPr>
            <a:r>
              <a:rPr lang="en-US" sz="2800" b="1" dirty="0">
                <a:cs typeface="Arial" panose="020B0604020202020204" pitchFamily="34" charset="0"/>
              </a:rPr>
              <a:t>Security:</a:t>
            </a:r>
            <a:r>
              <a:rPr lang="en-US" sz="2800" dirty="0">
                <a:cs typeface="Arial" panose="020B0604020202020204" pitchFamily="34" charset="0"/>
              </a:rPr>
              <a:t> To protect user data and to make future parts of the application possible, security is of the utmost importance for the initial release of </a:t>
            </a:r>
            <a:r>
              <a:rPr lang="en-US" sz="2800" dirty="0" err="1">
                <a:cs typeface="Arial" panose="020B0604020202020204" pitchFamily="34" charset="0"/>
              </a:rPr>
              <a:t>OurScene</a:t>
            </a:r>
            <a:r>
              <a:rPr lang="en-US" sz="2800" dirty="0">
                <a:cs typeface="Arial" panose="020B0604020202020204" pitchFamily="34" charset="0"/>
              </a:rPr>
              <a:t>.</a:t>
            </a:r>
          </a:p>
          <a:p>
            <a:pPr>
              <a:spcAft>
                <a:spcPts val="564"/>
              </a:spcAft>
            </a:pPr>
            <a:r>
              <a:rPr lang="en-US" sz="2800" b="1" dirty="0">
                <a:cs typeface="Arial" panose="020B0604020202020204" pitchFamily="34" charset="0"/>
              </a:rPr>
              <a:t>Dashboard:</a:t>
            </a:r>
            <a:r>
              <a:rPr lang="en-US" sz="2800" dirty="0">
                <a:cs typeface="Arial" panose="020B0604020202020204" pitchFamily="34" charset="0"/>
              </a:rPr>
              <a:t> Dashboard with summary of events and posts users are participating in or put out for their followers/scene</a:t>
            </a:r>
          </a:p>
          <a:p>
            <a:pPr>
              <a:spcAft>
                <a:spcPts val="564"/>
              </a:spcAft>
            </a:pPr>
            <a:r>
              <a:rPr lang="en-US" sz="2800" b="1" dirty="0">
                <a:cs typeface="Arial" panose="020B0604020202020204" pitchFamily="34" charset="0"/>
              </a:rPr>
              <a:t>Events/Calendar:</a:t>
            </a:r>
            <a:r>
              <a:rPr lang="en-US" sz="2800" dirty="0">
                <a:cs typeface="Arial" panose="020B0604020202020204" pitchFamily="34" charset="0"/>
              </a:rPr>
              <a:t> Events and calendar integration for integration with users' devices</a:t>
            </a:r>
          </a:p>
          <a:p>
            <a:pPr>
              <a:spcAft>
                <a:spcPts val="564"/>
              </a:spcAft>
            </a:pPr>
            <a:r>
              <a:rPr lang="en-US" sz="2800" b="1" dirty="0">
                <a:cs typeface="Arial" panose="020B0604020202020204" pitchFamily="34" charset="0"/>
              </a:rPr>
              <a:t>Unique Account Features: </a:t>
            </a:r>
            <a:r>
              <a:rPr lang="en-US" sz="2800" dirty="0">
                <a:cs typeface="Arial" panose="020B0604020202020204" pitchFamily="34" charset="0"/>
              </a:rPr>
              <a:t>Based on the users account type they will need to be able to access different versions of key features such as Artist vs. Venue events. This is to prevent multiple account creation and will need to be presented in a clean way.</a:t>
            </a:r>
          </a:p>
          <a:p>
            <a:pPr>
              <a:spcAft>
                <a:spcPts val="564"/>
              </a:spcAft>
            </a:pPr>
            <a:r>
              <a:rPr lang="en-US" sz="2800" b="1" dirty="0">
                <a:cs typeface="Arial" panose="020B0604020202020204" pitchFamily="34" charset="0"/>
              </a:rPr>
              <a:t>Messaging:</a:t>
            </a:r>
            <a:r>
              <a:rPr lang="en-US" sz="2800" dirty="0">
                <a:cs typeface="Arial" panose="020B0604020202020204" pitchFamily="34" charset="0"/>
              </a:rPr>
              <a:t> Basic communication between users is essential for the growth of any scene.</a:t>
            </a:r>
          </a:p>
        </p:txBody>
      </p:sp>
      <p:sp>
        <p:nvSpPr>
          <p:cNvPr id="39" name="Rectangle 38">
            <a:extLst>
              <a:ext uri="{FF2B5EF4-FFF2-40B4-BE49-F238E27FC236}">
                <a16:creationId xmlns:a16="http://schemas.microsoft.com/office/drawing/2014/main" id="{8291CBD0-C637-3321-B243-7327B702D622}"/>
              </a:ext>
            </a:extLst>
          </p:cNvPr>
          <p:cNvSpPr>
            <a:spLocks noGrp="1" noRot="1" noMove="1" noResize="1" noEditPoints="1" noAdjustHandles="1" noChangeArrowheads="1" noChangeShapeType="1"/>
          </p:cNvSpPr>
          <p:nvPr/>
        </p:nvSpPr>
        <p:spPr>
          <a:xfrm>
            <a:off x="9614365" y="21865197"/>
            <a:ext cx="12911328"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dir="13500000" algn="br" rotWithShape="0">
                    <a:prstClr val="black">
                      <a:alpha val="40000"/>
                    </a:prstClr>
                  </a:outerShdw>
                </a:effectLst>
              </a:rPr>
              <a:t>Conclusions and </a:t>
            </a:r>
            <a:r>
              <a:rPr lang="en-US" sz="3376" b="1">
                <a:solidFill>
                  <a:schemeClr val="bg1"/>
                </a:solidFill>
                <a:effectLst>
                  <a:outerShdw blurRad="50800" dist="38100" dir="13500000" algn="br" rotWithShape="0">
                    <a:prstClr val="black">
                      <a:alpha val="40000"/>
                    </a:prstClr>
                  </a:outerShdw>
                </a:effectLst>
              </a:rPr>
              <a:t>Future Work</a:t>
            </a:r>
            <a:endParaRPr lang="en-US" sz="3376" b="1" dirty="0">
              <a:solidFill>
                <a:schemeClr val="bg1"/>
              </a:solidFill>
              <a:effectLst>
                <a:outerShdw blurRad="50800" dist="38100" dir="13500000" algn="br" rotWithShape="0">
                  <a:prstClr val="black">
                    <a:alpha val="40000"/>
                  </a:prstClr>
                </a:outerShdw>
              </a:effectLst>
            </a:endParaRPr>
          </a:p>
        </p:txBody>
      </p:sp>
      <p:sp>
        <p:nvSpPr>
          <p:cNvPr id="40" name="TextBox 39">
            <a:extLst>
              <a:ext uri="{FF2B5EF4-FFF2-40B4-BE49-F238E27FC236}">
                <a16:creationId xmlns:a16="http://schemas.microsoft.com/office/drawing/2014/main" id="{E5E32D45-850C-8311-F3EB-B5F50F5DD655}"/>
              </a:ext>
            </a:extLst>
          </p:cNvPr>
          <p:cNvSpPr txBox="1"/>
          <p:nvPr/>
        </p:nvSpPr>
        <p:spPr>
          <a:xfrm>
            <a:off x="9892735" y="22812892"/>
            <a:ext cx="12020776" cy="3947238"/>
          </a:xfrm>
          <a:prstGeom prst="rect">
            <a:avLst/>
          </a:prstGeom>
          <a:noFill/>
        </p:spPr>
        <p:txBody>
          <a:bodyPr wrap="square" lIns="171452" tIns="171452" rIns="171452" bIns="171452" rtlCol="0" anchor="t">
            <a:spAutoFit/>
          </a:bodyPr>
          <a:lstStyle/>
          <a:p>
            <a:pPr marL="241300" indent="-241300">
              <a:spcAft>
                <a:spcPts val="564"/>
              </a:spcAft>
              <a:buFont typeface="Arial" panose="020B0604020202020204" pitchFamily="34" charset="0"/>
              <a:buChar char="•"/>
            </a:pPr>
            <a:r>
              <a:rPr lang="en-US" sz="2800" b="1" dirty="0">
                <a:latin typeface="Arial" panose="020B0604020202020204" pitchFamily="34" charset="0"/>
                <a:cs typeface="Arial" panose="020B0604020202020204" pitchFamily="34" charset="0"/>
              </a:rPr>
              <a:t>Conclusions: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OurScene</a:t>
            </a:r>
            <a:r>
              <a:rPr lang="en-US" sz="2800" dirty="0">
                <a:latin typeface="Arial" panose="020B0604020202020204" pitchFamily="34" charset="0"/>
                <a:cs typeface="Arial" panose="020B0604020202020204" pitchFamily="34" charset="0"/>
              </a:rPr>
              <a:t> offers a space for all artists, venues, and fans to grow their local scene. By combining the essential elements of music management, all users can efficiently manage and participate in their scene all in one app. Fostering an environment for creatives to thrive.</a:t>
            </a:r>
          </a:p>
          <a:p>
            <a:pPr>
              <a:spcAft>
                <a:spcPts val="564"/>
              </a:spcAft>
            </a:pPr>
            <a:endParaRPr lang="en-US" sz="2800" dirty="0">
              <a:latin typeface="Arial" panose="020B0604020202020204" pitchFamily="34" charset="0"/>
              <a:cs typeface="Arial" panose="020B0604020202020204" pitchFamily="34" charset="0"/>
            </a:endParaRPr>
          </a:p>
          <a:p>
            <a:pPr marL="241300" indent="-241300">
              <a:spcAft>
                <a:spcPts val="564"/>
              </a:spcAft>
              <a:buFont typeface="Arial" panose="020B0604020202020204" pitchFamily="34" charset="0"/>
              <a:buChar char="•"/>
            </a:pPr>
            <a:r>
              <a:rPr lang="en-US" sz="2800" b="1" dirty="0">
                <a:latin typeface="Arial" panose="020B0604020202020204" pitchFamily="34" charset="0"/>
                <a:cs typeface="Arial" panose="020B0604020202020204" pitchFamily="34" charset="0"/>
              </a:rPr>
              <a:t>Future Work: </a:t>
            </a:r>
            <a:r>
              <a:rPr lang="en-US" sz="2800" dirty="0">
                <a:latin typeface="Arial" panose="020B0604020202020204" pitchFamily="34" charset="0"/>
                <a:cs typeface="Arial" panose="020B0604020202020204" pitchFamily="34" charset="0"/>
              </a:rPr>
              <a:t>Should development continue, features necessary for participating in your scene, i.e. ticketing, will be the next feature to be completed with basic analytics to follow.</a:t>
            </a:r>
          </a:p>
        </p:txBody>
      </p:sp>
      <p:pic>
        <p:nvPicPr>
          <p:cNvPr id="43" name="Picture 42">
            <a:extLst>
              <a:ext uri="{FF2B5EF4-FFF2-40B4-BE49-F238E27FC236}">
                <a16:creationId xmlns:a16="http://schemas.microsoft.com/office/drawing/2014/main" id="{D87BF2D6-A3CA-CFC3-F9EA-442C71C9CB5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1612256" y="1028922"/>
            <a:ext cx="4560054" cy="2052292"/>
          </a:xfrm>
          <a:prstGeom prst="rect">
            <a:avLst/>
          </a:prstGeom>
        </p:spPr>
      </p:pic>
      <p:sp>
        <p:nvSpPr>
          <p:cNvPr id="44" name="Rectangle 43">
            <a:extLst>
              <a:ext uri="{FF2B5EF4-FFF2-40B4-BE49-F238E27FC236}">
                <a16:creationId xmlns:a16="http://schemas.microsoft.com/office/drawing/2014/main" id="{56900A78-B68B-AAD6-F42E-415EDBDEF2E6}"/>
              </a:ext>
            </a:extLst>
          </p:cNvPr>
          <p:cNvSpPr/>
          <p:nvPr/>
        </p:nvSpPr>
        <p:spPr>
          <a:xfrm>
            <a:off x="32270700" y="593358"/>
            <a:ext cx="3634564" cy="3389308"/>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QR Code To Website or Paper Goes Here</a:t>
            </a:r>
          </a:p>
        </p:txBody>
      </p:sp>
      <p:sp>
        <p:nvSpPr>
          <p:cNvPr id="52" name="Rectangle 51">
            <a:extLst>
              <a:ext uri="{FF2B5EF4-FFF2-40B4-BE49-F238E27FC236}">
                <a16:creationId xmlns:a16="http://schemas.microsoft.com/office/drawing/2014/main" id="{A3248F47-36BF-BF42-D3B5-968E89EF1D91}"/>
              </a:ext>
            </a:extLst>
          </p:cNvPr>
          <p:cNvSpPr>
            <a:spLocks noGrp="1" noRot="1" noMove="1" noResize="1" noEditPoints="1" noAdjustHandles="1" noChangeArrowheads="1" noChangeShapeType="1"/>
          </p:cNvSpPr>
          <p:nvPr/>
        </p:nvSpPr>
        <p:spPr>
          <a:xfrm>
            <a:off x="23017139" y="21865197"/>
            <a:ext cx="12911328"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dir="13500000" algn="br" rotWithShape="0">
                    <a:prstClr val="black">
                      <a:alpha val="40000"/>
                    </a:prstClr>
                  </a:outerShdw>
                </a:effectLst>
              </a:rPr>
              <a:t>References</a:t>
            </a:r>
          </a:p>
        </p:txBody>
      </p:sp>
      <p:sp>
        <p:nvSpPr>
          <p:cNvPr id="53" name="Rectangle 52">
            <a:extLst>
              <a:ext uri="{FF2B5EF4-FFF2-40B4-BE49-F238E27FC236}">
                <a16:creationId xmlns:a16="http://schemas.microsoft.com/office/drawing/2014/main" id="{44329455-7358-C337-126B-E3746297F332}"/>
              </a:ext>
            </a:extLst>
          </p:cNvPr>
          <p:cNvSpPr>
            <a:spLocks noGrp="1" noRot="1" noMove="1" noResize="1" noEditPoints="1" noAdjustHandles="1" noChangeArrowheads="1" noChangeShapeType="1"/>
          </p:cNvSpPr>
          <p:nvPr/>
        </p:nvSpPr>
        <p:spPr>
          <a:xfrm>
            <a:off x="9608794" y="10551595"/>
            <a:ext cx="26296469"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Implementation Details</a:t>
            </a:r>
          </a:p>
        </p:txBody>
      </p:sp>
      <p:sp>
        <p:nvSpPr>
          <p:cNvPr id="54" name="Rectangle 53">
            <a:extLst>
              <a:ext uri="{FF2B5EF4-FFF2-40B4-BE49-F238E27FC236}">
                <a16:creationId xmlns:a16="http://schemas.microsoft.com/office/drawing/2014/main" id="{0CA963AD-3660-FDC1-4C46-30556C89DD4C}"/>
              </a:ext>
            </a:extLst>
          </p:cNvPr>
          <p:cNvSpPr>
            <a:spLocks/>
          </p:cNvSpPr>
          <p:nvPr/>
        </p:nvSpPr>
        <p:spPr>
          <a:xfrm>
            <a:off x="9587134" y="4443965"/>
            <a:ext cx="26316032"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Architectural Design</a:t>
            </a:r>
          </a:p>
        </p:txBody>
      </p:sp>
      <p:sp>
        <p:nvSpPr>
          <p:cNvPr id="55" name="Rectangle 54">
            <a:extLst>
              <a:ext uri="{FF2B5EF4-FFF2-40B4-BE49-F238E27FC236}">
                <a16:creationId xmlns:a16="http://schemas.microsoft.com/office/drawing/2014/main" id="{F07C9E89-94A7-9A9E-0FD2-A7730CD22F2C}"/>
              </a:ext>
            </a:extLst>
          </p:cNvPr>
          <p:cNvSpPr>
            <a:spLocks noGrp="1" noRot="1" noMove="1" noResize="1" noEditPoints="1" noAdjustHandles="1" noChangeArrowheads="1" noChangeShapeType="1"/>
          </p:cNvSpPr>
          <p:nvPr/>
        </p:nvSpPr>
        <p:spPr>
          <a:xfrm>
            <a:off x="680519" y="4463331"/>
            <a:ext cx="8329542"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Background</a:t>
            </a:r>
          </a:p>
        </p:txBody>
      </p:sp>
      <p:sp>
        <p:nvSpPr>
          <p:cNvPr id="56" name="Rectangle 55">
            <a:extLst>
              <a:ext uri="{FF2B5EF4-FFF2-40B4-BE49-F238E27FC236}">
                <a16:creationId xmlns:a16="http://schemas.microsoft.com/office/drawing/2014/main" id="{4FA07F2F-1627-B545-D3E5-BD7B16AA0C0B}"/>
              </a:ext>
            </a:extLst>
          </p:cNvPr>
          <p:cNvSpPr>
            <a:spLocks noGrp="1" noRot="1" noMove="1" noResize="1" noEditPoints="1" noAdjustHandles="1" noChangeArrowheads="1" noChangeShapeType="1"/>
          </p:cNvSpPr>
          <p:nvPr/>
        </p:nvSpPr>
        <p:spPr>
          <a:xfrm>
            <a:off x="693622" y="15858411"/>
            <a:ext cx="8346857"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Key Requirements</a:t>
            </a:r>
          </a:p>
        </p:txBody>
      </p:sp>
      <p:sp>
        <p:nvSpPr>
          <p:cNvPr id="57" name="TextBox 56">
            <a:extLst>
              <a:ext uri="{FF2B5EF4-FFF2-40B4-BE49-F238E27FC236}">
                <a16:creationId xmlns:a16="http://schemas.microsoft.com/office/drawing/2014/main" id="{E84B3375-50EB-B419-1BD1-15E891EE816C}"/>
              </a:ext>
            </a:extLst>
          </p:cNvPr>
          <p:cNvSpPr txBox="1"/>
          <p:nvPr/>
        </p:nvSpPr>
        <p:spPr>
          <a:xfrm>
            <a:off x="9874709" y="12216242"/>
            <a:ext cx="12090284" cy="900250"/>
          </a:xfrm>
          <a:prstGeom prst="rect">
            <a:avLst/>
          </a:prstGeom>
          <a:noFill/>
        </p:spPr>
        <p:txBody>
          <a:bodyPr wrap="square" lIns="171452" tIns="171452" rIns="171452" bIns="171452" rtlCol="0" anchor="t">
            <a:spAutoFit/>
          </a:bodyPr>
          <a:lstStyle/>
          <a:p>
            <a:pPr>
              <a:spcAft>
                <a:spcPts val="564"/>
              </a:spcAft>
            </a:pPr>
            <a:r>
              <a:rPr lang="en-US" sz="3600" b="1" u="sng" dirty="0">
                <a:latin typeface="Arial" panose="020B0604020202020204" pitchFamily="34" charset="0"/>
                <a:cs typeface="Arial" panose="020B0604020202020204" pitchFamily="34" charset="0"/>
              </a:rPr>
              <a:t>Stack</a:t>
            </a:r>
          </a:p>
        </p:txBody>
      </p:sp>
      <p:sp>
        <p:nvSpPr>
          <p:cNvPr id="67" name="TextBox 66">
            <a:extLst>
              <a:ext uri="{FF2B5EF4-FFF2-40B4-BE49-F238E27FC236}">
                <a16:creationId xmlns:a16="http://schemas.microsoft.com/office/drawing/2014/main" id="{34951AB5-2609-125D-3D5F-466733C06B3C}"/>
              </a:ext>
            </a:extLst>
          </p:cNvPr>
          <p:cNvSpPr txBox="1"/>
          <p:nvPr/>
        </p:nvSpPr>
        <p:spPr>
          <a:xfrm>
            <a:off x="9874709" y="13341153"/>
            <a:ext cx="6004991" cy="5755422"/>
          </a:xfrm>
          <a:prstGeom prst="rect">
            <a:avLst/>
          </a:prstGeom>
          <a:noFill/>
        </p:spPr>
        <p:txBody>
          <a:bodyPr wrap="square">
            <a:spAutoFit/>
          </a:bodyPr>
          <a:lstStyle/>
          <a:p>
            <a:r>
              <a:rPr lang="en-US" sz="3200" b="1" u="sng" dirty="0">
                <a:cs typeface="Arial" panose="020B0604020202020204" pitchFamily="34" charset="0"/>
              </a:rPr>
              <a:t>Client / Server</a:t>
            </a:r>
          </a:p>
          <a:p>
            <a:r>
              <a:rPr lang="en-US" sz="2800" dirty="0">
                <a:cs typeface="Arial" panose="020B0604020202020204" pitchFamily="34" charset="0"/>
              </a:rPr>
              <a:t>Tailwind CSS</a:t>
            </a:r>
          </a:p>
          <a:p>
            <a:r>
              <a:rPr lang="en-US" sz="2800" dirty="0">
                <a:cs typeface="Arial" panose="020B0604020202020204" pitchFamily="34" charset="0"/>
              </a:rPr>
              <a:t>Tailwind UI</a:t>
            </a:r>
          </a:p>
          <a:p>
            <a:r>
              <a:rPr lang="en-US" sz="2800" dirty="0" err="1">
                <a:cs typeface="Arial" panose="020B0604020202020204" pitchFamily="34" charset="0"/>
              </a:rPr>
              <a:t>shadcn</a:t>
            </a:r>
            <a:r>
              <a:rPr lang="en-US" sz="2800" dirty="0">
                <a:cs typeface="Arial" panose="020B0604020202020204" pitchFamily="34" charset="0"/>
              </a:rPr>
              <a:t>/</a:t>
            </a:r>
            <a:r>
              <a:rPr lang="en-US" sz="2800" dirty="0" err="1">
                <a:cs typeface="Arial" panose="020B0604020202020204" pitchFamily="34" charset="0"/>
              </a:rPr>
              <a:t>ui</a:t>
            </a:r>
            <a:endParaRPr lang="en-US" sz="2800" dirty="0">
              <a:cs typeface="Arial" panose="020B0604020202020204" pitchFamily="34" charset="0"/>
            </a:endParaRPr>
          </a:p>
          <a:p>
            <a:r>
              <a:rPr lang="en-US" sz="2800" dirty="0">
                <a:cs typeface="Arial" panose="020B0604020202020204" pitchFamily="34" charset="0"/>
              </a:rPr>
              <a:t>Zod</a:t>
            </a:r>
          </a:p>
          <a:p>
            <a:r>
              <a:rPr lang="en-US" sz="2800" dirty="0" err="1">
                <a:cs typeface="Arial" panose="020B0604020202020204" pitchFamily="34" charset="0"/>
              </a:rPr>
              <a:t>Lucide</a:t>
            </a:r>
            <a:r>
              <a:rPr lang="en-US" sz="2800" dirty="0">
                <a:cs typeface="Arial" panose="020B0604020202020204" pitchFamily="34" charset="0"/>
              </a:rPr>
              <a:t> Icons</a:t>
            </a:r>
          </a:p>
          <a:p>
            <a:endParaRPr lang="en-US" sz="2800" dirty="0">
              <a:cs typeface="Arial" panose="020B0604020202020204" pitchFamily="34" charset="0"/>
            </a:endParaRPr>
          </a:p>
          <a:p>
            <a:r>
              <a:rPr lang="en-US" sz="2800" b="1" u="sng" dirty="0">
                <a:cs typeface="Arial" panose="020B0604020202020204" pitchFamily="34" charset="0"/>
              </a:rPr>
              <a:t>Backend</a:t>
            </a:r>
          </a:p>
          <a:p>
            <a:r>
              <a:rPr lang="en-US" sz="2800" dirty="0">
                <a:cs typeface="Arial" panose="020B0604020202020204" pitchFamily="34" charset="0"/>
              </a:rPr>
              <a:t>AWS Amplify</a:t>
            </a:r>
          </a:p>
          <a:p>
            <a:r>
              <a:rPr lang="en-US" sz="2800" dirty="0">
                <a:cs typeface="Arial" panose="020B0604020202020204" pitchFamily="34" charset="0"/>
              </a:rPr>
              <a:t>Amazon Cognito</a:t>
            </a:r>
          </a:p>
          <a:p>
            <a:r>
              <a:rPr lang="en-US" sz="2800" dirty="0">
                <a:cs typeface="Arial" panose="020B0604020202020204" pitchFamily="34" charset="0"/>
              </a:rPr>
              <a:t>AWS AppSync</a:t>
            </a:r>
          </a:p>
          <a:p>
            <a:r>
              <a:rPr lang="en-US" sz="2800" dirty="0">
                <a:cs typeface="Arial" panose="020B0604020202020204" pitchFamily="34" charset="0"/>
              </a:rPr>
              <a:t>Amazon Dynamo DB</a:t>
            </a:r>
          </a:p>
          <a:p>
            <a:r>
              <a:rPr lang="en-US" sz="2800" dirty="0">
                <a:cs typeface="Arial" panose="020B0604020202020204" pitchFamily="34" charset="0"/>
              </a:rPr>
              <a:t>Amazon S3</a:t>
            </a:r>
            <a:endParaRPr lang="en-US" sz="2800" dirty="0"/>
          </a:p>
        </p:txBody>
      </p:sp>
      <p:sp>
        <p:nvSpPr>
          <p:cNvPr id="68" name="TextBox 67">
            <a:extLst>
              <a:ext uri="{FF2B5EF4-FFF2-40B4-BE49-F238E27FC236}">
                <a16:creationId xmlns:a16="http://schemas.microsoft.com/office/drawing/2014/main" id="{8F7EDE2C-05CA-47A7-F7E1-9E37800C3081}"/>
              </a:ext>
            </a:extLst>
          </p:cNvPr>
          <p:cNvSpPr txBox="1"/>
          <p:nvPr/>
        </p:nvSpPr>
        <p:spPr>
          <a:xfrm>
            <a:off x="748150" y="5065286"/>
            <a:ext cx="8395265" cy="10856822"/>
          </a:xfrm>
          <a:prstGeom prst="rect">
            <a:avLst/>
          </a:prstGeom>
          <a:noFill/>
        </p:spPr>
        <p:txBody>
          <a:bodyPr wrap="square" lIns="171452" tIns="171452" rIns="171452" bIns="171452" rtlCol="0" anchor="t">
            <a:spAutoFit/>
          </a:bodyPr>
          <a:lstStyle/>
          <a:p>
            <a:pPr>
              <a:spcAft>
                <a:spcPts val="564"/>
              </a:spcAft>
            </a:pPr>
            <a:r>
              <a:rPr lang="en-US" sz="2800" dirty="0"/>
              <a:t>The local music scene faces a major problem, there is a glaring absence of a digital interface to bridge its various players and components. With numerous challenges flooding the current landscape: local bands struggle with visibility and engagement of their already built audiences as well as finding new fans, while venues and promoters alike find it a strain to discern the potential draw of bands . As a result, fans of music often miss out on shows they may otherwise have attended and enjoyed.</a:t>
            </a:r>
          </a:p>
          <a:p>
            <a:pPr>
              <a:spcAft>
                <a:spcPts val="564"/>
              </a:spcAft>
            </a:pPr>
            <a:endParaRPr lang="en-US" sz="2800" dirty="0"/>
          </a:p>
          <a:p>
            <a:pPr>
              <a:spcAft>
                <a:spcPts val="564"/>
              </a:spcAft>
            </a:pPr>
            <a:r>
              <a:rPr lang="en-US" sz="2800" dirty="0"/>
              <a:t>“</a:t>
            </a:r>
            <a:r>
              <a:rPr lang="en-US" sz="2800" dirty="0" err="1"/>
              <a:t>OurScene</a:t>
            </a:r>
            <a:r>
              <a:rPr lang="en-US" sz="2800" dirty="0"/>
              <a:t>” is a comprehensive app solution. Having collaborated closely with promoters, bands, venues and made by fans of music the app will offer bands direct engagement with their audience as well as allows for discoverability with tailored playlists and a continuous radio  stations playing their top tracks. Fans of local music will benefit from the interactive map display of local shows, if bands featured in these shows are registered with “</a:t>
            </a:r>
            <a:r>
              <a:rPr lang="en-US" sz="2800" dirty="0" err="1"/>
              <a:t>OurScene</a:t>
            </a:r>
            <a:r>
              <a:rPr lang="en-US" sz="2800" dirty="0"/>
              <a:t>”, users can access a playlist tailored for the event, enhancing their pre-show experience. While promoters and venues will be able to more easily discern talent to be booked for their events</a:t>
            </a:r>
          </a:p>
          <a:p>
            <a:pPr>
              <a:spcAft>
                <a:spcPts val="564"/>
              </a:spcAft>
            </a:pPr>
            <a:endParaRPr lang="en-US" sz="2400" dirty="0"/>
          </a:p>
        </p:txBody>
      </p:sp>
      <p:sp>
        <p:nvSpPr>
          <p:cNvPr id="78" name="TextBox 77">
            <a:extLst>
              <a:ext uri="{FF2B5EF4-FFF2-40B4-BE49-F238E27FC236}">
                <a16:creationId xmlns:a16="http://schemas.microsoft.com/office/drawing/2014/main" id="{A2196DCF-4C35-7E80-F8D7-988F6918F577}"/>
              </a:ext>
            </a:extLst>
          </p:cNvPr>
          <p:cNvSpPr txBox="1">
            <a:spLocks/>
          </p:cNvSpPr>
          <p:nvPr/>
        </p:nvSpPr>
        <p:spPr>
          <a:xfrm>
            <a:off x="701152" y="27733483"/>
            <a:ext cx="3490093" cy="523220"/>
          </a:xfrm>
          <a:prstGeom prst="rect">
            <a:avLst/>
          </a:prstGeom>
          <a:noFill/>
        </p:spPr>
        <p:txBody>
          <a:bodyPr wrap="square">
            <a:spAutoFit/>
          </a:bodyPr>
          <a:lstStyle/>
          <a:p>
            <a:r>
              <a:rPr lang="en-US" sz="2800" b="1" dirty="0">
                <a:solidFill>
                  <a:schemeClr val="bg1"/>
                </a:solidFill>
              </a:rPr>
              <a:t>April 2024</a:t>
            </a:r>
            <a:endParaRPr lang="en-US" sz="2800" dirty="0"/>
          </a:p>
        </p:txBody>
      </p:sp>
      <p:sp>
        <p:nvSpPr>
          <p:cNvPr id="83" name="Text Placeholder 15">
            <a:extLst>
              <a:ext uri="{FF2B5EF4-FFF2-40B4-BE49-F238E27FC236}">
                <a16:creationId xmlns:a16="http://schemas.microsoft.com/office/drawing/2014/main" id="{CECA31A1-9C66-8BD2-8A76-99D04895C509}"/>
              </a:ext>
            </a:extLst>
          </p:cNvPr>
          <p:cNvSpPr txBox="1">
            <a:spLocks/>
          </p:cNvSpPr>
          <p:nvPr/>
        </p:nvSpPr>
        <p:spPr>
          <a:xfrm>
            <a:off x="0" y="2224788"/>
            <a:ext cx="36576000" cy="1150732"/>
          </a:xfrm>
          <a:prstGeom prst="rect">
            <a:avLst/>
          </a:prstGeom>
        </p:spPr>
        <p:txBody>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buNone/>
            </a:pPr>
            <a:r>
              <a:rPr lang="en-US" sz="4000" b="1" dirty="0">
                <a:solidFill>
                  <a:schemeClr val="bg1"/>
                </a:solidFill>
              </a:rPr>
              <a:t>Senior Design</a:t>
            </a:r>
          </a:p>
        </p:txBody>
      </p:sp>
      <p:pic>
        <p:nvPicPr>
          <p:cNvPr id="6" name="Picture 5" descr="A screenshot of a music website&#10;&#10;Description automatically generated">
            <a:extLst>
              <a:ext uri="{FF2B5EF4-FFF2-40B4-BE49-F238E27FC236}">
                <a16:creationId xmlns:a16="http://schemas.microsoft.com/office/drawing/2014/main" id="{E940C38C-A965-5F46-427E-589F26B58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4790" y="12216242"/>
            <a:ext cx="10915541" cy="8005244"/>
          </a:xfrm>
          <a:prstGeom prst="rect">
            <a:avLst/>
          </a:prstGeom>
        </p:spPr>
      </p:pic>
      <p:pic>
        <p:nvPicPr>
          <p:cNvPr id="10" name="Picture 9" descr="A screenshot of a music player&#10;&#10;Description automatically generated">
            <a:extLst>
              <a:ext uri="{FF2B5EF4-FFF2-40B4-BE49-F238E27FC236}">
                <a16:creationId xmlns:a16="http://schemas.microsoft.com/office/drawing/2014/main" id="{3D33CE24-397D-BD60-29A8-154470A0B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2040" y="12197545"/>
            <a:ext cx="3956965" cy="8005244"/>
          </a:xfrm>
          <a:prstGeom prst="rect">
            <a:avLst/>
          </a:prstGeom>
        </p:spPr>
      </p:pic>
      <p:pic>
        <p:nvPicPr>
          <p:cNvPr id="12" name="Picture 11" descr="A screenshot of a music bar&#10;&#10;Description automatically generated">
            <a:extLst>
              <a:ext uri="{FF2B5EF4-FFF2-40B4-BE49-F238E27FC236}">
                <a16:creationId xmlns:a16="http://schemas.microsoft.com/office/drawing/2014/main" id="{1A9B13C5-2458-A4B8-DF78-7F518CFB49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00714" y="12159381"/>
            <a:ext cx="3956965" cy="8025537"/>
          </a:xfrm>
          <a:prstGeom prst="rect">
            <a:avLst/>
          </a:prstGeom>
        </p:spPr>
      </p:pic>
      <p:sp>
        <p:nvSpPr>
          <p:cNvPr id="13" name="TextBox 12">
            <a:extLst>
              <a:ext uri="{FF2B5EF4-FFF2-40B4-BE49-F238E27FC236}">
                <a16:creationId xmlns:a16="http://schemas.microsoft.com/office/drawing/2014/main" id="{2CEE59FD-32D5-4EFC-84E0-23C38DB71463}"/>
              </a:ext>
            </a:extLst>
          </p:cNvPr>
          <p:cNvSpPr txBox="1"/>
          <p:nvPr/>
        </p:nvSpPr>
        <p:spPr>
          <a:xfrm>
            <a:off x="18470789" y="20316880"/>
            <a:ext cx="2223541" cy="400110"/>
          </a:xfrm>
          <a:prstGeom prst="rect">
            <a:avLst/>
          </a:prstGeom>
          <a:noFill/>
        </p:spPr>
        <p:txBody>
          <a:bodyPr wrap="square" rtlCol="0">
            <a:spAutoFit/>
          </a:bodyPr>
          <a:lstStyle/>
          <a:p>
            <a:pPr algn="ctr"/>
            <a:r>
              <a:rPr lang="en-US" sz="2000" i="1" dirty="0"/>
              <a:t>Desktop homepage</a:t>
            </a:r>
          </a:p>
        </p:txBody>
      </p:sp>
      <p:sp>
        <p:nvSpPr>
          <p:cNvPr id="14" name="TextBox 13">
            <a:extLst>
              <a:ext uri="{FF2B5EF4-FFF2-40B4-BE49-F238E27FC236}">
                <a16:creationId xmlns:a16="http://schemas.microsoft.com/office/drawing/2014/main" id="{2D09673A-0C64-CB1A-B70D-B158144BDE55}"/>
              </a:ext>
            </a:extLst>
          </p:cNvPr>
          <p:cNvSpPr txBox="1"/>
          <p:nvPr/>
        </p:nvSpPr>
        <p:spPr>
          <a:xfrm>
            <a:off x="26098797" y="20316880"/>
            <a:ext cx="3543449" cy="400110"/>
          </a:xfrm>
          <a:prstGeom prst="rect">
            <a:avLst/>
          </a:prstGeom>
          <a:noFill/>
        </p:spPr>
        <p:txBody>
          <a:bodyPr wrap="square" rtlCol="0">
            <a:spAutoFit/>
          </a:bodyPr>
          <a:lstStyle/>
          <a:p>
            <a:pPr algn="ctr"/>
            <a:r>
              <a:rPr lang="en-US" sz="2000" i="1" dirty="0"/>
              <a:t>Mobile stations with user menu</a:t>
            </a:r>
          </a:p>
        </p:txBody>
      </p:sp>
      <p:sp>
        <p:nvSpPr>
          <p:cNvPr id="15" name="TextBox 14">
            <a:extLst>
              <a:ext uri="{FF2B5EF4-FFF2-40B4-BE49-F238E27FC236}">
                <a16:creationId xmlns:a16="http://schemas.microsoft.com/office/drawing/2014/main" id="{B7D645DC-FDB5-14D1-78BC-09A7EE466360}"/>
              </a:ext>
            </a:extLst>
          </p:cNvPr>
          <p:cNvSpPr txBox="1"/>
          <p:nvPr/>
        </p:nvSpPr>
        <p:spPr>
          <a:xfrm>
            <a:off x="30907471" y="20316880"/>
            <a:ext cx="3543449" cy="400110"/>
          </a:xfrm>
          <a:prstGeom prst="rect">
            <a:avLst/>
          </a:prstGeom>
          <a:noFill/>
        </p:spPr>
        <p:txBody>
          <a:bodyPr wrap="square" rtlCol="0">
            <a:spAutoFit/>
          </a:bodyPr>
          <a:lstStyle/>
          <a:p>
            <a:pPr algn="ctr"/>
            <a:r>
              <a:rPr lang="en-US" sz="2000" i="1" dirty="0"/>
              <a:t>Mobile venue</a:t>
            </a:r>
          </a:p>
        </p:txBody>
      </p:sp>
      <p:pic>
        <p:nvPicPr>
          <p:cNvPr id="4" name="Picture 3" descr="A diagram of a software system&#10;&#10;Description automatically generated">
            <a:extLst>
              <a:ext uri="{FF2B5EF4-FFF2-40B4-BE49-F238E27FC236}">
                <a16:creationId xmlns:a16="http://schemas.microsoft.com/office/drawing/2014/main" id="{0DBA10FE-2F11-CCA9-A237-392E8D7D8C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78080" y="5055799"/>
            <a:ext cx="7211726" cy="4900812"/>
          </a:xfrm>
          <a:prstGeom prst="rect">
            <a:avLst/>
          </a:prstGeom>
        </p:spPr>
      </p:pic>
      <p:pic>
        <p:nvPicPr>
          <p:cNvPr id="7" name="Picture 6" descr="A qr code on a white background&#10;&#10;Description automatically generated">
            <a:extLst>
              <a:ext uri="{FF2B5EF4-FFF2-40B4-BE49-F238E27FC236}">
                <a16:creationId xmlns:a16="http://schemas.microsoft.com/office/drawing/2014/main" id="{F2634902-4EB7-90C5-C986-C8D55B073D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74303" y="249847"/>
            <a:ext cx="3810000" cy="3810000"/>
          </a:xfrm>
          <a:prstGeom prst="rect">
            <a:avLst/>
          </a:prstGeom>
        </p:spPr>
      </p:pic>
      <p:pic>
        <p:nvPicPr>
          <p:cNvPr id="9" name="Picture 8" descr="A qr code on a white background&#10;&#10;Description automatically generated">
            <a:extLst>
              <a:ext uri="{FF2B5EF4-FFF2-40B4-BE49-F238E27FC236}">
                <a16:creationId xmlns:a16="http://schemas.microsoft.com/office/drawing/2014/main" id="{F8D2C876-84E4-9B10-A140-F2FE0B1DEC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88610" y="269515"/>
            <a:ext cx="3810000" cy="3810000"/>
          </a:xfrm>
          <a:prstGeom prst="rect">
            <a:avLst/>
          </a:prstGeom>
        </p:spPr>
      </p:pic>
    </p:spTree>
    <p:extLst>
      <p:ext uri="{BB962C8B-B14F-4D97-AF65-F5344CB8AC3E}">
        <p14:creationId xmlns:p14="http://schemas.microsoft.com/office/powerpoint/2010/main" val="11049364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2503</TotalTime>
  <Words>665</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Myers, Jade</dc:creator>
  <cp:lastModifiedBy>Daniel</cp:lastModifiedBy>
  <cp:revision>11</cp:revision>
  <cp:lastPrinted>2023-09-27T20:20:36Z</cp:lastPrinted>
  <dcterms:created xsi:type="dcterms:W3CDTF">2023-09-27T18:51:17Z</dcterms:created>
  <dcterms:modified xsi:type="dcterms:W3CDTF">2024-04-25T00:03:06Z</dcterms:modified>
</cp:coreProperties>
</file>