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57" r:id="rId4"/>
    <p:sldId id="258" r:id="rId5"/>
    <p:sldId id="261" r:id="rId6"/>
    <p:sldId id="260" r:id="rId7"/>
    <p:sldId id="263" r:id="rId8"/>
    <p:sldId id="262" r:id="rId9"/>
    <p:sldId id="264" r:id="rId10"/>
    <p:sldId id="266" r:id="rId11"/>
    <p:sldId id="268" r:id="rId12"/>
    <p:sldId id="271" r:id="rId13"/>
    <p:sldId id="274" r:id="rId14"/>
    <p:sldId id="272" r:id="rId15"/>
    <p:sldId id="275" r:id="rId16"/>
    <p:sldId id="270" r:id="rId17"/>
    <p:sldId id="269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CA16-06E6-F44C-AA00-3067B23D109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12DAC-EA2D-054A-B8DC-07BEBE42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12DAC-EA2D-054A-B8DC-07BEBE421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AC9E-7AB3-367A-FD19-7A38B27DD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21028-F0DA-ACBE-DCB9-A34A129C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118D-5F82-51F6-957C-B945EE01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83F0-9563-4BAC-9724-B4ECBC50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C3CE-4367-182A-69CC-2E4AAAF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5AEA-217C-63E8-B426-DE50FAC3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92AE9-4A5C-42B0-412D-5A27054E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F61D-76C6-0B4B-74E4-47D8C470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D034-3EF3-60A0-8024-F5CE4D13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0AB5-3D1A-0342-C351-73EB20F3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26936-5568-540C-E126-5CDF39767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11190-16BB-A6AE-AFB5-C9AA7329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168D-1910-5B71-0B98-AD48B72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A534-CC81-BF75-4B3D-9F301433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E8D7-C1C5-55BF-44B0-1CCDEACE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3628-083E-61DF-3D66-CA1EA01D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7BAD-64C8-86A1-11FF-BD778E61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2CA7-0D56-12CB-9EB2-4631AA49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D261-DDE9-6BFC-04D0-A85F7357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A8C03-F954-6993-1E50-B5F00EF7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B46E-E880-20CE-0DA4-56ABAC81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0C87-69D6-3030-B0A8-8BD24432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54878-4AF3-6498-C1AB-1F2C3B18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213C-63F6-7F87-A87E-3750AA5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CBA1-A458-5E34-85C1-23E98411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2FEF-9E1B-674A-D53B-63E12DEE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17E4-34A1-FE49-40C8-94FFB4B34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0A72-681B-D3BE-1C88-7AD8B1D4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523A-F894-2508-2D8F-C6C3339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8E271-EA2C-CB00-6C78-C33FB266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A8E58-B2BE-EB12-DFBC-74197D2E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EB8A-A2A9-7C6E-A6B4-EFF4E53B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24A6-766C-2413-FFA9-8B9DCC5F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F21F5-6C61-FD42-BB3B-7B452A36D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B037-F677-576A-B95F-79DE89E18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33FE8-64F8-4876-A47D-32894640C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1B5EE-9EF9-415C-EA5F-CCAF9108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A838E-4C4C-A500-3FB8-378E6E86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BABB1-6BDC-DCD3-BADC-DD8B2E3D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619E-5BB2-CBC0-D395-79AAFA0E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224D3-626C-8CD0-580F-2AEC81EB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D8AB6-59DD-1D88-9B68-DA98F3F4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EFE17-15E6-1A07-5B74-995A1F0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AE51E-9658-6915-758C-59895B2E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37AF2-A7B8-5B9D-38EE-47C00204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4FB16-A11E-F25F-81E2-692419DB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81FB-BD71-1560-ED1F-4E220395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781E-CD47-064F-1372-EE9073E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9CBC3-DD62-215A-FC37-029FB3BF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C7502-DF5E-E650-8963-B4AF7912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9F848-B00E-6FB6-064E-F9598C59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AE1-654E-3FC8-85FF-122A13B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4482-CE04-E2B9-CBEC-2EFBD03D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53F62-D7AF-7C28-F23D-2801AF20B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CA95F-DD3D-3A1D-0106-2536A1DC7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723B-3768-B3C1-7CAD-D720F972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98529-FF59-442D-3AF4-254054B5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EDC47-76C8-DF85-46B1-7F56649B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C6A71-806E-E6EB-013A-77F76874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B260-A6B4-7C87-0787-857306A1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B262-E82D-DB8D-C73C-CD6FB8CCE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1D0F6-30F6-4248-A9A7-0312AEACFDA8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5917-24C1-9919-7E2C-A11958039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8C75-D671-4351-092F-15CC82BCD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E3450-58C9-2A4C-B6AF-AE9EE54C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2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r Strangelove War Room">
            <a:extLst>
              <a:ext uri="{FF2B5EF4-FFF2-40B4-BE49-F238E27FC236}">
                <a16:creationId xmlns:a16="http://schemas.microsoft.com/office/drawing/2014/main" id="{857D238B-6879-420C-EE8E-3DE89BED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3" r="19354" b="365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1D518-ADFC-7A52-3D1A-715F536CB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Submodule Pain</a:t>
            </a:r>
            <a:br>
              <a:rPr lang="en-US" sz="4100" dirty="0">
                <a:solidFill>
                  <a:schemeClr val="bg1"/>
                </a:solidFill>
              </a:rPr>
            </a:br>
            <a:r>
              <a:rPr lang="en-US" sz="4100" dirty="0">
                <a:solidFill>
                  <a:schemeClr val="bg1"/>
                </a:solidFill>
              </a:rPr>
              <a:t>- or -</a:t>
            </a:r>
            <a:br>
              <a:rPr lang="en-US" sz="4100" dirty="0">
                <a:solidFill>
                  <a:schemeClr val="bg1"/>
                </a:solidFill>
              </a:rPr>
            </a:br>
            <a:r>
              <a:rPr lang="en-US" sz="4100" dirty="0">
                <a:solidFill>
                  <a:schemeClr val="bg1"/>
                </a:solidFill>
              </a:rPr>
              <a:t>How I Learned to Stop Worrying and Love the Subtree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F8EBD-A5B0-F777-F3E6-411123CE8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Jackson Oursland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91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B008-286E-FEFA-F5D7-EEC59136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 Take Two: Default Branch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43A0-C280-EE57-7D52-161D289E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normally we do not want people to have submodules at branches which may not have been reviewed, but rather to only accept changes from:</a:t>
            </a:r>
          </a:p>
          <a:p>
            <a:pPr lvl="1"/>
            <a:r>
              <a:rPr lang="en-US" dirty="0"/>
              <a:t>tags</a:t>
            </a:r>
          </a:p>
          <a:p>
            <a:pPr lvl="1"/>
            <a:r>
              <a:rPr lang="en-US" dirty="0"/>
              <a:t>commits on default branch</a:t>
            </a:r>
          </a:p>
          <a:p>
            <a:pPr lvl="1"/>
            <a:r>
              <a:rPr lang="en-US" dirty="0"/>
              <a:t>commits on a release tracking branch</a:t>
            </a:r>
          </a:p>
          <a:p>
            <a:r>
              <a:rPr lang="en-US" dirty="0"/>
              <a:t>Let’s fix that with two new PRs</a:t>
            </a:r>
          </a:p>
          <a:p>
            <a:pPr lvl="1"/>
            <a:r>
              <a:rPr lang="en-US" dirty="0"/>
              <a:t>Based upon the current `master`, so ‘module’ now points to ‘a’</a:t>
            </a:r>
          </a:p>
          <a:p>
            <a:pPr lvl="1"/>
            <a:r>
              <a:rPr lang="en-US" dirty="0"/>
              <a:t>PR#3: adds the file ‘a’, but after being merged into ‘master’</a:t>
            </a:r>
          </a:p>
          <a:p>
            <a:pPr lvl="1"/>
            <a:r>
              <a:rPr lang="en-US" dirty="0"/>
              <a:t>PR#4: adds the file ‘b’, but after being merged into ’master’</a:t>
            </a:r>
          </a:p>
        </p:txBody>
      </p:sp>
    </p:spTree>
    <p:extLst>
      <p:ext uri="{BB962C8B-B14F-4D97-AF65-F5344CB8AC3E}">
        <p14:creationId xmlns:p14="http://schemas.microsoft.com/office/powerpoint/2010/main" val="44584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CAF1-EE52-27E1-866F-41DED6868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0A36-C5C9-2BD5-8165-1A6C4ED5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oursland</a:t>
            </a:r>
            <a:r>
              <a:rPr lang="en-US" dirty="0"/>
              <a:t>/submodule-pain-module</a:t>
            </a:r>
          </a:p>
          <a:p>
            <a:pPr lvl="1"/>
            <a:r>
              <a:rPr lang="en-US" dirty="0"/>
              <a:t>Adds the file ‘a’ after merging PR#1 into submodule</a:t>
            </a:r>
          </a:p>
          <a:p>
            <a:pPr lvl="1"/>
            <a:r>
              <a:rPr lang="en-US" dirty="0"/>
              <a:t>Adds the file ‘b’ after merging PR#2 (both ‘a’ and ‘b’ are present)</a:t>
            </a:r>
          </a:p>
          <a:p>
            <a:r>
              <a:rPr lang="en-US" dirty="0" err="1"/>
              <a:t>oursland</a:t>
            </a:r>
            <a:r>
              <a:rPr lang="en-US" dirty="0"/>
              <a:t>/submodule-pain</a:t>
            </a:r>
          </a:p>
          <a:p>
            <a:pPr lvl="1"/>
            <a:r>
              <a:rPr lang="en-US" dirty="0"/>
              <a:t>PR#3: Branch ‘a2’ updates the submodule at branch ‘master’ after PR#1</a:t>
            </a:r>
          </a:p>
          <a:p>
            <a:pPr lvl="2"/>
            <a:r>
              <a:rPr lang="en-US" dirty="0"/>
              <a:t>c78ac2db2eb6ca7df9877249135affe0411cf853 module (heads/master)</a:t>
            </a:r>
          </a:p>
          <a:p>
            <a:pPr lvl="1"/>
            <a:r>
              <a:rPr lang="en-US" dirty="0"/>
              <a:t>PR#4: Branch ‘b2’ updates the submodule at branch ‘master’ after PR#2</a:t>
            </a:r>
          </a:p>
          <a:p>
            <a:pPr lvl="2"/>
            <a:r>
              <a:rPr lang="en-US" dirty="0"/>
              <a:t>5f015926eae1ba7100d6fb34c46b8e18b10ed5ec module (heads/master)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6D707-D260-C7F0-1D48-0DE6A163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 Take Two: Default Branch Only</a:t>
            </a:r>
          </a:p>
        </p:txBody>
      </p:sp>
    </p:spTree>
    <p:extLst>
      <p:ext uri="{BB962C8B-B14F-4D97-AF65-F5344CB8AC3E}">
        <p14:creationId xmlns:p14="http://schemas.microsoft.com/office/powerpoint/2010/main" val="62488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24CD-8976-6F2C-1CAF-DF8046CC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PR#1 into Submodule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F89CEA-0724-CA44-852B-A1C8CEE33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071" y="1825625"/>
            <a:ext cx="4813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E94C-540D-C387-6066-2FF9CC65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PR#3 in Top-Level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316A-110A-716B-FE1F-F1988DD4F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Submodule now has ‘a’ in the ‘master’ branch after code-review</a:t>
            </a:r>
          </a:p>
          <a:p>
            <a:r>
              <a:rPr lang="en-US" dirty="0"/>
              <a:t>Submit PR#3 with the updated submodule</a:t>
            </a:r>
          </a:p>
        </p:txBody>
      </p:sp>
    </p:spTree>
    <p:extLst>
      <p:ext uri="{BB962C8B-B14F-4D97-AF65-F5344CB8AC3E}">
        <p14:creationId xmlns:p14="http://schemas.microsoft.com/office/powerpoint/2010/main" val="88859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6C93-E654-9DB8-3550-7F372D52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PR#2 into Submodule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86FE58-F761-1E72-BCA9-50B37CE9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85" y="1825625"/>
            <a:ext cx="4800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9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6292A-28F2-21BF-CC88-2F1BC7ED0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30B2-382E-DB65-4F8C-C077BD77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PR#4 in Top-Level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AC9B-F901-D721-EE28-0FE314B2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Submodule now has ‘b’ in the ‘master’ branch after code-review</a:t>
            </a:r>
          </a:p>
          <a:p>
            <a:r>
              <a:rPr lang="en-US" dirty="0"/>
              <a:t>Submodule now has both ‘a’ and ‘b’</a:t>
            </a:r>
          </a:p>
          <a:p>
            <a:r>
              <a:rPr lang="en-US" dirty="0"/>
              <a:t>Submit PR#4 with the updated submodule</a:t>
            </a:r>
          </a:p>
        </p:txBody>
      </p:sp>
    </p:spTree>
    <p:extLst>
      <p:ext uri="{BB962C8B-B14F-4D97-AF65-F5344CB8AC3E}">
        <p14:creationId xmlns:p14="http://schemas.microsoft.com/office/powerpoint/2010/main" val="239801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883-2099-0048-1941-DDAFF0BA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PR#3 into Top-Level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FD2DBD-DDD9-547B-938D-563DF101B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942" y="1825625"/>
            <a:ext cx="45041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9A12-F93F-5605-E6DE-6557D390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merge PR#4 due to “conflicts”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17ECEE-E821-FACD-6837-300B358BB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088" y="1825625"/>
            <a:ext cx="4197823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5A95BA-526C-818F-9E87-6036F123060C}"/>
              </a:ext>
            </a:extLst>
          </p:cNvPr>
          <p:cNvSpPr/>
          <p:nvPr/>
        </p:nvSpPr>
        <p:spPr>
          <a:xfrm>
            <a:off x="4386649" y="4683211"/>
            <a:ext cx="2216170" cy="14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FD36-E031-9165-9FED-6F7D27AB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3DF9-F757-FD83-8672-CF3182F2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before, git submodules do not track actual code changes and cannot perform merges</a:t>
            </a:r>
          </a:p>
          <a:p>
            <a:r>
              <a:rPr lang="en-US" dirty="0"/>
              <a:t>The submodule’s reference has changed in multiple PRs.  After the first is merged, every following PR that touches that module will require manual resolution</a:t>
            </a:r>
          </a:p>
          <a:p>
            <a:r>
              <a:rPr lang="en-US" dirty="0"/>
              <a:t>Increasing the number of submodules increases the likelihood of these conflicts</a:t>
            </a:r>
          </a:p>
        </p:txBody>
      </p:sp>
    </p:spTree>
    <p:extLst>
      <p:ext uri="{BB962C8B-B14F-4D97-AF65-F5344CB8AC3E}">
        <p14:creationId xmlns:p14="http://schemas.microsoft.com/office/powerpoint/2010/main" val="89389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C368-5316-CFBA-A65B-6970F41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affects </a:t>
            </a:r>
            <a:r>
              <a:rPr lang="en-US" dirty="0" err="1"/>
              <a:t>FreeCAD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08D8-0973-B4B9-C526-D3A1E857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Proliferation of submodules increases the likelihood that a PR will cause a cascade of merge conflicts requiring manual resolution</a:t>
            </a:r>
          </a:p>
          <a:p>
            <a:r>
              <a:rPr lang="en-US" dirty="0"/>
              <a:t>Even simple changes like mosfet80’s frequent code cleanup PRs will invalidate every PR that takes place later in the chain</a:t>
            </a:r>
          </a:p>
          <a:p>
            <a:r>
              <a:rPr lang="en-US" dirty="0"/>
              <a:t>Merge Request Mondays could be brought to a halt</a:t>
            </a:r>
          </a:p>
          <a:p>
            <a:r>
              <a:rPr lang="en-US" dirty="0"/>
              <a:t>As </a:t>
            </a:r>
            <a:r>
              <a:rPr lang="en-US" dirty="0" err="1"/>
              <a:t>davesrocketshop</a:t>
            </a:r>
            <a:r>
              <a:rPr lang="en-US" dirty="0"/>
              <a:t> can attest to, weekly manual conflict resolution is no fun and does not push the project forward</a:t>
            </a:r>
          </a:p>
        </p:txBody>
      </p:sp>
    </p:spTree>
    <p:extLst>
      <p:ext uri="{BB962C8B-B14F-4D97-AF65-F5344CB8AC3E}">
        <p14:creationId xmlns:p14="http://schemas.microsoft.com/office/powerpoint/2010/main" val="198638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A9E3-C045-A2C5-18C9-4580BBCB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57C5-F1F3-BF38-827D-A46F94B0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submodules are a means of pointing to an external repository.</a:t>
            </a:r>
          </a:p>
          <a:p>
            <a:r>
              <a:rPr lang="en-US" dirty="0"/>
              <a:t>Submodules have a few components: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gitmodules</a:t>
            </a:r>
            <a:r>
              <a:rPr lang="en-US" dirty="0"/>
              <a:t> entry with the remote repo URL and path to check out</a:t>
            </a:r>
          </a:p>
          <a:p>
            <a:pPr lvl="1"/>
            <a:r>
              <a:rPr lang="en-US" dirty="0"/>
              <a:t>.git/modules/ directory which stores the .git of the module</a:t>
            </a:r>
          </a:p>
          <a:p>
            <a:pPr lvl="1"/>
            <a:r>
              <a:rPr lang="en-US" dirty="0"/>
              <a:t>reference in the index and objects which points to the SHA of the commit to be checked out</a:t>
            </a:r>
          </a:p>
          <a:p>
            <a:r>
              <a:rPr lang="en-US" dirty="0"/>
              <a:t>Note that the files themselves are NOT tracked, only the commit reference which is typically a SHA.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5290-5F9B-058E-83A7-8BD07F22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4CC-84AE-8F09-4E64-1CD810BA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git do what it is meant to do</a:t>
            </a:r>
          </a:p>
          <a:p>
            <a:pPr lvl="1"/>
            <a:r>
              <a:rPr lang="en-US" dirty="0"/>
              <a:t>Track source code in a line-oriented way, not SHAs</a:t>
            </a:r>
          </a:p>
          <a:p>
            <a:pPr lvl="1"/>
            <a:r>
              <a:rPr lang="en-US" dirty="0"/>
              <a:t>Perform automatic merges when changes do not conflict</a:t>
            </a:r>
          </a:p>
          <a:p>
            <a:r>
              <a:rPr lang="en-US" dirty="0"/>
              <a:t>Check in the source</a:t>
            </a:r>
          </a:p>
          <a:p>
            <a:pPr lvl="1"/>
            <a:r>
              <a:rPr lang="en-US" dirty="0"/>
              <a:t>Vendoring a release is an option, but it makes tracking local changes challenging and submitting patches upstream harder</a:t>
            </a:r>
          </a:p>
          <a:p>
            <a:pPr lvl="1"/>
            <a:r>
              <a:rPr lang="en-US" dirty="0"/>
              <a:t>Branches for </a:t>
            </a:r>
            <a:r>
              <a:rPr lang="en-US" dirty="0" err="1"/>
              <a:t>vendored</a:t>
            </a:r>
            <a:r>
              <a:rPr lang="en-US" dirty="0"/>
              <a:t> releases can be merged, which make managing the local repo easier, but still does not make submitting patches upstream any easier</a:t>
            </a:r>
          </a:p>
        </p:txBody>
      </p:sp>
    </p:spTree>
    <p:extLst>
      <p:ext uri="{BB962C8B-B14F-4D97-AF65-F5344CB8AC3E}">
        <p14:creationId xmlns:p14="http://schemas.microsoft.com/office/powerpoint/2010/main" val="152370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CF31-D4B3-3DB3-8766-88B09965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0F0A-16FF-E66D-A751-4C1A7853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in the source (cont.)</a:t>
            </a:r>
          </a:p>
          <a:p>
            <a:pPr lvl="1"/>
            <a:r>
              <a:rPr lang="en-US" dirty="0"/>
              <a:t>Vendoring a remote repo is another option</a:t>
            </a:r>
          </a:p>
          <a:p>
            <a:pPr lvl="2"/>
            <a:r>
              <a:rPr lang="en-US" dirty="0"/>
              <a:t>Checkout a clone into the host repo (you can have multiple roots in a git repo!)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read-tree</a:t>
            </a:r>
            <a:r>
              <a:rPr lang="en-US" dirty="0"/>
              <a:t> to check-out the source at a given reference to a subdirectory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filter-branch</a:t>
            </a:r>
            <a:r>
              <a:rPr lang="en-US" dirty="0"/>
              <a:t> to reconstruct patches for submission upstream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read-tree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filter-branch</a:t>
            </a:r>
            <a:r>
              <a:rPr lang="en-US" dirty="0"/>
              <a:t> are both arcane </a:t>
            </a:r>
            <a:r>
              <a:rPr lang="en-US" dirty="0" err="1"/>
              <a:t>magick</a:t>
            </a:r>
            <a:r>
              <a:rPr lang="en-US" dirty="0"/>
              <a:t> that should not be used casually.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filter-branch</a:t>
            </a:r>
            <a:r>
              <a:rPr lang="en-US" dirty="0"/>
              <a:t>’s man page even comes with a massive warning.</a:t>
            </a:r>
          </a:p>
          <a:p>
            <a:pPr lvl="1"/>
            <a:r>
              <a:rPr lang="en-US" dirty="0"/>
              <a:t>Use git subtree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13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1D4D-CBB8-C0C8-07F9-D217516A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B83C-0461-E5AB-EA86-9BDC56BD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subtree add --prefix=path/to/subdirectory/ repo-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branch-name</a:t>
            </a:r>
          </a:p>
          <a:p>
            <a:pPr lvl="1"/>
            <a:r>
              <a:rPr lang="en-US" dirty="0"/>
              <a:t>Will check out the repo at the desired branch and place it into the subdirectory.</a:t>
            </a:r>
          </a:p>
          <a:p>
            <a:pPr lvl="1"/>
            <a:r>
              <a:rPr lang="en-US" dirty="0"/>
              <a:t>This is done with a merge commit, preserving the history of the files. </a:t>
            </a:r>
          </a:p>
          <a:p>
            <a:pPr lvl="1"/>
            <a:r>
              <a:rPr lang="en-US" dirty="0"/>
              <a:t>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--squash</a:t>
            </a:r>
            <a:r>
              <a:rPr lang="en-US" dirty="0">
                <a:cs typeface="Courier New" panose="02070309020205020404" pitchFamily="49" charset="0"/>
              </a:rPr>
              <a:t> will squash all commits to a single commit that is merged.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merge commit’s message contains references to path of subtree, current repo when the subtree is added, and the remote repo when it was merged</a:t>
            </a:r>
          </a:p>
          <a:p>
            <a:pPr marL="914400" lvl="2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Add 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/Mod/Assembly/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OndselSolver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/' from commit '09d6175a2ba69e7016fcecc4f384946a2f84f92d’</a:t>
            </a:r>
          </a:p>
          <a:p>
            <a:pPr marL="914400" lvl="2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git-subtree-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/Mod/Assembly/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OndselSolver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git-subtree-mainline: 5eb5af7068ac9e610ddbb3c62f6a5a54c7c3f818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git-subtree-split: 09d6175a2ba69e7016fcecc4f384946a2f84f92d</a:t>
            </a:r>
          </a:p>
        </p:txBody>
      </p:sp>
    </p:spTree>
    <p:extLst>
      <p:ext uri="{BB962C8B-B14F-4D97-AF65-F5344CB8AC3E}">
        <p14:creationId xmlns:p14="http://schemas.microsoft.com/office/powerpoint/2010/main" val="45225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DAF5-7E93-5B14-B07D-A70854C7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Subtree Pulling in Upstream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BD3A-B0D8-D996-F25E-EE603698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subtree pull --prefix=path/to/subtree remote-repository branch-name</a:t>
            </a:r>
            <a:endParaRPr lang="en-US" sz="1600" dirty="0"/>
          </a:p>
          <a:p>
            <a:pPr lvl="1"/>
            <a:r>
              <a:rPr lang="en-US" dirty="0"/>
              <a:t>Will pull in changes from the upstream repo</a:t>
            </a:r>
          </a:p>
          <a:p>
            <a:pPr lvl="1"/>
            <a:r>
              <a:rPr lang="en-US" dirty="0"/>
              <a:t>The references in the prior merge commit are used to select which changes to bring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subtree push --prefix=path/to/subtree remote-repository branch-name</a:t>
            </a:r>
          </a:p>
          <a:p>
            <a:pPr lvl="1"/>
            <a:r>
              <a:rPr lang="en-US" dirty="0"/>
              <a:t>Will push changes to the upstream repository</a:t>
            </a:r>
          </a:p>
          <a:p>
            <a:pPr lvl="1"/>
            <a:r>
              <a:rPr lang="en-US" dirty="0"/>
              <a:t>References in the prior merge commit are used to identify commits that are to be pushed upstream</a:t>
            </a:r>
          </a:p>
        </p:txBody>
      </p:sp>
    </p:spTree>
    <p:extLst>
      <p:ext uri="{BB962C8B-B14F-4D97-AF65-F5344CB8AC3E}">
        <p14:creationId xmlns:p14="http://schemas.microsoft.com/office/powerpoint/2010/main" val="239300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C99A-F953-C2A2-DB56-B7F1B1EE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git Subtree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8D01-E942-287C-D9A7-30C7AE16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rm –r path/to/subtree</a:t>
            </a:r>
          </a:p>
          <a:p>
            <a:pPr lvl="1"/>
            <a:r>
              <a:rPr lang="en-US" dirty="0"/>
              <a:t>The subtree is just normal code.  The metadata is in the merge commit message.</a:t>
            </a:r>
          </a:p>
          <a:p>
            <a:r>
              <a:rPr lang="en-US" dirty="0"/>
              <a:t>Contrast that to the git submodule deletion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submodule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 -- path/to/submodule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-rf path/to/submodule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rm -f path/to/submodule</a:t>
            </a:r>
            <a:endParaRPr lang="en-US" dirty="0"/>
          </a:p>
          <a:p>
            <a:pPr lvl="1"/>
            <a:r>
              <a:rPr lang="en-US" dirty="0"/>
              <a:t>Then commit</a:t>
            </a:r>
          </a:p>
          <a:p>
            <a:pPr lvl="1"/>
            <a:r>
              <a:rPr lang="en-US" dirty="0"/>
              <a:t>Note: switching branches which still have the submodule can </a:t>
            </a:r>
            <a:r>
              <a:rPr lang="en-US"/>
              <a:t>cause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DC7F-B264-8A45-0A8F-DB7F7D48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36C1-F50D-43B0-8746-9F184230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oursland</a:t>
            </a:r>
            <a:r>
              <a:rPr lang="en-US" dirty="0"/>
              <a:t>/submodule-pain</a:t>
            </a:r>
          </a:p>
          <a:p>
            <a:pPr lvl="1"/>
            <a:r>
              <a:rPr lang="en-US" dirty="0"/>
              <a:t>Top-level repo</a:t>
            </a:r>
          </a:p>
          <a:p>
            <a:r>
              <a:rPr lang="en-US" dirty="0" err="1"/>
              <a:t>oursland</a:t>
            </a:r>
            <a:r>
              <a:rPr lang="en-US" dirty="0"/>
              <a:t>/submodule-pain-module</a:t>
            </a:r>
          </a:p>
          <a:p>
            <a:pPr lvl="1"/>
            <a:r>
              <a:rPr lang="en-US" dirty="0"/>
              <a:t>Submodule</a:t>
            </a:r>
          </a:p>
        </p:txBody>
      </p:sp>
    </p:spTree>
    <p:extLst>
      <p:ext uri="{BB962C8B-B14F-4D97-AF65-F5344CB8AC3E}">
        <p14:creationId xmlns:p14="http://schemas.microsoft.com/office/powerpoint/2010/main" val="5077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333F-9E15-6085-CE75-067A43D6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 Take One: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E8B9-7985-6F90-7497-A68F9280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oursland</a:t>
            </a:r>
            <a:r>
              <a:rPr lang="en-US" dirty="0"/>
              <a:t>/submodule-pain-module</a:t>
            </a:r>
          </a:p>
          <a:p>
            <a:pPr lvl="1"/>
            <a:r>
              <a:rPr lang="en-US" dirty="0"/>
              <a:t>PR#1: Branch ‘a’ adds the file ‘a’</a:t>
            </a:r>
          </a:p>
          <a:p>
            <a:pPr lvl="1"/>
            <a:r>
              <a:rPr lang="en-US" dirty="0"/>
              <a:t>PR#2: Branch ‘b’ adds the file ‘b’</a:t>
            </a:r>
          </a:p>
          <a:p>
            <a:pPr lvl="1"/>
            <a:r>
              <a:rPr lang="en-US" dirty="0"/>
              <a:t>There are no possible conflicts</a:t>
            </a:r>
          </a:p>
          <a:p>
            <a:r>
              <a:rPr lang="en-US" dirty="0" err="1"/>
              <a:t>oursland</a:t>
            </a:r>
            <a:r>
              <a:rPr lang="en-US" dirty="0"/>
              <a:t>/submodule-pain</a:t>
            </a:r>
          </a:p>
          <a:p>
            <a:pPr lvl="1"/>
            <a:r>
              <a:rPr lang="en-US" dirty="0"/>
              <a:t>Branch ‘master’</a:t>
            </a:r>
          </a:p>
          <a:p>
            <a:pPr lvl="2"/>
            <a:r>
              <a:rPr lang="en-US" dirty="0"/>
              <a:t>81b3d609d3158822a6a37966436f5c64e1eb4ac6 module (heads/master)</a:t>
            </a:r>
          </a:p>
          <a:p>
            <a:pPr lvl="1"/>
            <a:r>
              <a:rPr lang="en-US" dirty="0"/>
              <a:t>PR#1: Branch ‘a’ updates the submodule at branch ‘a’</a:t>
            </a:r>
          </a:p>
          <a:p>
            <a:pPr lvl="2"/>
            <a:r>
              <a:rPr lang="en-US" dirty="0"/>
              <a:t>c7c5d8c0d28bade1ba45706bf49d85df57771947 module (heads/a)</a:t>
            </a:r>
          </a:p>
          <a:p>
            <a:pPr lvl="1"/>
            <a:r>
              <a:rPr lang="en-US" dirty="0"/>
              <a:t>PR#2: Branch ‘b’ updates the submodule at branch ‘b’</a:t>
            </a:r>
          </a:p>
          <a:p>
            <a:pPr lvl="2"/>
            <a:r>
              <a:rPr lang="en-US" dirty="0"/>
              <a:t>75b743cf403b92c8f631d419490f04eef9832d1b module (heads/b)</a:t>
            </a:r>
          </a:p>
        </p:txBody>
      </p:sp>
    </p:spTree>
    <p:extLst>
      <p:ext uri="{BB962C8B-B14F-4D97-AF65-F5344CB8AC3E}">
        <p14:creationId xmlns:p14="http://schemas.microsoft.com/office/powerpoint/2010/main" val="279643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5CA1-FDE6-3462-B737-E047082C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Submodule repo PRs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E834A-664D-39AB-5A5F-E707ADC56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284" y="1825625"/>
            <a:ext cx="5569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1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C11D-C386-A486-863F-B061665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repo PRs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17DA53-2F22-24A8-5AA3-60852FE48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376" y="1825625"/>
            <a:ext cx="46272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7CDD-0415-16E1-8646-60EB98D0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‘a’ into Top-Level Repo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E252E-1B44-9292-13EB-C6D4603D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239" y="1825625"/>
            <a:ext cx="4837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363-9306-2681-71A2-C0C7CE62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the ‘b’ PR cannot merge due to ”conflicts”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5A87F-63C6-4D66-773D-9B5BAC75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967" y="1825625"/>
            <a:ext cx="4464066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13B54B-21F2-5AF2-3CE3-75D419261365}"/>
              </a:ext>
            </a:extLst>
          </p:cNvPr>
          <p:cNvSpPr/>
          <p:nvPr/>
        </p:nvSpPr>
        <p:spPr>
          <a:xfrm>
            <a:off x="4263656" y="4540102"/>
            <a:ext cx="2392325" cy="1552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2CA2-6E42-0920-6A90-717519E3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49C7-3B08-017F-667B-B4F2898F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actual conflicts are present.  </a:t>
            </a:r>
          </a:p>
          <a:p>
            <a:r>
              <a:rPr lang="en-US" dirty="0"/>
              <a:t>One PR added the file ‘a’ and the other added the file ‘b’, but because they are submodules git has no knowledge of the files or their compatibility.</a:t>
            </a:r>
          </a:p>
          <a:p>
            <a:r>
              <a:rPr lang="en-US" dirty="0"/>
              <a:t>Because each PR uses a different SHA, then the merge cannot take place because the conflict is in the SHA values.</a:t>
            </a:r>
          </a:p>
          <a:p>
            <a:pPr lvl="1"/>
            <a:r>
              <a:rPr lang="en-US" sz="1600" dirty="0"/>
              <a:t>PR#1: 81b3d609d3158822a6a37966436f5c64e1eb4ac6 -&gt; c7c5d8c0d28bade1ba45706bf49d85df57771947</a:t>
            </a:r>
          </a:p>
          <a:p>
            <a:pPr lvl="1"/>
            <a:r>
              <a:rPr lang="en-US" sz="1600" dirty="0"/>
              <a:t>PR#2: 81b3d609d3158822a6a37966436f5c64e1eb4ac6  -&gt; 75b743cf403b92c8f631d419490f04eef9832d1b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0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1201</Words>
  <Application>Microsoft Macintosh PowerPoint</Application>
  <PresentationFormat>Widescreen</PresentationFormat>
  <Paragraphs>118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Courier New</vt:lpstr>
      <vt:lpstr>Office Theme</vt:lpstr>
      <vt:lpstr>Submodule Pain - or - How I Learned to Stop Worrying and Love the Subtree</vt:lpstr>
      <vt:lpstr>git Submodules</vt:lpstr>
      <vt:lpstr>Reference Repositories</vt:lpstr>
      <vt:lpstr>PRs Take One: Branches</vt:lpstr>
      <vt:lpstr>Submodule repo PRs</vt:lpstr>
      <vt:lpstr>Top-level repo PRs</vt:lpstr>
      <vt:lpstr>Merge ‘a’ into Top-Level Repo</vt:lpstr>
      <vt:lpstr>Now the the ‘b’ PR cannot merge due to ”conflicts”</vt:lpstr>
      <vt:lpstr>Recap</vt:lpstr>
      <vt:lpstr>PRs Take Two: Default Branch Only</vt:lpstr>
      <vt:lpstr>PRs Take Two: Default Branch Only</vt:lpstr>
      <vt:lpstr>Merge PR#1 into Submodule</vt:lpstr>
      <vt:lpstr>Create PR#3 in Top-Level Project</vt:lpstr>
      <vt:lpstr>Merge PR#2 into Submodule</vt:lpstr>
      <vt:lpstr>Create PR#4 in Top-Level Project</vt:lpstr>
      <vt:lpstr>Merge PR#3 into Top-Level</vt:lpstr>
      <vt:lpstr>Cannot merge PR#4 due to “conflicts”</vt:lpstr>
      <vt:lpstr>Again Conflicts</vt:lpstr>
      <vt:lpstr>How this affects FreeCAD</vt:lpstr>
      <vt:lpstr>How to Solve This?</vt:lpstr>
      <vt:lpstr>How to Solve This? (cont.)</vt:lpstr>
      <vt:lpstr>git Subtree</vt:lpstr>
      <vt:lpstr>git Subtree Pulling in Upstream Changes</vt:lpstr>
      <vt:lpstr>Removing a git Subtree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Oursland</dc:creator>
  <cp:lastModifiedBy>Jackson Oursland</cp:lastModifiedBy>
  <cp:revision>3</cp:revision>
  <dcterms:created xsi:type="dcterms:W3CDTF">2025-04-11T22:06:27Z</dcterms:created>
  <dcterms:modified xsi:type="dcterms:W3CDTF">2025-04-11T23:51:22Z</dcterms:modified>
</cp:coreProperties>
</file>