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74" r:id="rId2"/>
    <p:sldId id="275" r:id="rId3"/>
    <p:sldId id="279" r:id="rId4"/>
    <p:sldId id="280" r:id="rId5"/>
    <p:sldId id="281" r:id="rId6"/>
    <p:sldId id="284" r:id="rId7"/>
    <p:sldId id="282" r:id="rId8"/>
    <p:sldId id="285" r:id="rId9"/>
    <p:sldId id="289" r:id="rId10"/>
    <p:sldId id="290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99" r:id="rId19"/>
    <p:sldId id="300" r:id="rId2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70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8" autoAdjust="0"/>
    <p:restoredTop sz="92918" autoAdjust="0"/>
  </p:normalViewPr>
  <p:slideViewPr>
    <p:cSldViewPr>
      <p:cViewPr>
        <p:scale>
          <a:sx n="85" d="100"/>
          <a:sy n="85" d="100"/>
        </p:scale>
        <p:origin x="960" y="3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AB9A27-DD1B-412F-B42D-A65474D5A2C1}" type="datetimeFigureOut">
              <a:rPr lang="en-US" smtClean="0"/>
              <a:pPr/>
              <a:t>10/30/2017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AB5484-31D9-443A-AF8F-7E42192CDF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4687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5BEBE5-9359-7E43-846C-4840E4FCA625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BA8A88-08D2-9F4C-89D9-3EDA54C54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037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A8A88-08D2-9F4C-89D9-3EDA54C547B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386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A8A88-08D2-9F4C-89D9-3EDA54C547B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530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>
            <a:lvl1pPr>
              <a:defRPr sz="4000" b="1" baseline="0">
                <a:solidFill>
                  <a:srgbClr val="00703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Slide title, level 1, Arial 40 pt bold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UNCC_Logo_RGB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162800" y="5909716"/>
            <a:ext cx="1638128" cy="728422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>
            <a:lvl1pPr>
              <a:defRPr sz="4000" b="1" baseline="0">
                <a:solidFill>
                  <a:srgbClr val="00703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Slide title, level 1, Arial 40 pt bold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 algn="l">
              <a:defRPr sz="2800">
                <a:solidFill>
                  <a:srgbClr val="00703C"/>
                </a:solidFill>
                <a:latin typeface="Arial" pitchFamily="34" charset="0"/>
              </a:defRPr>
            </a:lvl1pPr>
            <a:lvl2pPr>
              <a:defRPr sz="2600" baseline="0">
                <a:solidFill>
                  <a:srgbClr val="00703C"/>
                </a:solidFill>
                <a:latin typeface="Arial" pitchFamily="34" charset="0"/>
              </a:defRPr>
            </a:lvl2pPr>
            <a:lvl3pPr>
              <a:defRPr sz="2600" baseline="0">
                <a:solidFill>
                  <a:srgbClr val="00703C"/>
                </a:solidFill>
                <a:latin typeface="Arial" pitchFamily="34" charset="0"/>
              </a:defRPr>
            </a:lvl3pPr>
            <a:lvl4pPr>
              <a:defRPr sz="2600" baseline="0">
                <a:solidFill>
                  <a:srgbClr val="00703C"/>
                </a:solidFill>
                <a:latin typeface="Arial" pitchFamily="34" charset="0"/>
              </a:defRPr>
            </a:lvl4pPr>
            <a:lvl5pPr>
              <a:defRPr sz="2600" baseline="0">
                <a:solidFill>
                  <a:srgbClr val="00703C"/>
                </a:solidFill>
                <a:latin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>
            <a:lvl1pPr>
              <a:defRPr sz="4000" b="1" baseline="0">
                <a:solidFill>
                  <a:srgbClr val="00703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Slide title, level 1, Arial 40 pt bold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24000"/>
            <a:ext cx="4040188" cy="4602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24000"/>
            <a:ext cx="4041775" cy="4602163"/>
          </a:xfrm>
        </p:spPr>
        <p:txBody>
          <a:bodyPr>
            <a:normAutofit/>
          </a:bodyPr>
          <a:lstStyle>
            <a:lvl1pPr algn="l">
              <a:defRPr sz="2800">
                <a:solidFill>
                  <a:srgbClr val="00703C"/>
                </a:solidFill>
                <a:latin typeface="Arial" pitchFamily="34" charset="0"/>
              </a:defRPr>
            </a:lvl1pPr>
            <a:lvl2pPr>
              <a:defRPr sz="2600" baseline="0">
                <a:solidFill>
                  <a:srgbClr val="00703C"/>
                </a:solidFill>
                <a:latin typeface="Arial" pitchFamily="34" charset="0"/>
              </a:defRPr>
            </a:lvl2pPr>
            <a:lvl3pPr>
              <a:defRPr sz="2600" baseline="0">
                <a:solidFill>
                  <a:srgbClr val="00703C"/>
                </a:solidFill>
                <a:latin typeface="Arial" pitchFamily="34" charset="0"/>
              </a:defRPr>
            </a:lvl3pPr>
            <a:lvl4pPr>
              <a:defRPr sz="2600" baseline="0">
                <a:solidFill>
                  <a:srgbClr val="00703C"/>
                </a:solidFill>
                <a:latin typeface="Arial" pitchFamily="34" charset="0"/>
              </a:defRPr>
            </a:lvl4pPr>
            <a:lvl5pPr>
              <a:defRPr sz="2600" baseline="0">
                <a:solidFill>
                  <a:srgbClr val="00703C"/>
                </a:solidFill>
                <a:latin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>
            <a:lvl1pPr>
              <a:defRPr sz="4000" b="1" baseline="0">
                <a:solidFill>
                  <a:srgbClr val="00703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Slide title, level 1, Arial 40 pt bold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UNCC_Logo_RGB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162800" y="5909716"/>
            <a:ext cx="1638128" cy="72842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763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Presentation Title, Arial 44 bold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5410200"/>
            <a:ext cx="8534400" cy="944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dirty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				Day, Month 11, 2009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dirty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		   Enter presenter full name here – Arial 24 pt</a:t>
            </a:r>
          </a:p>
          <a:p>
            <a:pPr lvl="0"/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57200" y="6553085"/>
            <a:ext cx="6553200" cy="1408"/>
          </a:xfrm>
          <a:prstGeom prst="line">
            <a:avLst/>
          </a:prstGeom>
          <a:ln w="31750">
            <a:solidFill>
              <a:srgbClr val="0070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49" r:id="rId2"/>
    <p:sldLayoutId id="2147483652" r:id="rId3"/>
    <p:sldLayoutId id="2147483653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 baseline="0">
          <a:solidFill>
            <a:srgbClr val="00703C"/>
          </a:solidFill>
          <a:latin typeface="+mj-lt"/>
          <a:ea typeface="+mj-ea"/>
          <a:cs typeface="+mj-cs"/>
        </a:defRPr>
      </a:lvl1pPr>
    </p:titleStyle>
    <p:bodyStyle>
      <a:lvl1pPr marL="342900" marR="0" indent="-342900" algn="ctr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None/>
        <a:tabLst/>
        <a:defRPr sz="3200" kern="1200" baseline="0">
          <a:solidFill>
            <a:srgbClr val="00703C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274638"/>
            <a:ext cx="9144000" cy="792162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Methodology- Statistical Analyses</a:t>
            </a:r>
            <a:endParaRPr kumimoji="0" lang="en-US" sz="4000" b="1" i="0" u="none" strike="noStrike" kern="1200" cap="none" spc="0" normalizeH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 txBox="1">
                <a:spLocks/>
              </p:cNvSpPr>
              <p:nvPr/>
            </p:nvSpPr>
            <p:spPr>
              <a:xfrm>
                <a:off x="38100" y="1066800"/>
                <a:ext cx="9067800" cy="5410200"/>
              </a:xfrm>
              <a:prstGeom prst="rect">
                <a:avLst/>
              </a:prstGeom>
            </p:spPr>
            <p:txBody>
              <a:bodyPr>
                <a:noAutofit/>
              </a:bodyPr>
              <a:lstStyle/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Randomly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partition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the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sample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into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5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parts,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balanced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to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preserve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the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proportions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of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key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sample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characteristics.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Combine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4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parts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to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serve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as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training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set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and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hold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one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part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out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as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test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set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(5-fold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cross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validation).</a:t>
                </a: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Part 1: Build Prediction Model</a:t>
                </a:r>
                <a:r>
                  <a:rPr lang="zh-CN" alt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on</a:t>
                </a:r>
                <a:r>
                  <a:rPr lang="zh-CN" alt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training</a:t>
                </a:r>
                <a:r>
                  <a:rPr lang="zh-CN" alt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data</a:t>
                </a:r>
                <a:r>
                  <a:rPr lang="zh-CN" alt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set</a:t>
                </a: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r>
                  <a:rPr lang="en-US" sz="2200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Step 1</a:t>
                </a:r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: </a:t>
                </a:r>
              </a:p>
              <a:p>
                <a:pPr marL="342900" indent="-342900">
                  <a:buFont typeface="Arial" charset="0"/>
                  <a:buChar char="•"/>
                </a:pP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Use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training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data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to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c</a:t>
                </a:r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alculate the </a:t>
                </a:r>
                <a:r>
                  <a:rPr lang="en-US" sz="2200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cox-score</a:t>
                </a:r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for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each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gene.</a:t>
                </a:r>
              </a:p>
              <a:p>
                <a:pPr marL="342900" indent="-342900">
                  <a:buFont typeface="Arial" charset="0"/>
                  <a:buChar char="•"/>
                </a:pP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Denote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the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cox-score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for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the 𝑖𝑡h gene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solidFill>
                              <a:srgbClr val="00703C"/>
                            </a:solidFill>
                            <a:latin typeface="Cambria Math" panose="02040503050406030204" pitchFamily="18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h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𝑖</m:t>
                        </m:r>
                      </m:sub>
                    </m:sSub>
                    <m:r>
                      <a:rPr lang="en-US" sz="2200" b="0" i="1" smtClean="0">
                        <a:solidFill>
                          <a:srgbClr val="00703C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 </m:t>
                    </m:r>
                  </m:oMath>
                </a14:m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and rank the genes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according to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00703C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|</m:t>
                    </m:r>
                    <m:sSub>
                      <m:sSubPr>
                        <m:ctrlPr>
                          <a:rPr lang="en-US" sz="2200" b="0" i="1" smtClean="0">
                            <a:solidFill>
                              <a:srgbClr val="00703C"/>
                            </a:solidFill>
                            <a:latin typeface="Cambria Math" panose="02040503050406030204" pitchFamily="18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h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𝑖</m:t>
                        </m:r>
                      </m:sub>
                    </m:sSub>
                    <m:r>
                      <a:rPr lang="en-US" sz="2200" b="0" i="1" smtClean="0">
                        <a:solidFill>
                          <a:srgbClr val="00703C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|</m:t>
                    </m:r>
                  </m:oMath>
                </a14:m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solidFill>
                                <a:srgbClr val="00703C"/>
                              </a:solidFill>
                              <a:latin typeface="Cambria Math" panose="02040503050406030204" pitchFamily="18" charset="0"/>
                              <a:ea typeface="Arial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h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𝑖</m:t>
                          </m:r>
                        </m:sub>
                      </m:sSub>
                      <m:r>
                        <a:rPr lang="en-US" sz="2200" b="0" i="1" smtClean="0">
                          <a:solidFill>
                            <a:srgbClr val="00703C"/>
                          </a:solidFill>
                          <a:latin typeface="Cambria Math" charset="0"/>
                          <a:ea typeface="Arial" charset="0"/>
                          <a:cs typeface="Arial" charset="0"/>
                        </a:rPr>
                        <m:t>=</m:t>
                      </m:r>
                      <m:f>
                        <m:fPr>
                          <m:ctrlPr>
                            <a:rPr lang="en-US" sz="2200" b="0" i="1" smtClean="0">
                              <a:solidFill>
                                <a:srgbClr val="00703C"/>
                              </a:solidFill>
                              <a:latin typeface="Cambria Math" panose="02040503050406030204" pitchFamily="18" charset="0"/>
                              <a:ea typeface="Arial" charset="0"/>
                              <a:cs typeface="Arial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200" b="0" i="1" smtClean="0">
                                  <a:solidFill>
                                    <a:srgbClr val="00703C"/>
                                  </a:solidFill>
                                  <a:latin typeface="Cambria Math" panose="02040503050406030204" pitchFamily="18" charset="0"/>
                                  <a:ea typeface="Arial" charset="0"/>
                                  <a:cs typeface="Arial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solidFill>
                                    <a:srgbClr val="00703C"/>
                                  </a:solidFill>
                                  <a:latin typeface="Cambria Math" charset="0"/>
                                  <a:ea typeface="Arial" charset="0"/>
                                  <a:cs typeface="Arial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rgbClr val="00703C"/>
                                  </a:solidFill>
                                  <a:latin typeface="Cambria Math" charset="0"/>
                                  <a:ea typeface="Arial" charset="0"/>
                                  <a:cs typeface="Arial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200" b="0" i="1" smtClean="0">
                                  <a:solidFill>
                                    <a:srgbClr val="00703C"/>
                                  </a:solidFill>
                                  <a:latin typeface="Cambria Math" panose="02040503050406030204" pitchFamily="18" charset="0"/>
                                  <a:ea typeface="Arial" charset="0"/>
                                  <a:cs typeface="Arial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solidFill>
                                    <a:srgbClr val="00703C"/>
                                  </a:solidFill>
                                  <a:latin typeface="Cambria Math" charset="0"/>
                                  <a:ea typeface="Arial" charset="0"/>
                                  <a:cs typeface="Arial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rgbClr val="00703C"/>
                                  </a:solidFill>
                                  <a:latin typeface="Cambria Math" charset="0"/>
                                  <a:ea typeface="Arial" charset="0"/>
                                  <a:cs typeface="Arial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200" b="0" i="1" smtClean="0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200" b="0" i="1" smtClean="0">
                                  <a:solidFill>
                                    <a:srgbClr val="00703C"/>
                                  </a:solidFill>
                                  <a:latin typeface="Cambria Math" panose="02040503050406030204" pitchFamily="18" charset="0"/>
                                  <a:ea typeface="Arial" charset="0"/>
                                  <a:cs typeface="Arial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solidFill>
                                    <a:srgbClr val="00703C"/>
                                  </a:solidFill>
                                  <a:latin typeface="Cambria Math" charset="0"/>
                                  <a:ea typeface="Arial" charset="0"/>
                                  <a:cs typeface="Arial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rgbClr val="00703C"/>
                                  </a:solidFill>
                                  <a:latin typeface="Cambria Math" charset="0"/>
                                  <a:ea typeface="Arial" charset="0"/>
                                  <a:cs typeface="Arial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200" b="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(details to be found next slide)</a:t>
                </a:r>
              </a:p>
              <a:p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L="342900" indent="-342900">
                  <a:buFont typeface="Arial" charset="0"/>
                  <a:buChar char="•"/>
                </a:pPr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Cox-score measures the association between genes and RFS (relapse-free survival).</a:t>
                </a:r>
              </a:p>
              <a:p>
                <a:pPr marL="342900" indent="-342900">
                  <a:buFont typeface="Arial" charset="0"/>
                  <a:buChar char="•"/>
                </a:pPr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The greater the cox-score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rgbClr val="00703C"/>
                            </a:solidFill>
                            <a:latin typeface="Cambria Math" panose="02040503050406030204" pitchFamily="18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h</m:t>
                        </m:r>
                      </m:e>
                      <m:sub>
                        <m:r>
                          <a:rPr lang="en-US" sz="2200" i="1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of the gene, the higher association with RFS.</a:t>
                </a:r>
              </a:p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" y="1066800"/>
                <a:ext cx="9067800" cy="5410200"/>
              </a:xfrm>
              <a:prstGeom prst="rect">
                <a:avLst/>
              </a:prstGeom>
              <a:blipFill rotWithShape="0">
                <a:blip r:embed="rId2"/>
                <a:stretch>
                  <a:fillRect l="-874" t="-676" r="-672" b="-3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406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274638"/>
            <a:ext cx="9144000" cy="792162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Current Result</a:t>
            </a:r>
            <a:endParaRPr kumimoji="0" lang="en-US" sz="4000" b="1" i="0" u="none" strike="noStrike" kern="1200" cap="none" spc="0" normalizeH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066800"/>
            <a:ext cx="8229600" cy="5181601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spcBef>
                <a:spcPct val="20000"/>
              </a:spcBef>
              <a:defRPr/>
            </a:pPr>
            <a:endParaRPr lang="en-US" sz="2200" dirty="0">
              <a:solidFill>
                <a:srgbClr val="00703C"/>
              </a:solidFill>
              <a:latin typeface="Arial" charset="0"/>
              <a:ea typeface="Arial" charset="0"/>
              <a:cs typeface="Arial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charset="0"/>
              <a:ea typeface="Arial" charset="0"/>
              <a:cs typeface="Arial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charset="0"/>
              <a:ea typeface="Arial" charset="0"/>
              <a:cs typeface="Arial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700" dirty="0">
              <a:solidFill>
                <a:srgbClr val="00703C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D37691-5C17-40CF-84B0-043A30816183}"/>
              </a:ext>
            </a:extLst>
          </p:cNvPr>
          <p:cNvSpPr txBox="1"/>
          <p:nvPr/>
        </p:nvSpPr>
        <p:spPr>
          <a:xfrm>
            <a:off x="304800" y="1066800"/>
            <a:ext cx="84582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u="sng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Stratified Random Sampling</a:t>
            </a:r>
          </a:p>
          <a:p>
            <a:endParaRPr lang="en-US" sz="2200" b="1" u="sng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u="sng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1: Determine the key sample characteristics</a:t>
            </a:r>
          </a:p>
          <a:p>
            <a:endParaRPr lang="en-US" sz="2200" u="sng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Based on the information provided by National Cancer Institute (NCI), the Patient and clinical disease characteristics affecting prognosis include the following [23]: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 at diagnosis.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White blood cell (WBC) count at diagnosis.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Central nervous system (CNS) involvement at diagnosis.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Testicular involvement at diagnosis.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 syndrome (trisomy 21).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Sex.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Race and ethnicity.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 at diagnosis and during treatment. </a:t>
            </a:r>
            <a:endParaRPr lang="en-US" sz="2200" b="1" u="sng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8006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274638"/>
            <a:ext cx="9144000" cy="792162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Current Result</a:t>
            </a:r>
            <a:endParaRPr kumimoji="0" lang="en-US" sz="4000" b="1" i="0" u="none" strike="noStrike" kern="1200" cap="none" spc="0" normalizeH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066800"/>
            <a:ext cx="8229600" cy="5181601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spcBef>
                <a:spcPct val="20000"/>
              </a:spcBef>
              <a:defRPr/>
            </a:pPr>
            <a:endParaRPr lang="en-US" sz="2200" dirty="0">
              <a:solidFill>
                <a:srgbClr val="00703C"/>
              </a:solidFill>
              <a:latin typeface="Arial" charset="0"/>
              <a:ea typeface="Arial" charset="0"/>
              <a:cs typeface="Arial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charset="0"/>
              <a:ea typeface="Arial" charset="0"/>
              <a:cs typeface="Arial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charset="0"/>
              <a:ea typeface="Arial" charset="0"/>
              <a:cs typeface="Arial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700" dirty="0">
              <a:solidFill>
                <a:srgbClr val="00703C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D37691-5C17-40CF-84B0-043A30816183}"/>
              </a:ext>
            </a:extLst>
          </p:cNvPr>
          <p:cNvSpPr txBox="1"/>
          <p:nvPr/>
        </p:nvSpPr>
        <p:spPr>
          <a:xfrm>
            <a:off x="342900" y="1066800"/>
            <a:ext cx="84582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u="sng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Stratified Random Sampling</a:t>
            </a:r>
          </a:p>
          <a:p>
            <a:endParaRPr lang="en-US" sz="2200" b="1" u="sng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u="sng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1: Determine the key sample characteristics (cont’d.)</a:t>
            </a:r>
          </a:p>
          <a:p>
            <a:endParaRPr lang="en-US" sz="2200" u="sng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key clinical features used to group the patients vary from data to data.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cross-checking the keys clinical features with our gene data set, we find out that some key features have lots of missing data, which makes them unusable.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things considered, we decide to base our sampling on the following three key features: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WBC count at diagnosis.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MRD (minimal residual disease) day 29.</a:t>
            </a:r>
          </a:p>
          <a:p>
            <a:endParaRPr lang="en-US" sz="2200" u="sng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622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274638"/>
            <a:ext cx="9144000" cy="792162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Current Result</a:t>
            </a:r>
            <a:endParaRPr kumimoji="0" lang="en-US" sz="4000" b="1" i="0" u="none" strike="noStrike" kern="1200" cap="none" spc="0" normalizeH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066800"/>
            <a:ext cx="8229600" cy="5181601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spcBef>
                <a:spcPct val="20000"/>
              </a:spcBef>
              <a:defRPr/>
            </a:pPr>
            <a:endParaRPr lang="en-US" sz="2200" dirty="0">
              <a:solidFill>
                <a:srgbClr val="00703C"/>
              </a:solidFill>
              <a:latin typeface="Arial" charset="0"/>
              <a:ea typeface="Arial" charset="0"/>
              <a:cs typeface="Arial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charset="0"/>
              <a:ea typeface="Arial" charset="0"/>
              <a:cs typeface="Arial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charset="0"/>
              <a:ea typeface="Arial" charset="0"/>
              <a:cs typeface="Arial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700" dirty="0">
              <a:solidFill>
                <a:srgbClr val="00703C"/>
              </a:solidFill>
              <a:latin typeface="Arial" charset="0"/>
              <a:ea typeface="Arial" charset="0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CD37691-5C17-40CF-84B0-043A30816183}"/>
                  </a:ext>
                </a:extLst>
              </p:cNvPr>
              <p:cNvSpPr txBox="1"/>
              <p:nvPr/>
            </p:nvSpPr>
            <p:spPr>
              <a:xfrm>
                <a:off x="342900" y="1002757"/>
                <a:ext cx="8458200" cy="5331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b="1" u="sng" dirty="0">
                    <a:solidFill>
                      <a:srgbClr val="0066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Stratified Random Sampling</a:t>
                </a:r>
              </a:p>
              <a:p>
                <a:endParaRPr lang="en-US" sz="2200" b="1" u="sng" dirty="0">
                  <a:solidFill>
                    <a:srgbClr val="0066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2200" u="sng" dirty="0">
                    <a:solidFill>
                      <a:srgbClr val="0066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Step 2: Partition the whole sample based on key features</a:t>
                </a:r>
              </a:p>
              <a:p>
                <a:endParaRPr lang="en-US" sz="2200" u="sng" dirty="0">
                  <a:solidFill>
                    <a:srgbClr val="0066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rgbClr val="0066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We set three dummy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rgbClr val="0066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rgbClr val="0066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rgbClr val="0066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for each key clinical feature as following:</a:t>
                </a:r>
              </a:p>
              <a:p>
                <a:endParaRPr lang="en-US" sz="2200" dirty="0">
                  <a:solidFill>
                    <a:srgbClr val="0066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1    </m:t>
                            </m:r>
                            <m:r>
                              <a:rPr lang="en-US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𝑎𝑔𝑒</m:t>
                            </m:r>
                            <m:r>
                              <a:rPr lang="en-US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&lt;1 </m:t>
                            </m:r>
                            <m:r>
                              <a:rPr lang="en-US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𝑜𝑟</m:t>
                            </m:r>
                            <m:r>
                              <a:rPr lang="en-US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&gt;10</m:t>
                            </m:r>
                          </m:e>
                          <m:e>
                            <m:r>
                              <a:rPr lang="en-US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0     </m:t>
                            </m:r>
                            <m:r>
                              <a:rPr lang="en-US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 1&lt;</m:t>
                            </m:r>
                            <m:r>
                              <a:rPr lang="en-US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𝑎𝑔𝑒</m:t>
                            </m:r>
                            <m:r>
                              <a:rPr lang="en-US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&lt;10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>
                    <a:solidFill>
                      <a:srgbClr val="0066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         </m:t>
                    </m:r>
                  </m:oMath>
                </a14:m>
                <a:endParaRPr lang="en-US" dirty="0">
                  <a:solidFill>
                    <a:srgbClr val="0066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1   </m:t>
                            </m:r>
                            <m:r>
                              <a:rPr lang="en-US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𝑊𝐵𝐶</m:t>
                            </m:r>
                            <m:r>
                              <a:rPr lang="en-US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&gt;5</m:t>
                            </m:r>
                            <m:r>
                              <a:rPr lang="en-US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e>
                            <m:r>
                              <a:rPr lang="en-US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0  </m:t>
                            </m:r>
                            <m:r>
                              <a:rPr lang="en-US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𝑊𝐵𝐶</m:t>
                            </m:r>
                            <m:r>
                              <a:rPr lang="en-US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≤5</m:t>
                            </m:r>
                            <m:r>
                              <a:rPr lang="en-US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>
                    <a:solidFill>
                      <a:srgbClr val="0066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     </m:t>
                    </m:r>
                  </m:oMath>
                </a14:m>
                <a:endParaRPr lang="en-US" dirty="0">
                  <a:solidFill>
                    <a:srgbClr val="0066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1         </m:t>
                              </m:r>
                              <m:r>
                                <a:rPr lang="en-US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𝑀𝑅𝐷</m:t>
                              </m:r>
                              <m:r>
                                <a:rPr lang="en-US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𝑑𝑎𝑦</m:t>
                              </m:r>
                              <m:r>
                                <a:rPr lang="en-US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 29 </m:t>
                              </m:r>
                              <m:r>
                                <a:rPr lang="en-US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𝑝𝑜𝑠𝑡𝑖𝑣𝑒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0  </m:t>
                              </m:r>
                              <m:r>
                                <a:rPr lang="en-US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𝑀𝑅𝐷</m:t>
                              </m:r>
                              <m:r>
                                <a:rPr lang="en-US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𝑑𝑎𝑦</m:t>
                              </m:r>
                              <m:r>
                                <a:rPr lang="en-US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 29 </m:t>
                              </m:r>
                              <m:r>
                                <a:rPr lang="en-US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𝑛𝑜𝑛𝑝𝑜𝑠𝑡𝑖𝑣𝑒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2200" dirty="0">
                  <a:solidFill>
                    <a:srgbClr val="0066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rgbClr val="0066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As a result, we can partition the sample data into 8 strata based on the combination of three key features.</a:t>
                </a:r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CD37691-5C17-40CF-84B0-043A308161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" y="1002757"/>
                <a:ext cx="8458200" cy="5331460"/>
              </a:xfrm>
              <a:prstGeom prst="rect">
                <a:avLst/>
              </a:prstGeom>
              <a:blipFill>
                <a:blip r:embed="rId2"/>
                <a:stretch>
                  <a:fillRect l="-937" t="-571" r="-576" b="-12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2783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274638"/>
            <a:ext cx="9144000" cy="792162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Current Result</a:t>
            </a:r>
            <a:endParaRPr kumimoji="0" lang="en-US" sz="4000" b="1" i="0" u="none" strike="noStrike" kern="1200" cap="none" spc="0" normalizeH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066800"/>
            <a:ext cx="8229600" cy="5181601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spcBef>
                <a:spcPct val="20000"/>
              </a:spcBef>
              <a:defRPr/>
            </a:pPr>
            <a:endParaRPr lang="en-US" sz="2200" dirty="0">
              <a:solidFill>
                <a:srgbClr val="00703C"/>
              </a:solidFill>
              <a:latin typeface="Arial" charset="0"/>
              <a:ea typeface="Arial" charset="0"/>
              <a:cs typeface="Arial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charset="0"/>
              <a:ea typeface="Arial" charset="0"/>
              <a:cs typeface="Arial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charset="0"/>
              <a:ea typeface="Arial" charset="0"/>
              <a:cs typeface="Arial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700" dirty="0">
              <a:solidFill>
                <a:srgbClr val="00703C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D37691-5C17-40CF-84B0-043A30816183}"/>
              </a:ext>
            </a:extLst>
          </p:cNvPr>
          <p:cNvSpPr txBox="1"/>
          <p:nvPr/>
        </p:nvSpPr>
        <p:spPr>
          <a:xfrm>
            <a:off x="342900" y="1002757"/>
            <a:ext cx="84582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u="sng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Stratified Random Sampling</a:t>
            </a:r>
          </a:p>
          <a:p>
            <a:endParaRPr lang="en-US" sz="2200" b="1" u="sng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u="sng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2: Partition the whole sample based on key features (cont’d.)</a:t>
            </a:r>
          </a:p>
          <a:p>
            <a:endParaRPr lang="en-US" sz="2200" u="sng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get the sample size for these eight stratums are:</a:t>
            </a:r>
          </a:p>
          <a:p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4,14, 47, 60, 0, 7, 24, 51, </a:t>
            </a:r>
          </a:p>
          <a:p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which yields the total sum same as sample size 207. </a:t>
            </a:r>
          </a:p>
          <a:p>
            <a:endParaRPr lang="en-US" sz="2200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Noticed that there is one stratum that actually has no patient, thus we eliminate that particular stratum, resulting in 7 strata as the final result.</a:t>
            </a:r>
          </a:p>
          <a:p>
            <a:endParaRPr lang="en-US" sz="2200" u="sng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779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274638"/>
            <a:ext cx="9144000" cy="792162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Current Result</a:t>
            </a:r>
            <a:endParaRPr kumimoji="0" lang="en-US" sz="4000" b="1" i="0" u="none" strike="noStrike" kern="1200" cap="none" spc="0" normalizeH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066800"/>
            <a:ext cx="8229600" cy="5181601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spcBef>
                <a:spcPct val="20000"/>
              </a:spcBef>
              <a:defRPr/>
            </a:pPr>
            <a:endParaRPr lang="en-US" sz="2200" dirty="0">
              <a:solidFill>
                <a:srgbClr val="00703C"/>
              </a:solidFill>
              <a:latin typeface="Arial" charset="0"/>
              <a:ea typeface="Arial" charset="0"/>
              <a:cs typeface="Arial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charset="0"/>
              <a:ea typeface="Arial" charset="0"/>
              <a:cs typeface="Arial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charset="0"/>
              <a:ea typeface="Arial" charset="0"/>
              <a:cs typeface="Arial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700" dirty="0">
              <a:solidFill>
                <a:srgbClr val="00703C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D37691-5C17-40CF-84B0-043A30816183}"/>
              </a:ext>
            </a:extLst>
          </p:cNvPr>
          <p:cNvSpPr txBox="1"/>
          <p:nvPr/>
        </p:nvSpPr>
        <p:spPr>
          <a:xfrm>
            <a:off x="342900" y="1002757"/>
            <a:ext cx="85725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u="sng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Stratified Random Sampling</a:t>
            </a:r>
          </a:p>
          <a:p>
            <a:endParaRPr lang="en-US" sz="2200" b="1" u="sng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u="sng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3: Build stratified random sample</a:t>
            </a:r>
          </a:p>
          <a:p>
            <a:endParaRPr lang="en-US" sz="2200" u="sng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will randomly partition each stratum into 5 subgroups and then choose one subgroup from all 7 stratums and pool them together as a stratified random sample.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we just do the random partition on each stratum without any restriction, we may observe the following result:</a:t>
            </a:r>
          </a:p>
          <a:p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38, 42, 42, 42, 43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Since our total sample size 207 is not a large number, we want to try to balance the sample size for each fold to reduce the bias.</a:t>
            </a:r>
          </a:p>
        </p:txBody>
      </p:sp>
    </p:spTree>
    <p:extLst>
      <p:ext uri="{BB962C8B-B14F-4D97-AF65-F5344CB8AC3E}">
        <p14:creationId xmlns:p14="http://schemas.microsoft.com/office/powerpoint/2010/main" val="21113270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274638"/>
            <a:ext cx="9144000" cy="792162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Current Result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066800"/>
            <a:ext cx="8229600" cy="5181601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spcBef>
                <a:spcPct val="20000"/>
              </a:spcBef>
              <a:defRPr/>
            </a:pPr>
            <a:endParaRPr lang="en-US" sz="2200" dirty="0">
              <a:solidFill>
                <a:srgbClr val="00703C"/>
              </a:solidFill>
              <a:latin typeface="Arial" charset="0"/>
              <a:ea typeface="Arial" charset="0"/>
              <a:cs typeface="Arial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charset="0"/>
              <a:ea typeface="Arial" charset="0"/>
              <a:cs typeface="Arial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charset="0"/>
              <a:ea typeface="Arial" charset="0"/>
              <a:cs typeface="Arial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700" dirty="0">
              <a:solidFill>
                <a:srgbClr val="00703C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D37691-5C17-40CF-84B0-043A30816183}"/>
              </a:ext>
            </a:extLst>
          </p:cNvPr>
          <p:cNvSpPr txBox="1"/>
          <p:nvPr/>
        </p:nvSpPr>
        <p:spPr>
          <a:xfrm>
            <a:off x="342900" y="1002757"/>
            <a:ext cx="84582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u="sng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Stratified Random Sampling</a:t>
            </a:r>
          </a:p>
          <a:p>
            <a:endParaRPr lang="en-US" sz="2200" b="1" u="sng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u="sng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3: Build stratified random sample (cont’d)</a:t>
            </a:r>
          </a:p>
          <a:p>
            <a:endParaRPr lang="en-US" sz="2200" u="sng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propose the following algorithm to restrict the sample size for each fold to reduce the bias.</a:t>
            </a:r>
          </a:p>
        </p:txBody>
      </p:sp>
    </p:spTree>
    <p:extLst>
      <p:ext uri="{BB962C8B-B14F-4D97-AF65-F5344CB8AC3E}">
        <p14:creationId xmlns:p14="http://schemas.microsoft.com/office/powerpoint/2010/main" val="38338927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274638"/>
            <a:ext cx="9144000" cy="792162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Current Result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066800"/>
            <a:ext cx="8229600" cy="5181601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spcBef>
                <a:spcPct val="20000"/>
              </a:spcBef>
              <a:defRPr/>
            </a:pPr>
            <a:endParaRPr lang="en-US" sz="2200" dirty="0">
              <a:solidFill>
                <a:srgbClr val="00703C"/>
              </a:solidFill>
              <a:latin typeface="Arial" charset="0"/>
              <a:ea typeface="Arial" charset="0"/>
              <a:cs typeface="Arial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charset="0"/>
              <a:ea typeface="Arial" charset="0"/>
              <a:cs typeface="Arial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charset="0"/>
              <a:ea typeface="Arial" charset="0"/>
              <a:cs typeface="Arial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700" dirty="0">
              <a:solidFill>
                <a:srgbClr val="00703C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D37691-5C17-40CF-84B0-043A30816183}"/>
              </a:ext>
            </a:extLst>
          </p:cNvPr>
          <p:cNvSpPr txBox="1"/>
          <p:nvPr/>
        </p:nvSpPr>
        <p:spPr>
          <a:xfrm>
            <a:off x="304800" y="914400"/>
            <a:ext cx="84582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u="sng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Stratified Random Sampling</a:t>
            </a:r>
          </a:p>
          <a:p>
            <a:r>
              <a:rPr lang="en-US" sz="2200" u="sng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3: Build stratified random sample (cont’d)</a:t>
            </a:r>
          </a:p>
          <a:p>
            <a:endParaRPr lang="en-US" sz="2200" u="sng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 the patient in the sample stratum by stratum. For instance, the index for the first stratum is 0, 1, 2, 3 and the index for the second stratum is from 4 to 13.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an empty list that consists of 5 lists as the 5 folds. For each of the 8 strata, we randomly distribute equal number of patients into 5 folds and leave out the remaining. For example, there are 14 patients in the second stratum, we randomly distribute 2 patients into 5 folds and leave out 4 patients as the remaining.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 each loop of distribution, we remove those patients from the original data set to avoid recurrent selection.</a:t>
            </a:r>
          </a:p>
        </p:txBody>
      </p:sp>
    </p:spTree>
    <p:extLst>
      <p:ext uri="{BB962C8B-B14F-4D97-AF65-F5344CB8AC3E}">
        <p14:creationId xmlns:p14="http://schemas.microsoft.com/office/powerpoint/2010/main" val="32236623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274638"/>
            <a:ext cx="9144000" cy="792162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Current Result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066800"/>
            <a:ext cx="8229600" cy="5181601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spcBef>
                <a:spcPct val="20000"/>
              </a:spcBef>
              <a:defRPr/>
            </a:pPr>
            <a:endParaRPr lang="en-US" sz="2200" dirty="0">
              <a:solidFill>
                <a:srgbClr val="00703C"/>
              </a:solidFill>
              <a:latin typeface="Arial" charset="0"/>
              <a:ea typeface="Arial" charset="0"/>
              <a:cs typeface="Arial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charset="0"/>
              <a:ea typeface="Arial" charset="0"/>
              <a:cs typeface="Arial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charset="0"/>
              <a:ea typeface="Arial" charset="0"/>
              <a:cs typeface="Arial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700" dirty="0">
              <a:solidFill>
                <a:srgbClr val="00703C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D37691-5C17-40CF-84B0-043A30816183}"/>
              </a:ext>
            </a:extLst>
          </p:cNvPr>
          <p:cNvSpPr txBox="1"/>
          <p:nvPr/>
        </p:nvSpPr>
        <p:spPr>
          <a:xfrm>
            <a:off x="304800" y="914400"/>
            <a:ext cx="8763000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b="1" u="sng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Stratified Random Sampling</a:t>
            </a:r>
          </a:p>
          <a:p>
            <a:pPr algn="just"/>
            <a:r>
              <a:rPr lang="en-US" sz="2200" u="sng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3: Build stratified random sample (cont’d)</a:t>
            </a:r>
          </a:p>
          <a:p>
            <a:pPr algn="just"/>
            <a:endParaRPr lang="en-US" sz="2200" u="sng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+mj-lt"/>
              <a:buAutoNum type="arabicPeriod" startAt="4"/>
            </a:pPr>
            <a:r>
              <a:rPr lang="en-US" sz="2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distribute the remaining patients stratum by stratum. </a:t>
            </a:r>
          </a:p>
          <a:p>
            <a:pPr marL="457200" indent="-457200" algn="just">
              <a:buFont typeface="+mj-lt"/>
              <a:buAutoNum type="arabicParenR"/>
            </a:pPr>
            <a:r>
              <a:rPr lang="en-US" sz="2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First, starting from the first stratum, we shuffle the remaining patients to achieve randomness. And we distribute the remaining 4 patients into 4 folds.</a:t>
            </a:r>
          </a:p>
          <a:p>
            <a:pPr marL="457200" indent="-457200" algn="just">
              <a:buFont typeface="+mj-lt"/>
              <a:buAutoNum type="arabicParenR"/>
            </a:pPr>
            <a:endParaRPr lang="en-US" sz="2000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sz="2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Then, we sort each fold by the length, from the smallest to the largest.</a:t>
            </a:r>
          </a:p>
          <a:p>
            <a:pPr marL="457200" indent="-457200" algn="just">
              <a:buFont typeface="+mj-lt"/>
              <a:buAutoNum type="arabicParenR"/>
            </a:pPr>
            <a:endParaRPr lang="en-US" sz="2000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+mj-lt"/>
              <a:buAutoNum type="arabicParenR"/>
            </a:pPr>
            <a:r>
              <a:rPr lang="en-US" sz="2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Next, we shuffle the remaining  4 patients in the second stratum and then distribute them into the 4 folds in sorted fold order. In this way, we make sure the fold with smallest sample size is always assigned first.</a:t>
            </a:r>
          </a:p>
          <a:p>
            <a:pPr marL="457200" indent="-457200" algn="just">
              <a:buFont typeface="+mj-lt"/>
              <a:buAutoNum type="arabicParenR"/>
            </a:pPr>
            <a:endParaRPr lang="en-US" sz="2000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+mj-lt"/>
              <a:buAutoNum type="arabicParenR"/>
            </a:pPr>
            <a:r>
              <a:rPr lang="en-US" sz="2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Repeat steps 1) to 3) for each stratum until all the remaining patients are distrusted</a:t>
            </a: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2200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91277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274638"/>
            <a:ext cx="9144000" cy="792162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Current Result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066800"/>
            <a:ext cx="8229600" cy="5181601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spcBef>
                <a:spcPct val="20000"/>
              </a:spcBef>
              <a:defRPr/>
            </a:pPr>
            <a:endParaRPr lang="en-US" sz="2200" dirty="0">
              <a:solidFill>
                <a:srgbClr val="00703C"/>
              </a:solidFill>
              <a:latin typeface="Arial" charset="0"/>
              <a:ea typeface="Arial" charset="0"/>
              <a:cs typeface="Arial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charset="0"/>
              <a:ea typeface="Arial" charset="0"/>
              <a:cs typeface="Arial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charset="0"/>
              <a:ea typeface="Arial" charset="0"/>
              <a:cs typeface="Arial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700" dirty="0">
              <a:solidFill>
                <a:srgbClr val="00703C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D37691-5C17-40CF-84B0-043A30816183}"/>
              </a:ext>
            </a:extLst>
          </p:cNvPr>
          <p:cNvSpPr txBox="1"/>
          <p:nvPr/>
        </p:nvSpPr>
        <p:spPr>
          <a:xfrm>
            <a:off x="304800" y="914400"/>
            <a:ext cx="87630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b="1" u="sng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Stratified Random Sampling</a:t>
            </a:r>
          </a:p>
          <a:p>
            <a:endParaRPr lang="en-US" sz="2200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u="sng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The five test datasets has sample size </a:t>
            </a:r>
          </a:p>
          <a:p>
            <a:pPr algn="ctr"/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41,41,41,42,42 </a:t>
            </a:r>
          </a:p>
          <a:p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with the corresponding training sets</a:t>
            </a:r>
          </a:p>
          <a:p>
            <a:pPr algn="ctr"/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166, 166, 166, 165, 165</a:t>
            </a:r>
          </a:p>
        </p:txBody>
      </p:sp>
    </p:spTree>
    <p:extLst>
      <p:ext uri="{BB962C8B-B14F-4D97-AF65-F5344CB8AC3E}">
        <p14:creationId xmlns:p14="http://schemas.microsoft.com/office/powerpoint/2010/main" val="14153563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274638"/>
            <a:ext cx="9144000" cy="792162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Current Result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219200"/>
            <a:ext cx="8229600" cy="5029201"/>
          </a:xfrm>
          <a:prstGeom prst="rect">
            <a:avLst/>
          </a:prstGeom>
        </p:spPr>
        <p:txBody>
          <a:bodyPr>
            <a:norm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7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13287F-7BA3-4ABD-8987-DE115997A325}"/>
              </a:ext>
            </a:extLst>
          </p:cNvPr>
          <p:cNvSpPr txBox="1"/>
          <p:nvPr/>
        </p:nvSpPr>
        <p:spPr>
          <a:xfrm>
            <a:off x="202019" y="990600"/>
            <a:ext cx="8686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703C"/>
                </a:solidFill>
                <a:latin typeface="Arial" charset="0"/>
                <a:cs typeface="Arial" charset="0"/>
              </a:rPr>
              <a:t>The cox-score were calculated on each of each training set.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703C"/>
                </a:solidFill>
                <a:latin typeface="Arial" charset="0"/>
                <a:cs typeface="Arial" charset="0"/>
              </a:rPr>
              <a:t>The following graph shows the distribution of the cox-score on the first training set.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BE01A0-14F6-4569-B1BB-2CAA2350D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155288"/>
            <a:ext cx="6629400" cy="315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442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274638"/>
            <a:ext cx="9144000" cy="792162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Methodology- Statistical Analyses</a:t>
            </a:r>
            <a:endParaRPr kumimoji="0" lang="en-US" sz="4000" b="1" i="0" u="none" strike="noStrike" kern="1200" cap="none" spc="0" normalizeH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219200"/>
            <a:ext cx="8229600" cy="5029201"/>
          </a:xfrm>
          <a:prstGeom prst="rect">
            <a:avLst/>
          </a:prstGeom>
        </p:spPr>
        <p:txBody>
          <a:bodyPr>
            <a:norm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7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564" y="1066800"/>
            <a:ext cx="8578850" cy="4954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90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274638"/>
            <a:ext cx="9144000" cy="792162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Methodology- Statistical Analyses</a:t>
            </a:r>
            <a:endParaRPr kumimoji="0" lang="en-US" sz="4000" b="1" i="0" u="none" strike="noStrike" kern="1200" cap="none" spc="0" normalizeH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 txBox="1">
                <a:spLocks/>
              </p:cNvSpPr>
              <p:nvPr/>
            </p:nvSpPr>
            <p:spPr>
              <a:xfrm>
                <a:off x="457200" y="1219200"/>
                <a:ext cx="8382000" cy="5029201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 lvl="0"/>
                <a:r>
                  <a:rPr 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Part 1: Build Prediction Model</a:t>
                </a:r>
                <a:r>
                  <a:rPr lang="zh-CN" alt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on</a:t>
                </a:r>
                <a:r>
                  <a:rPr lang="zh-CN" alt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training</a:t>
                </a:r>
                <a:r>
                  <a:rPr lang="zh-CN" alt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data</a:t>
                </a:r>
                <a:r>
                  <a:rPr lang="zh-CN" alt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set</a:t>
                </a: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endParaRPr lang="en-US" sz="2200" u="sng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r>
                  <a:rPr lang="en-US" sz="2200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Step 2</a:t>
                </a:r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: </a:t>
                </a:r>
              </a:p>
              <a:p>
                <a:pPr marL="342900" lvl="0" indent="-342900">
                  <a:spcBef>
                    <a:spcPct val="20000"/>
                  </a:spcBef>
                  <a:buFont typeface="Arial" charset="0"/>
                  <a:buChar char="•"/>
                  <a:defRPr/>
                </a:pP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For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a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g</a:t>
                </a:r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iven threshold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00703C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𝜏</m:t>
                    </m:r>
                  </m:oMath>
                </a14:m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, we select the group of genes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such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that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the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cox-score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satisf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ies</a:t>
                </a:r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solidFill>
                              <a:srgbClr val="00703C"/>
                            </a:solidFill>
                            <a:latin typeface="Cambria Math" panose="02040503050406030204" pitchFamily="18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|</m:t>
                        </m:r>
                        <m:r>
                          <a:rPr lang="en-US" sz="2200" b="0" i="1" smtClean="0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h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𝑖</m:t>
                        </m:r>
                      </m:sub>
                    </m:sSub>
                    <m:r>
                      <a:rPr lang="en-US" sz="2200" b="0" i="1" smtClean="0">
                        <a:solidFill>
                          <a:srgbClr val="00703C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|&gt;</m:t>
                    </m:r>
                    <m:r>
                      <a:rPr lang="en-US" sz="2200" b="0" i="1" smtClean="0">
                        <a:solidFill>
                          <a:srgbClr val="00703C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𝜏</m:t>
                    </m:r>
                  </m:oMath>
                </a14:m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, that is, we select the genes that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associate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most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with RFS.</a:t>
                </a:r>
              </a:p>
              <a:p>
                <a:pPr marL="342900" lvl="0" indent="-342900">
                  <a:spcBef>
                    <a:spcPct val="20000"/>
                  </a:spcBef>
                  <a:buFont typeface="Arial" charset="0"/>
                  <a:buChar char="•"/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L="342900" indent="-342900">
                  <a:spcBef>
                    <a:spcPct val="20000"/>
                  </a:spcBef>
                  <a:buFont typeface="Arial" charset="0"/>
                  <a:buChar char="•"/>
                  <a:defRPr/>
                </a:pP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Use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each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of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20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candidate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threshold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00703C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𝜏</m:t>
                    </m:r>
                  </m:oMath>
                </a14:m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’s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to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exclude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irrelevant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genes.</a:t>
                </a: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L="342900" lvl="0" indent="-342900">
                  <a:spcBef>
                    <a:spcPct val="20000"/>
                  </a:spcBef>
                  <a:buFont typeface="Arial" charset="0"/>
                  <a:buChar char="•"/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L="342900" lvl="0" indent="-342900">
                  <a:spcBef>
                    <a:spcPct val="20000"/>
                  </a:spcBef>
                  <a:buFont typeface="Arial" charset="0"/>
                  <a:buChar char="•"/>
                  <a:defRPr/>
                </a:pPr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The standardized gene expression data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of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gene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solidFill>
                          <a:srgbClr val="00703C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𝑖</m:t>
                    </m:r>
                  </m:oMath>
                </a14:m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for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patient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solidFill>
                          <a:srgbClr val="00703C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𝑗</m:t>
                    </m:r>
                  </m:oMath>
                </a14:m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is denoted by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rgbClr val="00703C"/>
                            </a:solidFill>
                            <a:latin typeface="Cambria Math" panose="02040503050406030204" pitchFamily="18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zh-CN" altLang="en-US" sz="2200" b="0" i="1" smtClean="0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 </m:t>
                        </m:r>
                        <m:r>
                          <a:rPr lang="en-US" altLang="zh-CN" sz="2200" b="0" i="1" smtClean="0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{</m:t>
                        </m:r>
                        <m:r>
                          <a:rPr lang="en-US" sz="2200" i="1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200" i="1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𝑖</m:t>
                        </m:r>
                        <m:r>
                          <a:rPr lang="en-US" sz="2200" i="1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𝑗</m:t>
                        </m:r>
                      </m:sub>
                    </m:sSub>
                    <m:r>
                      <a:rPr lang="en-US" altLang="zh-CN" sz="2200" b="0" i="1" smtClean="0">
                        <a:solidFill>
                          <a:srgbClr val="00703C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}</m:t>
                    </m:r>
                  </m:oMath>
                </a14:m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.</a:t>
                </a: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sz="17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219200"/>
                <a:ext cx="8382000" cy="5029201"/>
              </a:xfrm>
              <a:prstGeom prst="rect">
                <a:avLst/>
              </a:prstGeom>
              <a:blipFill rotWithShape="0">
                <a:blip r:embed="rId2"/>
                <a:stretch>
                  <a:fillRect l="-945" t="-727" r="-10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9892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274638"/>
            <a:ext cx="9144000" cy="792162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Methodology- Statistical Analyses</a:t>
            </a:r>
            <a:endParaRPr kumimoji="0" lang="en-US" sz="4000" b="1" i="0" u="none" strike="noStrike" kern="1200" cap="none" spc="0" normalizeH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 txBox="1">
                <a:spLocks/>
              </p:cNvSpPr>
              <p:nvPr/>
            </p:nvSpPr>
            <p:spPr>
              <a:xfrm>
                <a:off x="228600" y="1066800"/>
                <a:ext cx="8686800" cy="5181601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 lvl="0"/>
                <a:r>
                  <a:rPr 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Part 1: Build Prediction Model</a:t>
                </a:r>
                <a:r>
                  <a:rPr lang="zh-CN" alt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on</a:t>
                </a:r>
                <a:r>
                  <a:rPr lang="zh-CN" alt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training</a:t>
                </a:r>
                <a:r>
                  <a:rPr lang="zh-CN" alt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data</a:t>
                </a:r>
                <a:r>
                  <a:rPr lang="zh-CN" alt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set</a:t>
                </a: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endParaRPr lang="en-US" sz="2200" u="sng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r>
                  <a:rPr lang="en-US" sz="2200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Step 3</a:t>
                </a:r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: </a:t>
                </a:r>
              </a:p>
              <a:p>
                <a:pPr marL="342900" indent="-342900">
                  <a:buFont typeface="Arial" charset="0"/>
                  <a:buChar char="•"/>
                </a:pPr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Adopt </a:t>
                </a:r>
                <a:r>
                  <a:rPr lang="en-US" sz="2200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principal component analysis (PCA)</a:t>
                </a:r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to get the first principal component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(which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accounts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for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the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most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variability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in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the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data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set)</a:t>
                </a:r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and the loading values of selected genes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00703C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(</m:t>
                    </m:r>
                    <m:sSub>
                      <m:sSubPr>
                        <m:ctrlPr>
                          <a:rPr lang="en-US" sz="2200" b="0" i="1" smtClean="0">
                            <a:solidFill>
                              <a:srgbClr val="00703C"/>
                            </a:solidFill>
                            <a:latin typeface="Cambria Math" panose="02040503050406030204" pitchFamily="18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00703C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𝜑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1</m:t>
                        </m:r>
                      </m:sub>
                    </m:sSub>
                    <m:r>
                      <a:rPr lang="en-US" sz="2200" b="0" i="1" smtClean="0">
                        <a:solidFill>
                          <a:srgbClr val="00703C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,</m:t>
                    </m:r>
                  </m:oMath>
                </a14:m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solidFill>
                              <a:srgbClr val="00703C"/>
                            </a:solidFill>
                            <a:latin typeface="Cambria Math" panose="02040503050406030204" pitchFamily="18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rgbClr val="00703C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𝜑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703C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b>
                    </m:sSub>
                    <m:r>
                      <a:rPr lang="en-US" sz="2200" b="0" i="1" smtClean="0">
                        <a:solidFill>
                          <a:srgbClr val="00703C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,…,</m:t>
                    </m:r>
                    <m:sSub>
                      <m:sSubPr>
                        <m:ctrlPr>
                          <a:rPr lang="en-US" sz="2200" i="1">
                            <a:solidFill>
                              <a:srgbClr val="00703C"/>
                            </a:solidFill>
                            <a:latin typeface="Cambria Math" panose="02040503050406030204" pitchFamily="18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rgbClr val="00703C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𝜑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703C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𝑝</m:t>
                        </m:r>
                      </m:sub>
                    </m:sSub>
                    <m:r>
                      <a:rPr lang="en-US" sz="2200" b="0" i="1" smtClean="0">
                        <a:solidFill>
                          <a:srgbClr val="00703C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).</m:t>
                    </m:r>
                  </m:oMath>
                </a14:m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>
                  <a:spcBef>
                    <a:spcPct val="20000"/>
                  </a:spcBef>
                  <a:defRPr/>
                </a:pPr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PCA a popular approach of dimension reduction and it creates variables that are linear combinations of the original variables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.</a:t>
                </a:r>
                <a:endParaRPr lang="en-US" sz="10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L="342900" indent="-342900">
                  <a:spcBef>
                    <a:spcPct val="20000"/>
                  </a:spcBef>
                  <a:buFont typeface="Arial" charset="0"/>
                  <a:buChar char="•"/>
                  <a:defRPr/>
                </a:pPr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We can get the </a:t>
                </a:r>
                <a:r>
                  <a:rPr lang="en-US" sz="2200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PCA score</a:t>
                </a:r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solidFill>
                              <a:srgbClr val="00703C"/>
                            </a:solidFill>
                            <a:latin typeface="Cambria Math" panose="02040503050406030204" pitchFamily="18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𝑤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𝑗</m:t>
                        </m:r>
                      </m:sub>
                    </m:sSub>
                    <m:r>
                      <a:rPr lang="en-US" sz="2200" b="0" i="1" smtClean="0">
                        <a:solidFill>
                          <a:srgbClr val="00703C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 </m:t>
                    </m:r>
                  </m:oMath>
                </a14:m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for the 𝑗𝑡h patient as a linear combination:</a:t>
                </a:r>
              </a:p>
              <a:p>
                <a:pPr>
                  <a:spcBef>
                    <a:spcPct val="2000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solidFill>
                                <a:srgbClr val="00703C"/>
                              </a:solidFill>
                              <a:latin typeface="Cambria Math" panose="02040503050406030204" pitchFamily="18" charset="0"/>
                              <a:ea typeface="Arial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𝑤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𝑗</m:t>
                          </m:r>
                        </m:sub>
                      </m:sSub>
                      <m:r>
                        <a:rPr lang="en-US" sz="2200" b="0" i="1" smtClean="0">
                          <a:solidFill>
                            <a:srgbClr val="00703C"/>
                          </a:solidFill>
                          <a:latin typeface="Cambria Math" charset="0"/>
                          <a:ea typeface="Arial" charset="0"/>
                          <a:cs typeface="Arial" charset="0"/>
                        </a:rPr>
                        <m:t>=</m:t>
                      </m:r>
                      <m:sSub>
                        <m:sSubPr>
                          <m:ctrlPr>
                            <a:rPr lang="en-US" sz="2200" b="0" i="1" smtClean="0">
                              <a:solidFill>
                                <a:srgbClr val="00703C"/>
                              </a:solidFill>
                              <a:latin typeface="Cambria Math" panose="02040503050406030204" pitchFamily="18" charset="0"/>
                              <a:ea typeface="Arial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rgbClr val="00703C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𝜑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1</m:t>
                          </m:r>
                        </m:sub>
                      </m:sSub>
                      <m:r>
                        <a:rPr lang="en-US" sz="2200" i="1">
                          <a:solidFill>
                            <a:srgbClr val="00703C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sSub>
                        <m:sSubPr>
                          <m:ctrlPr>
                            <a:rPr lang="en-US" sz="2200" b="0" i="1" smtClean="0">
                              <a:solidFill>
                                <a:srgbClr val="00703C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rgbClr val="00703C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rgbClr val="00703C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  <m:r>
                            <a:rPr lang="en-US" sz="2200" b="0" i="1" smtClean="0">
                              <a:solidFill>
                                <a:srgbClr val="00703C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𝑗</m:t>
                          </m:r>
                        </m:sub>
                      </m:sSub>
                      <m:r>
                        <a:rPr lang="en-US" sz="2200" b="0" i="1" smtClean="0">
                          <a:solidFill>
                            <a:srgbClr val="00703C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200" i="1" smtClean="0">
                              <a:solidFill>
                                <a:srgbClr val="00703C"/>
                              </a:solidFill>
                              <a:latin typeface="Cambria Math" panose="02040503050406030204" pitchFamily="18" charset="0"/>
                              <a:ea typeface="Arial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rgbClr val="00703C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𝜑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rgbClr val="00703C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200" i="1" smtClean="0">
                          <a:solidFill>
                            <a:srgbClr val="00703C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sSub>
                        <m:sSubPr>
                          <m:ctrlPr>
                            <a:rPr lang="en-US" sz="2200" i="1">
                              <a:solidFill>
                                <a:srgbClr val="00703C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rgbClr val="00703C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rgbClr val="00703C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  <m:r>
                            <a:rPr lang="en-US" sz="2200" i="1">
                              <a:solidFill>
                                <a:srgbClr val="00703C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𝑗</m:t>
                          </m:r>
                        </m:sub>
                      </m:sSub>
                      <m:r>
                        <a:rPr lang="en-US" sz="2200" b="0" i="1" smtClean="0">
                          <a:solidFill>
                            <a:srgbClr val="00703C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+…+</m:t>
                      </m:r>
                      <m:sSub>
                        <m:sSubPr>
                          <m:ctrlPr>
                            <a:rPr lang="en-US" sz="2200" i="1">
                              <a:solidFill>
                                <a:srgbClr val="00703C"/>
                              </a:solidFill>
                              <a:latin typeface="Cambria Math" panose="02040503050406030204" pitchFamily="18" charset="0"/>
                              <a:ea typeface="Arial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rgbClr val="00703C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𝜑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rgbClr val="00703C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𝑝</m:t>
                          </m:r>
                        </m:sub>
                      </m:sSub>
                      <m:r>
                        <a:rPr lang="en-US" sz="2200" i="1" smtClean="0">
                          <a:solidFill>
                            <a:srgbClr val="00703C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sSub>
                        <m:sSubPr>
                          <m:ctrlPr>
                            <a:rPr lang="en-US" sz="2200" i="1">
                              <a:solidFill>
                                <a:srgbClr val="00703C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rgbClr val="00703C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rgbClr val="00703C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𝑝</m:t>
                          </m:r>
                          <m:r>
                            <a:rPr lang="en-US" sz="2200" i="1">
                              <a:solidFill>
                                <a:srgbClr val="00703C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>
                  <a:spcBef>
                    <a:spcPct val="20000"/>
                  </a:spcBef>
                  <a:defRPr/>
                </a:pPr>
                <a:endParaRPr lang="en-US" sz="10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L="342900" indent="-342900">
                  <a:spcBef>
                    <a:spcPct val="20000"/>
                  </a:spcBef>
                  <a:buFont typeface="Arial" charset="0"/>
                  <a:buChar char="•"/>
                  <a:defRPr/>
                </a:pPr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Denote the predicted PCA score for 207 patients as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200" b="0" i="1" smtClean="0">
                            <a:solidFill>
                              <a:srgbClr val="00703C"/>
                            </a:solidFill>
                            <a:latin typeface="Cambria Math" panose="02040503050406030204" pitchFamily="18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b="0" i="1" smtClean="0">
                                <a:solidFill>
                                  <a:srgbClr val="00703C"/>
                                </a:solidFill>
                                <a:latin typeface="Cambria Math" panose="02040503050406030204" pitchFamily="18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solidFill>
                                  <a:srgbClr val="00703C"/>
                                </a:solidFill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rgbClr val="00703C"/>
                                </a:solidFill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200" b="0" i="1" smtClean="0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200" i="1">
                                <a:solidFill>
                                  <a:srgbClr val="00703C"/>
                                </a:solidFill>
                                <a:latin typeface="Cambria Math" panose="02040503050406030204" pitchFamily="18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rgbClr val="00703C"/>
                                </a:solidFill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rgbClr val="00703C"/>
                                </a:solidFill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200" b="0" i="1" smtClean="0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200" i="1">
                                <a:solidFill>
                                  <a:srgbClr val="00703C"/>
                                </a:solidFill>
                                <a:latin typeface="Cambria Math" panose="02040503050406030204" pitchFamily="18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rgbClr val="00703C"/>
                                </a:solidFill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rgbClr val="00703C"/>
                                </a:solidFill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207</m:t>
                            </m:r>
                          </m:sub>
                        </m:sSub>
                      </m:e>
                    </m:d>
                    <m:r>
                      <a:rPr lang="en-US" sz="2200" b="0" i="1" smtClean="0">
                        <a:solidFill>
                          <a:srgbClr val="00703C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.</m:t>
                    </m:r>
                  </m:oMath>
                </a14:m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L="342900" indent="-342900">
                  <a:spcBef>
                    <a:spcPct val="20000"/>
                  </a:spcBef>
                  <a:buFont typeface="Arial" charset="0"/>
                  <a:buChar char="•"/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L="342900" indent="-342900">
                  <a:spcBef>
                    <a:spcPct val="20000"/>
                  </a:spcBef>
                  <a:buFont typeface="Arial" charset="0"/>
                  <a:buChar char="•"/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>
                  <a:spcBef>
                    <a:spcPct val="20000"/>
                  </a:spcBef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R="0" lvl="0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R="0" lvl="0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R="0" lvl="0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R="0" lvl="0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R="0" lvl="0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sz="17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066800"/>
                <a:ext cx="8686800" cy="5181601"/>
              </a:xfrm>
              <a:prstGeom prst="rect">
                <a:avLst/>
              </a:prstGeom>
              <a:blipFill rotWithShape="0">
                <a:blip r:embed="rId3"/>
                <a:stretch>
                  <a:fillRect l="-912" t="-706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378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274638"/>
            <a:ext cx="9144000" cy="792162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Methodology- Statistical Analyses</a:t>
            </a:r>
            <a:endParaRPr kumimoji="0" lang="en-US" sz="4000" b="1" i="0" u="none" strike="noStrike" kern="1200" cap="none" spc="0" normalizeH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 txBox="1">
                <a:spLocks/>
              </p:cNvSpPr>
              <p:nvPr/>
            </p:nvSpPr>
            <p:spPr>
              <a:xfrm>
                <a:off x="457200" y="1066800"/>
                <a:ext cx="8229600" cy="5181601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 lvl="0"/>
                <a:r>
                  <a:rPr 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Part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2</a:t>
                </a:r>
                <a:r>
                  <a:rPr 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: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Fit</a:t>
                </a:r>
                <a:r>
                  <a:rPr lang="zh-CN" alt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cox</a:t>
                </a:r>
                <a:r>
                  <a:rPr lang="zh-CN" alt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model</a:t>
                </a:r>
                <a:r>
                  <a:rPr lang="zh-CN" alt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on</a:t>
                </a:r>
                <a:r>
                  <a:rPr lang="zh-CN" alt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test</a:t>
                </a:r>
                <a:r>
                  <a:rPr lang="zh-CN" alt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data</a:t>
                </a:r>
                <a:r>
                  <a:rPr lang="zh-CN" alt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set</a:t>
                </a:r>
              </a:p>
              <a:p>
                <a:pPr lvl="0"/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r>
                  <a:rPr lang="en-US" altLang="zh-CN" sz="2200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Step</a:t>
                </a:r>
                <a:r>
                  <a:rPr lang="zh-CN" altLang="en-US" sz="2200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4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:</a:t>
                </a: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L="342900" indent="-342900">
                  <a:spcBef>
                    <a:spcPct val="20000"/>
                  </a:spcBef>
                  <a:buFont typeface="Arial" charset="0"/>
                  <a:buChar char="•"/>
                  <a:defRPr/>
                </a:pP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For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each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new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patient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b="0" i="1" smtClean="0">
                            <a:solidFill>
                              <a:srgbClr val="00703C"/>
                            </a:solidFill>
                            <a:latin typeface="Cambria Math" panose="02040503050406030204" pitchFamily="18" charset="0"/>
                            <a:ea typeface="Arial" charset="0"/>
                            <a:cs typeface="Arial" charset="0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𝑗</m:t>
                        </m:r>
                      </m:e>
                      <m:sup>
                        <m:r>
                          <a:rPr lang="en-US" altLang="zh-CN" sz="2200" b="0" i="1" smtClean="0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on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test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data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set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with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gene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expression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data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solidFill>
                          <a:srgbClr val="00703C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(</m:t>
                    </m:r>
                    <m:sSub>
                      <m:sSubPr>
                        <m:ctrlPr>
                          <a:rPr lang="en-US" altLang="zh-CN" sz="2200" b="0" i="1" smtClean="0">
                            <a:solidFill>
                              <a:srgbClr val="00703C"/>
                            </a:solidFill>
                            <a:latin typeface="Cambria Math" panose="02040503050406030204" pitchFamily="18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200" b="0" i="1" smtClean="0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1</m:t>
                        </m:r>
                        <m:sSup>
                          <m:sSupPr>
                            <m:ctrlPr>
                              <a:rPr lang="en-US" altLang="zh-CN" sz="2200" b="0" i="1" smtClean="0">
                                <a:solidFill>
                                  <a:srgbClr val="00703C"/>
                                </a:solidFill>
                                <a:latin typeface="Cambria Math" panose="02040503050406030204" pitchFamily="18" charset="0"/>
                                <a:ea typeface="Arial" charset="0"/>
                                <a:cs typeface="Arial" charset="0"/>
                              </a:rPr>
                            </m:ctrlPr>
                          </m:sSupPr>
                          <m:e>
                            <m:r>
                              <a:rPr lang="en-US" altLang="zh-CN" sz="2200" b="0" i="1" smtClean="0">
                                <a:solidFill>
                                  <a:srgbClr val="00703C"/>
                                </a:solidFill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𝑗</m:t>
                            </m:r>
                          </m:e>
                          <m:sup>
                            <m:r>
                              <a:rPr lang="en-US" altLang="zh-CN" sz="2200" b="0" i="1" smtClean="0">
                                <a:solidFill>
                                  <a:srgbClr val="00703C"/>
                                </a:solidFill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US" altLang="zh-CN" sz="2200" b="0" i="1" smtClean="0">
                        <a:solidFill>
                          <a:srgbClr val="00703C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,</m:t>
                    </m:r>
                    <m:sSub>
                      <m:sSubPr>
                        <m:ctrlPr>
                          <a:rPr lang="en-US" altLang="zh-CN" sz="2200" i="1">
                            <a:solidFill>
                              <a:srgbClr val="00703C"/>
                            </a:solidFill>
                            <a:latin typeface="Cambria Math" panose="02040503050406030204" pitchFamily="18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200" b="0" i="1" smtClean="0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altLang="zh-CN" sz="2200" i="1" smtClean="0">
                                <a:solidFill>
                                  <a:srgbClr val="00703C"/>
                                </a:solidFill>
                                <a:latin typeface="Cambria Math" panose="02040503050406030204" pitchFamily="18" charset="0"/>
                                <a:ea typeface="Arial" charset="0"/>
                                <a:cs typeface="Arial" charset="0"/>
                              </a:rPr>
                            </m:ctrlPr>
                          </m:sSupPr>
                          <m:e>
                            <m:r>
                              <a:rPr lang="en-US" altLang="zh-CN" sz="2200" i="1">
                                <a:solidFill>
                                  <a:srgbClr val="00703C"/>
                                </a:solidFill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𝑗</m:t>
                            </m:r>
                          </m:e>
                          <m:sup>
                            <m:r>
                              <a:rPr lang="en-US" altLang="zh-CN" sz="2200" i="1">
                                <a:solidFill>
                                  <a:srgbClr val="00703C"/>
                                </a:solidFill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US" altLang="zh-CN" sz="2200" b="0" i="0" smtClean="0">
                        <a:solidFill>
                          <a:srgbClr val="00703C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,…,</m:t>
                    </m:r>
                    <m:sSub>
                      <m:sSubPr>
                        <m:ctrlPr>
                          <a:rPr lang="en-US" altLang="zh-CN" sz="2200" i="1">
                            <a:solidFill>
                              <a:srgbClr val="00703C"/>
                            </a:solidFill>
                            <a:latin typeface="Cambria Math" panose="02040503050406030204" pitchFamily="18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200" b="0" i="1" smtClean="0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𝑝</m:t>
                        </m:r>
                        <m:sSup>
                          <m:sSupPr>
                            <m:ctrlPr>
                              <a:rPr lang="en-US" altLang="zh-CN" sz="2200" b="0" i="1" smtClean="0">
                                <a:solidFill>
                                  <a:srgbClr val="00703C"/>
                                </a:solidFill>
                                <a:latin typeface="Cambria Math" panose="02040503050406030204" pitchFamily="18" charset="0"/>
                                <a:ea typeface="Arial" charset="0"/>
                                <a:cs typeface="Arial" charset="0"/>
                              </a:rPr>
                            </m:ctrlPr>
                          </m:sSupPr>
                          <m:e>
                            <m:r>
                              <a:rPr lang="en-US" altLang="zh-CN" sz="2200" b="0" i="1" smtClean="0">
                                <a:solidFill>
                                  <a:srgbClr val="00703C"/>
                                </a:solidFill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𝑗</m:t>
                            </m:r>
                          </m:e>
                          <m:sup>
                            <m:r>
                              <a:rPr lang="en-US" altLang="zh-CN" sz="2200" b="0" i="1" smtClean="0">
                                <a:solidFill>
                                  <a:srgbClr val="00703C"/>
                                </a:solidFill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US" altLang="zh-CN" sz="2200" b="0" i="1" smtClean="0">
                        <a:solidFill>
                          <a:srgbClr val="00703C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)</m:t>
                    </m:r>
                  </m:oMath>
                </a14:m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,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we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calculate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the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predicted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PCA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score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using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the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loaded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values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achieved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in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training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data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set:</a:t>
                </a:r>
              </a:p>
              <a:p>
                <a:pPr>
                  <a:spcBef>
                    <a:spcPct val="2000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>
                              <a:solidFill>
                                <a:srgbClr val="00703C"/>
                              </a:solidFill>
                              <a:latin typeface="Cambria Math" panose="02040503050406030204" pitchFamily="18" charset="0"/>
                              <a:ea typeface="Arial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𝑤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𝑗</m:t>
                          </m:r>
                          <m:r>
                            <a:rPr lang="en-US" altLang="zh-CN" sz="2200" b="0" i="1" smtClean="0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′</m:t>
                          </m:r>
                        </m:sub>
                      </m:sSub>
                      <m:r>
                        <a:rPr lang="en-US" sz="2200" i="1">
                          <a:solidFill>
                            <a:srgbClr val="00703C"/>
                          </a:solidFill>
                          <a:latin typeface="Cambria Math" charset="0"/>
                          <a:ea typeface="Arial" charset="0"/>
                          <a:cs typeface="Arial" charset="0"/>
                        </a:rPr>
                        <m:t>=</m:t>
                      </m:r>
                      <m:sSub>
                        <m:sSubPr>
                          <m:ctrlPr>
                            <a:rPr lang="en-US" sz="2200" i="1">
                              <a:solidFill>
                                <a:srgbClr val="00703C"/>
                              </a:solidFill>
                              <a:latin typeface="Cambria Math" panose="02040503050406030204" pitchFamily="18" charset="0"/>
                              <a:ea typeface="Arial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𝜑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1</m:t>
                          </m:r>
                        </m:sub>
                      </m:sSub>
                      <m:r>
                        <a:rPr lang="en-US" sz="2200" i="1">
                          <a:solidFill>
                            <a:srgbClr val="00703C"/>
                          </a:solidFill>
                          <a:latin typeface="Cambria Math" charset="0"/>
                          <a:ea typeface="Arial" charset="0"/>
                          <a:cs typeface="Arial" charset="0"/>
                        </a:rPr>
                        <m:t>∙</m:t>
                      </m:r>
                      <m:sSub>
                        <m:sSubPr>
                          <m:ctrlPr>
                            <a:rPr lang="en-US" sz="2200" i="1">
                              <a:solidFill>
                                <a:srgbClr val="00703C"/>
                              </a:solidFill>
                              <a:latin typeface="Cambria Math" panose="02040503050406030204" pitchFamily="18" charset="0"/>
                              <a:ea typeface="Arial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1</m:t>
                          </m:r>
                          <m:r>
                            <a:rPr lang="en-US" sz="2200" i="1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𝑗</m:t>
                          </m:r>
                          <m:r>
                            <a:rPr lang="en-US" altLang="zh-CN" sz="2200" b="0" i="1" smtClean="0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′</m:t>
                          </m:r>
                        </m:sub>
                      </m:sSub>
                      <m:r>
                        <a:rPr lang="en-US" sz="2200" i="1">
                          <a:solidFill>
                            <a:srgbClr val="00703C"/>
                          </a:solidFill>
                          <a:latin typeface="Cambria Math" charset="0"/>
                          <a:ea typeface="Arial" charset="0"/>
                          <a:cs typeface="Arial" charset="0"/>
                        </a:rPr>
                        <m:t>+</m:t>
                      </m:r>
                      <m:sSub>
                        <m:sSubPr>
                          <m:ctrlPr>
                            <a:rPr lang="en-US" sz="2200" i="1">
                              <a:solidFill>
                                <a:srgbClr val="00703C"/>
                              </a:solidFill>
                              <a:latin typeface="Cambria Math" panose="02040503050406030204" pitchFamily="18" charset="0"/>
                              <a:ea typeface="Arial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𝜑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2</m:t>
                          </m:r>
                        </m:sub>
                      </m:sSub>
                      <m:r>
                        <a:rPr lang="en-US" sz="2200" i="1">
                          <a:solidFill>
                            <a:srgbClr val="00703C"/>
                          </a:solidFill>
                          <a:latin typeface="Cambria Math" charset="0"/>
                          <a:ea typeface="Arial" charset="0"/>
                          <a:cs typeface="Arial" charset="0"/>
                        </a:rPr>
                        <m:t>∙</m:t>
                      </m:r>
                      <m:sSub>
                        <m:sSubPr>
                          <m:ctrlPr>
                            <a:rPr lang="en-US" sz="2200" i="1">
                              <a:solidFill>
                                <a:srgbClr val="00703C"/>
                              </a:solidFill>
                              <a:latin typeface="Cambria Math" panose="02040503050406030204" pitchFamily="18" charset="0"/>
                              <a:ea typeface="Arial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2</m:t>
                          </m:r>
                          <m:r>
                            <a:rPr lang="en-US" sz="2200" i="1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𝑗</m:t>
                          </m:r>
                          <m:r>
                            <a:rPr lang="en-US" altLang="zh-CN" sz="2200" b="0" i="1" smtClean="0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′</m:t>
                          </m:r>
                        </m:sub>
                      </m:sSub>
                      <m:r>
                        <a:rPr lang="en-US" sz="2200" i="1">
                          <a:solidFill>
                            <a:srgbClr val="00703C"/>
                          </a:solidFill>
                          <a:latin typeface="Cambria Math" charset="0"/>
                          <a:ea typeface="Arial" charset="0"/>
                          <a:cs typeface="Arial" charset="0"/>
                        </a:rPr>
                        <m:t>+…+</m:t>
                      </m:r>
                      <m:sSub>
                        <m:sSubPr>
                          <m:ctrlPr>
                            <a:rPr lang="en-US" sz="2200" i="1">
                              <a:solidFill>
                                <a:srgbClr val="00703C"/>
                              </a:solidFill>
                              <a:latin typeface="Cambria Math" panose="02040503050406030204" pitchFamily="18" charset="0"/>
                              <a:ea typeface="Arial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𝜑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𝑝</m:t>
                          </m:r>
                        </m:sub>
                      </m:sSub>
                      <m:r>
                        <a:rPr lang="en-US" sz="2200" i="1">
                          <a:solidFill>
                            <a:srgbClr val="00703C"/>
                          </a:solidFill>
                          <a:latin typeface="Cambria Math" charset="0"/>
                          <a:ea typeface="Arial" charset="0"/>
                          <a:cs typeface="Arial" charset="0"/>
                        </a:rPr>
                        <m:t>∙</m:t>
                      </m:r>
                      <m:sSub>
                        <m:sSubPr>
                          <m:ctrlPr>
                            <a:rPr lang="en-US" sz="2200" i="1">
                              <a:solidFill>
                                <a:srgbClr val="00703C"/>
                              </a:solidFill>
                              <a:latin typeface="Cambria Math" panose="02040503050406030204" pitchFamily="18" charset="0"/>
                              <a:ea typeface="Arial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𝑝𝑗</m:t>
                          </m:r>
                          <m:r>
                            <a:rPr lang="en-US" altLang="zh-CN" sz="2200" b="0" i="1" smtClean="0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′</m:t>
                          </m:r>
                        </m:sub>
                      </m:sSub>
                    </m:oMath>
                  </m:oMathPara>
                </a14:m>
                <a:endParaRPr lang="en-US" altLang="zh-CN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L="342900" indent="-342900">
                  <a:spcBef>
                    <a:spcPct val="20000"/>
                  </a:spcBef>
                  <a:buFont typeface="Arial" charset="0"/>
                  <a:buChar char="•"/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>
                  <a:spcBef>
                    <a:spcPct val="20000"/>
                  </a:spcBef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066800"/>
                <a:ext cx="8229600" cy="5181601"/>
              </a:xfrm>
              <a:prstGeom prst="rect">
                <a:avLst/>
              </a:prstGeom>
              <a:blipFill rotWithShape="0">
                <a:blip r:embed="rId2"/>
                <a:stretch>
                  <a:fillRect l="-963" t="-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4454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274638"/>
            <a:ext cx="9144000" cy="792162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Methodology- Statistical Analyses</a:t>
            </a:r>
            <a:endParaRPr kumimoji="0" lang="en-US" sz="4000" b="1" i="0" u="none" strike="noStrike" kern="1200" cap="none" spc="0" normalizeH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 txBox="1">
                <a:spLocks/>
              </p:cNvSpPr>
              <p:nvPr/>
            </p:nvSpPr>
            <p:spPr>
              <a:xfrm>
                <a:off x="457200" y="1066800"/>
                <a:ext cx="8229600" cy="5181601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 lvl="0"/>
                <a:r>
                  <a:rPr 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Part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2</a:t>
                </a:r>
                <a:r>
                  <a:rPr 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: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Fit</a:t>
                </a:r>
                <a:r>
                  <a:rPr lang="zh-CN" alt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cox</a:t>
                </a:r>
                <a:r>
                  <a:rPr lang="zh-CN" alt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model</a:t>
                </a:r>
                <a:r>
                  <a:rPr lang="zh-CN" alt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on</a:t>
                </a:r>
                <a:r>
                  <a:rPr lang="zh-CN" alt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test</a:t>
                </a:r>
                <a:r>
                  <a:rPr lang="zh-CN" alt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data</a:t>
                </a:r>
                <a:r>
                  <a:rPr lang="zh-CN" alt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set</a:t>
                </a:r>
              </a:p>
              <a:p>
                <a:pPr lvl="0"/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r>
                  <a:rPr lang="en-US" altLang="zh-CN" sz="2200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Step</a:t>
                </a:r>
                <a:r>
                  <a:rPr lang="zh-CN" altLang="en-US" sz="2200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5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:</a:t>
                </a: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L="342900" indent="-342900">
                  <a:spcBef>
                    <a:spcPct val="20000"/>
                  </a:spcBef>
                  <a:buFont typeface="Arial" charset="0"/>
                  <a:buChar char="•"/>
                  <a:defRPr/>
                </a:pP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For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each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of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the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20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models,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fit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the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Cox proportional hazard model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to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the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predicted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score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and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RFS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data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of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the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test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set.</a:t>
                </a: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>
                  <a:spcBef>
                    <a:spcPct val="2000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smtClean="0">
                          <a:solidFill>
                            <a:srgbClr val="00703C"/>
                          </a:solidFill>
                          <a:latin typeface="Cambria Math" charset="0"/>
                          <a:ea typeface="Arial" charset="0"/>
                          <a:cs typeface="Arial" charset="0"/>
                        </a:rPr>
                        <m:t>𝜆</m:t>
                      </m:r>
                      <m:d>
                        <m:dPr>
                          <m:ctrlPr>
                            <a:rPr lang="en-US" sz="2200" b="0" i="1" smtClean="0">
                              <a:solidFill>
                                <a:srgbClr val="00703C"/>
                              </a:solidFill>
                              <a:latin typeface="Cambria Math" panose="02040503050406030204" pitchFamily="18" charset="0"/>
                              <a:ea typeface="Arial" charset="0"/>
                              <a:cs typeface="Arial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𝑤</m:t>
                          </m:r>
                          <m:r>
                            <a:rPr lang="en-US" altLang="zh-CN" sz="2200" b="0" i="1" smtClean="0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′</m:t>
                          </m:r>
                        </m:e>
                      </m:d>
                      <m:r>
                        <a:rPr lang="en-US" sz="2200" b="0" i="1" smtClean="0">
                          <a:solidFill>
                            <a:srgbClr val="00703C"/>
                          </a:solidFill>
                          <a:latin typeface="Cambria Math" charset="0"/>
                          <a:ea typeface="Arial" charset="0"/>
                          <a:cs typeface="Arial" charset="0"/>
                        </a:rPr>
                        <m:t>=</m:t>
                      </m:r>
                      <m:sSub>
                        <m:sSubPr>
                          <m:ctrlPr>
                            <a:rPr lang="en-US" sz="2200" b="0" i="1" smtClean="0">
                              <a:solidFill>
                                <a:srgbClr val="00703C"/>
                              </a:solidFill>
                              <a:latin typeface="Cambria Math" panose="02040503050406030204" pitchFamily="18" charset="0"/>
                              <a:ea typeface="Arial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𝜆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2200" b="0" i="1" smtClean="0">
                              <a:solidFill>
                                <a:srgbClr val="00703C"/>
                              </a:solidFill>
                              <a:latin typeface="Cambria Math" panose="02040503050406030204" pitchFamily="18" charset="0"/>
                              <a:ea typeface="Arial" charset="0"/>
                              <a:cs typeface="Arial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𝑡</m:t>
                          </m:r>
                        </m:e>
                      </m:d>
                      <m:func>
                        <m:funcPr>
                          <m:ctrlPr>
                            <a:rPr lang="en-US" sz="2200" b="0" i="1" smtClean="0">
                              <a:solidFill>
                                <a:srgbClr val="00703C"/>
                              </a:solidFill>
                              <a:latin typeface="Cambria Math" panose="02040503050406030204" pitchFamily="18" charset="0"/>
                              <a:ea typeface="Arial" charset="0"/>
                              <a:cs typeface="Arial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200" b="0" i="0" smtClean="0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2200" b="0" i="1" smtClean="0">
                                  <a:solidFill>
                                    <a:srgbClr val="00703C"/>
                                  </a:solidFill>
                                  <a:latin typeface="Cambria Math" panose="02040503050406030204" pitchFamily="18" charset="0"/>
                                  <a:ea typeface="Arial" charset="0"/>
                                  <a:cs typeface="Arial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solidFill>
                                    <a:srgbClr val="00703C"/>
                                  </a:solidFill>
                                  <a:latin typeface="Cambria Math" charset="0"/>
                                  <a:ea typeface="Arial" charset="0"/>
                                  <a:cs typeface="Arial" charset="0"/>
                                </a:rPr>
                                <m:t>𝛽</m:t>
                              </m:r>
                              <m:r>
                                <a:rPr lang="en-US" sz="2200" b="0" i="1" smtClean="0">
                                  <a:solidFill>
                                    <a:srgbClr val="00703C"/>
                                  </a:solidFill>
                                  <a:latin typeface="Cambria Math" charset="0"/>
                                  <a:ea typeface="Arial" charset="0"/>
                                  <a:cs typeface="Arial" charset="0"/>
                                </a:rPr>
                                <m:t>𝑤</m:t>
                              </m:r>
                              <m:r>
                                <a:rPr lang="en-US" altLang="zh-CN" sz="2200" b="0" i="1" smtClean="0">
                                  <a:solidFill>
                                    <a:srgbClr val="00703C"/>
                                  </a:solidFill>
                                  <a:latin typeface="Cambria Math" charset="0"/>
                                  <a:ea typeface="Arial" charset="0"/>
                                  <a:cs typeface="Arial" charset="0"/>
                                </a:rPr>
                                <m:t>′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200" b="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>
                  <a:spcBef>
                    <a:spcPct val="20000"/>
                  </a:spcBef>
                  <a:defRPr/>
                </a:pPr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  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rgbClr val="00703C"/>
                            </a:solidFill>
                            <a:latin typeface="Cambria Math" panose="02040503050406030204" pitchFamily="18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𝜆</m:t>
                        </m:r>
                      </m:e>
                      <m:sub>
                        <m:r>
                          <a:rPr lang="en-US" sz="2200" i="1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sz="2200" i="1">
                            <a:solidFill>
                              <a:srgbClr val="00703C"/>
                            </a:solidFill>
                            <a:latin typeface="Cambria Math" panose="02040503050406030204" pitchFamily="18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r>
                          <a:rPr lang="en-US" sz="2200" i="1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is the baseline function,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00703C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𝑤</m:t>
                    </m:r>
                    <m:r>
                      <a:rPr lang="en-US" altLang="zh-CN" sz="2200" b="0" i="1" smtClean="0">
                        <a:solidFill>
                          <a:srgbClr val="00703C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′</m:t>
                    </m:r>
                  </m:oMath>
                </a14:m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is the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predicted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PCA 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 </a:t>
                </a:r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score and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00703C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𝛽</m:t>
                    </m:r>
                  </m:oMath>
                </a14:m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is the coefficient.</a:t>
                </a:r>
              </a:p>
              <a:p>
                <a:pPr>
                  <a:spcBef>
                    <a:spcPct val="20000"/>
                  </a:spcBef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L="342900" lvl="0" indent="-342900">
                  <a:spcBef>
                    <a:spcPct val="20000"/>
                  </a:spcBef>
                  <a:buFont typeface="Arial" charset="0"/>
                  <a:buChar char="•"/>
                  <a:defRPr/>
                </a:pPr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Since PCA score 𝑤 is a linear combination of the highly associated genes, we evaluate the genes related to the hazard rate of leukemia.</a:t>
                </a:r>
              </a:p>
              <a:p>
                <a:pPr>
                  <a:spcBef>
                    <a:spcPct val="20000"/>
                  </a:spcBef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066800"/>
                <a:ext cx="8229600" cy="5181601"/>
              </a:xfrm>
              <a:prstGeom prst="rect">
                <a:avLst/>
              </a:prstGeom>
              <a:blipFill rotWithShape="0">
                <a:blip r:embed="rId2"/>
                <a:stretch>
                  <a:fillRect l="-963" t="-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5760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274638"/>
            <a:ext cx="9144000" cy="792162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Methodology- Statistical Analyses</a:t>
            </a:r>
            <a:endParaRPr kumimoji="0" lang="en-US" sz="4000" b="1" i="0" u="none" strike="noStrike" kern="1200" cap="none" spc="0" normalizeH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 txBox="1">
                <a:spLocks/>
              </p:cNvSpPr>
              <p:nvPr/>
            </p:nvSpPr>
            <p:spPr>
              <a:xfrm>
                <a:off x="457200" y="1066800"/>
                <a:ext cx="8229600" cy="5181601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 lvl="0"/>
                <a:r>
                  <a:rPr 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Part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2</a:t>
                </a:r>
                <a:r>
                  <a:rPr 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: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Fit</a:t>
                </a:r>
                <a:r>
                  <a:rPr lang="zh-CN" alt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cox</a:t>
                </a:r>
                <a:r>
                  <a:rPr lang="zh-CN" alt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model</a:t>
                </a:r>
                <a:r>
                  <a:rPr lang="zh-CN" alt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on</a:t>
                </a:r>
                <a:r>
                  <a:rPr lang="zh-CN" alt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test</a:t>
                </a:r>
                <a:r>
                  <a:rPr lang="zh-CN" alt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data</a:t>
                </a:r>
                <a:r>
                  <a:rPr lang="zh-CN" alt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set</a:t>
                </a:r>
              </a:p>
              <a:p>
                <a:endParaRPr lang="en-US" sz="2200" u="sng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r>
                  <a:rPr lang="en-US" sz="2200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Step </a:t>
                </a:r>
                <a:r>
                  <a:rPr lang="en-US" altLang="zh-CN" sz="2200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6</a:t>
                </a:r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: </a:t>
                </a:r>
              </a:p>
              <a:p>
                <a:pPr marL="342900" indent="-342900">
                  <a:spcBef>
                    <a:spcPct val="20000"/>
                  </a:spcBef>
                  <a:buFont typeface="Arial" charset="0"/>
                  <a:buChar char="•"/>
                  <a:defRPr/>
                </a:pP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For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each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of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the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20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models,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calculate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the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likelihood-ratio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test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(LRT)</a:t>
                </a:r>
                <a:r>
                  <a:rPr lang="zh-CN" altLang="en-US" sz="220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score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for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the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fitted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cox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model.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Repeat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until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every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part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has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been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a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test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set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once.</a:t>
                </a:r>
              </a:p>
              <a:p>
                <a:pPr marL="342900" indent="-342900">
                  <a:spcBef>
                    <a:spcPct val="20000"/>
                  </a:spcBef>
                  <a:buFont typeface="Arial" charset="0"/>
                  <a:buChar char="•"/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L="342900" indent="-342900">
                  <a:spcBef>
                    <a:spcPct val="20000"/>
                  </a:spcBef>
                  <a:buFont typeface="Arial" charset="0"/>
                  <a:buChar char="•"/>
                  <a:defRPr/>
                </a:pP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Calculate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the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geometric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mean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of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LRT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scores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for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each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candidate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threshold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200" i="1" smtClean="0">
                        <a:solidFill>
                          <a:srgbClr val="00703C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𝜏</m:t>
                    </m:r>
                  </m:oMath>
                </a14:m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and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choose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the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model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with</a:t>
                </a:r>
                <a14:m>
                  <m:oMath xmlns:m="http://schemas.openxmlformats.org/officeDocument/2006/math">
                    <m:r>
                      <a:rPr lang="zh-CN" altLang="en-US" sz="2200" b="0" i="0" smtClean="0">
                        <a:solidFill>
                          <a:srgbClr val="00703C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zh-CN" altLang="en-US" sz="2200" i="1">
                        <a:solidFill>
                          <a:srgbClr val="00703C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𝜏</m:t>
                    </m:r>
                    <m:r>
                      <a:rPr lang="zh-CN" altLang="en-US" sz="2200" b="0" i="1" smtClean="0">
                        <a:solidFill>
                          <a:srgbClr val="00703C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that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maximizes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the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mean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LRT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as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the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final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model.</a:t>
                </a: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lvl="0">
                  <a:spcBef>
                    <a:spcPct val="20000"/>
                  </a:spcBef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sz="17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066800"/>
                <a:ext cx="8229600" cy="5181601"/>
              </a:xfrm>
              <a:prstGeom prst="rect">
                <a:avLst/>
              </a:prstGeom>
              <a:blipFill rotWithShape="0">
                <a:blip r:embed="rId2"/>
                <a:stretch>
                  <a:fillRect l="-963" t="-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0966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913532"/>
            <a:ext cx="7924800" cy="808038"/>
          </a:xfrm>
        </p:spPr>
        <p:txBody>
          <a:bodyPr>
            <a:normAutofit/>
          </a:bodyPr>
          <a:lstStyle/>
          <a:p>
            <a:pPr algn="l"/>
            <a:r>
              <a:rPr lang="en-US" sz="2400" u="sng" dirty="0"/>
              <a:t>Part 3 classify the risk group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81000" y="1600200"/>
                <a:ext cx="8305800" cy="44935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>
                    <a:solidFill>
                      <a:srgbClr val="00703C"/>
                    </a:solidFill>
                    <a:latin typeface="Arial"/>
                    <a:cs typeface="Arial"/>
                  </a:rPr>
                  <a:t>In the whole dataset (the training set combine with the test set): </a:t>
                </a:r>
              </a:p>
              <a:p>
                <a:endParaRPr lang="en-US" sz="2200" dirty="0">
                  <a:solidFill>
                    <a:srgbClr val="00703C"/>
                  </a:solidFill>
                  <a:latin typeface="Arial"/>
                  <a:cs typeface="Arial"/>
                </a:endParaRPr>
              </a:p>
              <a:p>
                <a:pPr marL="342900" indent="-342900">
                  <a:buFont typeface="Arial"/>
                  <a:buChar char="•"/>
                </a:pPr>
                <a:r>
                  <a:rPr lang="en-US" sz="2200" dirty="0">
                    <a:solidFill>
                      <a:srgbClr val="00703C"/>
                    </a:solidFill>
                    <a:latin typeface="Arial"/>
                    <a:cs typeface="Arial"/>
                  </a:rPr>
                  <a:t>Calculate the cox-score for each gene Select the genes whose cox-score is greater or equal to . </a:t>
                </a:r>
              </a:p>
              <a:p>
                <a:pPr marL="342900" indent="-342900">
                  <a:buFont typeface="Arial"/>
                  <a:buChar char="•"/>
                </a:pPr>
                <a:r>
                  <a:rPr lang="en-US" sz="2200" dirty="0">
                    <a:solidFill>
                      <a:srgbClr val="00703C"/>
                    </a:solidFill>
                    <a:latin typeface="Arial"/>
                    <a:cs typeface="Arial"/>
                  </a:rPr>
                  <a:t>Perform PCA based on the selected genes</a:t>
                </a:r>
              </a:p>
              <a:p>
                <a:pPr marL="342900" indent="-342900">
                  <a:buFont typeface="Arial"/>
                  <a:buChar char="•"/>
                </a:pPr>
                <a:r>
                  <a:rPr lang="en-US" sz="2200" dirty="0">
                    <a:solidFill>
                      <a:srgbClr val="00703C"/>
                    </a:solidFill>
                    <a:latin typeface="Arial"/>
                    <a:cs typeface="Arial"/>
                  </a:rPr>
                  <a:t>Fit cox model to the first component of PCA score, get the estimated </a:t>
                </a:r>
                <a:endParaRPr lang="en-US" sz="2200" dirty="0">
                  <a:solidFill>
                    <a:srgbClr val="FF0000"/>
                  </a:solidFill>
                  <a:latin typeface="Arial"/>
                  <a:cs typeface="Arial"/>
                </a:endParaRPr>
              </a:p>
              <a:p>
                <a:pPr marL="342900" indent="-342900">
                  <a:buFont typeface="Arial"/>
                  <a:buChar char="•"/>
                </a:pPr>
                <a:r>
                  <a:rPr lang="en-US" sz="2200" dirty="0">
                    <a:solidFill>
                      <a:srgbClr val="00703C"/>
                    </a:solidFill>
                    <a:latin typeface="Arial"/>
                    <a:cs typeface="Arial"/>
                  </a:rPr>
                  <a:t>Use </a:t>
                </a:r>
                <a:r>
                  <a:rPr lang="en-US" sz="2200" dirty="0">
                    <a:solidFill>
                      <a:srgbClr val="FF0000"/>
                    </a:solidFill>
                    <a:latin typeface="Arial"/>
                    <a:cs typeface="Arial"/>
                  </a:rPr>
                  <a:t> </a:t>
                </a:r>
                <a:r>
                  <a:rPr lang="en-US" sz="2200" dirty="0">
                    <a:solidFill>
                      <a:srgbClr val="00703C"/>
                    </a:solidFill>
                    <a:latin typeface="Arial"/>
                    <a:cs typeface="Arial"/>
                  </a:rPr>
                  <a:t>score</a:t>
                </a:r>
                <a:r>
                  <a:rPr lang="en-US" sz="2200" dirty="0">
                    <a:solidFill>
                      <a:srgbClr val="FF0000"/>
                    </a:solidFill>
                    <a:latin typeface="Arial"/>
                    <a:cs typeface="Arial"/>
                  </a:rPr>
                  <a:t> </a:t>
                </a:r>
                <a:r>
                  <a:rPr lang="en-US" sz="2200" dirty="0">
                    <a:solidFill>
                      <a:srgbClr val="00703C"/>
                    </a:solidFill>
                    <a:latin typeface="Arial"/>
                    <a:cs typeface="Arial"/>
                  </a:rPr>
                  <a:t>as a classifier for each patient. If </a:t>
                </a:r>
                <a:r>
                  <a:rPr lang="en-US" sz="2200" dirty="0">
                    <a:solidFill>
                      <a:srgbClr val="FF0000"/>
                    </a:solidFill>
                    <a:latin typeface="Arial"/>
                    <a:cs typeface="Arial"/>
                  </a:rPr>
                  <a:t> </a:t>
                </a:r>
                <a:r>
                  <a:rPr lang="en-US" sz="2200" dirty="0">
                    <a:solidFill>
                      <a:srgbClr val="00703C"/>
                    </a:solidFill>
                    <a:latin typeface="Arial"/>
                    <a:cs typeface="Arial"/>
                  </a:rPr>
                  <a:t>score is positive, classified as high risk group; </a:t>
                </a:r>
              </a:p>
              <a:p>
                <a:r>
                  <a:rPr lang="en-US" sz="2200" dirty="0">
                    <a:solidFill>
                      <a:srgbClr val="00703C"/>
                    </a:solidFill>
                    <a:latin typeface="Arial"/>
                    <a:cs typeface="Arial"/>
                  </a:rPr>
                  <a:t>    if </a:t>
                </a:r>
                <a:r>
                  <a:rPr lang="en-US" sz="2200" dirty="0">
                    <a:solidFill>
                      <a:srgbClr val="FF0000"/>
                    </a:solidFill>
                    <a:latin typeface="Arial"/>
                    <a:cs typeface="Arial"/>
                  </a:rPr>
                  <a:t> </a:t>
                </a:r>
                <a:r>
                  <a:rPr lang="en-US" sz="2200" dirty="0">
                    <a:solidFill>
                      <a:srgbClr val="00703C"/>
                    </a:solidFill>
                    <a:latin typeface="Arial"/>
                    <a:cs typeface="Arial"/>
                  </a:rPr>
                  <a:t>score</a:t>
                </a:r>
                <a:r>
                  <a:rPr lang="en-US" sz="2200" dirty="0">
                    <a:solidFill>
                      <a:srgbClr val="FF0000"/>
                    </a:solidFill>
                    <a:latin typeface="Arial"/>
                    <a:cs typeface="Arial"/>
                  </a:rPr>
                  <a:t> </a:t>
                </a:r>
                <a:r>
                  <a:rPr lang="en-US" sz="2200" dirty="0">
                    <a:solidFill>
                      <a:srgbClr val="00703C"/>
                    </a:solidFill>
                    <a:latin typeface="Arial"/>
                    <a:cs typeface="Arial"/>
                  </a:rPr>
                  <a:t>score is negative, classified as low risk group</a:t>
                </a:r>
              </a:p>
              <a:p>
                <a:pPr marL="342900" indent="-342900">
                  <a:buFont typeface="Arial"/>
                  <a:buChar char="•"/>
                </a:pPr>
                <a:r>
                  <a:rPr lang="en-US" sz="2200" dirty="0">
                    <a:solidFill>
                      <a:srgbClr val="00703C"/>
                    </a:solidFill>
                    <a:latin typeface="Arial"/>
                    <a:cs typeface="Arial"/>
                  </a:rPr>
                  <a:t>Compare the survival rate (by Kaplan-Meier estimator) between the high/low risk group</a:t>
                </a:r>
              </a:p>
              <a:p>
                <a:endParaRPr lang="en-US" sz="2200" dirty="0">
                  <a:solidFill>
                    <a:srgbClr val="00703C"/>
                  </a:solidFill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600200"/>
                <a:ext cx="8305800" cy="449353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>
            <a:spLocks/>
          </p:cNvSpPr>
          <p:nvPr/>
        </p:nvSpPr>
        <p:spPr>
          <a:xfrm>
            <a:off x="0" y="274638"/>
            <a:ext cx="9144000" cy="792162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Methodology- Statistical Analyses</a:t>
            </a:r>
            <a:endParaRPr kumimoji="0" lang="en-US" sz="4000" b="1" i="0" u="none" strike="noStrike" kern="1200" cap="none" spc="0" normalizeH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220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C0CF3-90B9-49F7-BE2F-18D5F72EE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0633"/>
            <a:ext cx="8610600" cy="737191"/>
          </a:xfrm>
        </p:spPr>
        <p:txBody>
          <a:bodyPr>
            <a:normAutofit/>
          </a:bodyPr>
          <a:lstStyle/>
          <a:p>
            <a:r>
              <a:rPr lang="en-US" dirty="0"/>
              <a:t>C</a:t>
            </a:r>
            <a:r>
              <a:rPr lang="en-US" altLang="zh-CN" dirty="0"/>
              <a:t>urrent Result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A668D1-D296-4ACF-9B40-358DC83B98B3}"/>
              </a:ext>
            </a:extLst>
          </p:cNvPr>
          <p:cNvSpPr txBox="1"/>
          <p:nvPr/>
        </p:nvSpPr>
        <p:spPr>
          <a:xfrm>
            <a:off x="304800" y="747824"/>
            <a:ext cx="8534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703C"/>
                </a:solidFill>
                <a:latin typeface="Arial" charset="0"/>
                <a:cs typeface="Arial" charset="0"/>
              </a:rPr>
              <a:t>To better present the whole analysis procedure, we include the </a:t>
            </a:r>
            <a:r>
              <a:rPr lang="en-US" altLang="zh-CN" sz="2200" dirty="0">
                <a:solidFill>
                  <a:srgbClr val="00703C"/>
                </a:solidFill>
                <a:latin typeface="Arial" charset="0"/>
                <a:cs typeface="Arial" charset="0"/>
              </a:rPr>
              <a:t>following flow chart[8]</a:t>
            </a:r>
            <a:r>
              <a:rPr lang="en-US" sz="2200" dirty="0">
                <a:solidFill>
                  <a:srgbClr val="00703C"/>
                </a:solidFill>
                <a:latin typeface="Arial" charset="0"/>
                <a:cs typeface="Arial" charset="0"/>
              </a:rPr>
              <a:t>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8C4B03-24F0-4844-BF15-E74BE92D6D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383" y="1500936"/>
            <a:ext cx="7375233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481624"/>
      </p:ext>
    </p:extLst>
  </p:cSld>
  <p:clrMapOvr>
    <a:masterClrMapping/>
  </p:clrMapOvr>
</p:sld>
</file>

<file path=ppt/theme/theme1.xml><?xml version="1.0" encoding="utf-8"?>
<a:theme xmlns:a="http://schemas.openxmlformats.org/drawingml/2006/main" name="UNCCharlotte_template02 (1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UNCCharlotte_template02 (1)</Template>
  <TotalTime>1468</TotalTime>
  <Words>1389</Words>
  <Application>Microsoft Office PowerPoint</Application>
  <PresentationFormat>On-screen Show (4:3)</PresentationFormat>
  <Paragraphs>216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宋体</vt:lpstr>
      <vt:lpstr>Arial</vt:lpstr>
      <vt:lpstr>Calibri</vt:lpstr>
      <vt:lpstr>Cambria Math</vt:lpstr>
      <vt:lpstr>UNCCharlotte_template02 (1)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Part 3 classify the risk group  </vt:lpstr>
      <vt:lpstr>Current Result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UNC Charlotte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Title, Arial 44 bold</dc:title>
  <dc:creator>Cindy Jones</dc:creator>
  <cp:lastModifiedBy>Sha Yu</cp:lastModifiedBy>
  <cp:revision>74</cp:revision>
  <dcterms:created xsi:type="dcterms:W3CDTF">2014-04-28T15:04:37Z</dcterms:created>
  <dcterms:modified xsi:type="dcterms:W3CDTF">2017-10-30T22:33:27Z</dcterms:modified>
</cp:coreProperties>
</file>