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handoutMasterIdLst>
    <p:handoutMasterId r:id="rId48"/>
  </p:handoutMasterIdLst>
  <p:sldIdLst>
    <p:sldId id="312" r:id="rId2"/>
    <p:sldId id="313" r:id="rId3"/>
    <p:sldId id="314" r:id="rId4"/>
    <p:sldId id="315" r:id="rId5"/>
    <p:sldId id="316" r:id="rId6"/>
    <p:sldId id="317" r:id="rId7"/>
    <p:sldId id="318" r:id="rId8"/>
    <p:sldId id="301" r:id="rId9"/>
    <p:sldId id="302" r:id="rId10"/>
    <p:sldId id="303" r:id="rId11"/>
    <p:sldId id="319" r:id="rId12"/>
    <p:sldId id="274" r:id="rId13"/>
    <p:sldId id="275" r:id="rId14"/>
    <p:sldId id="279" r:id="rId15"/>
    <p:sldId id="280" r:id="rId16"/>
    <p:sldId id="281" r:id="rId17"/>
    <p:sldId id="284" r:id="rId18"/>
    <p:sldId id="282" r:id="rId19"/>
    <p:sldId id="285" r:id="rId20"/>
    <p:sldId id="289" r:id="rId21"/>
    <p:sldId id="320" r:id="rId22"/>
    <p:sldId id="321" r:id="rId23"/>
    <p:sldId id="290" r:id="rId24"/>
    <p:sldId id="293" r:id="rId25"/>
    <p:sldId id="294" r:id="rId26"/>
    <p:sldId id="304" r:id="rId27"/>
    <p:sldId id="324" r:id="rId28"/>
    <p:sldId id="329" r:id="rId29"/>
    <p:sldId id="323" r:id="rId30"/>
    <p:sldId id="306" r:id="rId31"/>
    <p:sldId id="308" r:id="rId32"/>
    <p:sldId id="333" r:id="rId33"/>
    <p:sldId id="326" r:id="rId34"/>
    <p:sldId id="327" r:id="rId35"/>
    <p:sldId id="328" r:id="rId36"/>
    <p:sldId id="330" r:id="rId37"/>
    <p:sldId id="331" r:id="rId38"/>
    <p:sldId id="332" r:id="rId39"/>
    <p:sldId id="334" r:id="rId40"/>
    <p:sldId id="335" r:id="rId41"/>
    <p:sldId id="336" r:id="rId42"/>
    <p:sldId id="338" r:id="rId43"/>
    <p:sldId id="339" r:id="rId44"/>
    <p:sldId id="340" r:id="rId45"/>
    <p:sldId id="322" r:id="rId46"/>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3C"/>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72" autoAdjust="0"/>
    <p:restoredTop sz="81937" autoAdjust="0"/>
  </p:normalViewPr>
  <p:slideViewPr>
    <p:cSldViewPr>
      <p:cViewPr>
        <p:scale>
          <a:sx n="78" d="100"/>
          <a:sy n="78" d="100"/>
        </p:scale>
        <p:origin x="1194"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69AB9A27-DD1B-412F-B42D-A65474D5A2C1}" type="datetimeFigureOut">
              <a:rPr lang="en-US" smtClean="0"/>
              <a:pPr/>
              <a:t>11/29/2017</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88AB5484-31D9-443A-AF8F-7E42192CDFDB}" type="slidenum">
              <a:rPr lang="en-US" smtClean="0"/>
              <a:pPr/>
              <a:t>‹#›</a:t>
            </a:fld>
            <a:endParaRPr lang="en-US"/>
          </a:p>
        </p:txBody>
      </p:sp>
    </p:spTree>
    <p:extLst>
      <p:ext uri="{BB962C8B-B14F-4D97-AF65-F5344CB8AC3E}">
        <p14:creationId xmlns:p14="http://schemas.microsoft.com/office/powerpoint/2010/main" val="33074687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5C5BEBE5-9359-7E43-846C-4840E4FCA625}" type="datetimeFigureOut">
              <a:rPr lang="en-US" smtClean="0"/>
              <a:t>11/29/2017</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91BA8A88-08D2-9F4C-89D9-3EDA54C547B0}" type="slidenum">
              <a:rPr lang="en-US" smtClean="0"/>
              <a:t>‹#›</a:t>
            </a:fld>
            <a:endParaRPr lang="en-US"/>
          </a:p>
        </p:txBody>
      </p:sp>
    </p:spTree>
    <p:extLst>
      <p:ext uri="{BB962C8B-B14F-4D97-AF65-F5344CB8AC3E}">
        <p14:creationId xmlns:p14="http://schemas.microsoft.com/office/powerpoint/2010/main" val="1065037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BA8A88-08D2-9F4C-89D9-3EDA54C547B0}" type="slidenum">
              <a:rPr lang="en-US" smtClean="0"/>
              <a:t>9</a:t>
            </a:fld>
            <a:endParaRPr lang="en-US"/>
          </a:p>
        </p:txBody>
      </p:sp>
    </p:spTree>
    <p:extLst>
      <p:ext uri="{BB962C8B-B14F-4D97-AF65-F5344CB8AC3E}">
        <p14:creationId xmlns:p14="http://schemas.microsoft.com/office/powerpoint/2010/main" val="1392766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BA8A88-08D2-9F4C-89D9-3EDA54C547B0}" type="slidenum">
              <a:rPr lang="en-US" smtClean="0"/>
              <a:t>15</a:t>
            </a:fld>
            <a:endParaRPr lang="en-US"/>
          </a:p>
        </p:txBody>
      </p:sp>
    </p:spTree>
    <p:extLst>
      <p:ext uri="{BB962C8B-B14F-4D97-AF65-F5344CB8AC3E}">
        <p14:creationId xmlns:p14="http://schemas.microsoft.com/office/powerpoint/2010/main" val="1971386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BA8A88-08D2-9F4C-89D9-3EDA54C547B0}" type="slidenum">
              <a:rPr lang="en-US" smtClean="0"/>
              <a:t>20</a:t>
            </a:fld>
            <a:endParaRPr lang="en-US"/>
          </a:p>
        </p:txBody>
      </p:sp>
    </p:spTree>
    <p:extLst>
      <p:ext uri="{BB962C8B-B14F-4D97-AF65-F5344CB8AC3E}">
        <p14:creationId xmlns:p14="http://schemas.microsoft.com/office/powerpoint/2010/main" val="632530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0" y="274638"/>
            <a:ext cx="9144000" cy="1143000"/>
          </a:xfrm>
        </p:spPr>
        <p:txBody>
          <a:bodyPr>
            <a:normAutofit/>
          </a:bodyPr>
          <a:lstStyle>
            <a:lvl1pPr>
              <a:defRPr sz="4000" b="1" baseline="0">
                <a:solidFill>
                  <a:srgbClr val="00703C"/>
                </a:solidFill>
                <a:latin typeface="Arial" pitchFamily="34" charset="0"/>
                <a:cs typeface="Arial" pitchFamily="34" charset="0"/>
              </a:defRPr>
            </a:lvl1pPr>
          </a:lstStyle>
          <a:p>
            <a:r>
              <a:rPr lang="en-US" dirty="0"/>
              <a:t>Slide title, level 1, Arial 40 pt bold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descr="UNCC_Logo_RGB.jpg"/>
          <p:cNvPicPr>
            <a:picLocks noChangeAspect="1"/>
          </p:cNvPicPr>
          <p:nvPr userDrawn="1"/>
        </p:nvPicPr>
        <p:blipFill>
          <a:blip r:embed="rId2" cstate="print"/>
          <a:stretch>
            <a:fillRect/>
          </a:stretch>
        </p:blipFill>
        <p:spPr>
          <a:xfrm>
            <a:off x="7162800" y="5909716"/>
            <a:ext cx="1638128" cy="728422"/>
          </a:xfrm>
          <a:prstGeom prst="rect">
            <a:avLst/>
          </a:prstGeom>
        </p:spPr>
      </p:pic>
      <p:sp>
        <p:nvSpPr>
          <p:cNvPr id="8" name="Title 1"/>
          <p:cNvSpPr>
            <a:spLocks noGrp="1"/>
          </p:cNvSpPr>
          <p:nvPr>
            <p:ph type="title" hasCustomPrompt="1"/>
          </p:nvPr>
        </p:nvSpPr>
        <p:spPr>
          <a:xfrm>
            <a:off x="0" y="274638"/>
            <a:ext cx="9144000" cy="1143000"/>
          </a:xfrm>
        </p:spPr>
        <p:txBody>
          <a:bodyPr>
            <a:normAutofit/>
          </a:bodyPr>
          <a:lstStyle>
            <a:lvl1pPr>
              <a:defRPr sz="4000" b="1" baseline="0">
                <a:solidFill>
                  <a:srgbClr val="00703C"/>
                </a:solidFill>
                <a:latin typeface="Arial" pitchFamily="34" charset="0"/>
                <a:cs typeface="Arial" pitchFamily="34" charset="0"/>
              </a:defRPr>
            </a:lvl1pPr>
          </a:lstStyle>
          <a:p>
            <a:r>
              <a:rPr lang="en-US" dirty="0"/>
              <a:t>Slide title, level 1, Arial 40 pt bold</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normAutofit/>
          </a:bodyPr>
          <a:lstStyle>
            <a:lvl1pPr algn="l">
              <a:defRPr sz="2800">
                <a:solidFill>
                  <a:srgbClr val="00703C"/>
                </a:solidFill>
                <a:latin typeface="Arial" pitchFamily="34" charset="0"/>
              </a:defRPr>
            </a:lvl1pPr>
            <a:lvl2pPr>
              <a:defRPr sz="2600" baseline="0">
                <a:solidFill>
                  <a:srgbClr val="00703C"/>
                </a:solidFill>
                <a:latin typeface="Arial" pitchFamily="34" charset="0"/>
              </a:defRPr>
            </a:lvl2pPr>
            <a:lvl3pPr>
              <a:defRPr sz="2600" baseline="0">
                <a:solidFill>
                  <a:srgbClr val="00703C"/>
                </a:solidFill>
                <a:latin typeface="Arial" pitchFamily="34" charset="0"/>
              </a:defRPr>
            </a:lvl3pPr>
            <a:lvl4pPr>
              <a:defRPr sz="2600" baseline="0">
                <a:solidFill>
                  <a:srgbClr val="00703C"/>
                </a:solidFill>
                <a:latin typeface="Arial" pitchFamily="34" charset="0"/>
              </a:defRPr>
            </a:lvl4pPr>
            <a:lvl5pPr>
              <a:defRPr sz="2600" baseline="0">
                <a:solidFill>
                  <a:srgbClr val="00703C"/>
                </a:solidFill>
                <a:latin typeface="Arial"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p:txBody>
      </p:sp>
      <p:sp>
        <p:nvSpPr>
          <p:cNvPr id="8" name="Title 1"/>
          <p:cNvSpPr>
            <a:spLocks noGrp="1"/>
          </p:cNvSpPr>
          <p:nvPr>
            <p:ph type="title" hasCustomPrompt="1"/>
          </p:nvPr>
        </p:nvSpPr>
        <p:spPr>
          <a:xfrm>
            <a:off x="0" y="274638"/>
            <a:ext cx="9144000" cy="1143000"/>
          </a:xfrm>
        </p:spPr>
        <p:txBody>
          <a:bodyPr>
            <a:normAutofit/>
          </a:bodyPr>
          <a:lstStyle>
            <a:lvl1pPr>
              <a:defRPr sz="4000" b="1" baseline="0">
                <a:solidFill>
                  <a:srgbClr val="00703C"/>
                </a:solidFill>
                <a:latin typeface="Arial" pitchFamily="34" charset="0"/>
                <a:cs typeface="Arial" pitchFamily="34" charset="0"/>
              </a:defRPr>
            </a:lvl1pPr>
          </a:lstStyle>
          <a:p>
            <a:r>
              <a:rPr lang="en-US" dirty="0"/>
              <a:t>Slide title, level 1, Arial 40 pt bold</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57200" y="1524000"/>
            <a:ext cx="4040188" cy="46021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p:txBody>
      </p:sp>
      <p:sp>
        <p:nvSpPr>
          <p:cNvPr id="6" name="Content Placeholder 5"/>
          <p:cNvSpPr>
            <a:spLocks noGrp="1"/>
          </p:cNvSpPr>
          <p:nvPr>
            <p:ph sz="quarter" idx="4"/>
          </p:nvPr>
        </p:nvSpPr>
        <p:spPr>
          <a:xfrm>
            <a:off x="4645025" y="1524000"/>
            <a:ext cx="4041775" cy="4602163"/>
          </a:xfrm>
        </p:spPr>
        <p:txBody>
          <a:bodyPr>
            <a:normAutofit/>
          </a:bodyPr>
          <a:lstStyle>
            <a:lvl1pPr algn="l">
              <a:defRPr sz="2800">
                <a:solidFill>
                  <a:srgbClr val="00703C"/>
                </a:solidFill>
                <a:latin typeface="Arial" pitchFamily="34" charset="0"/>
              </a:defRPr>
            </a:lvl1pPr>
            <a:lvl2pPr>
              <a:defRPr sz="2600" baseline="0">
                <a:solidFill>
                  <a:srgbClr val="00703C"/>
                </a:solidFill>
                <a:latin typeface="Arial" pitchFamily="34" charset="0"/>
              </a:defRPr>
            </a:lvl2pPr>
            <a:lvl3pPr>
              <a:defRPr sz="2600" baseline="0">
                <a:solidFill>
                  <a:srgbClr val="00703C"/>
                </a:solidFill>
                <a:latin typeface="Arial" pitchFamily="34" charset="0"/>
              </a:defRPr>
            </a:lvl3pPr>
            <a:lvl4pPr>
              <a:defRPr sz="2600" baseline="0">
                <a:solidFill>
                  <a:srgbClr val="00703C"/>
                </a:solidFill>
                <a:latin typeface="Arial" pitchFamily="34" charset="0"/>
              </a:defRPr>
            </a:lvl4pPr>
            <a:lvl5pPr>
              <a:defRPr sz="2600" baseline="0">
                <a:solidFill>
                  <a:srgbClr val="00703C"/>
                </a:solidFill>
                <a:latin typeface="Arial" pitchFamily="34"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1"/>
          <p:cNvSpPr>
            <a:spLocks noGrp="1"/>
          </p:cNvSpPr>
          <p:nvPr>
            <p:ph type="title" hasCustomPrompt="1"/>
          </p:nvPr>
        </p:nvSpPr>
        <p:spPr>
          <a:xfrm>
            <a:off x="0" y="274638"/>
            <a:ext cx="9144000" cy="1143000"/>
          </a:xfrm>
        </p:spPr>
        <p:txBody>
          <a:bodyPr>
            <a:normAutofit/>
          </a:bodyPr>
          <a:lstStyle>
            <a:lvl1pPr>
              <a:defRPr sz="4000" b="1" baseline="0">
                <a:solidFill>
                  <a:srgbClr val="00703C"/>
                </a:solidFill>
                <a:latin typeface="Arial" pitchFamily="34" charset="0"/>
                <a:cs typeface="Arial" pitchFamily="34" charset="0"/>
              </a:defRPr>
            </a:lvl1pPr>
          </a:lstStyle>
          <a:p>
            <a:r>
              <a:rPr lang="en-US" dirty="0"/>
              <a:t>Slide title, level 1, Arial 40 pt bold</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42D0-1383-D144-A10F-2C183D159351}"/>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6EDB4BD0-DF65-A148-9637-CB436D5E42EB}"/>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11E1B984-75EB-B14D-926F-CB005797BDDD}"/>
              </a:ext>
            </a:extLst>
          </p:cNvPr>
          <p:cNvSpPr>
            <a:spLocks noGrp="1"/>
          </p:cNvSpPr>
          <p:nvPr>
            <p:ph type="dt" sz="half" idx="10"/>
          </p:nvPr>
        </p:nvSpPr>
        <p:spPr/>
        <p:txBody>
          <a:bodyPr/>
          <a:lstStyle/>
          <a:p>
            <a:fld id="{5C9B6750-9F8D-8146-9C36-362E115E9550}" type="datetimeFigureOut">
              <a:rPr lang="en-US" smtClean="0"/>
              <a:t>11/29/2017</a:t>
            </a:fld>
            <a:endParaRPr lang="en-US"/>
          </a:p>
        </p:txBody>
      </p:sp>
      <p:sp>
        <p:nvSpPr>
          <p:cNvPr id="5" name="Footer Placeholder 4">
            <a:extLst>
              <a:ext uri="{FF2B5EF4-FFF2-40B4-BE49-F238E27FC236}">
                <a16:creationId xmlns:a16="http://schemas.microsoft.com/office/drawing/2014/main" id="{B6A8B6E1-1321-0B44-A4D3-75D2661E6B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21A063-423C-F74A-832F-C50A1D57D6C9}"/>
              </a:ext>
            </a:extLst>
          </p:cNvPr>
          <p:cNvSpPr>
            <a:spLocks noGrp="1"/>
          </p:cNvSpPr>
          <p:nvPr>
            <p:ph type="sldNum" sz="quarter" idx="12"/>
          </p:nvPr>
        </p:nvSpPr>
        <p:spPr/>
        <p:txBody>
          <a:bodyPr/>
          <a:lstStyle/>
          <a:p>
            <a:fld id="{2CBA147B-6709-6F45-B049-A0CC6C24210D}" type="slidenum">
              <a:rPr lang="en-US" smtClean="0"/>
              <a:t>‹#›</a:t>
            </a:fld>
            <a:endParaRPr lang="en-US"/>
          </a:p>
        </p:txBody>
      </p:sp>
    </p:spTree>
    <p:extLst>
      <p:ext uri="{BB962C8B-B14F-4D97-AF65-F5344CB8AC3E}">
        <p14:creationId xmlns:p14="http://schemas.microsoft.com/office/powerpoint/2010/main" val="141646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4718-6765-2C4D-90DE-1185371E68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875150-327B-EF41-A3DF-5289D5A3F73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D8A71-E0E2-2949-9D18-8A08A9CFF762}"/>
              </a:ext>
            </a:extLst>
          </p:cNvPr>
          <p:cNvSpPr>
            <a:spLocks noGrp="1"/>
          </p:cNvSpPr>
          <p:nvPr>
            <p:ph type="dt" sz="half" idx="10"/>
          </p:nvPr>
        </p:nvSpPr>
        <p:spPr/>
        <p:txBody>
          <a:bodyPr/>
          <a:lstStyle/>
          <a:p>
            <a:fld id="{5C9B6750-9F8D-8146-9C36-362E115E9550}" type="datetimeFigureOut">
              <a:rPr lang="en-US" smtClean="0"/>
              <a:t>11/29/2017</a:t>
            </a:fld>
            <a:endParaRPr lang="en-US"/>
          </a:p>
        </p:txBody>
      </p:sp>
      <p:sp>
        <p:nvSpPr>
          <p:cNvPr id="5" name="Footer Placeholder 4">
            <a:extLst>
              <a:ext uri="{FF2B5EF4-FFF2-40B4-BE49-F238E27FC236}">
                <a16:creationId xmlns:a16="http://schemas.microsoft.com/office/drawing/2014/main" id="{E932A32B-8FED-4C48-8C63-934775650F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56CC3-EDB4-F940-B082-5FCA26EEC512}"/>
              </a:ext>
            </a:extLst>
          </p:cNvPr>
          <p:cNvSpPr>
            <a:spLocks noGrp="1"/>
          </p:cNvSpPr>
          <p:nvPr>
            <p:ph type="sldNum" sz="quarter" idx="12"/>
          </p:nvPr>
        </p:nvSpPr>
        <p:spPr/>
        <p:txBody>
          <a:bodyPr/>
          <a:lstStyle/>
          <a:p>
            <a:fld id="{2CBA147B-6709-6F45-B049-A0CC6C24210D}" type="slidenum">
              <a:rPr lang="en-US" smtClean="0"/>
              <a:t>‹#›</a:t>
            </a:fld>
            <a:endParaRPr lang="en-US"/>
          </a:p>
        </p:txBody>
      </p:sp>
    </p:spTree>
    <p:extLst>
      <p:ext uri="{BB962C8B-B14F-4D97-AF65-F5344CB8AC3E}">
        <p14:creationId xmlns:p14="http://schemas.microsoft.com/office/powerpoint/2010/main" val="3862810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11" descr="UNCC_Logo_RGB.jpg"/>
          <p:cNvPicPr>
            <a:picLocks noChangeAspect="1"/>
          </p:cNvPicPr>
          <p:nvPr/>
        </p:nvPicPr>
        <p:blipFill>
          <a:blip r:embed="rId8" cstate="print"/>
          <a:stretch>
            <a:fillRect/>
          </a:stretch>
        </p:blipFill>
        <p:spPr>
          <a:xfrm>
            <a:off x="7162800" y="5909716"/>
            <a:ext cx="1638128" cy="728422"/>
          </a:xfrm>
          <a:prstGeom prst="rect">
            <a:avLst/>
          </a:prstGeom>
        </p:spPr>
      </p:pic>
      <p:sp>
        <p:nvSpPr>
          <p:cNvPr id="2" name="Title Placeholder 1"/>
          <p:cNvSpPr>
            <a:spLocks noGrp="1"/>
          </p:cNvSpPr>
          <p:nvPr>
            <p:ph type="title"/>
          </p:nvPr>
        </p:nvSpPr>
        <p:spPr>
          <a:xfrm>
            <a:off x="152400" y="274638"/>
            <a:ext cx="8763000" cy="1143000"/>
          </a:xfrm>
          <a:prstGeom prst="rect">
            <a:avLst/>
          </a:prstGeom>
        </p:spPr>
        <p:txBody>
          <a:bodyPr vert="horz" lIns="91440" tIns="45720" rIns="91440" bIns="45720" rtlCol="0" anchor="ctr">
            <a:normAutofit/>
          </a:bodyPr>
          <a:lstStyle/>
          <a:p>
            <a:r>
              <a:rPr lang="en-US" b="1" dirty="0">
                <a:solidFill>
                  <a:srgbClr val="006600"/>
                </a:solidFill>
                <a:latin typeface="Arial" pitchFamily="34" charset="0"/>
                <a:cs typeface="Arial" pitchFamily="34" charset="0"/>
              </a:rPr>
              <a:t>Presentation Title, Arial 44 bold</a:t>
            </a:r>
            <a:endParaRPr lang="en-US" dirty="0"/>
          </a:p>
        </p:txBody>
      </p:sp>
      <p:sp>
        <p:nvSpPr>
          <p:cNvPr id="3" name="Text Placeholder 2"/>
          <p:cNvSpPr>
            <a:spLocks noGrp="1"/>
          </p:cNvSpPr>
          <p:nvPr>
            <p:ph type="body" idx="1"/>
          </p:nvPr>
        </p:nvSpPr>
        <p:spPr>
          <a:xfrm>
            <a:off x="152400" y="5410200"/>
            <a:ext cx="8534400" cy="9445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en-US" sz="2400" dirty="0">
                <a:solidFill>
                  <a:srgbClr val="006600"/>
                </a:solidFill>
                <a:latin typeface="Arial" pitchFamily="34" charset="0"/>
                <a:cs typeface="Arial" pitchFamily="34" charset="0"/>
              </a:rPr>
              <a:t>				Day, Month 11, 2009</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a:solidFill>
                  <a:srgbClr val="006600"/>
                </a:solidFill>
                <a:latin typeface="Arial" pitchFamily="34" charset="0"/>
                <a:cs typeface="Arial" pitchFamily="34" charset="0"/>
              </a:rPr>
              <a:t>		   Enter presenter full name here – Arial 24 pt</a:t>
            </a:r>
          </a:p>
          <a:p>
            <a:pPr lvl="0"/>
            <a:endParaRPr lang="en-US" dirty="0"/>
          </a:p>
        </p:txBody>
      </p:sp>
      <p:cxnSp>
        <p:nvCxnSpPr>
          <p:cNvPr id="8" name="Straight Connector 7"/>
          <p:cNvCxnSpPr/>
          <p:nvPr/>
        </p:nvCxnSpPr>
        <p:spPr>
          <a:xfrm>
            <a:off x="457200" y="6553085"/>
            <a:ext cx="6553200" cy="1408"/>
          </a:xfrm>
          <a:prstGeom prst="line">
            <a:avLst/>
          </a:prstGeom>
          <a:ln w="31750">
            <a:solidFill>
              <a:srgbClr val="00703C"/>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5" r:id="rId1"/>
    <p:sldLayoutId id="2147483649" r:id="rId2"/>
    <p:sldLayoutId id="2147483652" r:id="rId3"/>
    <p:sldLayoutId id="2147483653" r:id="rId4"/>
    <p:sldLayoutId id="2147483656" r:id="rId5"/>
    <p:sldLayoutId id="2147483657" r:id="rId6"/>
  </p:sldLayoutIdLst>
  <p:txStyles>
    <p:titleStyle>
      <a:lvl1pPr algn="ctr" defTabSz="914400" rtl="0" eaLnBrk="1" latinLnBrk="0" hangingPunct="1">
        <a:spcBef>
          <a:spcPct val="0"/>
        </a:spcBef>
        <a:buNone/>
        <a:defRPr sz="4400" kern="1200" baseline="0">
          <a:solidFill>
            <a:srgbClr val="00703C"/>
          </a:solidFill>
          <a:latin typeface="+mj-lt"/>
          <a:ea typeface="+mj-ea"/>
          <a:cs typeface="+mj-cs"/>
        </a:defRPr>
      </a:lvl1pPr>
    </p:titleStyle>
    <p:body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3200" kern="1200" baseline="0">
          <a:solidFill>
            <a:srgbClr val="00703C"/>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github.com/ourteam2017/Bio_programmingI-"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81000" y="5867400"/>
            <a:ext cx="86106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8100" y="2743200"/>
            <a:ext cx="9144000" cy="1470025"/>
          </a:xfrm>
        </p:spPr>
        <p:txBody>
          <a:bodyPr>
            <a:normAutofit fontScale="90000"/>
          </a:bodyPr>
          <a:lstStyle/>
          <a:p>
            <a:r>
              <a:rPr lang="en-US" i="1" dirty="0"/>
              <a:t>Gene expression classifiers for relapse - free survival risk classification and outcome prediction in pediatric B - precursor acute lymphoblastic leukemia </a:t>
            </a:r>
            <a:endParaRPr lang="en-US" dirty="0"/>
          </a:p>
        </p:txBody>
      </p:sp>
      <p:sp>
        <p:nvSpPr>
          <p:cNvPr id="3" name="Subtitle 2"/>
          <p:cNvSpPr>
            <a:spLocks noGrp="1"/>
          </p:cNvSpPr>
          <p:nvPr>
            <p:ph type="subTitle" idx="4294967295"/>
          </p:nvPr>
        </p:nvSpPr>
        <p:spPr>
          <a:xfrm>
            <a:off x="0" y="5105400"/>
            <a:ext cx="9144000" cy="1143000"/>
          </a:xfrm>
        </p:spPr>
        <p:txBody>
          <a:bodyPr>
            <a:normAutofit/>
          </a:bodyPr>
          <a:lstStyle/>
          <a:p>
            <a:r>
              <a:rPr lang="en-US" sz="2400" dirty="0">
                <a:solidFill>
                  <a:srgbClr val="00703C"/>
                </a:solidFill>
                <a:latin typeface="Arial" pitchFamily="34" charset="0"/>
                <a:cs typeface="Arial" pitchFamily="34" charset="0"/>
              </a:rPr>
              <a:t>October 31, 2017</a:t>
            </a:r>
          </a:p>
          <a:p>
            <a:r>
              <a:rPr lang="en-US" sz="2400" dirty="0">
                <a:solidFill>
                  <a:srgbClr val="00703C"/>
                </a:solidFill>
                <a:latin typeface="Arial" pitchFamily="34" charset="0"/>
                <a:cs typeface="Arial" pitchFamily="34" charset="0"/>
              </a:rPr>
              <a:t>Mario </a:t>
            </a:r>
            <a:r>
              <a:rPr lang="en-US" sz="2400" dirty="0" err="1">
                <a:solidFill>
                  <a:srgbClr val="00703C"/>
                </a:solidFill>
                <a:latin typeface="Arial" pitchFamily="34" charset="0"/>
                <a:cs typeface="Arial" pitchFamily="34" charset="0"/>
              </a:rPr>
              <a:t>Barbé</a:t>
            </a:r>
            <a:r>
              <a:rPr lang="en-US" sz="2400" dirty="0">
                <a:solidFill>
                  <a:srgbClr val="00703C"/>
                </a:solidFill>
                <a:latin typeface="Arial" pitchFamily="34" charset="0"/>
                <a:cs typeface="Arial" pitchFamily="34" charset="0"/>
              </a:rPr>
              <a:t>, </a:t>
            </a:r>
            <a:r>
              <a:rPr lang="en-US" sz="2400" dirty="0">
                <a:latin typeface="Arial" pitchFamily="34" charset="0"/>
                <a:cs typeface="Arial" pitchFamily="34" charset="0"/>
              </a:rPr>
              <a:t>Olga Better, </a:t>
            </a:r>
            <a:r>
              <a:rPr lang="en-US" sz="2400" dirty="0" err="1">
                <a:latin typeface="Arial" pitchFamily="34" charset="0"/>
                <a:cs typeface="Arial" pitchFamily="34" charset="0"/>
              </a:rPr>
              <a:t>Peilin</a:t>
            </a:r>
            <a:r>
              <a:rPr lang="en-US" sz="2400" dirty="0">
                <a:latin typeface="Arial" pitchFamily="34" charset="0"/>
                <a:cs typeface="Arial" pitchFamily="34" charset="0"/>
              </a:rPr>
              <a:t> Chen, Sha Yu</a:t>
            </a:r>
            <a:endParaRPr lang="en-US" sz="2400" dirty="0">
              <a:solidFill>
                <a:srgbClr val="00703C"/>
              </a:solidFill>
              <a:latin typeface="Arial" pitchFamily="34" charset="0"/>
              <a:cs typeface="Arial" pitchFamily="34" charset="0"/>
            </a:endParaRPr>
          </a:p>
        </p:txBody>
      </p:sp>
      <p:pic>
        <p:nvPicPr>
          <p:cNvPr id="4" name="Picture 3" descr="CHHS_Logo_4c.jpg"/>
          <p:cNvPicPr>
            <a:picLocks noChangeAspect="1"/>
          </p:cNvPicPr>
          <p:nvPr/>
        </p:nvPicPr>
        <p:blipFill>
          <a:blip r:embed="rId2"/>
          <a:stretch>
            <a:fillRect/>
          </a:stretch>
        </p:blipFill>
        <p:spPr>
          <a:xfrm>
            <a:off x="2438400" y="381000"/>
            <a:ext cx="4276254" cy="1981200"/>
          </a:xfrm>
          <a:prstGeom prst="rect">
            <a:avLst/>
          </a:prstGeom>
          <a:noFill/>
          <a:ln>
            <a:noFill/>
          </a:ln>
        </p:spPr>
      </p:pic>
      <p:cxnSp>
        <p:nvCxnSpPr>
          <p:cNvPr id="6" name="Straight Connector 5"/>
          <p:cNvCxnSpPr/>
          <p:nvPr/>
        </p:nvCxnSpPr>
        <p:spPr>
          <a:xfrm>
            <a:off x="838200" y="6324600"/>
            <a:ext cx="7391400" cy="1588"/>
          </a:xfrm>
          <a:prstGeom prst="line">
            <a:avLst/>
          </a:prstGeom>
          <a:ln w="31750">
            <a:solidFill>
              <a:srgbClr val="00703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9038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4B76D9-0243-7D49-A881-03846CD2866F}"/>
              </a:ext>
            </a:extLst>
          </p:cNvPr>
          <p:cNvSpPr>
            <a:spLocks noGrp="1"/>
          </p:cNvSpPr>
          <p:nvPr>
            <p:ph idx="1"/>
          </p:nvPr>
        </p:nvSpPr>
        <p:spPr>
          <a:xfrm>
            <a:off x="457200" y="1295400"/>
            <a:ext cx="8229600" cy="4495800"/>
          </a:xfrm>
        </p:spPr>
        <p:txBody>
          <a:bodyPr>
            <a:noAutofit/>
          </a:bodyPr>
          <a:lstStyle/>
          <a:p>
            <a:pPr algn="l">
              <a:buFont typeface="Arial" panose="020B0604020202020204" pitchFamily="34" charset="0"/>
              <a:buChar char="•"/>
            </a:pPr>
            <a:r>
              <a:rPr lang="en-US" sz="2200" dirty="0">
                <a:solidFill>
                  <a:srgbClr val="006600"/>
                </a:solidFill>
                <a:latin typeface="Arial" panose="020B0604020202020204" pitchFamily="34" charset="0"/>
                <a:cs typeface="Arial" panose="020B0604020202020204" pitchFamily="34" charset="0"/>
              </a:rPr>
              <a:t>Second Method, using the </a:t>
            </a:r>
            <a:r>
              <a:rPr lang="en-US" sz="2200" u="sng" dirty="0">
                <a:solidFill>
                  <a:srgbClr val="006600"/>
                </a:solidFill>
                <a:latin typeface="Arial" panose="020B0604020202020204" pitchFamily="34" charset="0"/>
                <a:cs typeface="Arial" panose="020B0604020202020204" pitchFamily="34" charset="0"/>
              </a:rPr>
              <a:t>open source R </a:t>
            </a:r>
            <a:r>
              <a:rPr lang="en-US" sz="2200" dirty="0">
                <a:solidFill>
                  <a:srgbClr val="006600"/>
                </a:solidFill>
                <a:latin typeface="Arial" panose="020B0604020202020204" pitchFamily="34" charset="0"/>
                <a:cs typeface="Arial" panose="020B0604020202020204" pitchFamily="34" charset="0"/>
              </a:rPr>
              <a:t>to normalize the data set.</a:t>
            </a:r>
            <a:endParaRPr lang="en-US" sz="2200" b="1" u="sng" dirty="0">
              <a:solidFill>
                <a:srgbClr val="006600"/>
              </a:solidFill>
              <a:latin typeface="Arial" panose="020B0604020202020204" pitchFamily="34" charset="0"/>
              <a:cs typeface="Arial" panose="020B0604020202020204" pitchFamily="34" charset="0"/>
            </a:endParaRPr>
          </a:p>
          <a:p>
            <a:pPr marL="0" indent="0" algn="l"/>
            <a:r>
              <a:rPr lang="en-US" sz="2200" b="1" u="sng" dirty="0">
                <a:solidFill>
                  <a:srgbClr val="006600"/>
                </a:solidFill>
                <a:latin typeface="Arial" panose="020B0604020202020204" pitchFamily="34" charset="0"/>
                <a:cs typeface="Arial" panose="020B0604020202020204" pitchFamily="34" charset="0"/>
              </a:rPr>
              <a:t>Open Source R to Normalize the data Set:</a:t>
            </a:r>
            <a:r>
              <a:rPr lang="en-US" sz="2200" dirty="0">
                <a:solidFill>
                  <a:srgbClr val="006600"/>
                </a:solidFill>
                <a:latin typeface="Arial" panose="020B0604020202020204" pitchFamily="34" charset="0"/>
                <a:cs typeface="Arial" panose="020B0604020202020204" pitchFamily="34" charset="0"/>
              </a:rPr>
              <a:t> In order to reproduce the data to get the same results from source paper we need to find a way to normalize the data in the same mythology used in the literature.</a:t>
            </a:r>
          </a:p>
          <a:p>
            <a:pPr marL="0" indent="0" algn="l"/>
            <a:r>
              <a:rPr lang="en-US" sz="2200" dirty="0">
                <a:solidFill>
                  <a:srgbClr val="006600"/>
                </a:solidFill>
                <a:latin typeface="Arial" panose="020B0604020202020204" pitchFamily="34" charset="0"/>
                <a:cs typeface="Arial" panose="020B0604020202020204" pitchFamily="34" charset="0"/>
              </a:rPr>
              <a:t>-In order to do the normalization of the </a:t>
            </a:r>
            <a:r>
              <a:rPr lang="en-US" sz="2200" dirty="0" err="1">
                <a:solidFill>
                  <a:srgbClr val="006600"/>
                </a:solidFill>
                <a:latin typeface="Arial" panose="020B0604020202020204" pitchFamily="34" charset="0"/>
                <a:cs typeface="Arial" panose="020B0604020202020204" pitchFamily="34" charset="0"/>
              </a:rPr>
              <a:t>Affy</a:t>
            </a:r>
            <a:r>
              <a:rPr lang="en-US" sz="2200" dirty="0">
                <a:solidFill>
                  <a:srgbClr val="006600"/>
                </a:solidFill>
                <a:latin typeface="Arial" panose="020B0604020202020204" pitchFamily="34" charset="0"/>
                <a:cs typeface="Arial" panose="020B0604020202020204" pitchFamily="34" charset="0"/>
              </a:rPr>
              <a:t>-array data we used the open source </a:t>
            </a:r>
            <a:r>
              <a:rPr lang="en-US" sz="2200" dirty="0" err="1">
                <a:solidFill>
                  <a:srgbClr val="006600"/>
                </a:solidFill>
                <a:latin typeface="Arial" panose="020B0604020202020204" pitchFamily="34" charset="0"/>
                <a:cs typeface="Arial" panose="020B0604020202020204" pitchFamily="34" charset="0"/>
              </a:rPr>
              <a:t>bioLite</a:t>
            </a:r>
            <a:r>
              <a:rPr lang="en-US" sz="2200" dirty="0">
                <a:solidFill>
                  <a:srgbClr val="006600"/>
                </a:solidFill>
                <a:latin typeface="Arial" panose="020B0604020202020204" pitchFamily="34" charset="0"/>
                <a:cs typeface="Arial" panose="020B0604020202020204" pitchFamily="34" charset="0"/>
              </a:rPr>
              <a:t> package.</a:t>
            </a:r>
          </a:p>
          <a:p>
            <a:pPr marL="0" indent="0" algn="l"/>
            <a:r>
              <a:rPr lang="en-US" sz="2200" dirty="0">
                <a:solidFill>
                  <a:srgbClr val="006600"/>
                </a:solidFill>
                <a:latin typeface="Arial" panose="020B0604020202020204" pitchFamily="34" charset="0"/>
                <a:cs typeface="Arial" panose="020B0604020202020204" pitchFamily="34" charset="0"/>
              </a:rPr>
              <a:t>-This package was not used in the source paper, thus creating a novel method to normalize the data to achieve same results.</a:t>
            </a:r>
          </a:p>
          <a:p>
            <a:pPr marL="0" indent="0"/>
            <a:endParaRPr lang="en-US" sz="2200" b="1" u="sng" dirty="0">
              <a:solidFill>
                <a:schemeClr val="accent6">
                  <a:lumMod val="75000"/>
                </a:schemeClr>
              </a:solidFill>
              <a:latin typeface="Arial" panose="020B0604020202020204" pitchFamily="34" charset="0"/>
              <a:cs typeface="Arial" panose="020B0604020202020204" pitchFamily="34" charset="0"/>
            </a:endParaRPr>
          </a:p>
        </p:txBody>
      </p:sp>
      <p:sp>
        <p:nvSpPr>
          <p:cNvPr id="5" name="Title 4">
            <a:extLst>
              <a:ext uri="{FF2B5EF4-FFF2-40B4-BE49-F238E27FC236}">
                <a16:creationId xmlns:a16="http://schemas.microsoft.com/office/drawing/2014/main" id="{8512FE17-FCC2-C446-9C33-2F494002F45E}"/>
              </a:ext>
            </a:extLst>
          </p:cNvPr>
          <p:cNvSpPr>
            <a:spLocks noGrp="1"/>
          </p:cNvSpPr>
          <p:nvPr>
            <p:ph type="title"/>
          </p:nvPr>
        </p:nvSpPr>
        <p:spPr>
          <a:xfrm>
            <a:off x="533400" y="304800"/>
            <a:ext cx="7543800" cy="1066800"/>
          </a:xfrm>
        </p:spPr>
        <p:txBody>
          <a:bodyPr>
            <a:normAutofit/>
          </a:bodyPr>
          <a:lstStyle/>
          <a:p>
            <a:pPr lvl="0">
              <a:defRPr/>
            </a:pPr>
            <a:r>
              <a:rPr lang="en-US" sz="4000" b="1" dirty="0">
                <a:solidFill>
                  <a:srgbClr val="008000"/>
                </a:solidFill>
                <a:latin typeface="Arial" pitchFamily="34" charset="0"/>
                <a:cs typeface="Arial" pitchFamily="34" charset="0"/>
              </a:rPr>
              <a:t>Innovations</a:t>
            </a:r>
          </a:p>
        </p:txBody>
      </p:sp>
    </p:spTree>
    <p:extLst>
      <p:ext uri="{BB962C8B-B14F-4D97-AF65-F5344CB8AC3E}">
        <p14:creationId xmlns:p14="http://schemas.microsoft.com/office/powerpoint/2010/main" val="602933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274638"/>
            <a:ext cx="9144000" cy="1143000"/>
          </a:xfrm>
          <a:prstGeom prst="rect">
            <a:avLst/>
          </a:prstGeom>
        </p:spPr>
        <p:txBody>
          <a:bodyPr>
            <a:normAutofit/>
          </a:bodyPr>
          <a:lstStyle/>
          <a:p>
            <a:pPr lvl="0" algn="ctr">
              <a:spcBef>
                <a:spcPct val="0"/>
              </a:spcBef>
              <a:defRPr/>
            </a:pPr>
            <a:r>
              <a:rPr lang="en-US" sz="4000" b="1" dirty="0">
                <a:solidFill>
                  <a:srgbClr val="008000"/>
                </a:solidFill>
                <a:latin typeface="Arial" pitchFamily="34" charset="0"/>
                <a:cs typeface="Arial" pitchFamily="34" charset="0"/>
              </a:rPr>
              <a:t>Methodology</a:t>
            </a:r>
            <a:endParaRPr kumimoji="0" lang="en-US" sz="4000" b="1" i="0" u="none" strike="noStrike" kern="1200" cap="none" spc="0" normalizeH="0" noProof="0" dirty="0">
              <a:ln>
                <a:noFill/>
              </a:ln>
              <a:solidFill>
                <a:srgbClr val="008000"/>
              </a:solidFill>
              <a:effectLst/>
              <a:uLnTx/>
              <a:uFillTx/>
              <a:latin typeface="Arial" pitchFamily="34" charset="0"/>
              <a:ea typeface="+mj-ea"/>
              <a:cs typeface="Arial" pitchFamily="34" charset="0"/>
            </a:endParaRPr>
          </a:p>
        </p:txBody>
      </p:sp>
      <p:sp>
        <p:nvSpPr>
          <p:cNvPr id="3" name="Content Placeholder 2"/>
          <p:cNvSpPr txBox="1">
            <a:spLocks/>
          </p:cNvSpPr>
          <p:nvPr/>
        </p:nvSpPr>
        <p:spPr>
          <a:xfrm>
            <a:off x="457200" y="1295401"/>
            <a:ext cx="8229600" cy="4953000"/>
          </a:xfrm>
          <a:prstGeom prst="rect">
            <a:avLst/>
          </a:prstGeom>
        </p:spPr>
        <p:txBody>
          <a:bodyPr>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1" i="1" u="sng" strike="noStrike" kern="1200" cap="none" spc="0" normalizeH="0" noProof="0" dirty="0">
              <a:ln>
                <a:noFill/>
              </a:ln>
              <a:solidFill>
                <a:srgbClr val="00703C"/>
              </a:solidFill>
              <a:effectLst/>
              <a:uLnTx/>
              <a:uFillTx/>
              <a:latin typeface="Arial" pitchFamily="34" charset="0"/>
              <a:cs typeface="Arial" pitchFamily="34" charset="0"/>
            </a:endParaRPr>
          </a:p>
          <a:p>
            <a:pPr marL="342900" lvl="0"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rPr>
              <a:t>Gene expression data</a:t>
            </a:r>
          </a:p>
          <a:p>
            <a:pPr marL="800100" lvl="1"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rPr>
              <a:t>FTP Download of CEL files from TARGET ALL repository</a:t>
            </a:r>
          </a:p>
          <a:p>
            <a:pPr marL="800100" lvl="1"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rPr>
              <a:t>Read files and normalize </a:t>
            </a:r>
            <a:r>
              <a:rPr lang="en-US" sz="2200" dirty="0">
                <a:solidFill>
                  <a:srgbClr val="00703C"/>
                </a:solidFill>
                <a:latin typeface="Arial" pitchFamily="34" charset="0"/>
                <a:cs typeface="Arial" pitchFamily="34" charset="0"/>
                <a:sym typeface="Wingdings"/>
              </a:rPr>
              <a:t></a:t>
            </a:r>
            <a:endParaRPr lang="en-US" sz="2200" dirty="0">
              <a:solidFill>
                <a:srgbClr val="00703C"/>
              </a:solidFill>
              <a:latin typeface="Arial" pitchFamily="34" charset="0"/>
              <a:cs typeface="Arial" pitchFamily="34" charset="0"/>
            </a:endParaRPr>
          </a:p>
          <a:p>
            <a:pPr marL="1257300" lvl="2"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rPr>
              <a:t> Apply robust multi-array average (RMA)</a:t>
            </a:r>
          </a:p>
          <a:p>
            <a:pPr marL="800100" lvl="1"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rPr>
              <a:t>Filter probes </a:t>
            </a:r>
          </a:p>
          <a:p>
            <a:pPr marL="1257300" lvl="2"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rPr>
              <a:t>Exhibiting little variation</a:t>
            </a:r>
          </a:p>
          <a:p>
            <a:pPr marL="1257300" lvl="2"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rPr>
              <a:t>Consistently low signal across the samples</a:t>
            </a:r>
          </a:p>
          <a:p>
            <a:pPr marL="1257300" lvl="2" indent="-342900">
              <a:spcBef>
                <a:spcPct val="20000"/>
              </a:spcBef>
              <a:buFont typeface="Arial" panose="020B0604020202020204" pitchFamily="34" charset="0"/>
              <a:buChar char="•"/>
              <a:defRPr/>
            </a:pPr>
            <a:endParaRPr lang="en-US" sz="2200" dirty="0">
              <a:solidFill>
                <a:srgbClr val="00703C"/>
              </a:solidFill>
              <a:latin typeface="Arial" pitchFamily="34" charset="0"/>
              <a:cs typeface="Arial" pitchFamily="34" charset="0"/>
            </a:endParaRPr>
          </a:p>
          <a:p>
            <a:pPr marL="342900"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rPr>
              <a:t>Clinical data</a:t>
            </a:r>
          </a:p>
          <a:p>
            <a:pPr marL="800100" lvl="1"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rPr>
              <a:t>FTP Download</a:t>
            </a:r>
          </a:p>
          <a:p>
            <a:pPr marL="800100" lvl="1"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rPr>
              <a:t>Merge with Gene expression data set</a:t>
            </a: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1700" dirty="0">
              <a:solidFill>
                <a:srgbClr val="00703C"/>
              </a:solidFill>
              <a:latin typeface="Arial" pitchFamily="34" charset="0"/>
              <a:cs typeface="Arial" pitchFamily="34" charset="0"/>
            </a:endParaRPr>
          </a:p>
        </p:txBody>
      </p:sp>
    </p:spTree>
    <p:extLst>
      <p:ext uri="{BB962C8B-B14F-4D97-AF65-F5344CB8AC3E}">
        <p14:creationId xmlns:p14="http://schemas.microsoft.com/office/powerpoint/2010/main" val="1330949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274638"/>
            <a:ext cx="9144000" cy="792162"/>
          </a:xfrm>
          <a:prstGeom prst="rect">
            <a:avLst/>
          </a:prstGeom>
        </p:spPr>
        <p:txBody>
          <a:bodyPr>
            <a:normAutofit/>
          </a:bodyPr>
          <a:lstStyle/>
          <a:p>
            <a:pPr lvl="0" algn="ctr">
              <a:spcBef>
                <a:spcPct val="0"/>
              </a:spcBef>
              <a:defRPr/>
            </a:pPr>
            <a:r>
              <a:rPr lang="en-US" sz="4000" b="1" dirty="0">
                <a:solidFill>
                  <a:srgbClr val="008000"/>
                </a:solidFill>
                <a:latin typeface="Arial" pitchFamily="34" charset="0"/>
                <a:cs typeface="Arial" pitchFamily="34" charset="0"/>
              </a:rPr>
              <a:t>Methodology- Statistical Analyses</a:t>
            </a:r>
            <a:endParaRPr kumimoji="0" lang="en-US" sz="4000" b="1" i="0" u="none" strike="noStrike" kern="1200" cap="none" spc="0" normalizeH="0" noProof="0" dirty="0">
              <a:ln>
                <a:noFill/>
              </a:ln>
              <a:solidFill>
                <a:srgbClr val="008000"/>
              </a:solidFill>
              <a:effectLst/>
              <a:uLnTx/>
              <a:uFillTx/>
              <a:latin typeface="Arial" pitchFamily="34" charset="0"/>
              <a:ea typeface="+mj-ea"/>
              <a:cs typeface="Arial" pitchFamily="34" charset="0"/>
            </a:endParaRPr>
          </a:p>
        </p:txBody>
      </p:sp>
      <mc:AlternateContent xmlns:mc="http://schemas.openxmlformats.org/markup-compatibility/2006" xmlns:a14="http://schemas.microsoft.com/office/drawing/2010/main">
        <mc:Choice Requires="a14">
          <p:sp>
            <p:nvSpPr>
              <p:cNvPr id="3" name="Content Placeholder 2"/>
              <p:cNvSpPr txBox="1">
                <a:spLocks/>
              </p:cNvSpPr>
              <p:nvPr/>
            </p:nvSpPr>
            <p:spPr>
              <a:xfrm>
                <a:off x="38100" y="1066800"/>
                <a:ext cx="9067800" cy="5410200"/>
              </a:xfrm>
              <a:prstGeom prst="rect">
                <a:avLst/>
              </a:prstGeom>
            </p:spPr>
            <p:txBody>
              <a:bodyPr>
                <a:noAutofit/>
              </a:bodyPr>
              <a:lstStyle/>
              <a:p>
                <a:pPr marR="0" lvl="0" algn="l" defTabSz="914400" rtl="0" eaLnBrk="1" fontAlgn="auto" latinLnBrk="0" hangingPunct="1">
                  <a:lnSpc>
                    <a:spcPct val="100000"/>
                  </a:lnSpc>
                  <a:spcBef>
                    <a:spcPct val="20000"/>
                  </a:spcBef>
                  <a:spcAft>
                    <a:spcPts val="0"/>
                  </a:spcAft>
                  <a:buClrTx/>
                  <a:buSzTx/>
                  <a:tabLst/>
                  <a:defRPr/>
                </a:pPr>
                <a:r>
                  <a:rPr lang="en-US" altLang="zh-CN" sz="2200" dirty="0">
                    <a:solidFill>
                      <a:srgbClr val="00703C"/>
                    </a:solidFill>
                    <a:latin typeface="Arial" charset="0"/>
                    <a:ea typeface="Arial" charset="0"/>
                    <a:cs typeface="Arial" charset="0"/>
                  </a:rPr>
                  <a:t>Randomly</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partition</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the</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sample</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into</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5</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parts,</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balanced</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to</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preserve</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the</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proportions</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of</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key</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sample</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characteristics.</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Combine</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4</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parts</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to</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serve</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as</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training</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set</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and</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hold</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one</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part</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out</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as</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test</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set</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(5-fold</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cross</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validation).</a:t>
                </a:r>
                <a:endParaRPr lang="en-US" sz="2200" dirty="0">
                  <a:solidFill>
                    <a:srgbClr val="00703C"/>
                  </a:solidFill>
                  <a:latin typeface="Arial" charset="0"/>
                  <a:ea typeface="Arial" charset="0"/>
                  <a:cs typeface="Arial" charset="0"/>
                </a:endParaRPr>
              </a:p>
              <a:p>
                <a:pPr marR="0" lvl="0" algn="l" defTabSz="914400" rtl="0" eaLnBrk="1" fontAlgn="auto" latinLnBrk="0" hangingPunct="1">
                  <a:lnSpc>
                    <a:spcPct val="100000"/>
                  </a:lnSpc>
                  <a:spcBef>
                    <a:spcPct val="20000"/>
                  </a:spcBef>
                  <a:spcAft>
                    <a:spcPts val="0"/>
                  </a:spcAft>
                  <a:buClrTx/>
                  <a:buSzTx/>
                  <a:tabLst/>
                  <a:defRPr/>
                </a:pPr>
                <a:r>
                  <a:rPr lang="en-US" sz="2200" b="1" i="1" u="sng" dirty="0">
                    <a:solidFill>
                      <a:srgbClr val="00703C"/>
                    </a:solidFill>
                    <a:latin typeface="Arial" charset="0"/>
                    <a:ea typeface="Arial" charset="0"/>
                    <a:cs typeface="Arial" charset="0"/>
                  </a:rPr>
                  <a:t>Part 1: Build Prediction Model</a:t>
                </a:r>
                <a:r>
                  <a:rPr lang="zh-CN" altLang="en-US" sz="2200" b="1" i="1" u="sng" dirty="0">
                    <a:solidFill>
                      <a:srgbClr val="00703C"/>
                    </a:solidFill>
                    <a:latin typeface="Arial" charset="0"/>
                    <a:ea typeface="Arial" charset="0"/>
                    <a:cs typeface="Arial" charset="0"/>
                  </a:rPr>
                  <a:t> </a:t>
                </a:r>
                <a:r>
                  <a:rPr lang="en-US" altLang="zh-CN" sz="2200" b="1" i="1" u="sng" dirty="0">
                    <a:solidFill>
                      <a:srgbClr val="00703C"/>
                    </a:solidFill>
                    <a:latin typeface="Arial" charset="0"/>
                    <a:ea typeface="Arial" charset="0"/>
                    <a:cs typeface="Arial" charset="0"/>
                  </a:rPr>
                  <a:t>on</a:t>
                </a:r>
                <a:r>
                  <a:rPr lang="zh-CN" altLang="en-US" sz="2200" b="1" i="1" u="sng" dirty="0">
                    <a:solidFill>
                      <a:srgbClr val="00703C"/>
                    </a:solidFill>
                    <a:latin typeface="Arial" charset="0"/>
                    <a:ea typeface="Arial" charset="0"/>
                    <a:cs typeface="Arial" charset="0"/>
                  </a:rPr>
                  <a:t> </a:t>
                </a:r>
                <a:r>
                  <a:rPr lang="en-US" altLang="zh-CN" sz="2200" b="1" i="1" u="sng" dirty="0">
                    <a:solidFill>
                      <a:srgbClr val="00703C"/>
                    </a:solidFill>
                    <a:latin typeface="Arial" charset="0"/>
                    <a:ea typeface="Arial" charset="0"/>
                    <a:cs typeface="Arial" charset="0"/>
                  </a:rPr>
                  <a:t>training</a:t>
                </a:r>
                <a:r>
                  <a:rPr lang="zh-CN" altLang="en-US" sz="2200" b="1" i="1" u="sng" dirty="0">
                    <a:solidFill>
                      <a:srgbClr val="00703C"/>
                    </a:solidFill>
                    <a:latin typeface="Arial" charset="0"/>
                    <a:ea typeface="Arial" charset="0"/>
                    <a:cs typeface="Arial" charset="0"/>
                  </a:rPr>
                  <a:t> </a:t>
                </a:r>
                <a:r>
                  <a:rPr lang="en-US" altLang="zh-CN" sz="2200" b="1" i="1" u="sng" dirty="0">
                    <a:solidFill>
                      <a:srgbClr val="00703C"/>
                    </a:solidFill>
                    <a:latin typeface="Arial" charset="0"/>
                    <a:ea typeface="Arial" charset="0"/>
                    <a:cs typeface="Arial" charset="0"/>
                  </a:rPr>
                  <a:t>data</a:t>
                </a:r>
                <a:r>
                  <a:rPr lang="zh-CN" altLang="en-US" sz="2200" b="1" i="1" u="sng" dirty="0">
                    <a:solidFill>
                      <a:srgbClr val="00703C"/>
                    </a:solidFill>
                    <a:latin typeface="Arial" charset="0"/>
                    <a:ea typeface="Arial" charset="0"/>
                    <a:cs typeface="Arial" charset="0"/>
                  </a:rPr>
                  <a:t> </a:t>
                </a:r>
                <a:r>
                  <a:rPr lang="en-US" altLang="zh-CN" sz="2200" b="1" i="1" u="sng" dirty="0">
                    <a:solidFill>
                      <a:srgbClr val="00703C"/>
                    </a:solidFill>
                    <a:latin typeface="Arial" charset="0"/>
                    <a:ea typeface="Arial" charset="0"/>
                    <a:cs typeface="Arial" charset="0"/>
                  </a:rPr>
                  <a:t>set</a:t>
                </a:r>
                <a:endParaRPr lang="en-US" sz="2200" dirty="0">
                  <a:solidFill>
                    <a:srgbClr val="00703C"/>
                  </a:solidFill>
                  <a:latin typeface="Arial" charset="0"/>
                  <a:ea typeface="Arial" charset="0"/>
                  <a:cs typeface="Arial" charset="0"/>
                </a:endParaRPr>
              </a:p>
              <a:p>
                <a:r>
                  <a:rPr lang="en-US" sz="2200" u="sng" dirty="0">
                    <a:solidFill>
                      <a:srgbClr val="00703C"/>
                    </a:solidFill>
                    <a:latin typeface="Arial" charset="0"/>
                    <a:ea typeface="Arial" charset="0"/>
                    <a:cs typeface="Arial" charset="0"/>
                  </a:rPr>
                  <a:t>Step 1</a:t>
                </a:r>
                <a:r>
                  <a:rPr lang="en-US" sz="2200" dirty="0">
                    <a:solidFill>
                      <a:srgbClr val="00703C"/>
                    </a:solidFill>
                    <a:latin typeface="Arial" charset="0"/>
                    <a:ea typeface="Arial" charset="0"/>
                    <a:cs typeface="Arial" charset="0"/>
                  </a:rPr>
                  <a:t>: </a:t>
                </a:r>
              </a:p>
              <a:p>
                <a:pPr marL="342900" indent="-342900">
                  <a:buFont typeface="Arial" charset="0"/>
                  <a:buChar char="•"/>
                </a:pPr>
                <a:r>
                  <a:rPr lang="en-US" altLang="zh-CN" sz="2200" dirty="0">
                    <a:solidFill>
                      <a:srgbClr val="00703C"/>
                    </a:solidFill>
                    <a:latin typeface="Arial" charset="0"/>
                    <a:ea typeface="Arial" charset="0"/>
                    <a:cs typeface="Arial" charset="0"/>
                  </a:rPr>
                  <a:t>Use</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training</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data</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to</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c</a:t>
                </a:r>
                <a:r>
                  <a:rPr lang="en-US" sz="2200" dirty="0">
                    <a:solidFill>
                      <a:srgbClr val="00703C"/>
                    </a:solidFill>
                    <a:latin typeface="Arial" charset="0"/>
                    <a:ea typeface="Arial" charset="0"/>
                    <a:cs typeface="Arial" charset="0"/>
                  </a:rPr>
                  <a:t>alculate the </a:t>
                </a:r>
                <a:r>
                  <a:rPr lang="en-US" sz="2200" u="sng" dirty="0">
                    <a:solidFill>
                      <a:srgbClr val="00703C"/>
                    </a:solidFill>
                    <a:latin typeface="Arial" charset="0"/>
                    <a:ea typeface="Arial" charset="0"/>
                    <a:cs typeface="Arial" charset="0"/>
                  </a:rPr>
                  <a:t>cox-score</a:t>
                </a:r>
                <a:r>
                  <a:rPr lang="en-US" sz="2200" dirty="0">
                    <a:solidFill>
                      <a:srgbClr val="00703C"/>
                    </a:solidFill>
                    <a:latin typeface="Arial" charset="0"/>
                    <a:ea typeface="Arial" charset="0"/>
                    <a:cs typeface="Arial" charset="0"/>
                  </a:rPr>
                  <a:t> for </a:t>
                </a:r>
                <a:r>
                  <a:rPr lang="en-US" altLang="zh-CN" sz="2200" dirty="0">
                    <a:solidFill>
                      <a:srgbClr val="00703C"/>
                    </a:solidFill>
                    <a:latin typeface="Arial" charset="0"/>
                    <a:ea typeface="Arial" charset="0"/>
                    <a:cs typeface="Arial" charset="0"/>
                  </a:rPr>
                  <a:t>each</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gene.</a:t>
                </a:r>
              </a:p>
              <a:p>
                <a:pPr marL="342900" indent="-342900">
                  <a:buFont typeface="Arial" charset="0"/>
                  <a:buChar char="•"/>
                </a:pPr>
                <a:r>
                  <a:rPr lang="en-US" altLang="zh-CN" sz="2200" dirty="0">
                    <a:solidFill>
                      <a:srgbClr val="00703C"/>
                    </a:solidFill>
                    <a:latin typeface="Arial" charset="0"/>
                    <a:ea typeface="Arial" charset="0"/>
                    <a:cs typeface="Arial" charset="0"/>
                  </a:rPr>
                  <a:t>Denote</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the</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cox-score</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for</a:t>
                </a:r>
                <a:r>
                  <a:rPr lang="zh-CN" altLang="en-US" sz="2200" dirty="0">
                    <a:solidFill>
                      <a:srgbClr val="00703C"/>
                    </a:solidFill>
                    <a:latin typeface="Arial" charset="0"/>
                    <a:ea typeface="Arial" charset="0"/>
                    <a:cs typeface="Arial" charset="0"/>
                  </a:rPr>
                  <a:t> </a:t>
                </a:r>
                <a:r>
                  <a:rPr lang="en-US" sz="2200" dirty="0">
                    <a:solidFill>
                      <a:srgbClr val="00703C"/>
                    </a:solidFill>
                    <a:latin typeface="Arial" charset="0"/>
                    <a:ea typeface="Arial" charset="0"/>
                    <a:cs typeface="Arial" charset="0"/>
                  </a:rPr>
                  <a:t>the 𝑖𝑡h gene by </a:t>
                </a:r>
                <a14:m>
                  <m:oMath xmlns:m="http://schemas.openxmlformats.org/officeDocument/2006/math">
                    <m:sSub>
                      <m:sSubPr>
                        <m:ctrlPr>
                          <a:rPr lang="en-US" sz="2200" i="1" smtClean="0">
                            <a:solidFill>
                              <a:srgbClr val="00703C"/>
                            </a:solidFill>
                            <a:latin typeface="Cambria Math" panose="02040503050406030204" pitchFamily="18" charset="0"/>
                            <a:ea typeface="Arial" charset="0"/>
                            <a:cs typeface="Arial" charset="0"/>
                          </a:rPr>
                        </m:ctrlPr>
                      </m:sSubPr>
                      <m:e>
                        <m:r>
                          <a:rPr lang="en-US" sz="2200" b="0" i="1" smtClean="0">
                            <a:solidFill>
                              <a:srgbClr val="00703C"/>
                            </a:solidFill>
                            <a:latin typeface="Cambria Math" charset="0"/>
                            <a:ea typeface="Arial" charset="0"/>
                            <a:cs typeface="Arial" charset="0"/>
                          </a:rPr>
                          <m:t>h</m:t>
                        </m:r>
                      </m:e>
                      <m:sub>
                        <m:r>
                          <a:rPr lang="en-US" sz="2200" b="0" i="1" smtClean="0">
                            <a:solidFill>
                              <a:srgbClr val="00703C"/>
                            </a:solidFill>
                            <a:latin typeface="Cambria Math" charset="0"/>
                            <a:ea typeface="Arial" charset="0"/>
                            <a:cs typeface="Arial" charset="0"/>
                          </a:rPr>
                          <m:t>𝑖</m:t>
                        </m:r>
                      </m:sub>
                    </m:sSub>
                    <m:r>
                      <a:rPr lang="en-US" sz="2200" b="0" i="1" smtClean="0">
                        <a:solidFill>
                          <a:srgbClr val="00703C"/>
                        </a:solidFill>
                        <a:latin typeface="Cambria Math" charset="0"/>
                        <a:ea typeface="Arial" charset="0"/>
                        <a:cs typeface="Arial" charset="0"/>
                      </a:rPr>
                      <m:t> </m:t>
                    </m:r>
                  </m:oMath>
                </a14:m>
                <a:r>
                  <a:rPr lang="en-US" sz="2200" dirty="0">
                    <a:solidFill>
                      <a:srgbClr val="00703C"/>
                    </a:solidFill>
                    <a:latin typeface="Arial" charset="0"/>
                    <a:ea typeface="Arial" charset="0"/>
                    <a:cs typeface="Arial" charset="0"/>
                  </a:rPr>
                  <a:t>and rank the genes</a:t>
                </a:r>
                <a:r>
                  <a:rPr lang="zh-CN" altLang="en-US" sz="2200" dirty="0">
                    <a:solidFill>
                      <a:srgbClr val="00703C"/>
                    </a:solidFill>
                    <a:latin typeface="Arial" charset="0"/>
                    <a:ea typeface="Arial" charset="0"/>
                    <a:cs typeface="Arial" charset="0"/>
                  </a:rPr>
                  <a:t> </a:t>
                </a:r>
                <a:r>
                  <a:rPr lang="en-US" sz="2200" dirty="0">
                    <a:solidFill>
                      <a:srgbClr val="00703C"/>
                    </a:solidFill>
                    <a:latin typeface="Arial" charset="0"/>
                    <a:ea typeface="Arial" charset="0"/>
                    <a:cs typeface="Arial" charset="0"/>
                  </a:rPr>
                  <a:t>according to </a:t>
                </a:r>
                <a14:m>
                  <m:oMath xmlns:m="http://schemas.openxmlformats.org/officeDocument/2006/math">
                    <m:r>
                      <a:rPr lang="en-US" sz="2200" b="0" i="1" smtClean="0">
                        <a:solidFill>
                          <a:srgbClr val="00703C"/>
                        </a:solidFill>
                        <a:latin typeface="Cambria Math" charset="0"/>
                        <a:ea typeface="Arial" charset="0"/>
                        <a:cs typeface="Arial" charset="0"/>
                      </a:rPr>
                      <m:t>|</m:t>
                    </m:r>
                    <m:sSub>
                      <m:sSubPr>
                        <m:ctrlPr>
                          <a:rPr lang="en-US" sz="2200" b="0" i="1" smtClean="0">
                            <a:solidFill>
                              <a:srgbClr val="00703C"/>
                            </a:solidFill>
                            <a:latin typeface="Cambria Math" panose="02040503050406030204" pitchFamily="18" charset="0"/>
                            <a:ea typeface="Arial" charset="0"/>
                            <a:cs typeface="Arial" charset="0"/>
                          </a:rPr>
                        </m:ctrlPr>
                      </m:sSubPr>
                      <m:e>
                        <m:r>
                          <a:rPr lang="en-US" sz="2200" b="0" i="1" smtClean="0">
                            <a:solidFill>
                              <a:srgbClr val="00703C"/>
                            </a:solidFill>
                            <a:latin typeface="Cambria Math" charset="0"/>
                            <a:ea typeface="Arial" charset="0"/>
                            <a:cs typeface="Arial" charset="0"/>
                          </a:rPr>
                          <m:t>h</m:t>
                        </m:r>
                      </m:e>
                      <m:sub>
                        <m:r>
                          <a:rPr lang="en-US" sz="2200" b="0" i="1" smtClean="0">
                            <a:solidFill>
                              <a:srgbClr val="00703C"/>
                            </a:solidFill>
                            <a:latin typeface="Cambria Math" charset="0"/>
                            <a:ea typeface="Arial" charset="0"/>
                            <a:cs typeface="Arial" charset="0"/>
                          </a:rPr>
                          <m:t>𝑖</m:t>
                        </m:r>
                      </m:sub>
                    </m:sSub>
                    <m:r>
                      <a:rPr lang="en-US" sz="2200" b="0" i="1" smtClean="0">
                        <a:solidFill>
                          <a:srgbClr val="00703C"/>
                        </a:solidFill>
                        <a:latin typeface="Cambria Math" charset="0"/>
                        <a:ea typeface="Arial" charset="0"/>
                        <a:cs typeface="Arial" charset="0"/>
                      </a:rPr>
                      <m:t>|</m:t>
                    </m:r>
                  </m:oMath>
                </a14:m>
                <a:r>
                  <a:rPr lang="en-US" sz="2200" dirty="0">
                    <a:solidFill>
                      <a:srgbClr val="00703C"/>
                    </a:solidFill>
                    <a:latin typeface="Arial" charset="0"/>
                    <a:ea typeface="Arial" charset="0"/>
                    <a:cs typeface="Arial" charset="0"/>
                  </a:rPr>
                  <a:t>.</a:t>
                </a:r>
              </a:p>
              <a:p>
                <a:pPr/>
                <a14:m>
                  <m:oMathPara xmlns:m="http://schemas.openxmlformats.org/officeDocument/2006/math">
                    <m:oMathParaPr>
                      <m:jc m:val="centerGroup"/>
                    </m:oMathParaPr>
                    <m:oMath xmlns:m="http://schemas.openxmlformats.org/officeDocument/2006/math">
                      <m:sSub>
                        <m:sSubPr>
                          <m:ctrlPr>
                            <a:rPr lang="en-US" sz="2200" i="1" smtClean="0">
                              <a:solidFill>
                                <a:srgbClr val="00703C"/>
                              </a:solidFill>
                              <a:latin typeface="Cambria Math" panose="02040503050406030204" pitchFamily="18" charset="0"/>
                              <a:ea typeface="Arial" charset="0"/>
                              <a:cs typeface="Arial" charset="0"/>
                            </a:rPr>
                          </m:ctrlPr>
                        </m:sSubPr>
                        <m:e>
                          <m:r>
                            <a:rPr lang="en-US" sz="2200" b="0" i="1" smtClean="0">
                              <a:solidFill>
                                <a:srgbClr val="00703C"/>
                              </a:solidFill>
                              <a:latin typeface="Cambria Math" charset="0"/>
                              <a:ea typeface="Arial" charset="0"/>
                              <a:cs typeface="Arial" charset="0"/>
                            </a:rPr>
                            <m:t>h</m:t>
                          </m:r>
                        </m:e>
                        <m:sub>
                          <m:r>
                            <a:rPr lang="en-US" sz="2200" b="0" i="1" smtClean="0">
                              <a:solidFill>
                                <a:srgbClr val="00703C"/>
                              </a:solidFill>
                              <a:latin typeface="Cambria Math" charset="0"/>
                              <a:ea typeface="Arial" charset="0"/>
                              <a:cs typeface="Arial" charset="0"/>
                            </a:rPr>
                            <m:t>𝑖</m:t>
                          </m:r>
                        </m:sub>
                      </m:sSub>
                      <m:r>
                        <a:rPr lang="en-US" sz="2200" b="0" i="1" smtClean="0">
                          <a:solidFill>
                            <a:srgbClr val="00703C"/>
                          </a:solidFill>
                          <a:latin typeface="Cambria Math" charset="0"/>
                          <a:ea typeface="Arial" charset="0"/>
                          <a:cs typeface="Arial" charset="0"/>
                        </a:rPr>
                        <m:t>=</m:t>
                      </m:r>
                      <m:f>
                        <m:fPr>
                          <m:ctrlPr>
                            <a:rPr lang="en-US" sz="2200" b="0" i="1" smtClean="0">
                              <a:solidFill>
                                <a:srgbClr val="00703C"/>
                              </a:solidFill>
                              <a:latin typeface="Cambria Math" panose="02040503050406030204" pitchFamily="18" charset="0"/>
                              <a:ea typeface="Arial" charset="0"/>
                              <a:cs typeface="Arial" charset="0"/>
                            </a:rPr>
                          </m:ctrlPr>
                        </m:fPr>
                        <m:num>
                          <m:sSub>
                            <m:sSubPr>
                              <m:ctrlPr>
                                <a:rPr lang="en-US" sz="2200" b="0" i="1" smtClean="0">
                                  <a:solidFill>
                                    <a:srgbClr val="00703C"/>
                                  </a:solidFill>
                                  <a:latin typeface="Cambria Math" panose="02040503050406030204" pitchFamily="18" charset="0"/>
                                  <a:ea typeface="Arial" charset="0"/>
                                  <a:cs typeface="Arial" charset="0"/>
                                </a:rPr>
                              </m:ctrlPr>
                            </m:sSubPr>
                            <m:e>
                              <m:r>
                                <a:rPr lang="en-US" sz="2200" b="0" i="1" smtClean="0">
                                  <a:solidFill>
                                    <a:srgbClr val="00703C"/>
                                  </a:solidFill>
                                  <a:latin typeface="Cambria Math" charset="0"/>
                                  <a:ea typeface="Arial" charset="0"/>
                                  <a:cs typeface="Arial" charset="0"/>
                                </a:rPr>
                                <m:t>𝑟</m:t>
                              </m:r>
                            </m:e>
                            <m:sub>
                              <m:r>
                                <a:rPr lang="en-US" sz="2200" b="0" i="1" smtClean="0">
                                  <a:solidFill>
                                    <a:srgbClr val="00703C"/>
                                  </a:solidFill>
                                  <a:latin typeface="Cambria Math" charset="0"/>
                                  <a:ea typeface="Arial" charset="0"/>
                                  <a:cs typeface="Arial" charset="0"/>
                                </a:rPr>
                                <m:t>𝑖</m:t>
                              </m:r>
                            </m:sub>
                          </m:sSub>
                        </m:num>
                        <m:den>
                          <m:sSub>
                            <m:sSubPr>
                              <m:ctrlPr>
                                <a:rPr lang="en-US" sz="2200" b="0" i="1" smtClean="0">
                                  <a:solidFill>
                                    <a:srgbClr val="00703C"/>
                                  </a:solidFill>
                                  <a:latin typeface="Cambria Math" panose="02040503050406030204" pitchFamily="18" charset="0"/>
                                  <a:ea typeface="Arial" charset="0"/>
                                  <a:cs typeface="Arial" charset="0"/>
                                </a:rPr>
                              </m:ctrlPr>
                            </m:sSubPr>
                            <m:e>
                              <m:r>
                                <a:rPr lang="en-US" sz="2200" b="0" i="1" smtClean="0">
                                  <a:solidFill>
                                    <a:srgbClr val="00703C"/>
                                  </a:solidFill>
                                  <a:latin typeface="Cambria Math" charset="0"/>
                                  <a:ea typeface="Arial" charset="0"/>
                                  <a:cs typeface="Arial" charset="0"/>
                                </a:rPr>
                                <m:t>𝑠</m:t>
                              </m:r>
                            </m:e>
                            <m:sub>
                              <m:r>
                                <a:rPr lang="en-US" sz="2200" b="0" i="1" smtClean="0">
                                  <a:solidFill>
                                    <a:srgbClr val="00703C"/>
                                  </a:solidFill>
                                  <a:latin typeface="Cambria Math" charset="0"/>
                                  <a:ea typeface="Arial" charset="0"/>
                                  <a:cs typeface="Arial" charset="0"/>
                                </a:rPr>
                                <m:t>𝑖</m:t>
                              </m:r>
                            </m:sub>
                          </m:sSub>
                          <m:r>
                            <a:rPr lang="en-US" sz="2200" b="0" i="1" smtClean="0">
                              <a:solidFill>
                                <a:srgbClr val="00703C"/>
                              </a:solidFill>
                              <a:latin typeface="Cambria Math" charset="0"/>
                              <a:ea typeface="Arial" charset="0"/>
                              <a:cs typeface="Arial" charset="0"/>
                            </a:rPr>
                            <m:t>+</m:t>
                          </m:r>
                          <m:sSub>
                            <m:sSubPr>
                              <m:ctrlPr>
                                <a:rPr lang="en-US" sz="2200" b="0" i="1" smtClean="0">
                                  <a:solidFill>
                                    <a:srgbClr val="00703C"/>
                                  </a:solidFill>
                                  <a:latin typeface="Cambria Math" panose="02040503050406030204" pitchFamily="18" charset="0"/>
                                  <a:ea typeface="Arial" charset="0"/>
                                  <a:cs typeface="Arial" charset="0"/>
                                </a:rPr>
                              </m:ctrlPr>
                            </m:sSubPr>
                            <m:e>
                              <m:r>
                                <a:rPr lang="en-US" sz="2200" b="0" i="1" smtClean="0">
                                  <a:solidFill>
                                    <a:srgbClr val="00703C"/>
                                  </a:solidFill>
                                  <a:latin typeface="Cambria Math" charset="0"/>
                                  <a:ea typeface="Arial" charset="0"/>
                                  <a:cs typeface="Arial" charset="0"/>
                                </a:rPr>
                                <m:t>𝑠</m:t>
                              </m:r>
                            </m:e>
                            <m:sub>
                              <m:r>
                                <a:rPr lang="en-US" sz="2200" b="0" i="1" smtClean="0">
                                  <a:solidFill>
                                    <a:srgbClr val="00703C"/>
                                  </a:solidFill>
                                  <a:latin typeface="Cambria Math" charset="0"/>
                                  <a:ea typeface="Arial" charset="0"/>
                                  <a:cs typeface="Arial" charset="0"/>
                                </a:rPr>
                                <m:t>0</m:t>
                              </m:r>
                            </m:sub>
                          </m:sSub>
                        </m:den>
                      </m:f>
                    </m:oMath>
                  </m:oMathPara>
                </a14:m>
                <a:endParaRPr lang="en-US" sz="2200" b="0" dirty="0">
                  <a:solidFill>
                    <a:srgbClr val="00703C"/>
                  </a:solidFill>
                  <a:latin typeface="Arial" charset="0"/>
                  <a:ea typeface="Arial" charset="0"/>
                  <a:cs typeface="Arial" charset="0"/>
                </a:endParaRPr>
              </a:p>
              <a:p>
                <a:r>
                  <a:rPr lang="en-US" sz="2200" dirty="0">
                    <a:solidFill>
                      <a:srgbClr val="00703C"/>
                    </a:solidFill>
                    <a:latin typeface="Arial" charset="0"/>
                    <a:ea typeface="Arial" charset="0"/>
                    <a:cs typeface="Arial" charset="0"/>
                  </a:rPr>
                  <a:t>(details to be found next slide)</a:t>
                </a:r>
              </a:p>
              <a:p>
                <a:endParaRPr lang="en-US" sz="2200" dirty="0">
                  <a:solidFill>
                    <a:srgbClr val="00703C"/>
                  </a:solidFill>
                  <a:latin typeface="Arial" charset="0"/>
                  <a:ea typeface="Arial" charset="0"/>
                  <a:cs typeface="Arial" charset="0"/>
                </a:endParaRPr>
              </a:p>
              <a:p>
                <a:pPr marL="342900" indent="-342900">
                  <a:buFont typeface="Arial" charset="0"/>
                  <a:buChar char="•"/>
                </a:pPr>
                <a:r>
                  <a:rPr lang="en-US" sz="2200" dirty="0">
                    <a:solidFill>
                      <a:srgbClr val="00703C"/>
                    </a:solidFill>
                    <a:latin typeface="Arial" charset="0"/>
                    <a:ea typeface="Arial" charset="0"/>
                    <a:cs typeface="Arial" charset="0"/>
                  </a:rPr>
                  <a:t>Cox-score measures the association between genes and RFS (relapse-free survival).</a:t>
                </a:r>
              </a:p>
              <a:p>
                <a:pPr marL="342900" indent="-342900">
                  <a:buFont typeface="Arial" charset="0"/>
                  <a:buChar char="•"/>
                </a:pPr>
                <a:r>
                  <a:rPr lang="en-US" sz="2200" dirty="0">
                    <a:solidFill>
                      <a:srgbClr val="00703C"/>
                    </a:solidFill>
                    <a:latin typeface="Arial" charset="0"/>
                    <a:ea typeface="Arial" charset="0"/>
                    <a:cs typeface="Arial" charset="0"/>
                  </a:rPr>
                  <a:t>The greater the cox-score </a:t>
                </a:r>
                <a14:m>
                  <m:oMath xmlns:m="http://schemas.openxmlformats.org/officeDocument/2006/math">
                    <m:sSub>
                      <m:sSubPr>
                        <m:ctrlPr>
                          <a:rPr lang="en-US" sz="2200" i="1">
                            <a:solidFill>
                              <a:srgbClr val="00703C"/>
                            </a:solidFill>
                            <a:latin typeface="Cambria Math" panose="02040503050406030204" pitchFamily="18" charset="0"/>
                            <a:ea typeface="Arial" charset="0"/>
                            <a:cs typeface="Arial" charset="0"/>
                          </a:rPr>
                        </m:ctrlPr>
                      </m:sSubPr>
                      <m:e>
                        <m:r>
                          <a:rPr lang="en-US" sz="2200" b="0" i="1" smtClean="0">
                            <a:solidFill>
                              <a:srgbClr val="00703C"/>
                            </a:solidFill>
                            <a:latin typeface="Cambria Math" charset="0"/>
                            <a:ea typeface="Arial" charset="0"/>
                            <a:cs typeface="Arial" charset="0"/>
                          </a:rPr>
                          <m:t>h</m:t>
                        </m:r>
                      </m:e>
                      <m:sub>
                        <m:r>
                          <a:rPr lang="en-US" sz="2200" i="1">
                            <a:solidFill>
                              <a:srgbClr val="00703C"/>
                            </a:solidFill>
                            <a:latin typeface="Cambria Math" charset="0"/>
                            <a:ea typeface="Arial" charset="0"/>
                            <a:cs typeface="Arial" charset="0"/>
                          </a:rPr>
                          <m:t>𝑖</m:t>
                        </m:r>
                      </m:sub>
                    </m:sSub>
                  </m:oMath>
                </a14:m>
                <a:r>
                  <a:rPr lang="en-US" sz="2200" dirty="0">
                    <a:solidFill>
                      <a:srgbClr val="00703C"/>
                    </a:solidFill>
                    <a:latin typeface="Arial" charset="0"/>
                    <a:ea typeface="Arial" charset="0"/>
                    <a:cs typeface="Arial" charset="0"/>
                  </a:rPr>
                  <a:t> of the gene, the higher association with RFS.</a:t>
                </a: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charset="0"/>
                  <a:ea typeface="Arial" charset="0"/>
                  <a:cs typeface="Arial"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charset="0"/>
                  <a:ea typeface="Arial" charset="0"/>
                  <a:cs typeface="Arial"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charset="0"/>
                  <a:ea typeface="Arial" charset="0"/>
                  <a:cs typeface="Arial"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charset="0"/>
                  <a:ea typeface="Arial" charset="0"/>
                  <a:cs typeface="Arial"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charset="0"/>
                  <a:ea typeface="Arial" charset="0"/>
                  <a:cs typeface="Arial"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charset="0"/>
                  <a:ea typeface="Arial" charset="0"/>
                  <a:cs typeface="Arial" charset="0"/>
                </a:endParaRPr>
              </a:p>
            </p:txBody>
          </p:sp>
        </mc:Choice>
        <mc:Fallback xmlns="">
          <p:sp>
            <p:nvSpPr>
              <p:cNvPr id="3" name="Content Placeholder 2"/>
              <p:cNvSpPr txBox="1">
                <a:spLocks noRot="1" noChangeAspect="1" noMove="1" noResize="1" noEditPoints="1" noAdjustHandles="1" noChangeArrowheads="1" noChangeShapeType="1" noTextEdit="1"/>
              </p:cNvSpPr>
              <p:nvPr/>
            </p:nvSpPr>
            <p:spPr>
              <a:xfrm>
                <a:off x="38100" y="1066800"/>
                <a:ext cx="9067800" cy="5410200"/>
              </a:xfrm>
              <a:prstGeom prst="rect">
                <a:avLst/>
              </a:prstGeom>
              <a:blipFill rotWithShape="0">
                <a:blip r:embed="rId2"/>
                <a:stretch>
                  <a:fillRect l="-874" t="-676" r="-672" b="-3604"/>
                </a:stretch>
              </a:blipFill>
            </p:spPr>
            <p:txBody>
              <a:bodyPr/>
              <a:lstStyle/>
              <a:p>
                <a:r>
                  <a:rPr lang="en-US">
                    <a:noFill/>
                  </a:rPr>
                  <a:t> </a:t>
                </a:r>
              </a:p>
            </p:txBody>
          </p:sp>
        </mc:Fallback>
      </mc:AlternateContent>
    </p:spTree>
    <p:extLst>
      <p:ext uri="{BB962C8B-B14F-4D97-AF65-F5344CB8AC3E}">
        <p14:creationId xmlns:p14="http://schemas.microsoft.com/office/powerpoint/2010/main" val="353406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274638"/>
            <a:ext cx="9144000" cy="792162"/>
          </a:xfrm>
          <a:prstGeom prst="rect">
            <a:avLst/>
          </a:prstGeom>
        </p:spPr>
        <p:txBody>
          <a:bodyPr>
            <a:normAutofit/>
          </a:bodyPr>
          <a:lstStyle/>
          <a:p>
            <a:pPr lvl="0" algn="ctr">
              <a:spcBef>
                <a:spcPct val="0"/>
              </a:spcBef>
              <a:defRPr/>
            </a:pPr>
            <a:r>
              <a:rPr lang="en-US" sz="4000" b="1" dirty="0">
                <a:solidFill>
                  <a:srgbClr val="008000"/>
                </a:solidFill>
                <a:latin typeface="Arial" pitchFamily="34" charset="0"/>
                <a:cs typeface="Arial" pitchFamily="34" charset="0"/>
              </a:rPr>
              <a:t>Methodology- Statistical Analyses</a:t>
            </a:r>
            <a:endParaRPr kumimoji="0" lang="en-US" sz="4000" b="1" i="0" u="none" strike="noStrike" kern="1200" cap="none" spc="0" normalizeH="0" noProof="0" dirty="0">
              <a:ln>
                <a:noFill/>
              </a:ln>
              <a:solidFill>
                <a:srgbClr val="008000"/>
              </a:solidFill>
              <a:effectLst/>
              <a:uLnTx/>
              <a:uFillTx/>
              <a:latin typeface="Arial" pitchFamily="34" charset="0"/>
              <a:ea typeface="+mj-ea"/>
              <a:cs typeface="Arial" pitchFamily="34" charset="0"/>
            </a:endParaRPr>
          </a:p>
        </p:txBody>
      </p:sp>
      <p:sp>
        <p:nvSpPr>
          <p:cNvPr id="3" name="Content Placeholder 2"/>
          <p:cNvSpPr txBox="1">
            <a:spLocks/>
          </p:cNvSpPr>
          <p:nvPr/>
        </p:nvSpPr>
        <p:spPr>
          <a:xfrm>
            <a:off x="457200" y="1219200"/>
            <a:ext cx="8229600" cy="5029201"/>
          </a:xfrm>
          <a:prstGeom prst="rect">
            <a:avLst/>
          </a:prstGeom>
        </p:spPr>
        <p:txBody>
          <a:bodyPr>
            <a:normAutofit/>
          </a:bodyPr>
          <a:lstStyle/>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1700" dirty="0">
              <a:solidFill>
                <a:srgbClr val="00703C"/>
              </a:solidFill>
              <a:latin typeface="Arial" pitchFamily="34" charset="0"/>
              <a:cs typeface="Arial" pitchFamily="34" charset="0"/>
            </a:endParaRPr>
          </a:p>
        </p:txBody>
      </p:sp>
      <p:pic>
        <p:nvPicPr>
          <p:cNvPr id="4" name="Picture 3"/>
          <p:cNvPicPr>
            <a:picLocks noChangeAspect="1"/>
          </p:cNvPicPr>
          <p:nvPr/>
        </p:nvPicPr>
        <p:blipFill>
          <a:blip r:embed="rId2"/>
          <a:stretch>
            <a:fillRect/>
          </a:stretch>
        </p:blipFill>
        <p:spPr>
          <a:xfrm>
            <a:off x="422564" y="1066800"/>
            <a:ext cx="8578850" cy="4954499"/>
          </a:xfrm>
          <a:prstGeom prst="rect">
            <a:avLst/>
          </a:prstGeom>
        </p:spPr>
      </p:pic>
    </p:spTree>
    <p:extLst>
      <p:ext uri="{BB962C8B-B14F-4D97-AF65-F5344CB8AC3E}">
        <p14:creationId xmlns:p14="http://schemas.microsoft.com/office/powerpoint/2010/main" val="108290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274638"/>
            <a:ext cx="9144000" cy="792162"/>
          </a:xfrm>
          <a:prstGeom prst="rect">
            <a:avLst/>
          </a:prstGeom>
        </p:spPr>
        <p:txBody>
          <a:bodyPr>
            <a:normAutofit/>
          </a:bodyPr>
          <a:lstStyle/>
          <a:p>
            <a:pPr lvl="0" algn="ctr">
              <a:spcBef>
                <a:spcPct val="0"/>
              </a:spcBef>
              <a:defRPr/>
            </a:pPr>
            <a:r>
              <a:rPr lang="en-US" sz="4000" b="1" dirty="0">
                <a:solidFill>
                  <a:srgbClr val="008000"/>
                </a:solidFill>
                <a:latin typeface="Arial" pitchFamily="34" charset="0"/>
                <a:cs typeface="Arial" pitchFamily="34" charset="0"/>
              </a:rPr>
              <a:t>Methodology- Statistical Analyses</a:t>
            </a:r>
            <a:endParaRPr kumimoji="0" lang="en-US" sz="4000" b="1" i="0" u="none" strike="noStrike" kern="1200" cap="none" spc="0" normalizeH="0" noProof="0" dirty="0">
              <a:ln>
                <a:noFill/>
              </a:ln>
              <a:solidFill>
                <a:srgbClr val="008000"/>
              </a:solidFill>
              <a:effectLst/>
              <a:uLnTx/>
              <a:uFillTx/>
              <a:latin typeface="Arial" pitchFamily="34" charset="0"/>
              <a:ea typeface="+mj-ea"/>
              <a:cs typeface="Arial" pitchFamily="34" charset="0"/>
            </a:endParaRPr>
          </a:p>
        </p:txBody>
      </p:sp>
      <mc:AlternateContent xmlns:mc="http://schemas.openxmlformats.org/markup-compatibility/2006" xmlns:a14="http://schemas.microsoft.com/office/drawing/2010/main">
        <mc:Choice Requires="a14">
          <p:sp>
            <p:nvSpPr>
              <p:cNvPr id="3" name="Content Placeholder 2"/>
              <p:cNvSpPr txBox="1">
                <a:spLocks/>
              </p:cNvSpPr>
              <p:nvPr/>
            </p:nvSpPr>
            <p:spPr>
              <a:xfrm>
                <a:off x="457200" y="1219200"/>
                <a:ext cx="8382000" cy="5029201"/>
              </a:xfrm>
              <a:prstGeom prst="rect">
                <a:avLst/>
              </a:prstGeom>
            </p:spPr>
            <p:txBody>
              <a:bodyPr>
                <a:normAutofit/>
              </a:bodyPr>
              <a:lstStyle/>
              <a:p>
                <a:pPr lvl="0"/>
                <a:r>
                  <a:rPr lang="en-US" sz="2200" b="1" i="1" u="sng" dirty="0">
                    <a:solidFill>
                      <a:srgbClr val="00703C"/>
                    </a:solidFill>
                    <a:latin typeface="Arial" charset="0"/>
                    <a:ea typeface="Arial" charset="0"/>
                    <a:cs typeface="Arial" charset="0"/>
                  </a:rPr>
                  <a:t>Part 1: Build Prediction Model</a:t>
                </a:r>
                <a:r>
                  <a:rPr lang="zh-CN" altLang="en-US" sz="2200" b="1" i="1" u="sng" dirty="0">
                    <a:solidFill>
                      <a:srgbClr val="00703C"/>
                    </a:solidFill>
                    <a:latin typeface="Arial" charset="0"/>
                    <a:ea typeface="Arial" charset="0"/>
                    <a:cs typeface="Arial" charset="0"/>
                  </a:rPr>
                  <a:t> </a:t>
                </a:r>
                <a:r>
                  <a:rPr lang="en-US" altLang="zh-CN" sz="2200" b="1" i="1" u="sng" dirty="0">
                    <a:solidFill>
                      <a:srgbClr val="00703C"/>
                    </a:solidFill>
                    <a:latin typeface="Arial" charset="0"/>
                    <a:ea typeface="Arial" charset="0"/>
                    <a:cs typeface="Arial" charset="0"/>
                  </a:rPr>
                  <a:t>on</a:t>
                </a:r>
                <a:r>
                  <a:rPr lang="zh-CN" altLang="en-US" sz="2200" b="1" i="1" u="sng" dirty="0">
                    <a:solidFill>
                      <a:srgbClr val="00703C"/>
                    </a:solidFill>
                    <a:latin typeface="Arial" charset="0"/>
                    <a:ea typeface="Arial" charset="0"/>
                    <a:cs typeface="Arial" charset="0"/>
                  </a:rPr>
                  <a:t> </a:t>
                </a:r>
                <a:r>
                  <a:rPr lang="en-US" altLang="zh-CN" sz="2200" b="1" i="1" u="sng" dirty="0">
                    <a:solidFill>
                      <a:srgbClr val="00703C"/>
                    </a:solidFill>
                    <a:latin typeface="Arial" charset="0"/>
                    <a:ea typeface="Arial" charset="0"/>
                    <a:cs typeface="Arial" charset="0"/>
                  </a:rPr>
                  <a:t>training</a:t>
                </a:r>
                <a:r>
                  <a:rPr lang="zh-CN" altLang="en-US" sz="2200" b="1" i="1" u="sng" dirty="0">
                    <a:solidFill>
                      <a:srgbClr val="00703C"/>
                    </a:solidFill>
                    <a:latin typeface="Arial" charset="0"/>
                    <a:ea typeface="Arial" charset="0"/>
                    <a:cs typeface="Arial" charset="0"/>
                  </a:rPr>
                  <a:t> </a:t>
                </a:r>
                <a:r>
                  <a:rPr lang="en-US" altLang="zh-CN" sz="2200" b="1" i="1" u="sng" dirty="0">
                    <a:solidFill>
                      <a:srgbClr val="00703C"/>
                    </a:solidFill>
                    <a:latin typeface="Arial" charset="0"/>
                    <a:ea typeface="Arial" charset="0"/>
                    <a:cs typeface="Arial" charset="0"/>
                  </a:rPr>
                  <a:t>data</a:t>
                </a:r>
                <a:r>
                  <a:rPr lang="zh-CN" altLang="en-US" sz="2200" b="1" i="1" u="sng" dirty="0">
                    <a:solidFill>
                      <a:srgbClr val="00703C"/>
                    </a:solidFill>
                    <a:latin typeface="Arial" charset="0"/>
                    <a:ea typeface="Arial" charset="0"/>
                    <a:cs typeface="Arial" charset="0"/>
                  </a:rPr>
                  <a:t> </a:t>
                </a:r>
                <a:r>
                  <a:rPr lang="en-US" altLang="zh-CN" sz="2200" b="1" i="1" u="sng" dirty="0">
                    <a:solidFill>
                      <a:srgbClr val="00703C"/>
                    </a:solidFill>
                    <a:latin typeface="Arial" charset="0"/>
                    <a:ea typeface="Arial" charset="0"/>
                    <a:cs typeface="Arial" charset="0"/>
                  </a:rPr>
                  <a:t>set</a:t>
                </a:r>
                <a:endParaRPr lang="en-US" sz="2200" dirty="0">
                  <a:solidFill>
                    <a:srgbClr val="00703C"/>
                  </a:solidFill>
                  <a:latin typeface="Arial" charset="0"/>
                  <a:ea typeface="Arial" charset="0"/>
                  <a:cs typeface="Arial" charset="0"/>
                </a:endParaRPr>
              </a:p>
              <a:p>
                <a:endParaRPr lang="en-US" sz="2200" u="sng" dirty="0">
                  <a:solidFill>
                    <a:srgbClr val="00703C"/>
                  </a:solidFill>
                  <a:latin typeface="Arial" charset="0"/>
                  <a:ea typeface="Arial" charset="0"/>
                  <a:cs typeface="Arial" charset="0"/>
                </a:endParaRPr>
              </a:p>
              <a:p>
                <a:r>
                  <a:rPr lang="en-US" sz="2200" u="sng" dirty="0">
                    <a:solidFill>
                      <a:srgbClr val="00703C"/>
                    </a:solidFill>
                    <a:latin typeface="Arial" charset="0"/>
                    <a:ea typeface="Arial" charset="0"/>
                    <a:cs typeface="Arial" charset="0"/>
                  </a:rPr>
                  <a:t>Step 2</a:t>
                </a:r>
                <a:r>
                  <a:rPr lang="en-US" sz="2200" dirty="0">
                    <a:solidFill>
                      <a:srgbClr val="00703C"/>
                    </a:solidFill>
                    <a:latin typeface="Arial" charset="0"/>
                    <a:ea typeface="Arial" charset="0"/>
                    <a:cs typeface="Arial" charset="0"/>
                  </a:rPr>
                  <a:t>: </a:t>
                </a:r>
              </a:p>
              <a:p>
                <a:pPr marL="342900" lvl="0" indent="-342900">
                  <a:spcBef>
                    <a:spcPct val="20000"/>
                  </a:spcBef>
                  <a:buFont typeface="Arial" charset="0"/>
                  <a:buChar char="•"/>
                  <a:defRPr/>
                </a:pPr>
                <a:r>
                  <a:rPr lang="en-US" altLang="zh-CN" sz="2200" dirty="0">
                    <a:solidFill>
                      <a:srgbClr val="00703C"/>
                    </a:solidFill>
                    <a:latin typeface="Arial" charset="0"/>
                    <a:ea typeface="Arial" charset="0"/>
                    <a:cs typeface="Arial" charset="0"/>
                  </a:rPr>
                  <a:t>For</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a</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g</a:t>
                </a:r>
                <a:r>
                  <a:rPr lang="en-US" sz="2200" dirty="0">
                    <a:solidFill>
                      <a:srgbClr val="00703C"/>
                    </a:solidFill>
                    <a:latin typeface="Arial" charset="0"/>
                    <a:ea typeface="Arial" charset="0"/>
                    <a:cs typeface="Arial" charset="0"/>
                  </a:rPr>
                  <a:t>iven threshold </a:t>
                </a:r>
                <a14:m>
                  <m:oMath xmlns:m="http://schemas.openxmlformats.org/officeDocument/2006/math">
                    <m:r>
                      <a:rPr lang="en-US" sz="2200" i="1">
                        <a:solidFill>
                          <a:srgbClr val="00703C"/>
                        </a:solidFill>
                        <a:latin typeface="Cambria Math" charset="0"/>
                        <a:ea typeface="Arial" charset="0"/>
                        <a:cs typeface="Arial" charset="0"/>
                      </a:rPr>
                      <m:t>𝜏</m:t>
                    </m:r>
                  </m:oMath>
                </a14:m>
                <a:r>
                  <a:rPr lang="en-US" sz="2200" dirty="0">
                    <a:solidFill>
                      <a:srgbClr val="00703C"/>
                    </a:solidFill>
                    <a:latin typeface="Arial" charset="0"/>
                    <a:ea typeface="Arial" charset="0"/>
                    <a:cs typeface="Arial" charset="0"/>
                  </a:rPr>
                  <a:t>, we select the group of genes </a:t>
                </a:r>
                <a:r>
                  <a:rPr lang="en-US" altLang="zh-CN" sz="2200" dirty="0">
                    <a:solidFill>
                      <a:srgbClr val="00703C"/>
                    </a:solidFill>
                    <a:latin typeface="Arial" charset="0"/>
                    <a:ea typeface="Arial" charset="0"/>
                    <a:cs typeface="Arial" charset="0"/>
                  </a:rPr>
                  <a:t>such</a:t>
                </a:r>
                <a:r>
                  <a:rPr lang="zh-CN" altLang="en-US" sz="2200" dirty="0">
                    <a:solidFill>
                      <a:srgbClr val="00703C"/>
                    </a:solidFill>
                    <a:latin typeface="Arial" charset="0"/>
                    <a:ea typeface="Arial" charset="0"/>
                    <a:cs typeface="Arial" charset="0"/>
                  </a:rPr>
                  <a:t> </a:t>
                </a:r>
                <a:r>
                  <a:rPr lang="en-US" sz="2200" dirty="0">
                    <a:solidFill>
                      <a:srgbClr val="00703C"/>
                    </a:solidFill>
                    <a:latin typeface="Arial" charset="0"/>
                    <a:ea typeface="Arial" charset="0"/>
                    <a:cs typeface="Arial" charset="0"/>
                  </a:rPr>
                  <a:t>that </a:t>
                </a:r>
                <a:r>
                  <a:rPr lang="en-US" altLang="zh-CN" sz="2200" dirty="0">
                    <a:solidFill>
                      <a:srgbClr val="00703C"/>
                    </a:solidFill>
                    <a:latin typeface="Arial" charset="0"/>
                    <a:ea typeface="Arial" charset="0"/>
                    <a:cs typeface="Arial" charset="0"/>
                  </a:rPr>
                  <a:t>the</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cox-score</a:t>
                </a:r>
                <a:r>
                  <a:rPr lang="zh-CN" altLang="en-US" sz="2200" dirty="0">
                    <a:solidFill>
                      <a:srgbClr val="00703C"/>
                    </a:solidFill>
                    <a:latin typeface="Arial" charset="0"/>
                    <a:ea typeface="Arial" charset="0"/>
                    <a:cs typeface="Arial" charset="0"/>
                  </a:rPr>
                  <a:t> </a:t>
                </a:r>
                <a:r>
                  <a:rPr lang="en-US" sz="2200" dirty="0">
                    <a:solidFill>
                      <a:srgbClr val="00703C"/>
                    </a:solidFill>
                    <a:latin typeface="Arial" charset="0"/>
                    <a:ea typeface="Arial" charset="0"/>
                    <a:cs typeface="Arial" charset="0"/>
                  </a:rPr>
                  <a:t>satisf</a:t>
                </a:r>
                <a:r>
                  <a:rPr lang="en-US" altLang="zh-CN" sz="2200" dirty="0">
                    <a:solidFill>
                      <a:srgbClr val="00703C"/>
                    </a:solidFill>
                    <a:latin typeface="Arial" charset="0"/>
                    <a:ea typeface="Arial" charset="0"/>
                    <a:cs typeface="Arial" charset="0"/>
                  </a:rPr>
                  <a:t>ies</a:t>
                </a:r>
                <a:r>
                  <a:rPr lang="en-US" sz="2200" dirty="0">
                    <a:solidFill>
                      <a:srgbClr val="00703C"/>
                    </a:solidFill>
                    <a:latin typeface="Arial" charset="0"/>
                    <a:ea typeface="Arial" charset="0"/>
                    <a:cs typeface="Arial" charset="0"/>
                  </a:rPr>
                  <a:t> </a:t>
                </a:r>
                <a14:m>
                  <m:oMath xmlns:m="http://schemas.openxmlformats.org/officeDocument/2006/math">
                    <m:sSub>
                      <m:sSubPr>
                        <m:ctrlPr>
                          <a:rPr lang="en-US" sz="2200" i="1" smtClean="0">
                            <a:solidFill>
                              <a:srgbClr val="00703C"/>
                            </a:solidFill>
                            <a:latin typeface="Cambria Math" panose="02040503050406030204" pitchFamily="18" charset="0"/>
                            <a:ea typeface="Arial" charset="0"/>
                            <a:cs typeface="Arial" charset="0"/>
                          </a:rPr>
                        </m:ctrlPr>
                      </m:sSubPr>
                      <m:e>
                        <m:r>
                          <a:rPr lang="en-US" sz="2200" b="0" i="1" smtClean="0">
                            <a:solidFill>
                              <a:srgbClr val="00703C"/>
                            </a:solidFill>
                            <a:latin typeface="Cambria Math" charset="0"/>
                            <a:ea typeface="Arial" charset="0"/>
                            <a:cs typeface="Arial" charset="0"/>
                          </a:rPr>
                          <m:t>|</m:t>
                        </m:r>
                        <m:r>
                          <a:rPr lang="en-US" sz="2200" b="0" i="1" smtClean="0">
                            <a:solidFill>
                              <a:srgbClr val="00703C"/>
                            </a:solidFill>
                            <a:latin typeface="Cambria Math" charset="0"/>
                            <a:ea typeface="Arial" charset="0"/>
                            <a:cs typeface="Arial" charset="0"/>
                          </a:rPr>
                          <m:t>h</m:t>
                        </m:r>
                      </m:e>
                      <m:sub>
                        <m:r>
                          <a:rPr lang="en-US" sz="2200" b="0" i="1" smtClean="0">
                            <a:solidFill>
                              <a:srgbClr val="00703C"/>
                            </a:solidFill>
                            <a:latin typeface="Cambria Math" charset="0"/>
                            <a:ea typeface="Arial" charset="0"/>
                            <a:cs typeface="Arial" charset="0"/>
                          </a:rPr>
                          <m:t>𝑖</m:t>
                        </m:r>
                      </m:sub>
                    </m:sSub>
                    <m:r>
                      <a:rPr lang="en-US" sz="2200" b="0" i="1" smtClean="0">
                        <a:solidFill>
                          <a:srgbClr val="00703C"/>
                        </a:solidFill>
                        <a:latin typeface="Cambria Math" charset="0"/>
                        <a:ea typeface="Arial" charset="0"/>
                        <a:cs typeface="Arial" charset="0"/>
                      </a:rPr>
                      <m:t>|&gt;</m:t>
                    </m:r>
                    <m:r>
                      <a:rPr lang="en-US" sz="2200" b="0" i="1" smtClean="0">
                        <a:solidFill>
                          <a:srgbClr val="00703C"/>
                        </a:solidFill>
                        <a:latin typeface="Cambria Math" charset="0"/>
                        <a:ea typeface="Arial" charset="0"/>
                        <a:cs typeface="Arial" charset="0"/>
                      </a:rPr>
                      <m:t>𝜏</m:t>
                    </m:r>
                  </m:oMath>
                </a14:m>
                <a:r>
                  <a:rPr lang="en-US" sz="2200" dirty="0">
                    <a:solidFill>
                      <a:srgbClr val="00703C"/>
                    </a:solidFill>
                    <a:latin typeface="Arial" charset="0"/>
                    <a:ea typeface="Arial" charset="0"/>
                    <a:cs typeface="Arial" charset="0"/>
                  </a:rPr>
                  <a:t>, that is, we select the genes that</a:t>
                </a:r>
                <a:r>
                  <a:rPr lang="zh-CN" altLang="en-US" sz="2200" dirty="0">
                    <a:solidFill>
                      <a:srgbClr val="00703C"/>
                    </a:solidFill>
                    <a:latin typeface="Arial" charset="0"/>
                    <a:ea typeface="Arial" charset="0"/>
                    <a:cs typeface="Arial" charset="0"/>
                  </a:rPr>
                  <a:t> </a:t>
                </a:r>
                <a:r>
                  <a:rPr lang="en-US" sz="2200" dirty="0">
                    <a:solidFill>
                      <a:srgbClr val="00703C"/>
                    </a:solidFill>
                    <a:latin typeface="Arial" charset="0"/>
                    <a:ea typeface="Arial" charset="0"/>
                    <a:cs typeface="Arial" charset="0"/>
                  </a:rPr>
                  <a:t>associate </a:t>
                </a:r>
                <a:r>
                  <a:rPr lang="en-US" altLang="zh-CN" sz="2200" dirty="0">
                    <a:solidFill>
                      <a:srgbClr val="00703C"/>
                    </a:solidFill>
                    <a:latin typeface="Arial" charset="0"/>
                    <a:ea typeface="Arial" charset="0"/>
                    <a:cs typeface="Arial" charset="0"/>
                  </a:rPr>
                  <a:t>most</a:t>
                </a:r>
                <a:r>
                  <a:rPr lang="zh-CN" altLang="en-US" sz="2200" dirty="0">
                    <a:solidFill>
                      <a:srgbClr val="00703C"/>
                    </a:solidFill>
                    <a:latin typeface="Arial" charset="0"/>
                    <a:ea typeface="Arial" charset="0"/>
                    <a:cs typeface="Arial" charset="0"/>
                  </a:rPr>
                  <a:t> </a:t>
                </a:r>
                <a:r>
                  <a:rPr lang="en-US" sz="2200" dirty="0">
                    <a:solidFill>
                      <a:srgbClr val="00703C"/>
                    </a:solidFill>
                    <a:latin typeface="Arial" charset="0"/>
                    <a:ea typeface="Arial" charset="0"/>
                    <a:cs typeface="Arial" charset="0"/>
                  </a:rPr>
                  <a:t>with RFS.</a:t>
                </a:r>
              </a:p>
              <a:p>
                <a:pPr marL="342900" lvl="0" indent="-342900">
                  <a:spcBef>
                    <a:spcPct val="20000"/>
                  </a:spcBef>
                  <a:buFont typeface="Arial" charset="0"/>
                  <a:buChar char="•"/>
                  <a:defRPr/>
                </a:pPr>
                <a:endParaRPr lang="en-US" sz="2200" dirty="0">
                  <a:solidFill>
                    <a:srgbClr val="00703C"/>
                  </a:solidFill>
                  <a:latin typeface="Arial" charset="0"/>
                  <a:ea typeface="Arial" charset="0"/>
                  <a:cs typeface="Arial" charset="0"/>
                </a:endParaRPr>
              </a:p>
              <a:p>
                <a:pPr marL="342900" indent="-342900">
                  <a:spcBef>
                    <a:spcPct val="20000"/>
                  </a:spcBef>
                  <a:buFont typeface="Arial" charset="0"/>
                  <a:buChar char="•"/>
                  <a:defRPr/>
                </a:pPr>
                <a:r>
                  <a:rPr lang="en-US" altLang="zh-CN" sz="2200" dirty="0">
                    <a:solidFill>
                      <a:srgbClr val="00703C"/>
                    </a:solidFill>
                    <a:latin typeface="Arial" charset="0"/>
                    <a:ea typeface="Arial" charset="0"/>
                    <a:cs typeface="Arial" charset="0"/>
                  </a:rPr>
                  <a:t>Use</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each</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of</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20</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candidate</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threshold</a:t>
                </a:r>
                <a:r>
                  <a:rPr lang="zh-CN" altLang="en-US" sz="2200" dirty="0">
                    <a:solidFill>
                      <a:srgbClr val="00703C"/>
                    </a:solidFill>
                    <a:latin typeface="Arial" charset="0"/>
                    <a:ea typeface="Arial" charset="0"/>
                    <a:cs typeface="Arial" charset="0"/>
                  </a:rPr>
                  <a:t> </a:t>
                </a:r>
                <a14:m>
                  <m:oMath xmlns:m="http://schemas.openxmlformats.org/officeDocument/2006/math">
                    <m:r>
                      <a:rPr lang="en-US" sz="2200" i="1">
                        <a:solidFill>
                          <a:srgbClr val="00703C"/>
                        </a:solidFill>
                        <a:latin typeface="Cambria Math" charset="0"/>
                        <a:ea typeface="Arial" charset="0"/>
                        <a:cs typeface="Arial" charset="0"/>
                      </a:rPr>
                      <m:t>𝜏</m:t>
                    </m:r>
                  </m:oMath>
                </a14:m>
                <a:r>
                  <a:rPr lang="en-US" altLang="zh-CN" sz="2200" dirty="0">
                    <a:solidFill>
                      <a:srgbClr val="00703C"/>
                    </a:solidFill>
                    <a:latin typeface="Arial" charset="0"/>
                    <a:ea typeface="Arial" charset="0"/>
                    <a:cs typeface="Arial" charset="0"/>
                  </a:rPr>
                  <a:t>’s</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to</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exclude</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irrelevant</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genes.</a:t>
                </a:r>
                <a:endParaRPr lang="en-US" sz="2200" dirty="0">
                  <a:solidFill>
                    <a:srgbClr val="00703C"/>
                  </a:solidFill>
                  <a:latin typeface="Arial" charset="0"/>
                  <a:ea typeface="Arial" charset="0"/>
                  <a:cs typeface="Arial" charset="0"/>
                </a:endParaRPr>
              </a:p>
              <a:p>
                <a:pPr marL="342900" lvl="0" indent="-342900">
                  <a:spcBef>
                    <a:spcPct val="20000"/>
                  </a:spcBef>
                  <a:buFont typeface="Arial" charset="0"/>
                  <a:buChar char="•"/>
                  <a:defRPr/>
                </a:pPr>
                <a:endParaRPr lang="en-US" sz="2200" dirty="0">
                  <a:solidFill>
                    <a:srgbClr val="00703C"/>
                  </a:solidFill>
                  <a:latin typeface="Arial" charset="0"/>
                  <a:ea typeface="Arial" charset="0"/>
                  <a:cs typeface="Arial" charset="0"/>
                </a:endParaRPr>
              </a:p>
              <a:p>
                <a:pPr marL="342900" lvl="0" indent="-342900">
                  <a:spcBef>
                    <a:spcPct val="20000"/>
                  </a:spcBef>
                  <a:buFont typeface="Arial" charset="0"/>
                  <a:buChar char="•"/>
                  <a:defRPr/>
                </a:pPr>
                <a:r>
                  <a:rPr lang="en-US" sz="2200" dirty="0">
                    <a:solidFill>
                      <a:srgbClr val="00703C"/>
                    </a:solidFill>
                    <a:latin typeface="Arial" charset="0"/>
                    <a:ea typeface="Arial" charset="0"/>
                    <a:cs typeface="Arial" charset="0"/>
                  </a:rPr>
                  <a:t>The standardized gene expression data</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of</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gene</a:t>
                </a:r>
                <a:r>
                  <a:rPr lang="zh-CN" altLang="en-US" sz="2200" dirty="0">
                    <a:solidFill>
                      <a:srgbClr val="00703C"/>
                    </a:solidFill>
                    <a:latin typeface="Arial" charset="0"/>
                    <a:ea typeface="Arial" charset="0"/>
                    <a:cs typeface="Arial" charset="0"/>
                  </a:rPr>
                  <a:t> </a:t>
                </a:r>
                <a14:m>
                  <m:oMath xmlns:m="http://schemas.openxmlformats.org/officeDocument/2006/math">
                    <m:r>
                      <a:rPr lang="en-US" altLang="zh-CN" sz="2200" b="0" i="1" smtClean="0">
                        <a:solidFill>
                          <a:srgbClr val="00703C"/>
                        </a:solidFill>
                        <a:latin typeface="Cambria Math" charset="0"/>
                        <a:ea typeface="Arial" charset="0"/>
                        <a:cs typeface="Arial" charset="0"/>
                      </a:rPr>
                      <m:t>𝑖</m:t>
                    </m:r>
                  </m:oMath>
                </a14:m>
                <a:r>
                  <a:rPr 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for</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patient</a:t>
                </a:r>
                <a:r>
                  <a:rPr lang="zh-CN" altLang="en-US" sz="2200" dirty="0">
                    <a:solidFill>
                      <a:srgbClr val="00703C"/>
                    </a:solidFill>
                    <a:latin typeface="Arial" charset="0"/>
                    <a:ea typeface="Arial" charset="0"/>
                    <a:cs typeface="Arial" charset="0"/>
                  </a:rPr>
                  <a:t> </a:t>
                </a:r>
                <a14:m>
                  <m:oMath xmlns:m="http://schemas.openxmlformats.org/officeDocument/2006/math">
                    <m:r>
                      <a:rPr lang="en-US" altLang="zh-CN" sz="2200" b="0" i="1" smtClean="0">
                        <a:solidFill>
                          <a:srgbClr val="00703C"/>
                        </a:solidFill>
                        <a:latin typeface="Cambria Math" charset="0"/>
                        <a:ea typeface="Arial" charset="0"/>
                        <a:cs typeface="Arial" charset="0"/>
                      </a:rPr>
                      <m:t>𝑗</m:t>
                    </m:r>
                  </m:oMath>
                </a14:m>
                <a:r>
                  <a:rPr lang="zh-CN" altLang="en-US" sz="2200" dirty="0">
                    <a:solidFill>
                      <a:srgbClr val="00703C"/>
                    </a:solidFill>
                    <a:latin typeface="Arial" charset="0"/>
                    <a:ea typeface="Arial" charset="0"/>
                    <a:cs typeface="Arial" charset="0"/>
                  </a:rPr>
                  <a:t> </a:t>
                </a:r>
                <a:r>
                  <a:rPr lang="en-US" sz="2200" dirty="0">
                    <a:solidFill>
                      <a:srgbClr val="00703C"/>
                    </a:solidFill>
                    <a:latin typeface="Arial" charset="0"/>
                    <a:ea typeface="Arial" charset="0"/>
                    <a:cs typeface="Arial" charset="0"/>
                  </a:rPr>
                  <a:t>is denoted by</a:t>
                </a:r>
                <a14:m>
                  <m:oMath xmlns:m="http://schemas.openxmlformats.org/officeDocument/2006/math">
                    <m:sSub>
                      <m:sSubPr>
                        <m:ctrlPr>
                          <a:rPr lang="en-US" sz="2200" i="1">
                            <a:solidFill>
                              <a:srgbClr val="00703C"/>
                            </a:solidFill>
                            <a:latin typeface="Cambria Math" panose="02040503050406030204" pitchFamily="18" charset="0"/>
                            <a:ea typeface="Arial" charset="0"/>
                            <a:cs typeface="Arial" charset="0"/>
                          </a:rPr>
                        </m:ctrlPr>
                      </m:sSubPr>
                      <m:e>
                        <m:r>
                          <a:rPr lang="zh-CN" altLang="en-US" sz="2200" b="0" i="1" smtClean="0">
                            <a:solidFill>
                              <a:srgbClr val="00703C"/>
                            </a:solidFill>
                            <a:latin typeface="Cambria Math" charset="0"/>
                            <a:ea typeface="Arial" charset="0"/>
                            <a:cs typeface="Arial" charset="0"/>
                          </a:rPr>
                          <m:t> </m:t>
                        </m:r>
                        <m:r>
                          <a:rPr lang="en-US" altLang="zh-CN" sz="2200" b="0" i="1" smtClean="0">
                            <a:solidFill>
                              <a:srgbClr val="00703C"/>
                            </a:solidFill>
                            <a:latin typeface="Cambria Math" charset="0"/>
                            <a:ea typeface="Arial" charset="0"/>
                            <a:cs typeface="Arial" charset="0"/>
                          </a:rPr>
                          <m:t>{</m:t>
                        </m:r>
                        <m:r>
                          <a:rPr lang="en-US" sz="2200" i="1">
                            <a:solidFill>
                              <a:srgbClr val="00703C"/>
                            </a:solidFill>
                            <a:latin typeface="Cambria Math" charset="0"/>
                            <a:ea typeface="Arial" charset="0"/>
                            <a:cs typeface="Arial" charset="0"/>
                          </a:rPr>
                          <m:t>𝑥</m:t>
                        </m:r>
                      </m:e>
                      <m:sub>
                        <m:r>
                          <a:rPr lang="en-US" altLang="zh-CN" sz="2200" i="1">
                            <a:solidFill>
                              <a:srgbClr val="00703C"/>
                            </a:solidFill>
                            <a:latin typeface="Cambria Math" charset="0"/>
                            <a:ea typeface="Arial" charset="0"/>
                            <a:cs typeface="Arial" charset="0"/>
                          </a:rPr>
                          <m:t>𝑖</m:t>
                        </m:r>
                        <m:r>
                          <a:rPr lang="en-US" sz="2200" i="1">
                            <a:solidFill>
                              <a:srgbClr val="00703C"/>
                            </a:solidFill>
                            <a:latin typeface="Cambria Math" charset="0"/>
                            <a:ea typeface="Arial" charset="0"/>
                            <a:cs typeface="Arial" charset="0"/>
                          </a:rPr>
                          <m:t>𝑗</m:t>
                        </m:r>
                      </m:sub>
                    </m:sSub>
                    <m:r>
                      <a:rPr lang="en-US" altLang="zh-CN" sz="2200" b="0" i="1" smtClean="0">
                        <a:solidFill>
                          <a:srgbClr val="00703C"/>
                        </a:solidFill>
                        <a:latin typeface="Cambria Math" charset="0"/>
                        <a:ea typeface="Arial" charset="0"/>
                        <a:cs typeface="Arial" charset="0"/>
                      </a:rPr>
                      <m:t>}</m:t>
                    </m:r>
                  </m:oMath>
                </a14:m>
                <a:r>
                  <a:rPr lang="en-US" altLang="zh-CN" sz="2200" dirty="0">
                    <a:solidFill>
                      <a:srgbClr val="00703C"/>
                    </a:solidFill>
                    <a:latin typeface="Arial" charset="0"/>
                    <a:ea typeface="Arial" charset="0"/>
                    <a:cs typeface="Arial" charset="0"/>
                  </a:rPr>
                  <a:t>.</a:t>
                </a:r>
                <a:endParaRPr lang="en-US" sz="2200" dirty="0">
                  <a:solidFill>
                    <a:srgbClr val="00703C"/>
                  </a:solidFill>
                  <a:latin typeface="Arial" charset="0"/>
                  <a:ea typeface="Arial" charset="0"/>
                  <a:cs typeface="Arial"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charset="0"/>
                  <a:ea typeface="Arial" charset="0"/>
                  <a:cs typeface="Arial"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charset="0"/>
                  <a:ea typeface="Arial" charset="0"/>
                  <a:cs typeface="Arial"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charset="0"/>
                  <a:ea typeface="Arial" charset="0"/>
                  <a:cs typeface="Arial"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charset="0"/>
                  <a:ea typeface="Arial" charset="0"/>
                  <a:cs typeface="Arial"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charset="0"/>
                  <a:ea typeface="Arial" charset="0"/>
                  <a:cs typeface="Arial" charset="0"/>
                </a:endParaRPr>
              </a:p>
              <a:p>
                <a:pPr marR="0" lvl="0" algn="l" defTabSz="914400" rtl="0" eaLnBrk="1" fontAlgn="auto" latinLnBrk="0" hangingPunct="1">
                  <a:lnSpc>
                    <a:spcPct val="100000"/>
                  </a:lnSpc>
                  <a:spcBef>
                    <a:spcPct val="20000"/>
                  </a:spcBef>
                  <a:spcAft>
                    <a:spcPts val="0"/>
                  </a:spcAft>
                  <a:buClrTx/>
                  <a:buSzTx/>
                  <a:tabLst/>
                  <a:defRPr/>
                </a:pPr>
                <a:endParaRPr lang="en-US" sz="1700" dirty="0">
                  <a:solidFill>
                    <a:srgbClr val="00703C"/>
                  </a:solidFill>
                  <a:latin typeface="Arial" charset="0"/>
                  <a:ea typeface="Arial" charset="0"/>
                  <a:cs typeface="Arial" charset="0"/>
                </a:endParaRPr>
              </a:p>
            </p:txBody>
          </p:sp>
        </mc:Choice>
        <mc:Fallback xmlns="">
          <p:sp>
            <p:nvSpPr>
              <p:cNvPr id="3" name="Content Placeholder 2"/>
              <p:cNvSpPr txBox="1">
                <a:spLocks noRot="1" noChangeAspect="1" noMove="1" noResize="1" noEditPoints="1" noAdjustHandles="1" noChangeArrowheads="1" noChangeShapeType="1" noTextEdit="1"/>
              </p:cNvSpPr>
              <p:nvPr/>
            </p:nvSpPr>
            <p:spPr>
              <a:xfrm>
                <a:off x="457200" y="1219200"/>
                <a:ext cx="8382000" cy="5029201"/>
              </a:xfrm>
              <a:prstGeom prst="rect">
                <a:avLst/>
              </a:prstGeom>
              <a:blipFill rotWithShape="0">
                <a:blip r:embed="rId2"/>
                <a:stretch>
                  <a:fillRect l="-945" t="-727" r="-1018"/>
                </a:stretch>
              </a:blipFill>
            </p:spPr>
            <p:txBody>
              <a:bodyPr/>
              <a:lstStyle/>
              <a:p>
                <a:r>
                  <a:rPr lang="en-US">
                    <a:noFill/>
                  </a:rPr>
                  <a:t> </a:t>
                </a:r>
              </a:p>
            </p:txBody>
          </p:sp>
        </mc:Fallback>
      </mc:AlternateContent>
    </p:spTree>
    <p:extLst>
      <p:ext uri="{BB962C8B-B14F-4D97-AF65-F5344CB8AC3E}">
        <p14:creationId xmlns:p14="http://schemas.microsoft.com/office/powerpoint/2010/main" val="1739892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274638"/>
            <a:ext cx="9144000" cy="792162"/>
          </a:xfrm>
          <a:prstGeom prst="rect">
            <a:avLst/>
          </a:prstGeom>
        </p:spPr>
        <p:txBody>
          <a:bodyPr>
            <a:normAutofit/>
          </a:bodyPr>
          <a:lstStyle/>
          <a:p>
            <a:pPr lvl="0" algn="ctr">
              <a:spcBef>
                <a:spcPct val="0"/>
              </a:spcBef>
              <a:defRPr/>
            </a:pPr>
            <a:r>
              <a:rPr lang="en-US" sz="4000" b="1" dirty="0">
                <a:solidFill>
                  <a:srgbClr val="008000"/>
                </a:solidFill>
                <a:latin typeface="Arial" pitchFamily="34" charset="0"/>
                <a:cs typeface="Arial" pitchFamily="34" charset="0"/>
              </a:rPr>
              <a:t>Methodology- Statistical Analyses</a:t>
            </a:r>
            <a:endParaRPr kumimoji="0" lang="en-US" sz="4000" b="1" i="0" u="none" strike="noStrike" kern="1200" cap="none" spc="0" normalizeH="0" noProof="0" dirty="0">
              <a:ln>
                <a:noFill/>
              </a:ln>
              <a:solidFill>
                <a:srgbClr val="008000"/>
              </a:solidFill>
              <a:effectLst/>
              <a:uLnTx/>
              <a:uFillTx/>
              <a:latin typeface="Arial" pitchFamily="34" charset="0"/>
              <a:ea typeface="+mj-ea"/>
              <a:cs typeface="Arial" pitchFamily="34" charset="0"/>
            </a:endParaRPr>
          </a:p>
        </p:txBody>
      </p:sp>
      <mc:AlternateContent xmlns:mc="http://schemas.openxmlformats.org/markup-compatibility/2006" xmlns:a14="http://schemas.microsoft.com/office/drawing/2010/main">
        <mc:Choice Requires="a14">
          <p:sp>
            <p:nvSpPr>
              <p:cNvPr id="3" name="Content Placeholder 2"/>
              <p:cNvSpPr txBox="1">
                <a:spLocks/>
              </p:cNvSpPr>
              <p:nvPr/>
            </p:nvSpPr>
            <p:spPr>
              <a:xfrm>
                <a:off x="228600" y="1066800"/>
                <a:ext cx="8686800" cy="5181601"/>
              </a:xfrm>
              <a:prstGeom prst="rect">
                <a:avLst/>
              </a:prstGeom>
            </p:spPr>
            <p:txBody>
              <a:bodyPr>
                <a:normAutofit/>
              </a:bodyPr>
              <a:lstStyle/>
              <a:p>
                <a:pPr lvl="0"/>
                <a:r>
                  <a:rPr lang="en-US" sz="2200" b="1" i="1" u="sng" dirty="0">
                    <a:solidFill>
                      <a:srgbClr val="00703C"/>
                    </a:solidFill>
                    <a:latin typeface="Arial" charset="0"/>
                    <a:ea typeface="Arial" charset="0"/>
                    <a:cs typeface="Arial" charset="0"/>
                  </a:rPr>
                  <a:t>Part 1: Build Prediction Model</a:t>
                </a:r>
                <a:r>
                  <a:rPr lang="zh-CN" altLang="en-US" sz="2200" b="1" i="1" u="sng" dirty="0">
                    <a:solidFill>
                      <a:srgbClr val="00703C"/>
                    </a:solidFill>
                    <a:latin typeface="Arial" charset="0"/>
                    <a:ea typeface="Arial" charset="0"/>
                    <a:cs typeface="Arial" charset="0"/>
                  </a:rPr>
                  <a:t> </a:t>
                </a:r>
                <a:r>
                  <a:rPr lang="en-US" altLang="zh-CN" sz="2200" b="1" i="1" u="sng" dirty="0">
                    <a:solidFill>
                      <a:srgbClr val="00703C"/>
                    </a:solidFill>
                    <a:latin typeface="Arial" charset="0"/>
                    <a:ea typeface="Arial" charset="0"/>
                    <a:cs typeface="Arial" charset="0"/>
                  </a:rPr>
                  <a:t>on</a:t>
                </a:r>
                <a:r>
                  <a:rPr lang="zh-CN" altLang="en-US" sz="2200" b="1" i="1" u="sng" dirty="0">
                    <a:solidFill>
                      <a:srgbClr val="00703C"/>
                    </a:solidFill>
                    <a:latin typeface="Arial" charset="0"/>
                    <a:ea typeface="Arial" charset="0"/>
                    <a:cs typeface="Arial" charset="0"/>
                  </a:rPr>
                  <a:t> </a:t>
                </a:r>
                <a:r>
                  <a:rPr lang="en-US" altLang="zh-CN" sz="2200" b="1" i="1" u="sng" dirty="0">
                    <a:solidFill>
                      <a:srgbClr val="00703C"/>
                    </a:solidFill>
                    <a:latin typeface="Arial" charset="0"/>
                    <a:ea typeface="Arial" charset="0"/>
                    <a:cs typeface="Arial" charset="0"/>
                  </a:rPr>
                  <a:t>training</a:t>
                </a:r>
                <a:r>
                  <a:rPr lang="zh-CN" altLang="en-US" sz="2200" b="1" i="1" u="sng" dirty="0">
                    <a:solidFill>
                      <a:srgbClr val="00703C"/>
                    </a:solidFill>
                    <a:latin typeface="Arial" charset="0"/>
                    <a:ea typeface="Arial" charset="0"/>
                    <a:cs typeface="Arial" charset="0"/>
                  </a:rPr>
                  <a:t> </a:t>
                </a:r>
                <a:r>
                  <a:rPr lang="en-US" altLang="zh-CN" sz="2200" b="1" i="1" u="sng" dirty="0">
                    <a:solidFill>
                      <a:srgbClr val="00703C"/>
                    </a:solidFill>
                    <a:latin typeface="Arial" charset="0"/>
                    <a:ea typeface="Arial" charset="0"/>
                    <a:cs typeface="Arial" charset="0"/>
                  </a:rPr>
                  <a:t>data</a:t>
                </a:r>
                <a:r>
                  <a:rPr lang="zh-CN" altLang="en-US" sz="2200" b="1" i="1" u="sng" dirty="0">
                    <a:solidFill>
                      <a:srgbClr val="00703C"/>
                    </a:solidFill>
                    <a:latin typeface="Arial" charset="0"/>
                    <a:ea typeface="Arial" charset="0"/>
                    <a:cs typeface="Arial" charset="0"/>
                  </a:rPr>
                  <a:t> </a:t>
                </a:r>
                <a:r>
                  <a:rPr lang="en-US" altLang="zh-CN" sz="2200" b="1" i="1" u="sng" dirty="0">
                    <a:solidFill>
                      <a:srgbClr val="00703C"/>
                    </a:solidFill>
                    <a:latin typeface="Arial" charset="0"/>
                    <a:ea typeface="Arial" charset="0"/>
                    <a:cs typeface="Arial" charset="0"/>
                  </a:rPr>
                  <a:t>set</a:t>
                </a:r>
                <a:endParaRPr lang="en-US" sz="2200" dirty="0">
                  <a:solidFill>
                    <a:srgbClr val="00703C"/>
                  </a:solidFill>
                  <a:latin typeface="Arial" charset="0"/>
                  <a:ea typeface="Arial" charset="0"/>
                  <a:cs typeface="Arial" charset="0"/>
                </a:endParaRPr>
              </a:p>
              <a:p>
                <a:endParaRPr lang="en-US" sz="2200" u="sng" dirty="0">
                  <a:solidFill>
                    <a:srgbClr val="00703C"/>
                  </a:solidFill>
                  <a:latin typeface="Arial" charset="0"/>
                  <a:ea typeface="Arial" charset="0"/>
                  <a:cs typeface="Arial" charset="0"/>
                </a:endParaRPr>
              </a:p>
              <a:p>
                <a:r>
                  <a:rPr lang="en-US" sz="2200" u="sng" dirty="0">
                    <a:solidFill>
                      <a:srgbClr val="00703C"/>
                    </a:solidFill>
                    <a:latin typeface="Arial" charset="0"/>
                    <a:ea typeface="Arial" charset="0"/>
                    <a:cs typeface="Arial" charset="0"/>
                  </a:rPr>
                  <a:t>Step 3</a:t>
                </a:r>
                <a:r>
                  <a:rPr lang="en-US" sz="2200" dirty="0">
                    <a:solidFill>
                      <a:srgbClr val="00703C"/>
                    </a:solidFill>
                    <a:latin typeface="Arial" charset="0"/>
                    <a:ea typeface="Arial" charset="0"/>
                    <a:cs typeface="Arial" charset="0"/>
                  </a:rPr>
                  <a:t>: </a:t>
                </a:r>
              </a:p>
              <a:p>
                <a:pPr marL="342900" indent="-342900">
                  <a:buFont typeface="Arial" charset="0"/>
                  <a:buChar char="•"/>
                </a:pPr>
                <a:r>
                  <a:rPr lang="en-US" sz="2200" dirty="0">
                    <a:solidFill>
                      <a:srgbClr val="00703C"/>
                    </a:solidFill>
                    <a:latin typeface="Arial" charset="0"/>
                    <a:ea typeface="Arial" charset="0"/>
                    <a:cs typeface="Arial" charset="0"/>
                  </a:rPr>
                  <a:t>Adopt </a:t>
                </a:r>
                <a:r>
                  <a:rPr lang="en-US" sz="2200" u="sng" dirty="0">
                    <a:solidFill>
                      <a:srgbClr val="00703C"/>
                    </a:solidFill>
                    <a:latin typeface="Arial" charset="0"/>
                    <a:ea typeface="Arial" charset="0"/>
                    <a:cs typeface="Arial" charset="0"/>
                  </a:rPr>
                  <a:t>principal component analysis (PCA)</a:t>
                </a:r>
                <a:r>
                  <a:rPr lang="en-US" sz="2200" dirty="0">
                    <a:solidFill>
                      <a:srgbClr val="00703C"/>
                    </a:solidFill>
                    <a:latin typeface="Arial" charset="0"/>
                    <a:ea typeface="Arial" charset="0"/>
                    <a:cs typeface="Arial" charset="0"/>
                  </a:rPr>
                  <a:t> to get the first principal component</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(which</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accounts</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for</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the</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most</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variability</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in</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the</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data</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set)</a:t>
                </a:r>
                <a:r>
                  <a:rPr lang="en-US" sz="2200" dirty="0">
                    <a:solidFill>
                      <a:srgbClr val="00703C"/>
                    </a:solidFill>
                    <a:latin typeface="Arial" charset="0"/>
                    <a:ea typeface="Arial" charset="0"/>
                    <a:cs typeface="Arial" charset="0"/>
                  </a:rPr>
                  <a:t> and the loading values of selected genes </a:t>
                </a:r>
                <a14:m>
                  <m:oMath xmlns:m="http://schemas.openxmlformats.org/officeDocument/2006/math">
                    <m:r>
                      <a:rPr lang="en-US" sz="2200" b="0" i="1" smtClean="0">
                        <a:solidFill>
                          <a:srgbClr val="00703C"/>
                        </a:solidFill>
                        <a:latin typeface="Cambria Math" charset="0"/>
                        <a:ea typeface="Arial" charset="0"/>
                        <a:cs typeface="Arial" charset="0"/>
                      </a:rPr>
                      <m:t>(</m:t>
                    </m:r>
                    <m:sSub>
                      <m:sSubPr>
                        <m:ctrlPr>
                          <a:rPr lang="en-US" sz="2200" b="0" i="1" smtClean="0">
                            <a:solidFill>
                              <a:srgbClr val="00703C"/>
                            </a:solidFill>
                            <a:latin typeface="Cambria Math" panose="02040503050406030204" pitchFamily="18" charset="0"/>
                            <a:ea typeface="Arial" charset="0"/>
                            <a:cs typeface="Arial" charset="0"/>
                          </a:rPr>
                        </m:ctrlPr>
                      </m:sSubPr>
                      <m:e>
                        <m:r>
                          <a:rPr lang="en-US" sz="2200" b="0" i="1" smtClean="0">
                            <a:solidFill>
                              <a:srgbClr val="00703C"/>
                            </a:solidFill>
                            <a:latin typeface="Cambria Math" charset="0"/>
                            <a:ea typeface="Cambria Math" charset="0"/>
                            <a:cs typeface="Cambria Math" charset="0"/>
                          </a:rPr>
                          <m:t>𝜑</m:t>
                        </m:r>
                      </m:e>
                      <m:sub>
                        <m:r>
                          <a:rPr lang="en-US" sz="2200" b="0" i="1" smtClean="0">
                            <a:solidFill>
                              <a:srgbClr val="00703C"/>
                            </a:solidFill>
                            <a:latin typeface="Cambria Math" charset="0"/>
                            <a:ea typeface="Arial" charset="0"/>
                            <a:cs typeface="Arial" charset="0"/>
                          </a:rPr>
                          <m:t>1</m:t>
                        </m:r>
                      </m:sub>
                    </m:sSub>
                    <m:r>
                      <a:rPr lang="en-US" sz="2200" b="0" i="1" smtClean="0">
                        <a:solidFill>
                          <a:srgbClr val="00703C"/>
                        </a:solidFill>
                        <a:latin typeface="Cambria Math" charset="0"/>
                        <a:ea typeface="Arial" charset="0"/>
                        <a:cs typeface="Arial" charset="0"/>
                      </a:rPr>
                      <m:t>,</m:t>
                    </m:r>
                  </m:oMath>
                </a14:m>
                <a:r>
                  <a:rPr lang="en-US" sz="2200" dirty="0">
                    <a:solidFill>
                      <a:srgbClr val="00703C"/>
                    </a:solidFill>
                    <a:latin typeface="Arial" charset="0"/>
                    <a:ea typeface="Arial" charset="0"/>
                    <a:cs typeface="Arial" charset="0"/>
                  </a:rPr>
                  <a:t> </a:t>
                </a:r>
                <a14:m>
                  <m:oMath xmlns:m="http://schemas.openxmlformats.org/officeDocument/2006/math">
                    <m:sSub>
                      <m:sSubPr>
                        <m:ctrlPr>
                          <a:rPr lang="en-US" sz="2200" i="1" smtClean="0">
                            <a:solidFill>
                              <a:srgbClr val="00703C"/>
                            </a:solidFill>
                            <a:latin typeface="Cambria Math" panose="02040503050406030204" pitchFamily="18" charset="0"/>
                            <a:ea typeface="Arial" charset="0"/>
                            <a:cs typeface="Arial" charset="0"/>
                          </a:rPr>
                        </m:ctrlPr>
                      </m:sSubPr>
                      <m:e>
                        <m:r>
                          <a:rPr lang="en-US" sz="2200" i="1">
                            <a:solidFill>
                              <a:srgbClr val="00703C"/>
                            </a:solidFill>
                            <a:latin typeface="Cambria Math" charset="0"/>
                            <a:ea typeface="Cambria Math" charset="0"/>
                            <a:cs typeface="Cambria Math" charset="0"/>
                          </a:rPr>
                          <m:t>𝜑</m:t>
                        </m:r>
                      </m:e>
                      <m:sub>
                        <m:r>
                          <a:rPr lang="en-US" sz="2200" b="0" i="1" smtClean="0">
                            <a:solidFill>
                              <a:srgbClr val="00703C"/>
                            </a:solidFill>
                            <a:latin typeface="Cambria Math" charset="0"/>
                            <a:ea typeface="Cambria Math" charset="0"/>
                            <a:cs typeface="Cambria Math" charset="0"/>
                          </a:rPr>
                          <m:t>2</m:t>
                        </m:r>
                      </m:sub>
                    </m:sSub>
                    <m:r>
                      <a:rPr lang="en-US" sz="2200" b="0" i="1" smtClean="0">
                        <a:solidFill>
                          <a:srgbClr val="00703C"/>
                        </a:solidFill>
                        <a:latin typeface="Cambria Math" charset="0"/>
                        <a:ea typeface="Arial" charset="0"/>
                        <a:cs typeface="Arial" charset="0"/>
                      </a:rPr>
                      <m:t>,…,</m:t>
                    </m:r>
                    <m:sSub>
                      <m:sSubPr>
                        <m:ctrlPr>
                          <a:rPr lang="en-US" sz="2200" i="1">
                            <a:solidFill>
                              <a:srgbClr val="00703C"/>
                            </a:solidFill>
                            <a:latin typeface="Cambria Math" panose="02040503050406030204" pitchFamily="18" charset="0"/>
                            <a:ea typeface="Arial" charset="0"/>
                            <a:cs typeface="Arial" charset="0"/>
                          </a:rPr>
                        </m:ctrlPr>
                      </m:sSubPr>
                      <m:e>
                        <m:r>
                          <a:rPr lang="en-US" sz="2200" i="1">
                            <a:solidFill>
                              <a:srgbClr val="00703C"/>
                            </a:solidFill>
                            <a:latin typeface="Cambria Math" charset="0"/>
                            <a:ea typeface="Cambria Math" charset="0"/>
                            <a:cs typeface="Cambria Math" charset="0"/>
                          </a:rPr>
                          <m:t>𝜑</m:t>
                        </m:r>
                      </m:e>
                      <m:sub>
                        <m:r>
                          <a:rPr lang="en-US" sz="2200" b="0" i="1" smtClean="0">
                            <a:solidFill>
                              <a:srgbClr val="00703C"/>
                            </a:solidFill>
                            <a:latin typeface="Cambria Math" charset="0"/>
                            <a:ea typeface="Cambria Math" charset="0"/>
                            <a:cs typeface="Cambria Math" charset="0"/>
                          </a:rPr>
                          <m:t>𝑝</m:t>
                        </m:r>
                      </m:sub>
                    </m:sSub>
                    <m:r>
                      <a:rPr lang="en-US" sz="2200" b="0" i="1" smtClean="0">
                        <a:solidFill>
                          <a:srgbClr val="00703C"/>
                        </a:solidFill>
                        <a:latin typeface="Cambria Math" charset="0"/>
                        <a:ea typeface="Arial" charset="0"/>
                        <a:cs typeface="Arial" charset="0"/>
                      </a:rPr>
                      <m:t>).</m:t>
                    </m:r>
                  </m:oMath>
                </a14:m>
                <a:endParaRPr lang="en-US" sz="2200" dirty="0">
                  <a:solidFill>
                    <a:srgbClr val="00703C"/>
                  </a:solidFill>
                  <a:latin typeface="Arial" charset="0"/>
                  <a:ea typeface="Arial" charset="0"/>
                  <a:cs typeface="Arial" charset="0"/>
                </a:endParaRPr>
              </a:p>
              <a:p>
                <a:pPr>
                  <a:spcBef>
                    <a:spcPct val="20000"/>
                  </a:spcBef>
                  <a:defRPr/>
                </a:pPr>
                <a:r>
                  <a:rPr lang="en-US" sz="2200" dirty="0">
                    <a:solidFill>
                      <a:srgbClr val="00703C"/>
                    </a:solidFill>
                    <a:latin typeface="Arial" charset="0"/>
                    <a:ea typeface="Arial" charset="0"/>
                    <a:cs typeface="Arial" charset="0"/>
                  </a:rPr>
                  <a:t>PCA a popular approach of dimension reduction and it creates variables that are linear combinations of the original variables</a:t>
                </a:r>
                <a:r>
                  <a:rPr lang="en-US" altLang="zh-CN" sz="2200" dirty="0">
                    <a:solidFill>
                      <a:srgbClr val="00703C"/>
                    </a:solidFill>
                    <a:latin typeface="Arial" charset="0"/>
                    <a:ea typeface="Arial" charset="0"/>
                    <a:cs typeface="Arial" charset="0"/>
                  </a:rPr>
                  <a:t>.</a:t>
                </a:r>
                <a:endParaRPr lang="en-US" sz="1000" dirty="0">
                  <a:solidFill>
                    <a:srgbClr val="00703C"/>
                  </a:solidFill>
                  <a:latin typeface="Arial" charset="0"/>
                  <a:ea typeface="Arial" charset="0"/>
                  <a:cs typeface="Arial" charset="0"/>
                </a:endParaRPr>
              </a:p>
              <a:p>
                <a:pPr marL="342900" indent="-342900">
                  <a:spcBef>
                    <a:spcPct val="20000"/>
                  </a:spcBef>
                  <a:buFont typeface="Arial" charset="0"/>
                  <a:buChar char="•"/>
                  <a:defRPr/>
                </a:pPr>
                <a:r>
                  <a:rPr lang="en-US" sz="2200" dirty="0">
                    <a:solidFill>
                      <a:srgbClr val="00703C"/>
                    </a:solidFill>
                    <a:latin typeface="Arial" charset="0"/>
                    <a:ea typeface="Arial" charset="0"/>
                    <a:cs typeface="Arial" charset="0"/>
                  </a:rPr>
                  <a:t>We can get the </a:t>
                </a:r>
                <a:r>
                  <a:rPr lang="en-US" sz="2200" u="sng" dirty="0">
                    <a:solidFill>
                      <a:srgbClr val="00703C"/>
                    </a:solidFill>
                    <a:latin typeface="Arial" charset="0"/>
                    <a:ea typeface="Arial" charset="0"/>
                    <a:cs typeface="Arial" charset="0"/>
                  </a:rPr>
                  <a:t>PCA score</a:t>
                </a:r>
                <a:r>
                  <a:rPr lang="en-US" sz="2200" dirty="0">
                    <a:solidFill>
                      <a:srgbClr val="00703C"/>
                    </a:solidFill>
                    <a:latin typeface="Arial" charset="0"/>
                    <a:ea typeface="Arial" charset="0"/>
                    <a:cs typeface="Arial" charset="0"/>
                  </a:rPr>
                  <a:t> </a:t>
                </a:r>
                <a14:m>
                  <m:oMath xmlns:m="http://schemas.openxmlformats.org/officeDocument/2006/math">
                    <m:sSub>
                      <m:sSubPr>
                        <m:ctrlPr>
                          <a:rPr lang="en-US" sz="2200" i="1" smtClean="0">
                            <a:solidFill>
                              <a:srgbClr val="00703C"/>
                            </a:solidFill>
                            <a:latin typeface="Cambria Math" panose="02040503050406030204" pitchFamily="18" charset="0"/>
                            <a:ea typeface="Arial" charset="0"/>
                            <a:cs typeface="Arial" charset="0"/>
                          </a:rPr>
                        </m:ctrlPr>
                      </m:sSubPr>
                      <m:e>
                        <m:r>
                          <a:rPr lang="en-US" sz="2200" b="0" i="1" smtClean="0">
                            <a:solidFill>
                              <a:srgbClr val="00703C"/>
                            </a:solidFill>
                            <a:latin typeface="Cambria Math" charset="0"/>
                            <a:ea typeface="Arial" charset="0"/>
                            <a:cs typeface="Arial" charset="0"/>
                          </a:rPr>
                          <m:t>𝑤</m:t>
                        </m:r>
                      </m:e>
                      <m:sub>
                        <m:r>
                          <a:rPr lang="en-US" sz="2200" b="0" i="1" smtClean="0">
                            <a:solidFill>
                              <a:srgbClr val="00703C"/>
                            </a:solidFill>
                            <a:latin typeface="Cambria Math" charset="0"/>
                            <a:ea typeface="Arial" charset="0"/>
                            <a:cs typeface="Arial" charset="0"/>
                          </a:rPr>
                          <m:t>𝑗</m:t>
                        </m:r>
                      </m:sub>
                    </m:sSub>
                    <m:r>
                      <a:rPr lang="en-US" sz="2200" b="0" i="1" smtClean="0">
                        <a:solidFill>
                          <a:srgbClr val="00703C"/>
                        </a:solidFill>
                        <a:latin typeface="Cambria Math" charset="0"/>
                        <a:ea typeface="Arial" charset="0"/>
                        <a:cs typeface="Arial" charset="0"/>
                      </a:rPr>
                      <m:t> </m:t>
                    </m:r>
                  </m:oMath>
                </a14:m>
                <a:r>
                  <a:rPr lang="en-US" sz="2200" dirty="0">
                    <a:solidFill>
                      <a:srgbClr val="00703C"/>
                    </a:solidFill>
                    <a:latin typeface="Arial" charset="0"/>
                    <a:ea typeface="Arial" charset="0"/>
                    <a:cs typeface="Arial" charset="0"/>
                  </a:rPr>
                  <a:t>for the 𝑗𝑡h patient as a linear combination:</a:t>
                </a:r>
              </a:p>
              <a:p>
                <a:pPr>
                  <a:spcBef>
                    <a:spcPct val="20000"/>
                  </a:spcBef>
                  <a:defRPr/>
                </a:pPr>
                <a14:m>
                  <m:oMathPara xmlns:m="http://schemas.openxmlformats.org/officeDocument/2006/math">
                    <m:oMathParaPr>
                      <m:jc m:val="centerGroup"/>
                    </m:oMathParaPr>
                    <m:oMath xmlns:m="http://schemas.openxmlformats.org/officeDocument/2006/math">
                      <m:sSub>
                        <m:sSubPr>
                          <m:ctrlPr>
                            <a:rPr lang="en-US" sz="2200" i="1" smtClean="0">
                              <a:solidFill>
                                <a:srgbClr val="00703C"/>
                              </a:solidFill>
                              <a:latin typeface="Cambria Math" panose="02040503050406030204" pitchFamily="18" charset="0"/>
                              <a:ea typeface="Arial" charset="0"/>
                              <a:cs typeface="Arial" charset="0"/>
                            </a:rPr>
                          </m:ctrlPr>
                        </m:sSubPr>
                        <m:e>
                          <m:r>
                            <a:rPr lang="en-US" sz="2200" b="0" i="1" smtClean="0">
                              <a:solidFill>
                                <a:srgbClr val="00703C"/>
                              </a:solidFill>
                              <a:latin typeface="Cambria Math" charset="0"/>
                              <a:ea typeface="Arial" charset="0"/>
                              <a:cs typeface="Arial" charset="0"/>
                            </a:rPr>
                            <m:t>𝑤</m:t>
                          </m:r>
                        </m:e>
                        <m:sub>
                          <m:r>
                            <a:rPr lang="en-US" sz="2200" b="0" i="1" smtClean="0">
                              <a:solidFill>
                                <a:srgbClr val="00703C"/>
                              </a:solidFill>
                              <a:latin typeface="Cambria Math" charset="0"/>
                              <a:ea typeface="Arial" charset="0"/>
                              <a:cs typeface="Arial" charset="0"/>
                            </a:rPr>
                            <m:t>𝑗</m:t>
                          </m:r>
                        </m:sub>
                      </m:sSub>
                      <m:r>
                        <a:rPr lang="en-US" sz="2200" b="0" i="1" smtClean="0">
                          <a:solidFill>
                            <a:srgbClr val="00703C"/>
                          </a:solidFill>
                          <a:latin typeface="Cambria Math" charset="0"/>
                          <a:ea typeface="Arial" charset="0"/>
                          <a:cs typeface="Arial" charset="0"/>
                        </a:rPr>
                        <m:t>=</m:t>
                      </m:r>
                      <m:sSub>
                        <m:sSubPr>
                          <m:ctrlPr>
                            <a:rPr lang="en-US" sz="2200" b="0" i="1" smtClean="0">
                              <a:solidFill>
                                <a:srgbClr val="00703C"/>
                              </a:solidFill>
                              <a:latin typeface="Cambria Math" panose="02040503050406030204" pitchFamily="18" charset="0"/>
                              <a:ea typeface="Arial" charset="0"/>
                              <a:cs typeface="Arial" charset="0"/>
                            </a:rPr>
                          </m:ctrlPr>
                        </m:sSubPr>
                        <m:e>
                          <m:r>
                            <a:rPr lang="en-US" sz="2200" b="0" i="1" smtClean="0">
                              <a:solidFill>
                                <a:srgbClr val="00703C"/>
                              </a:solidFill>
                              <a:latin typeface="Cambria Math" charset="0"/>
                              <a:ea typeface="Cambria Math" charset="0"/>
                              <a:cs typeface="Cambria Math" charset="0"/>
                            </a:rPr>
                            <m:t>𝜑</m:t>
                          </m:r>
                        </m:e>
                        <m:sub>
                          <m:r>
                            <a:rPr lang="en-US" sz="2200" b="0" i="1" smtClean="0">
                              <a:solidFill>
                                <a:srgbClr val="00703C"/>
                              </a:solidFill>
                              <a:latin typeface="Cambria Math" charset="0"/>
                              <a:ea typeface="Arial" charset="0"/>
                              <a:cs typeface="Arial" charset="0"/>
                            </a:rPr>
                            <m:t>1</m:t>
                          </m:r>
                        </m:sub>
                      </m:sSub>
                      <m:r>
                        <a:rPr lang="en-US" sz="2200" i="1">
                          <a:solidFill>
                            <a:srgbClr val="00703C"/>
                          </a:solidFill>
                          <a:latin typeface="Cambria Math" charset="0"/>
                          <a:ea typeface="Cambria Math" charset="0"/>
                          <a:cs typeface="Cambria Math" charset="0"/>
                        </a:rPr>
                        <m:t>∙</m:t>
                      </m:r>
                      <m:sSub>
                        <m:sSubPr>
                          <m:ctrlPr>
                            <a:rPr lang="en-US" sz="2200" b="0" i="1" smtClean="0">
                              <a:solidFill>
                                <a:srgbClr val="00703C"/>
                              </a:solidFill>
                              <a:latin typeface="Cambria Math" panose="02040503050406030204" pitchFamily="18" charset="0"/>
                              <a:ea typeface="Cambria Math" charset="0"/>
                              <a:cs typeface="Cambria Math" charset="0"/>
                            </a:rPr>
                          </m:ctrlPr>
                        </m:sSubPr>
                        <m:e>
                          <m:r>
                            <a:rPr lang="en-US" sz="2200" b="0" i="1" smtClean="0">
                              <a:solidFill>
                                <a:srgbClr val="00703C"/>
                              </a:solidFill>
                              <a:latin typeface="Cambria Math" charset="0"/>
                              <a:ea typeface="Cambria Math" charset="0"/>
                              <a:cs typeface="Cambria Math" charset="0"/>
                            </a:rPr>
                            <m:t>𝑥</m:t>
                          </m:r>
                        </m:e>
                        <m:sub>
                          <m:r>
                            <a:rPr lang="en-US" sz="2200" b="0" i="1" smtClean="0">
                              <a:solidFill>
                                <a:srgbClr val="00703C"/>
                              </a:solidFill>
                              <a:latin typeface="Cambria Math" charset="0"/>
                              <a:ea typeface="Cambria Math" charset="0"/>
                              <a:cs typeface="Cambria Math" charset="0"/>
                            </a:rPr>
                            <m:t>1</m:t>
                          </m:r>
                          <m:r>
                            <a:rPr lang="en-US" sz="2200" b="0" i="1" smtClean="0">
                              <a:solidFill>
                                <a:srgbClr val="00703C"/>
                              </a:solidFill>
                              <a:latin typeface="Cambria Math" charset="0"/>
                              <a:ea typeface="Cambria Math" charset="0"/>
                              <a:cs typeface="Cambria Math" charset="0"/>
                            </a:rPr>
                            <m:t>𝑗</m:t>
                          </m:r>
                        </m:sub>
                      </m:sSub>
                      <m:r>
                        <a:rPr lang="en-US" sz="2200" b="0" i="1" smtClean="0">
                          <a:solidFill>
                            <a:srgbClr val="00703C"/>
                          </a:solidFill>
                          <a:latin typeface="Cambria Math" charset="0"/>
                          <a:ea typeface="Cambria Math" charset="0"/>
                          <a:cs typeface="Cambria Math" charset="0"/>
                        </a:rPr>
                        <m:t>+</m:t>
                      </m:r>
                      <m:sSub>
                        <m:sSubPr>
                          <m:ctrlPr>
                            <a:rPr lang="en-US" sz="2200" i="1" smtClean="0">
                              <a:solidFill>
                                <a:srgbClr val="00703C"/>
                              </a:solidFill>
                              <a:latin typeface="Cambria Math" panose="02040503050406030204" pitchFamily="18" charset="0"/>
                              <a:ea typeface="Arial" charset="0"/>
                              <a:cs typeface="Arial" charset="0"/>
                            </a:rPr>
                          </m:ctrlPr>
                        </m:sSubPr>
                        <m:e>
                          <m:r>
                            <a:rPr lang="en-US" sz="2200" i="1">
                              <a:solidFill>
                                <a:srgbClr val="00703C"/>
                              </a:solidFill>
                              <a:latin typeface="Cambria Math" charset="0"/>
                              <a:ea typeface="Cambria Math" charset="0"/>
                              <a:cs typeface="Cambria Math" charset="0"/>
                            </a:rPr>
                            <m:t>𝜑</m:t>
                          </m:r>
                        </m:e>
                        <m:sub>
                          <m:r>
                            <a:rPr lang="en-US" sz="2200" b="0" i="1" smtClean="0">
                              <a:solidFill>
                                <a:srgbClr val="00703C"/>
                              </a:solidFill>
                              <a:latin typeface="Cambria Math" charset="0"/>
                              <a:ea typeface="Cambria Math" charset="0"/>
                              <a:cs typeface="Cambria Math" charset="0"/>
                            </a:rPr>
                            <m:t>2</m:t>
                          </m:r>
                        </m:sub>
                      </m:sSub>
                      <m:r>
                        <a:rPr lang="en-US" sz="2200" i="1" smtClean="0">
                          <a:solidFill>
                            <a:srgbClr val="00703C"/>
                          </a:solidFill>
                          <a:latin typeface="Cambria Math" charset="0"/>
                          <a:ea typeface="Cambria Math" charset="0"/>
                          <a:cs typeface="Cambria Math" charset="0"/>
                        </a:rPr>
                        <m:t>∙</m:t>
                      </m:r>
                      <m:sSub>
                        <m:sSubPr>
                          <m:ctrlPr>
                            <a:rPr lang="en-US" sz="2200" i="1">
                              <a:solidFill>
                                <a:srgbClr val="00703C"/>
                              </a:solidFill>
                              <a:latin typeface="Cambria Math" panose="02040503050406030204" pitchFamily="18" charset="0"/>
                              <a:ea typeface="Cambria Math" charset="0"/>
                              <a:cs typeface="Cambria Math" charset="0"/>
                            </a:rPr>
                          </m:ctrlPr>
                        </m:sSubPr>
                        <m:e>
                          <m:r>
                            <a:rPr lang="en-US" sz="2200" i="1">
                              <a:solidFill>
                                <a:srgbClr val="00703C"/>
                              </a:solidFill>
                              <a:latin typeface="Cambria Math" charset="0"/>
                              <a:ea typeface="Cambria Math" charset="0"/>
                              <a:cs typeface="Cambria Math" charset="0"/>
                            </a:rPr>
                            <m:t>𝑥</m:t>
                          </m:r>
                        </m:e>
                        <m:sub>
                          <m:r>
                            <a:rPr lang="en-US" sz="2200" b="0" i="1" smtClean="0">
                              <a:solidFill>
                                <a:srgbClr val="00703C"/>
                              </a:solidFill>
                              <a:latin typeface="Cambria Math" charset="0"/>
                              <a:ea typeface="Cambria Math" charset="0"/>
                              <a:cs typeface="Cambria Math" charset="0"/>
                            </a:rPr>
                            <m:t>2</m:t>
                          </m:r>
                          <m:r>
                            <a:rPr lang="en-US" sz="2200" i="1">
                              <a:solidFill>
                                <a:srgbClr val="00703C"/>
                              </a:solidFill>
                              <a:latin typeface="Cambria Math" charset="0"/>
                              <a:ea typeface="Cambria Math" charset="0"/>
                              <a:cs typeface="Cambria Math" charset="0"/>
                            </a:rPr>
                            <m:t>𝑗</m:t>
                          </m:r>
                        </m:sub>
                      </m:sSub>
                      <m:r>
                        <a:rPr lang="en-US" sz="2200" b="0" i="1" smtClean="0">
                          <a:solidFill>
                            <a:srgbClr val="00703C"/>
                          </a:solidFill>
                          <a:latin typeface="Cambria Math" charset="0"/>
                          <a:ea typeface="Cambria Math" charset="0"/>
                          <a:cs typeface="Cambria Math" charset="0"/>
                        </a:rPr>
                        <m:t>+…+</m:t>
                      </m:r>
                      <m:sSub>
                        <m:sSubPr>
                          <m:ctrlPr>
                            <a:rPr lang="en-US" sz="2200" i="1">
                              <a:solidFill>
                                <a:srgbClr val="00703C"/>
                              </a:solidFill>
                              <a:latin typeface="Cambria Math" panose="02040503050406030204" pitchFamily="18" charset="0"/>
                              <a:ea typeface="Arial" charset="0"/>
                              <a:cs typeface="Arial" charset="0"/>
                            </a:rPr>
                          </m:ctrlPr>
                        </m:sSubPr>
                        <m:e>
                          <m:r>
                            <a:rPr lang="en-US" sz="2200" i="1">
                              <a:solidFill>
                                <a:srgbClr val="00703C"/>
                              </a:solidFill>
                              <a:latin typeface="Cambria Math" charset="0"/>
                              <a:ea typeface="Cambria Math" charset="0"/>
                              <a:cs typeface="Cambria Math" charset="0"/>
                            </a:rPr>
                            <m:t>𝜑</m:t>
                          </m:r>
                        </m:e>
                        <m:sub>
                          <m:r>
                            <a:rPr lang="en-US" sz="2200" b="0" i="1" smtClean="0">
                              <a:solidFill>
                                <a:srgbClr val="00703C"/>
                              </a:solidFill>
                              <a:latin typeface="Cambria Math" charset="0"/>
                              <a:ea typeface="Cambria Math" charset="0"/>
                              <a:cs typeface="Cambria Math" charset="0"/>
                            </a:rPr>
                            <m:t>𝑝</m:t>
                          </m:r>
                        </m:sub>
                      </m:sSub>
                      <m:r>
                        <a:rPr lang="en-US" sz="2200" i="1" smtClean="0">
                          <a:solidFill>
                            <a:srgbClr val="00703C"/>
                          </a:solidFill>
                          <a:latin typeface="Cambria Math" charset="0"/>
                          <a:ea typeface="Cambria Math" charset="0"/>
                          <a:cs typeface="Cambria Math" charset="0"/>
                        </a:rPr>
                        <m:t>∙</m:t>
                      </m:r>
                      <m:sSub>
                        <m:sSubPr>
                          <m:ctrlPr>
                            <a:rPr lang="en-US" sz="2200" i="1">
                              <a:solidFill>
                                <a:srgbClr val="00703C"/>
                              </a:solidFill>
                              <a:latin typeface="Cambria Math" panose="02040503050406030204" pitchFamily="18" charset="0"/>
                              <a:ea typeface="Cambria Math" charset="0"/>
                              <a:cs typeface="Cambria Math" charset="0"/>
                            </a:rPr>
                          </m:ctrlPr>
                        </m:sSubPr>
                        <m:e>
                          <m:r>
                            <a:rPr lang="en-US" sz="2200" i="1">
                              <a:solidFill>
                                <a:srgbClr val="00703C"/>
                              </a:solidFill>
                              <a:latin typeface="Cambria Math" charset="0"/>
                              <a:ea typeface="Cambria Math" charset="0"/>
                              <a:cs typeface="Cambria Math" charset="0"/>
                            </a:rPr>
                            <m:t>𝑥</m:t>
                          </m:r>
                        </m:e>
                        <m:sub>
                          <m:r>
                            <a:rPr lang="en-US" sz="2200" b="0" i="1" smtClean="0">
                              <a:solidFill>
                                <a:srgbClr val="00703C"/>
                              </a:solidFill>
                              <a:latin typeface="Cambria Math" charset="0"/>
                              <a:ea typeface="Cambria Math" charset="0"/>
                              <a:cs typeface="Cambria Math" charset="0"/>
                            </a:rPr>
                            <m:t>𝑝</m:t>
                          </m:r>
                          <m:r>
                            <a:rPr lang="en-US" sz="2200" i="1">
                              <a:solidFill>
                                <a:srgbClr val="00703C"/>
                              </a:solidFill>
                              <a:latin typeface="Cambria Math" charset="0"/>
                              <a:ea typeface="Cambria Math" charset="0"/>
                              <a:cs typeface="Cambria Math" charset="0"/>
                            </a:rPr>
                            <m:t>𝑗</m:t>
                          </m:r>
                        </m:sub>
                      </m:sSub>
                    </m:oMath>
                  </m:oMathPara>
                </a14:m>
                <a:endParaRPr lang="en-US" sz="2200" dirty="0">
                  <a:solidFill>
                    <a:srgbClr val="00703C"/>
                  </a:solidFill>
                  <a:latin typeface="Arial" charset="0"/>
                  <a:ea typeface="Arial" charset="0"/>
                  <a:cs typeface="Arial" charset="0"/>
                </a:endParaRPr>
              </a:p>
              <a:p>
                <a:pPr>
                  <a:spcBef>
                    <a:spcPct val="20000"/>
                  </a:spcBef>
                  <a:defRPr/>
                </a:pPr>
                <a:endParaRPr lang="en-US" sz="1000" dirty="0">
                  <a:solidFill>
                    <a:srgbClr val="00703C"/>
                  </a:solidFill>
                  <a:latin typeface="Arial" charset="0"/>
                  <a:ea typeface="Arial" charset="0"/>
                  <a:cs typeface="Arial" charset="0"/>
                </a:endParaRPr>
              </a:p>
              <a:p>
                <a:pPr marL="342900" indent="-342900">
                  <a:spcBef>
                    <a:spcPct val="20000"/>
                  </a:spcBef>
                  <a:buFont typeface="Arial" charset="0"/>
                  <a:buChar char="•"/>
                  <a:defRPr/>
                </a:pPr>
                <a:r>
                  <a:rPr lang="en-US" sz="2200" dirty="0">
                    <a:solidFill>
                      <a:srgbClr val="00703C"/>
                    </a:solidFill>
                    <a:latin typeface="Arial" charset="0"/>
                    <a:ea typeface="Arial" charset="0"/>
                    <a:cs typeface="Arial" charset="0"/>
                  </a:rPr>
                  <a:t>Denote the predicted PCA score for 207 patients as </a:t>
                </a:r>
                <a14:m>
                  <m:oMath xmlns:m="http://schemas.openxmlformats.org/officeDocument/2006/math">
                    <m:d>
                      <m:dPr>
                        <m:ctrlPr>
                          <a:rPr lang="en-US" sz="2200" b="0" i="1" smtClean="0">
                            <a:solidFill>
                              <a:srgbClr val="00703C"/>
                            </a:solidFill>
                            <a:latin typeface="Cambria Math" panose="02040503050406030204" pitchFamily="18" charset="0"/>
                            <a:ea typeface="Arial" charset="0"/>
                            <a:cs typeface="Arial" charset="0"/>
                          </a:rPr>
                        </m:ctrlPr>
                      </m:dPr>
                      <m:e>
                        <m:sSub>
                          <m:sSubPr>
                            <m:ctrlPr>
                              <a:rPr lang="en-US" sz="2200" b="0" i="1" smtClean="0">
                                <a:solidFill>
                                  <a:srgbClr val="00703C"/>
                                </a:solidFill>
                                <a:latin typeface="Cambria Math" panose="02040503050406030204" pitchFamily="18" charset="0"/>
                                <a:ea typeface="Arial" charset="0"/>
                                <a:cs typeface="Arial" charset="0"/>
                              </a:rPr>
                            </m:ctrlPr>
                          </m:sSubPr>
                          <m:e>
                            <m:r>
                              <a:rPr lang="en-US" sz="2200" b="0" i="1" smtClean="0">
                                <a:solidFill>
                                  <a:srgbClr val="00703C"/>
                                </a:solidFill>
                                <a:latin typeface="Cambria Math" charset="0"/>
                                <a:ea typeface="Arial" charset="0"/>
                                <a:cs typeface="Arial" charset="0"/>
                              </a:rPr>
                              <m:t>𝑤</m:t>
                            </m:r>
                          </m:e>
                          <m:sub>
                            <m:r>
                              <a:rPr lang="en-US" sz="2200" b="0" i="1" smtClean="0">
                                <a:solidFill>
                                  <a:srgbClr val="00703C"/>
                                </a:solidFill>
                                <a:latin typeface="Cambria Math" charset="0"/>
                                <a:ea typeface="Arial" charset="0"/>
                                <a:cs typeface="Arial" charset="0"/>
                              </a:rPr>
                              <m:t>1</m:t>
                            </m:r>
                          </m:sub>
                        </m:sSub>
                        <m:r>
                          <a:rPr lang="en-US" sz="2200" b="0" i="1" smtClean="0">
                            <a:solidFill>
                              <a:srgbClr val="00703C"/>
                            </a:solidFill>
                            <a:latin typeface="Cambria Math" charset="0"/>
                            <a:ea typeface="Arial" charset="0"/>
                            <a:cs typeface="Arial" charset="0"/>
                          </a:rPr>
                          <m:t>, </m:t>
                        </m:r>
                        <m:sSub>
                          <m:sSubPr>
                            <m:ctrlPr>
                              <a:rPr lang="en-US" sz="2200" i="1">
                                <a:solidFill>
                                  <a:srgbClr val="00703C"/>
                                </a:solidFill>
                                <a:latin typeface="Cambria Math" panose="02040503050406030204" pitchFamily="18" charset="0"/>
                                <a:ea typeface="Arial" charset="0"/>
                                <a:cs typeface="Arial" charset="0"/>
                              </a:rPr>
                            </m:ctrlPr>
                          </m:sSubPr>
                          <m:e>
                            <m:r>
                              <a:rPr lang="en-US" sz="2200" i="1">
                                <a:solidFill>
                                  <a:srgbClr val="00703C"/>
                                </a:solidFill>
                                <a:latin typeface="Cambria Math" charset="0"/>
                                <a:ea typeface="Arial" charset="0"/>
                                <a:cs typeface="Arial" charset="0"/>
                              </a:rPr>
                              <m:t>𝑤</m:t>
                            </m:r>
                          </m:e>
                          <m:sub>
                            <m:r>
                              <a:rPr lang="en-US" sz="2200" b="0" i="1" smtClean="0">
                                <a:solidFill>
                                  <a:srgbClr val="00703C"/>
                                </a:solidFill>
                                <a:latin typeface="Cambria Math" charset="0"/>
                                <a:ea typeface="Arial" charset="0"/>
                                <a:cs typeface="Arial" charset="0"/>
                              </a:rPr>
                              <m:t>2</m:t>
                            </m:r>
                          </m:sub>
                        </m:sSub>
                        <m:r>
                          <a:rPr lang="en-US" sz="2200" b="0" i="1" smtClean="0">
                            <a:solidFill>
                              <a:srgbClr val="00703C"/>
                            </a:solidFill>
                            <a:latin typeface="Cambria Math" charset="0"/>
                            <a:ea typeface="Arial" charset="0"/>
                            <a:cs typeface="Arial" charset="0"/>
                          </a:rPr>
                          <m:t>,…,</m:t>
                        </m:r>
                        <m:sSub>
                          <m:sSubPr>
                            <m:ctrlPr>
                              <a:rPr lang="en-US" sz="2200" i="1">
                                <a:solidFill>
                                  <a:srgbClr val="00703C"/>
                                </a:solidFill>
                                <a:latin typeface="Cambria Math" panose="02040503050406030204" pitchFamily="18" charset="0"/>
                                <a:ea typeface="Arial" charset="0"/>
                                <a:cs typeface="Arial" charset="0"/>
                              </a:rPr>
                            </m:ctrlPr>
                          </m:sSubPr>
                          <m:e>
                            <m:r>
                              <a:rPr lang="en-US" sz="2200" i="1">
                                <a:solidFill>
                                  <a:srgbClr val="00703C"/>
                                </a:solidFill>
                                <a:latin typeface="Cambria Math" charset="0"/>
                                <a:ea typeface="Arial" charset="0"/>
                                <a:cs typeface="Arial" charset="0"/>
                              </a:rPr>
                              <m:t>𝑤</m:t>
                            </m:r>
                          </m:e>
                          <m:sub>
                            <m:r>
                              <a:rPr lang="en-US" sz="2200" b="0" i="1" smtClean="0">
                                <a:solidFill>
                                  <a:srgbClr val="00703C"/>
                                </a:solidFill>
                                <a:latin typeface="Cambria Math" charset="0"/>
                                <a:ea typeface="Arial" charset="0"/>
                                <a:cs typeface="Arial" charset="0"/>
                              </a:rPr>
                              <m:t>207</m:t>
                            </m:r>
                          </m:sub>
                        </m:sSub>
                      </m:e>
                    </m:d>
                    <m:r>
                      <a:rPr lang="en-US" sz="2200" b="0" i="1" smtClean="0">
                        <a:solidFill>
                          <a:srgbClr val="00703C"/>
                        </a:solidFill>
                        <a:latin typeface="Cambria Math" charset="0"/>
                        <a:ea typeface="Arial" charset="0"/>
                        <a:cs typeface="Arial" charset="0"/>
                      </a:rPr>
                      <m:t>.</m:t>
                    </m:r>
                  </m:oMath>
                </a14:m>
                <a:endParaRPr lang="en-US" sz="2200" dirty="0">
                  <a:solidFill>
                    <a:srgbClr val="00703C"/>
                  </a:solidFill>
                  <a:latin typeface="Arial" charset="0"/>
                  <a:ea typeface="Arial" charset="0"/>
                  <a:cs typeface="Arial" charset="0"/>
                </a:endParaRPr>
              </a:p>
              <a:p>
                <a:pPr marL="342900" indent="-342900">
                  <a:spcBef>
                    <a:spcPct val="20000"/>
                  </a:spcBef>
                  <a:buFont typeface="Arial" charset="0"/>
                  <a:buChar char="•"/>
                  <a:defRPr/>
                </a:pPr>
                <a:endParaRPr lang="en-US" sz="2200" dirty="0">
                  <a:solidFill>
                    <a:srgbClr val="00703C"/>
                  </a:solidFill>
                  <a:latin typeface="Arial" charset="0"/>
                  <a:ea typeface="Arial" charset="0"/>
                  <a:cs typeface="Arial" charset="0"/>
                </a:endParaRPr>
              </a:p>
              <a:p>
                <a:pPr marL="342900" indent="-342900">
                  <a:spcBef>
                    <a:spcPct val="20000"/>
                  </a:spcBef>
                  <a:buFont typeface="Arial" charset="0"/>
                  <a:buChar char="•"/>
                  <a:defRPr/>
                </a:pPr>
                <a:endParaRPr lang="en-US" sz="2200" dirty="0">
                  <a:solidFill>
                    <a:srgbClr val="00703C"/>
                  </a:solidFill>
                  <a:latin typeface="Arial" charset="0"/>
                  <a:ea typeface="Arial" charset="0"/>
                  <a:cs typeface="Arial" charset="0"/>
                </a:endParaRPr>
              </a:p>
              <a:p>
                <a:pPr>
                  <a:spcBef>
                    <a:spcPct val="20000"/>
                  </a:spcBef>
                  <a:defRPr/>
                </a:pPr>
                <a:endParaRPr lang="en-US" sz="2200" dirty="0">
                  <a:solidFill>
                    <a:srgbClr val="00703C"/>
                  </a:solidFill>
                  <a:latin typeface="Arial" charset="0"/>
                  <a:ea typeface="Arial" charset="0"/>
                  <a:cs typeface="Arial" charset="0"/>
                </a:endParaRPr>
              </a:p>
              <a:p>
                <a:pPr marR="0" lvl="0"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charset="0"/>
                  <a:ea typeface="Arial" charset="0"/>
                  <a:cs typeface="Arial" charset="0"/>
                </a:endParaRPr>
              </a:p>
              <a:p>
                <a:pPr marR="0" lvl="0"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charset="0"/>
                  <a:ea typeface="Arial" charset="0"/>
                  <a:cs typeface="Arial" charset="0"/>
                </a:endParaRPr>
              </a:p>
              <a:p>
                <a:pPr marR="0" lvl="0"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charset="0"/>
                  <a:ea typeface="Arial" charset="0"/>
                  <a:cs typeface="Arial" charset="0"/>
                </a:endParaRPr>
              </a:p>
              <a:p>
                <a:pPr marR="0" lvl="0"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charset="0"/>
                  <a:ea typeface="Arial" charset="0"/>
                  <a:cs typeface="Arial" charset="0"/>
                </a:endParaRPr>
              </a:p>
              <a:p>
                <a:pPr marR="0" lvl="0" defTabSz="914400" rtl="0" eaLnBrk="1" fontAlgn="auto" latinLnBrk="0" hangingPunct="1">
                  <a:lnSpc>
                    <a:spcPct val="100000"/>
                  </a:lnSpc>
                  <a:spcBef>
                    <a:spcPct val="20000"/>
                  </a:spcBef>
                  <a:spcAft>
                    <a:spcPts val="0"/>
                  </a:spcAft>
                  <a:buClrTx/>
                  <a:buSzTx/>
                  <a:tabLst/>
                  <a:defRPr/>
                </a:pPr>
                <a:endParaRPr lang="en-US" sz="1700" dirty="0">
                  <a:solidFill>
                    <a:srgbClr val="00703C"/>
                  </a:solidFill>
                  <a:latin typeface="Arial" charset="0"/>
                  <a:ea typeface="Arial" charset="0"/>
                  <a:cs typeface="Arial" charset="0"/>
                </a:endParaRPr>
              </a:p>
            </p:txBody>
          </p:sp>
        </mc:Choice>
        <mc:Fallback xmlns="">
          <p:sp>
            <p:nvSpPr>
              <p:cNvPr id="3" name="Content Placeholder 2"/>
              <p:cNvSpPr txBox="1">
                <a:spLocks noRot="1" noChangeAspect="1" noMove="1" noResize="1" noEditPoints="1" noAdjustHandles="1" noChangeArrowheads="1" noChangeShapeType="1" noTextEdit="1"/>
              </p:cNvSpPr>
              <p:nvPr/>
            </p:nvSpPr>
            <p:spPr>
              <a:xfrm>
                <a:off x="228600" y="1066800"/>
                <a:ext cx="8686800" cy="5181601"/>
              </a:xfrm>
              <a:prstGeom prst="rect">
                <a:avLst/>
              </a:prstGeom>
              <a:blipFill rotWithShape="0">
                <a:blip r:embed="rId3"/>
                <a:stretch>
                  <a:fillRect l="-912" t="-706" r="-1333"/>
                </a:stretch>
              </a:blipFill>
            </p:spPr>
            <p:txBody>
              <a:bodyPr/>
              <a:lstStyle/>
              <a:p>
                <a:r>
                  <a:rPr lang="en-US">
                    <a:noFill/>
                  </a:rPr>
                  <a:t> </a:t>
                </a:r>
              </a:p>
            </p:txBody>
          </p:sp>
        </mc:Fallback>
      </mc:AlternateContent>
    </p:spTree>
    <p:extLst>
      <p:ext uri="{BB962C8B-B14F-4D97-AF65-F5344CB8AC3E}">
        <p14:creationId xmlns:p14="http://schemas.microsoft.com/office/powerpoint/2010/main" val="2463788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274638"/>
            <a:ext cx="9144000" cy="792162"/>
          </a:xfrm>
          <a:prstGeom prst="rect">
            <a:avLst/>
          </a:prstGeom>
        </p:spPr>
        <p:txBody>
          <a:bodyPr>
            <a:normAutofit/>
          </a:bodyPr>
          <a:lstStyle/>
          <a:p>
            <a:pPr lvl="0" algn="ctr">
              <a:spcBef>
                <a:spcPct val="0"/>
              </a:spcBef>
              <a:defRPr/>
            </a:pPr>
            <a:r>
              <a:rPr lang="en-US" sz="4000" b="1" dirty="0">
                <a:solidFill>
                  <a:srgbClr val="008000"/>
                </a:solidFill>
                <a:latin typeface="Arial" pitchFamily="34" charset="0"/>
                <a:cs typeface="Arial" pitchFamily="34" charset="0"/>
              </a:rPr>
              <a:t>Methodology- Statistical Analyses</a:t>
            </a:r>
            <a:endParaRPr kumimoji="0" lang="en-US" sz="4000" b="1" i="0" u="none" strike="noStrike" kern="1200" cap="none" spc="0" normalizeH="0" noProof="0" dirty="0">
              <a:ln>
                <a:noFill/>
              </a:ln>
              <a:solidFill>
                <a:srgbClr val="008000"/>
              </a:solidFill>
              <a:effectLst/>
              <a:uLnTx/>
              <a:uFillTx/>
              <a:latin typeface="Arial" pitchFamily="34" charset="0"/>
              <a:ea typeface="+mj-ea"/>
              <a:cs typeface="Arial" pitchFamily="34" charset="0"/>
            </a:endParaRPr>
          </a:p>
        </p:txBody>
      </p:sp>
      <mc:AlternateContent xmlns:mc="http://schemas.openxmlformats.org/markup-compatibility/2006" xmlns:a14="http://schemas.microsoft.com/office/drawing/2010/main">
        <mc:Choice Requires="a14">
          <p:sp>
            <p:nvSpPr>
              <p:cNvPr id="3" name="Content Placeholder 2"/>
              <p:cNvSpPr txBox="1">
                <a:spLocks/>
              </p:cNvSpPr>
              <p:nvPr/>
            </p:nvSpPr>
            <p:spPr>
              <a:xfrm>
                <a:off x="457200" y="1066800"/>
                <a:ext cx="8229600" cy="5181601"/>
              </a:xfrm>
              <a:prstGeom prst="rect">
                <a:avLst/>
              </a:prstGeom>
            </p:spPr>
            <p:txBody>
              <a:bodyPr>
                <a:normAutofit/>
              </a:bodyPr>
              <a:lstStyle/>
              <a:p>
                <a:pPr lvl="0"/>
                <a:r>
                  <a:rPr lang="en-US" sz="2200" b="1" i="1" u="sng" dirty="0">
                    <a:solidFill>
                      <a:srgbClr val="00703C"/>
                    </a:solidFill>
                    <a:latin typeface="Arial" charset="0"/>
                    <a:ea typeface="Arial" charset="0"/>
                    <a:cs typeface="Arial" charset="0"/>
                  </a:rPr>
                  <a:t>Part </a:t>
                </a:r>
                <a:r>
                  <a:rPr lang="en-US" altLang="zh-CN" sz="2200" b="1" i="1" u="sng" dirty="0">
                    <a:solidFill>
                      <a:srgbClr val="00703C"/>
                    </a:solidFill>
                    <a:latin typeface="Arial" charset="0"/>
                    <a:ea typeface="Arial" charset="0"/>
                    <a:cs typeface="Arial" charset="0"/>
                  </a:rPr>
                  <a:t>2</a:t>
                </a:r>
                <a:r>
                  <a:rPr lang="en-US" sz="2200" b="1" i="1" u="sng" dirty="0">
                    <a:solidFill>
                      <a:srgbClr val="00703C"/>
                    </a:solidFill>
                    <a:latin typeface="Arial" charset="0"/>
                    <a:ea typeface="Arial" charset="0"/>
                    <a:cs typeface="Arial" charset="0"/>
                  </a:rPr>
                  <a:t>: </a:t>
                </a:r>
                <a:r>
                  <a:rPr lang="en-US" altLang="zh-CN" sz="2200" b="1" i="1" u="sng" dirty="0">
                    <a:solidFill>
                      <a:srgbClr val="00703C"/>
                    </a:solidFill>
                    <a:latin typeface="Arial" charset="0"/>
                    <a:ea typeface="Arial" charset="0"/>
                    <a:cs typeface="Arial" charset="0"/>
                  </a:rPr>
                  <a:t>Fit</a:t>
                </a:r>
                <a:r>
                  <a:rPr lang="zh-CN" altLang="en-US" sz="2200" b="1" i="1" u="sng" dirty="0">
                    <a:solidFill>
                      <a:srgbClr val="00703C"/>
                    </a:solidFill>
                    <a:latin typeface="Arial" charset="0"/>
                    <a:ea typeface="Arial" charset="0"/>
                    <a:cs typeface="Arial" charset="0"/>
                  </a:rPr>
                  <a:t> </a:t>
                </a:r>
                <a:r>
                  <a:rPr lang="en-US" altLang="zh-CN" sz="2200" b="1" i="1" u="sng" dirty="0">
                    <a:solidFill>
                      <a:srgbClr val="00703C"/>
                    </a:solidFill>
                    <a:latin typeface="Arial" charset="0"/>
                    <a:ea typeface="Arial" charset="0"/>
                    <a:cs typeface="Arial" charset="0"/>
                  </a:rPr>
                  <a:t>cox</a:t>
                </a:r>
                <a:r>
                  <a:rPr lang="zh-CN" altLang="en-US" sz="2200" b="1" i="1" u="sng" dirty="0">
                    <a:solidFill>
                      <a:srgbClr val="00703C"/>
                    </a:solidFill>
                    <a:latin typeface="Arial" charset="0"/>
                    <a:ea typeface="Arial" charset="0"/>
                    <a:cs typeface="Arial" charset="0"/>
                  </a:rPr>
                  <a:t> </a:t>
                </a:r>
                <a:r>
                  <a:rPr lang="en-US" altLang="zh-CN" sz="2200" b="1" i="1" u="sng" dirty="0">
                    <a:solidFill>
                      <a:srgbClr val="00703C"/>
                    </a:solidFill>
                    <a:latin typeface="Arial" charset="0"/>
                    <a:ea typeface="Arial" charset="0"/>
                    <a:cs typeface="Arial" charset="0"/>
                  </a:rPr>
                  <a:t>model</a:t>
                </a:r>
                <a:r>
                  <a:rPr lang="zh-CN" altLang="en-US" sz="2200" b="1" i="1" u="sng" dirty="0">
                    <a:solidFill>
                      <a:srgbClr val="00703C"/>
                    </a:solidFill>
                    <a:latin typeface="Arial" charset="0"/>
                    <a:ea typeface="Arial" charset="0"/>
                    <a:cs typeface="Arial" charset="0"/>
                  </a:rPr>
                  <a:t> </a:t>
                </a:r>
                <a:r>
                  <a:rPr lang="en-US" altLang="zh-CN" sz="2200" b="1" i="1" u="sng" dirty="0">
                    <a:solidFill>
                      <a:srgbClr val="00703C"/>
                    </a:solidFill>
                    <a:latin typeface="Arial" charset="0"/>
                    <a:ea typeface="Arial" charset="0"/>
                    <a:cs typeface="Arial" charset="0"/>
                  </a:rPr>
                  <a:t>on</a:t>
                </a:r>
                <a:r>
                  <a:rPr lang="zh-CN" altLang="en-US" sz="2200" b="1" i="1" u="sng" dirty="0">
                    <a:solidFill>
                      <a:srgbClr val="00703C"/>
                    </a:solidFill>
                    <a:latin typeface="Arial" charset="0"/>
                    <a:ea typeface="Arial" charset="0"/>
                    <a:cs typeface="Arial" charset="0"/>
                  </a:rPr>
                  <a:t> </a:t>
                </a:r>
                <a:r>
                  <a:rPr lang="en-US" altLang="zh-CN" sz="2200" b="1" i="1" u="sng" dirty="0">
                    <a:solidFill>
                      <a:srgbClr val="00703C"/>
                    </a:solidFill>
                    <a:latin typeface="Arial" charset="0"/>
                    <a:ea typeface="Arial" charset="0"/>
                    <a:cs typeface="Arial" charset="0"/>
                  </a:rPr>
                  <a:t>test</a:t>
                </a:r>
                <a:r>
                  <a:rPr lang="zh-CN" altLang="en-US" sz="2200" b="1" i="1" u="sng" dirty="0">
                    <a:solidFill>
                      <a:srgbClr val="00703C"/>
                    </a:solidFill>
                    <a:latin typeface="Arial" charset="0"/>
                    <a:ea typeface="Arial" charset="0"/>
                    <a:cs typeface="Arial" charset="0"/>
                  </a:rPr>
                  <a:t> </a:t>
                </a:r>
                <a:r>
                  <a:rPr lang="en-US" altLang="zh-CN" sz="2200" b="1" i="1" u="sng" dirty="0">
                    <a:solidFill>
                      <a:srgbClr val="00703C"/>
                    </a:solidFill>
                    <a:latin typeface="Arial" charset="0"/>
                    <a:ea typeface="Arial" charset="0"/>
                    <a:cs typeface="Arial" charset="0"/>
                  </a:rPr>
                  <a:t>data</a:t>
                </a:r>
                <a:r>
                  <a:rPr lang="zh-CN" altLang="en-US" sz="2200" b="1" i="1" u="sng" dirty="0">
                    <a:solidFill>
                      <a:srgbClr val="00703C"/>
                    </a:solidFill>
                    <a:latin typeface="Arial" charset="0"/>
                    <a:ea typeface="Arial" charset="0"/>
                    <a:cs typeface="Arial" charset="0"/>
                  </a:rPr>
                  <a:t> </a:t>
                </a:r>
                <a:r>
                  <a:rPr lang="en-US" altLang="zh-CN" sz="2200" b="1" i="1" u="sng" dirty="0">
                    <a:solidFill>
                      <a:srgbClr val="00703C"/>
                    </a:solidFill>
                    <a:latin typeface="Arial" charset="0"/>
                    <a:ea typeface="Arial" charset="0"/>
                    <a:cs typeface="Arial" charset="0"/>
                  </a:rPr>
                  <a:t>set</a:t>
                </a:r>
              </a:p>
              <a:p>
                <a:pPr lvl="0"/>
                <a:endParaRPr lang="en-US" sz="2200" dirty="0">
                  <a:solidFill>
                    <a:srgbClr val="00703C"/>
                  </a:solidFill>
                  <a:latin typeface="Arial" charset="0"/>
                  <a:ea typeface="Arial" charset="0"/>
                  <a:cs typeface="Arial" charset="0"/>
                </a:endParaRPr>
              </a:p>
              <a:p>
                <a:r>
                  <a:rPr lang="en-US" altLang="zh-CN" sz="2200" u="sng" dirty="0">
                    <a:solidFill>
                      <a:srgbClr val="00703C"/>
                    </a:solidFill>
                    <a:latin typeface="Arial" charset="0"/>
                    <a:ea typeface="Arial" charset="0"/>
                    <a:cs typeface="Arial" charset="0"/>
                  </a:rPr>
                  <a:t>Step</a:t>
                </a:r>
                <a:r>
                  <a:rPr lang="zh-CN" altLang="en-US" sz="2200" u="sng" dirty="0">
                    <a:solidFill>
                      <a:srgbClr val="00703C"/>
                    </a:solidFill>
                    <a:latin typeface="Arial" charset="0"/>
                    <a:ea typeface="Arial" charset="0"/>
                    <a:cs typeface="Arial" charset="0"/>
                  </a:rPr>
                  <a:t> </a:t>
                </a:r>
                <a:r>
                  <a:rPr lang="en-US" altLang="zh-CN" sz="2200" u="sng" dirty="0">
                    <a:solidFill>
                      <a:srgbClr val="00703C"/>
                    </a:solidFill>
                    <a:latin typeface="Arial" charset="0"/>
                    <a:ea typeface="Arial" charset="0"/>
                    <a:cs typeface="Arial" charset="0"/>
                  </a:rPr>
                  <a:t>4</a:t>
                </a:r>
                <a:r>
                  <a:rPr lang="en-US" altLang="zh-CN" sz="2200" dirty="0">
                    <a:solidFill>
                      <a:srgbClr val="00703C"/>
                    </a:solidFill>
                    <a:latin typeface="Arial" charset="0"/>
                    <a:ea typeface="Arial" charset="0"/>
                    <a:cs typeface="Arial" charset="0"/>
                  </a:rPr>
                  <a:t>:</a:t>
                </a:r>
                <a:endParaRPr lang="en-US" sz="2200" dirty="0">
                  <a:solidFill>
                    <a:srgbClr val="00703C"/>
                  </a:solidFill>
                  <a:latin typeface="Arial" charset="0"/>
                  <a:ea typeface="Arial" charset="0"/>
                  <a:cs typeface="Arial" charset="0"/>
                </a:endParaRPr>
              </a:p>
              <a:p>
                <a:pPr marL="342900" indent="-342900">
                  <a:spcBef>
                    <a:spcPct val="20000"/>
                  </a:spcBef>
                  <a:buFont typeface="Arial" charset="0"/>
                  <a:buChar char="•"/>
                  <a:defRPr/>
                </a:pPr>
                <a:r>
                  <a:rPr lang="en-US" altLang="zh-CN" sz="2200" dirty="0">
                    <a:solidFill>
                      <a:srgbClr val="00703C"/>
                    </a:solidFill>
                    <a:latin typeface="Arial" charset="0"/>
                    <a:ea typeface="Arial" charset="0"/>
                    <a:cs typeface="Arial" charset="0"/>
                  </a:rPr>
                  <a:t>For</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each</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new</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patient</a:t>
                </a:r>
                <a:r>
                  <a:rPr lang="zh-CN" altLang="en-US" sz="2200" dirty="0">
                    <a:solidFill>
                      <a:srgbClr val="00703C"/>
                    </a:solidFill>
                    <a:latin typeface="Arial" charset="0"/>
                    <a:ea typeface="Arial" charset="0"/>
                    <a:cs typeface="Arial" charset="0"/>
                  </a:rPr>
                  <a:t> </a:t>
                </a:r>
                <a14:m>
                  <m:oMath xmlns:m="http://schemas.openxmlformats.org/officeDocument/2006/math">
                    <m:sSup>
                      <m:sSupPr>
                        <m:ctrlPr>
                          <a:rPr lang="en-US" altLang="zh-CN" sz="2200" b="0" i="1" smtClean="0">
                            <a:solidFill>
                              <a:srgbClr val="00703C"/>
                            </a:solidFill>
                            <a:latin typeface="Cambria Math" panose="02040503050406030204" pitchFamily="18" charset="0"/>
                            <a:ea typeface="Arial" charset="0"/>
                            <a:cs typeface="Arial" charset="0"/>
                          </a:rPr>
                        </m:ctrlPr>
                      </m:sSupPr>
                      <m:e>
                        <m:r>
                          <a:rPr lang="en-US" altLang="zh-CN" sz="2200" b="0" i="1" smtClean="0">
                            <a:solidFill>
                              <a:srgbClr val="00703C"/>
                            </a:solidFill>
                            <a:latin typeface="Cambria Math" charset="0"/>
                            <a:ea typeface="Arial" charset="0"/>
                            <a:cs typeface="Arial" charset="0"/>
                          </a:rPr>
                          <m:t>𝑗</m:t>
                        </m:r>
                      </m:e>
                      <m:sup>
                        <m:r>
                          <a:rPr lang="en-US" altLang="zh-CN" sz="2200" b="0" i="1" smtClean="0">
                            <a:solidFill>
                              <a:srgbClr val="00703C"/>
                            </a:solidFill>
                            <a:latin typeface="Cambria Math" charset="0"/>
                            <a:ea typeface="Arial" charset="0"/>
                            <a:cs typeface="Arial" charset="0"/>
                          </a:rPr>
                          <m:t>′</m:t>
                        </m:r>
                      </m:sup>
                    </m:sSup>
                  </m:oMath>
                </a14:m>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on</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test</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data</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set</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with</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gene</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expression</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data</a:t>
                </a:r>
                <a:r>
                  <a:rPr lang="zh-CN" altLang="en-US" sz="2200" dirty="0">
                    <a:solidFill>
                      <a:srgbClr val="00703C"/>
                    </a:solidFill>
                    <a:latin typeface="Arial" charset="0"/>
                    <a:ea typeface="Arial" charset="0"/>
                    <a:cs typeface="Arial" charset="0"/>
                  </a:rPr>
                  <a:t> </a:t>
                </a:r>
                <a14:m>
                  <m:oMath xmlns:m="http://schemas.openxmlformats.org/officeDocument/2006/math">
                    <m:r>
                      <a:rPr lang="en-US" altLang="zh-CN" sz="2200" b="0" i="1" smtClean="0">
                        <a:solidFill>
                          <a:srgbClr val="00703C"/>
                        </a:solidFill>
                        <a:latin typeface="Cambria Math" charset="0"/>
                        <a:ea typeface="Arial" charset="0"/>
                        <a:cs typeface="Arial" charset="0"/>
                      </a:rPr>
                      <m:t>(</m:t>
                    </m:r>
                    <m:sSub>
                      <m:sSubPr>
                        <m:ctrlPr>
                          <a:rPr lang="en-US" altLang="zh-CN" sz="2200" b="0" i="1" smtClean="0">
                            <a:solidFill>
                              <a:srgbClr val="00703C"/>
                            </a:solidFill>
                            <a:latin typeface="Cambria Math" panose="02040503050406030204" pitchFamily="18" charset="0"/>
                            <a:ea typeface="Arial" charset="0"/>
                            <a:cs typeface="Arial" charset="0"/>
                          </a:rPr>
                        </m:ctrlPr>
                      </m:sSubPr>
                      <m:e>
                        <m:r>
                          <a:rPr lang="en-US" altLang="zh-CN" sz="2200" b="0" i="1" smtClean="0">
                            <a:solidFill>
                              <a:srgbClr val="00703C"/>
                            </a:solidFill>
                            <a:latin typeface="Cambria Math" charset="0"/>
                            <a:ea typeface="Arial" charset="0"/>
                            <a:cs typeface="Arial" charset="0"/>
                          </a:rPr>
                          <m:t>𝑥</m:t>
                        </m:r>
                      </m:e>
                      <m:sub>
                        <m:r>
                          <a:rPr lang="en-US" altLang="zh-CN" sz="2200" b="0" i="1" smtClean="0">
                            <a:solidFill>
                              <a:srgbClr val="00703C"/>
                            </a:solidFill>
                            <a:latin typeface="Cambria Math" charset="0"/>
                            <a:ea typeface="Arial" charset="0"/>
                            <a:cs typeface="Arial" charset="0"/>
                          </a:rPr>
                          <m:t>1</m:t>
                        </m:r>
                        <m:sSup>
                          <m:sSupPr>
                            <m:ctrlPr>
                              <a:rPr lang="en-US" altLang="zh-CN" sz="2200" b="0" i="1" smtClean="0">
                                <a:solidFill>
                                  <a:srgbClr val="00703C"/>
                                </a:solidFill>
                                <a:latin typeface="Cambria Math" panose="02040503050406030204" pitchFamily="18" charset="0"/>
                                <a:ea typeface="Arial" charset="0"/>
                                <a:cs typeface="Arial" charset="0"/>
                              </a:rPr>
                            </m:ctrlPr>
                          </m:sSupPr>
                          <m:e>
                            <m:r>
                              <a:rPr lang="en-US" altLang="zh-CN" sz="2200" b="0" i="1" smtClean="0">
                                <a:solidFill>
                                  <a:srgbClr val="00703C"/>
                                </a:solidFill>
                                <a:latin typeface="Cambria Math" charset="0"/>
                                <a:ea typeface="Arial" charset="0"/>
                                <a:cs typeface="Arial" charset="0"/>
                              </a:rPr>
                              <m:t>𝑗</m:t>
                            </m:r>
                          </m:e>
                          <m:sup>
                            <m:r>
                              <a:rPr lang="en-US" altLang="zh-CN" sz="2200" b="0" i="1" smtClean="0">
                                <a:solidFill>
                                  <a:srgbClr val="00703C"/>
                                </a:solidFill>
                                <a:latin typeface="Cambria Math" charset="0"/>
                                <a:ea typeface="Arial" charset="0"/>
                                <a:cs typeface="Arial" charset="0"/>
                              </a:rPr>
                              <m:t>′</m:t>
                            </m:r>
                          </m:sup>
                        </m:sSup>
                      </m:sub>
                    </m:sSub>
                    <m:r>
                      <a:rPr lang="en-US" altLang="zh-CN" sz="2200" b="0" i="1" smtClean="0">
                        <a:solidFill>
                          <a:srgbClr val="00703C"/>
                        </a:solidFill>
                        <a:latin typeface="Cambria Math" charset="0"/>
                        <a:ea typeface="Arial" charset="0"/>
                        <a:cs typeface="Arial" charset="0"/>
                      </a:rPr>
                      <m:t>,</m:t>
                    </m:r>
                    <m:sSub>
                      <m:sSubPr>
                        <m:ctrlPr>
                          <a:rPr lang="en-US" altLang="zh-CN" sz="2200" i="1">
                            <a:solidFill>
                              <a:srgbClr val="00703C"/>
                            </a:solidFill>
                            <a:latin typeface="Cambria Math" panose="02040503050406030204" pitchFamily="18" charset="0"/>
                            <a:ea typeface="Arial" charset="0"/>
                            <a:cs typeface="Arial" charset="0"/>
                          </a:rPr>
                        </m:ctrlPr>
                      </m:sSubPr>
                      <m:e>
                        <m:r>
                          <a:rPr lang="en-US" altLang="zh-CN" sz="2200" i="1">
                            <a:solidFill>
                              <a:srgbClr val="00703C"/>
                            </a:solidFill>
                            <a:latin typeface="Cambria Math" charset="0"/>
                            <a:ea typeface="Arial" charset="0"/>
                            <a:cs typeface="Arial" charset="0"/>
                          </a:rPr>
                          <m:t>𝑥</m:t>
                        </m:r>
                      </m:e>
                      <m:sub>
                        <m:r>
                          <a:rPr lang="en-US" altLang="zh-CN" sz="2200" b="0" i="1" smtClean="0">
                            <a:solidFill>
                              <a:srgbClr val="00703C"/>
                            </a:solidFill>
                            <a:latin typeface="Cambria Math" charset="0"/>
                            <a:ea typeface="Arial" charset="0"/>
                            <a:cs typeface="Arial" charset="0"/>
                          </a:rPr>
                          <m:t>2</m:t>
                        </m:r>
                        <m:sSup>
                          <m:sSupPr>
                            <m:ctrlPr>
                              <a:rPr lang="en-US" altLang="zh-CN" sz="2200" i="1" smtClean="0">
                                <a:solidFill>
                                  <a:srgbClr val="00703C"/>
                                </a:solidFill>
                                <a:latin typeface="Cambria Math" panose="02040503050406030204" pitchFamily="18" charset="0"/>
                                <a:ea typeface="Arial" charset="0"/>
                                <a:cs typeface="Arial" charset="0"/>
                              </a:rPr>
                            </m:ctrlPr>
                          </m:sSupPr>
                          <m:e>
                            <m:r>
                              <a:rPr lang="en-US" altLang="zh-CN" sz="2200" i="1">
                                <a:solidFill>
                                  <a:srgbClr val="00703C"/>
                                </a:solidFill>
                                <a:latin typeface="Cambria Math" charset="0"/>
                                <a:ea typeface="Arial" charset="0"/>
                                <a:cs typeface="Arial" charset="0"/>
                              </a:rPr>
                              <m:t>𝑗</m:t>
                            </m:r>
                          </m:e>
                          <m:sup>
                            <m:r>
                              <a:rPr lang="en-US" altLang="zh-CN" sz="2200" i="1">
                                <a:solidFill>
                                  <a:srgbClr val="00703C"/>
                                </a:solidFill>
                                <a:latin typeface="Cambria Math" charset="0"/>
                                <a:ea typeface="Arial" charset="0"/>
                                <a:cs typeface="Arial" charset="0"/>
                              </a:rPr>
                              <m:t>′</m:t>
                            </m:r>
                          </m:sup>
                        </m:sSup>
                      </m:sub>
                    </m:sSub>
                    <m:r>
                      <a:rPr lang="en-US" altLang="zh-CN" sz="2200" b="0" i="0" smtClean="0">
                        <a:solidFill>
                          <a:srgbClr val="00703C"/>
                        </a:solidFill>
                        <a:latin typeface="Cambria Math" charset="0"/>
                        <a:ea typeface="Arial" charset="0"/>
                        <a:cs typeface="Arial" charset="0"/>
                      </a:rPr>
                      <m:t>,…,</m:t>
                    </m:r>
                    <m:sSub>
                      <m:sSubPr>
                        <m:ctrlPr>
                          <a:rPr lang="en-US" altLang="zh-CN" sz="2200" i="1">
                            <a:solidFill>
                              <a:srgbClr val="00703C"/>
                            </a:solidFill>
                            <a:latin typeface="Cambria Math" panose="02040503050406030204" pitchFamily="18" charset="0"/>
                            <a:ea typeface="Arial" charset="0"/>
                            <a:cs typeface="Arial" charset="0"/>
                          </a:rPr>
                        </m:ctrlPr>
                      </m:sSubPr>
                      <m:e>
                        <m:r>
                          <a:rPr lang="en-US" altLang="zh-CN" sz="2200" i="1">
                            <a:solidFill>
                              <a:srgbClr val="00703C"/>
                            </a:solidFill>
                            <a:latin typeface="Cambria Math" charset="0"/>
                            <a:ea typeface="Arial" charset="0"/>
                            <a:cs typeface="Arial" charset="0"/>
                          </a:rPr>
                          <m:t>𝑥</m:t>
                        </m:r>
                      </m:e>
                      <m:sub>
                        <m:r>
                          <a:rPr lang="en-US" altLang="zh-CN" sz="2200" b="0" i="1" smtClean="0">
                            <a:solidFill>
                              <a:srgbClr val="00703C"/>
                            </a:solidFill>
                            <a:latin typeface="Cambria Math" charset="0"/>
                            <a:ea typeface="Arial" charset="0"/>
                            <a:cs typeface="Arial" charset="0"/>
                          </a:rPr>
                          <m:t>𝑝</m:t>
                        </m:r>
                        <m:sSup>
                          <m:sSupPr>
                            <m:ctrlPr>
                              <a:rPr lang="en-US" altLang="zh-CN" sz="2200" b="0" i="1" smtClean="0">
                                <a:solidFill>
                                  <a:srgbClr val="00703C"/>
                                </a:solidFill>
                                <a:latin typeface="Cambria Math" panose="02040503050406030204" pitchFamily="18" charset="0"/>
                                <a:ea typeface="Arial" charset="0"/>
                                <a:cs typeface="Arial" charset="0"/>
                              </a:rPr>
                            </m:ctrlPr>
                          </m:sSupPr>
                          <m:e>
                            <m:r>
                              <a:rPr lang="en-US" altLang="zh-CN" sz="2200" b="0" i="1" smtClean="0">
                                <a:solidFill>
                                  <a:srgbClr val="00703C"/>
                                </a:solidFill>
                                <a:latin typeface="Cambria Math" charset="0"/>
                                <a:ea typeface="Arial" charset="0"/>
                                <a:cs typeface="Arial" charset="0"/>
                              </a:rPr>
                              <m:t>𝑗</m:t>
                            </m:r>
                          </m:e>
                          <m:sup>
                            <m:r>
                              <a:rPr lang="en-US" altLang="zh-CN" sz="2200" b="0" i="1" smtClean="0">
                                <a:solidFill>
                                  <a:srgbClr val="00703C"/>
                                </a:solidFill>
                                <a:latin typeface="Cambria Math" charset="0"/>
                                <a:ea typeface="Arial" charset="0"/>
                                <a:cs typeface="Arial" charset="0"/>
                              </a:rPr>
                              <m:t>′</m:t>
                            </m:r>
                          </m:sup>
                        </m:sSup>
                      </m:sub>
                    </m:sSub>
                    <m:r>
                      <a:rPr lang="en-US" altLang="zh-CN" sz="2200" b="0" i="1" smtClean="0">
                        <a:solidFill>
                          <a:srgbClr val="00703C"/>
                        </a:solidFill>
                        <a:latin typeface="Cambria Math" charset="0"/>
                        <a:ea typeface="Arial" charset="0"/>
                        <a:cs typeface="Arial" charset="0"/>
                      </a:rPr>
                      <m:t>)</m:t>
                    </m:r>
                  </m:oMath>
                </a14:m>
                <a:r>
                  <a:rPr lang="en-US" altLang="zh-CN" sz="2200" dirty="0">
                    <a:solidFill>
                      <a:srgbClr val="00703C"/>
                    </a:solidFill>
                    <a:latin typeface="Arial" charset="0"/>
                    <a:ea typeface="Arial" charset="0"/>
                    <a:cs typeface="Arial" charset="0"/>
                  </a:rPr>
                  <a:t>,</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we</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calculate</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the</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predicted</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PCA</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score</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using</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the</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loaded</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values</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achieved</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in</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training</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data</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set:</a:t>
                </a:r>
              </a:p>
              <a:p>
                <a:pPr>
                  <a:spcBef>
                    <a:spcPct val="20000"/>
                  </a:spcBef>
                  <a:defRPr/>
                </a:pPr>
                <a14:m>
                  <m:oMathPara xmlns:m="http://schemas.openxmlformats.org/officeDocument/2006/math">
                    <m:oMathParaPr>
                      <m:jc m:val="centerGroup"/>
                    </m:oMathParaPr>
                    <m:oMath xmlns:m="http://schemas.openxmlformats.org/officeDocument/2006/math">
                      <m:sSub>
                        <m:sSubPr>
                          <m:ctrlPr>
                            <a:rPr lang="en-US" sz="2200" i="1">
                              <a:solidFill>
                                <a:srgbClr val="00703C"/>
                              </a:solidFill>
                              <a:latin typeface="Cambria Math" panose="02040503050406030204" pitchFamily="18" charset="0"/>
                              <a:ea typeface="Arial" charset="0"/>
                              <a:cs typeface="Arial" charset="0"/>
                            </a:rPr>
                          </m:ctrlPr>
                        </m:sSubPr>
                        <m:e>
                          <m:r>
                            <a:rPr lang="en-US" sz="2200" i="1">
                              <a:solidFill>
                                <a:srgbClr val="00703C"/>
                              </a:solidFill>
                              <a:latin typeface="Cambria Math" charset="0"/>
                              <a:ea typeface="Arial" charset="0"/>
                              <a:cs typeface="Arial" charset="0"/>
                            </a:rPr>
                            <m:t>𝑤</m:t>
                          </m:r>
                        </m:e>
                        <m:sub>
                          <m:r>
                            <a:rPr lang="en-US" sz="2200" i="1">
                              <a:solidFill>
                                <a:srgbClr val="00703C"/>
                              </a:solidFill>
                              <a:latin typeface="Cambria Math" charset="0"/>
                              <a:ea typeface="Arial" charset="0"/>
                              <a:cs typeface="Arial" charset="0"/>
                            </a:rPr>
                            <m:t>𝑗</m:t>
                          </m:r>
                          <m:r>
                            <a:rPr lang="en-US" altLang="zh-CN" sz="2200" b="0" i="1" smtClean="0">
                              <a:solidFill>
                                <a:srgbClr val="00703C"/>
                              </a:solidFill>
                              <a:latin typeface="Cambria Math" charset="0"/>
                              <a:ea typeface="Arial" charset="0"/>
                              <a:cs typeface="Arial" charset="0"/>
                            </a:rPr>
                            <m:t>′</m:t>
                          </m:r>
                        </m:sub>
                      </m:sSub>
                      <m:r>
                        <a:rPr lang="en-US" sz="2200" i="1">
                          <a:solidFill>
                            <a:srgbClr val="00703C"/>
                          </a:solidFill>
                          <a:latin typeface="Cambria Math" charset="0"/>
                          <a:ea typeface="Arial" charset="0"/>
                          <a:cs typeface="Arial" charset="0"/>
                        </a:rPr>
                        <m:t>=</m:t>
                      </m:r>
                      <m:sSub>
                        <m:sSubPr>
                          <m:ctrlPr>
                            <a:rPr lang="en-US" sz="2200" i="1">
                              <a:solidFill>
                                <a:srgbClr val="00703C"/>
                              </a:solidFill>
                              <a:latin typeface="Cambria Math" panose="02040503050406030204" pitchFamily="18" charset="0"/>
                              <a:ea typeface="Arial" charset="0"/>
                              <a:cs typeface="Arial" charset="0"/>
                            </a:rPr>
                          </m:ctrlPr>
                        </m:sSubPr>
                        <m:e>
                          <m:r>
                            <a:rPr lang="en-US" sz="2200" i="1">
                              <a:solidFill>
                                <a:srgbClr val="00703C"/>
                              </a:solidFill>
                              <a:latin typeface="Cambria Math" charset="0"/>
                              <a:ea typeface="Arial" charset="0"/>
                              <a:cs typeface="Arial" charset="0"/>
                            </a:rPr>
                            <m:t>𝜑</m:t>
                          </m:r>
                        </m:e>
                        <m:sub>
                          <m:r>
                            <a:rPr lang="en-US" sz="2200" i="1">
                              <a:solidFill>
                                <a:srgbClr val="00703C"/>
                              </a:solidFill>
                              <a:latin typeface="Cambria Math" charset="0"/>
                              <a:ea typeface="Arial" charset="0"/>
                              <a:cs typeface="Arial" charset="0"/>
                            </a:rPr>
                            <m:t>1</m:t>
                          </m:r>
                        </m:sub>
                      </m:sSub>
                      <m:r>
                        <a:rPr lang="en-US" sz="2200" i="1">
                          <a:solidFill>
                            <a:srgbClr val="00703C"/>
                          </a:solidFill>
                          <a:latin typeface="Cambria Math" charset="0"/>
                          <a:ea typeface="Arial" charset="0"/>
                          <a:cs typeface="Arial" charset="0"/>
                        </a:rPr>
                        <m:t>∙</m:t>
                      </m:r>
                      <m:sSub>
                        <m:sSubPr>
                          <m:ctrlPr>
                            <a:rPr lang="en-US" sz="2200" i="1">
                              <a:solidFill>
                                <a:srgbClr val="00703C"/>
                              </a:solidFill>
                              <a:latin typeface="Cambria Math" panose="02040503050406030204" pitchFamily="18" charset="0"/>
                              <a:ea typeface="Arial" charset="0"/>
                              <a:cs typeface="Arial" charset="0"/>
                            </a:rPr>
                          </m:ctrlPr>
                        </m:sSubPr>
                        <m:e>
                          <m:r>
                            <a:rPr lang="en-US" sz="2200" i="1">
                              <a:solidFill>
                                <a:srgbClr val="00703C"/>
                              </a:solidFill>
                              <a:latin typeface="Cambria Math" charset="0"/>
                              <a:ea typeface="Arial" charset="0"/>
                              <a:cs typeface="Arial" charset="0"/>
                            </a:rPr>
                            <m:t>𝑥</m:t>
                          </m:r>
                        </m:e>
                        <m:sub>
                          <m:r>
                            <a:rPr lang="en-US" sz="2200" i="1">
                              <a:solidFill>
                                <a:srgbClr val="00703C"/>
                              </a:solidFill>
                              <a:latin typeface="Cambria Math" charset="0"/>
                              <a:ea typeface="Arial" charset="0"/>
                              <a:cs typeface="Arial" charset="0"/>
                            </a:rPr>
                            <m:t>1</m:t>
                          </m:r>
                          <m:r>
                            <a:rPr lang="en-US" sz="2200" i="1">
                              <a:solidFill>
                                <a:srgbClr val="00703C"/>
                              </a:solidFill>
                              <a:latin typeface="Cambria Math" charset="0"/>
                              <a:ea typeface="Arial" charset="0"/>
                              <a:cs typeface="Arial" charset="0"/>
                            </a:rPr>
                            <m:t>𝑗</m:t>
                          </m:r>
                          <m:r>
                            <a:rPr lang="en-US" altLang="zh-CN" sz="2200" b="0" i="1" smtClean="0">
                              <a:solidFill>
                                <a:srgbClr val="00703C"/>
                              </a:solidFill>
                              <a:latin typeface="Cambria Math" charset="0"/>
                              <a:ea typeface="Arial" charset="0"/>
                              <a:cs typeface="Arial" charset="0"/>
                            </a:rPr>
                            <m:t>′</m:t>
                          </m:r>
                        </m:sub>
                      </m:sSub>
                      <m:r>
                        <a:rPr lang="en-US" sz="2200" i="1">
                          <a:solidFill>
                            <a:srgbClr val="00703C"/>
                          </a:solidFill>
                          <a:latin typeface="Cambria Math" charset="0"/>
                          <a:ea typeface="Arial" charset="0"/>
                          <a:cs typeface="Arial" charset="0"/>
                        </a:rPr>
                        <m:t>+</m:t>
                      </m:r>
                      <m:sSub>
                        <m:sSubPr>
                          <m:ctrlPr>
                            <a:rPr lang="en-US" sz="2200" i="1">
                              <a:solidFill>
                                <a:srgbClr val="00703C"/>
                              </a:solidFill>
                              <a:latin typeface="Cambria Math" panose="02040503050406030204" pitchFamily="18" charset="0"/>
                              <a:ea typeface="Arial" charset="0"/>
                              <a:cs typeface="Arial" charset="0"/>
                            </a:rPr>
                          </m:ctrlPr>
                        </m:sSubPr>
                        <m:e>
                          <m:r>
                            <a:rPr lang="en-US" sz="2200" i="1">
                              <a:solidFill>
                                <a:srgbClr val="00703C"/>
                              </a:solidFill>
                              <a:latin typeface="Cambria Math" charset="0"/>
                              <a:ea typeface="Arial" charset="0"/>
                              <a:cs typeface="Arial" charset="0"/>
                            </a:rPr>
                            <m:t>𝜑</m:t>
                          </m:r>
                        </m:e>
                        <m:sub>
                          <m:r>
                            <a:rPr lang="en-US" sz="2200" i="1">
                              <a:solidFill>
                                <a:srgbClr val="00703C"/>
                              </a:solidFill>
                              <a:latin typeface="Cambria Math" charset="0"/>
                              <a:ea typeface="Arial" charset="0"/>
                              <a:cs typeface="Arial" charset="0"/>
                            </a:rPr>
                            <m:t>2</m:t>
                          </m:r>
                        </m:sub>
                      </m:sSub>
                      <m:r>
                        <a:rPr lang="en-US" sz="2200" i="1">
                          <a:solidFill>
                            <a:srgbClr val="00703C"/>
                          </a:solidFill>
                          <a:latin typeface="Cambria Math" charset="0"/>
                          <a:ea typeface="Arial" charset="0"/>
                          <a:cs typeface="Arial" charset="0"/>
                        </a:rPr>
                        <m:t>∙</m:t>
                      </m:r>
                      <m:sSub>
                        <m:sSubPr>
                          <m:ctrlPr>
                            <a:rPr lang="en-US" sz="2200" i="1">
                              <a:solidFill>
                                <a:srgbClr val="00703C"/>
                              </a:solidFill>
                              <a:latin typeface="Cambria Math" panose="02040503050406030204" pitchFamily="18" charset="0"/>
                              <a:ea typeface="Arial" charset="0"/>
                              <a:cs typeface="Arial" charset="0"/>
                            </a:rPr>
                          </m:ctrlPr>
                        </m:sSubPr>
                        <m:e>
                          <m:r>
                            <a:rPr lang="en-US" sz="2200" i="1">
                              <a:solidFill>
                                <a:srgbClr val="00703C"/>
                              </a:solidFill>
                              <a:latin typeface="Cambria Math" charset="0"/>
                              <a:ea typeface="Arial" charset="0"/>
                              <a:cs typeface="Arial" charset="0"/>
                            </a:rPr>
                            <m:t>𝑥</m:t>
                          </m:r>
                        </m:e>
                        <m:sub>
                          <m:r>
                            <a:rPr lang="en-US" sz="2200" i="1">
                              <a:solidFill>
                                <a:srgbClr val="00703C"/>
                              </a:solidFill>
                              <a:latin typeface="Cambria Math" charset="0"/>
                              <a:ea typeface="Arial" charset="0"/>
                              <a:cs typeface="Arial" charset="0"/>
                            </a:rPr>
                            <m:t>2</m:t>
                          </m:r>
                          <m:r>
                            <a:rPr lang="en-US" sz="2200" i="1">
                              <a:solidFill>
                                <a:srgbClr val="00703C"/>
                              </a:solidFill>
                              <a:latin typeface="Cambria Math" charset="0"/>
                              <a:ea typeface="Arial" charset="0"/>
                              <a:cs typeface="Arial" charset="0"/>
                            </a:rPr>
                            <m:t>𝑗</m:t>
                          </m:r>
                          <m:r>
                            <a:rPr lang="en-US" altLang="zh-CN" sz="2200" b="0" i="1" smtClean="0">
                              <a:solidFill>
                                <a:srgbClr val="00703C"/>
                              </a:solidFill>
                              <a:latin typeface="Cambria Math" charset="0"/>
                              <a:ea typeface="Arial" charset="0"/>
                              <a:cs typeface="Arial" charset="0"/>
                            </a:rPr>
                            <m:t>′</m:t>
                          </m:r>
                        </m:sub>
                      </m:sSub>
                      <m:r>
                        <a:rPr lang="en-US" sz="2200" i="1">
                          <a:solidFill>
                            <a:srgbClr val="00703C"/>
                          </a:solidFill>
                          <a:latin typeface="Cambria Math" charset="0"/>
                          <a:ea typeface="Arial" charset="0"/>
                          <a:cs typeface="Arial" charset="0"/>
                        </a:rPr>
                        <m:t>+…+</m:t>
                      </m:r>
                      <m:sSub>
                        <m:sSubPr>
                          <m:ctrlPr>
                            <a:rPr lang="en-US" sz="2200" i="1">
                              <a:solidFill>
                                <a:srgbClr val="00703C"/>
                              </a:solidFill>
                              <a:latin typeface="Cambria Math" panose="02040503050406030204" pitchFamily="18" charset="0"/>
                              <a:ea typeface="Arial" charset="0"/>
                              <a:cs typeface="Arial" charset="0"/>
                            </a:rPr>
                          </m:ctrlPr>
                        </m:sSubPr>
                        <m:e>
                          <m:r>
                            <a:rPr lang="en-US" sz="2200" i="1">
                              <a:solidFill>
                                <a:srgbClr val="00703C"/>
                              </a:solidFill>
                              <a:latin typeface="Cambria Math" charset="0"/>
                              <a:ea typeface="Arial" charset="0"/>
                              <a:cs typeface="Arial" charset="0"/>
                            </a:rPr>
                            <m:t>𝜑</m:t>
                          </m:r>
                        </m:e>
                        <m:sub>
                          <m:r>
                            <a:rPr lang="en-US" sz="2200" i="1">
                              <a:solidFill>
                                <a:srgbClr val="00703C"/>
                              </a:solidFill>
                              <a:latin typeface="Cambria Math" charset="0"/>
                              <a:ea typeface="Arial" charset="0"/>
                              <a:cs typeface="Arial" charset="0"/>
                            </a:rPr>
                            <m:t>𝑝</m:t>
                          </m:r>
                        </m:sub>
                      </m:sSub>
                      <m:r>
                        <a:rPr lang="en-US" sz="2200" i="1">
                          <a:solidFill>
                            <a:srgbClr val="00703C"/>
                          </a:solidFill>
                          <a:latin typeface="Cambria Math" charset="0"/>
                          <a:ea typeface="Arial" charset="0"/>
                          <a:cs typeface="Arial" charset="0"/>
                        </a:rPr>
                        <m:t>∙</m:t>
                      </m:r>
                      <m:sSub>
                        <m:sSubPr>
                          <m:ctrlPr>
                            <a:rPr lang="en-US" sz="2200" i="1">
                              <a:solidFill>
                                <a:srgbClr val="00703C"/>
                              </a:solidFill>
                              <a:latin typeface="Cambria Math" panose="02040503050406030204" pitchFamily="18" charset="0"/>
                              <a:ea typeface="Arial" charset="0"/>
                              <a:cs typeface="Arial" charset="0"/>
                            </a:rPr>
                          </m:ctrlPr>
                        </m:sSubPr>
                        <m:e>
                          <m:r>
                            <a:rPr lang="en-US" sz="2200" i="1">
                              <a:solidFill>
                                <a:srgbClr val="00703C"/>
                              </a:solidFill>
                              <a:latin typeface="Cambria Math" charset="0"/>
                              <a:ea typeface="Arial" charset="0"/>
                              <a:cs typeface="Arial" charset="0"/>
                            </a:rPr>
                            <m:t>𝑥</m:t>
                          </m:r>
                        </m:e>
                        <m:sub>
                          <m:r>
                            <a:rPr lang="en-US" sz="2200" i="1">
                              <a:solidFill>
                                <a:srgbClr val="00703C"/>
                              </a:solidFill>
                              <a:latin typeface="Cambria Math" charset="0"/>
                              <a:ea typeface="Arial" charset="0"/>
                              <a:cs typeface="Arial" charset="0"/>
                            </a:rPr>
                            <m:t>𝑝𝑗</m:t>
                          </m:r>
                          <m:r>
                            <a:rPr lang="en-US" altLang="zh-CN" sz="2200" b="0" i="1" smtClean="0">
                              <a:solidFill>
                                <a:srgbClr val="00703C"/>
                              </a:solidFill>
                              <a:latin typeface="Cambria Math" charset="0"/>
                              <a:ea typeface="Arial" charset="0"/>
                              <a:cs typeface="Arial" charset="0"/>
                            </a:rPr>
                            <m:t>′</m:t>
                          </m:r>
                        </m:sub>
                      </m:sSub>
                    </m:oMath>
                  </m:oMathPara>
                </a14:m>
                <a:endParaRPr lang="en-US" altLang="zh-CN" sz="2200" dirty="0">
                  <a:solidFill>
                    <a:srgbClr val="00703C"/>
                  </a:solidFill>
                  <a:latin typeface="Arial" charset="0"/>
                  <a:ea typeface="Arial" charset="0"/>
                  <a:cs typeface="Arial" charset="0"/>
                </a:endParaRPr>
              </a:p>
              <a:p>
                <a:pPr marL="342900" indent="-342900">
                  <a:spcBef>
                    <a:spcPct val="20000"/>
                  </a:spcBef>
                  <a:buFont typeface="Arial" charset="0"/>
                  <a:buChar char="•"/>
                  <a:defRPr/>
                </a:pPr>
                <a:endParaRPr lang="en-US" sz="2200" dirty="0">
                  <a:solidFill>
                    <a:srgbClr val="00703C"/>
                  </a:solidFill>
                  <a:latin typeface="Arial" charset="0"/>
                  <a:ea typeface="Arial" charset="0"/>
                  <a:cs typeface="Arial" charset="0"/>
                </a:endParaRPr>
              </a:p>
              <a:p>
                <a:pPr>
                  <a:spcBef>
                    <a:spcPct val="20000"/>
                  </a:spcBef>
                  <a:defRPr/>
                </a:pPr>
                <a:endParaRPr lang="en-US" sz="2200" dirty="0">
                  <a:solidFill>
                    <a:srgbClr val="00703C"/>
                  </a:solidFill>
                  <a:latin typeface="Arial" charset="0"/>
                  <a:ea typeface="Arial" charset="0"/>
                  <a:cs typeface="Arial"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charset="0"/>
                  <a:ea typeface="Arial" charset="0"/>
                  <a:cs typeface="Arial"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charset="0"/>
                  <a:ea typeface="Arial" charset="0"/>
                  <a:cs typeface="Arial"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charset="0"/>
                  <a:ea typeface="Arial" charset="0"/>
                  <a:cs typeface="Arial" charset="0"/>
                </a:endParaRPr>
              </a:p>
            </p:txBody>
          </p:sp>
        </mc:Choice>
        <mc:Fallback xmlns="">
          <p:sp>
            <p:nvSpPr>
              <p:cNvPr id="3" name="Content Placeholder 2"/>
              <p:cNvSpPr txBox="1">
                <a:spLocks noRot="1" noChangeAspect="1" noMove="1" noResize="1" noEditPoints="1" noAdjustHandles="1" noChangeArrowheads="1" noChangeShapeType="1" noTextEdit="1"/>
              </p:cNvSpPr>
              <p:nvPr/>
            </p:nvSpPr>
            <p:spPr>
              <a:xfrm>
                <a:off x="457200" y="1066800"/>
                <a:ext cx="8229600" cy="5181601"/>
              </a:xfrm>
              <a:prstGeom prst="rect">
                <a:avLst/>
              </a:prstGeom>
              <a:blipFill rotWithShape="0">
                <a:blip r:embed="rId2"/>
                <a:stretch>
                  <a:fillRect l="-963" t="-706"/>
                </a:stretch>
              </a:blipFill>
            </p:spPr>
            <p:txBody>
              <a:bodyPr/>
              <a:lstStyle/>
              <a:p>
                <a:r>
                  <a:rPr lang="en-US">
                    <a:noFill/>
                  </a:rPr>
                  <a:t> </a:t>
                </a:r>
              </a:p>
            </p:txBody>
          </p:sp>
        </mc:Fallback>
      </mc:AlternateContent>
    </p:spTree>
    <p:extLst>
      <p:ext uri="{BB962C8B-B14F-4D97-AF65-F5344CB8AC3E}">
        <p14:creationId xmlns:p14="http://schemas.microsoft.com/office/powerpoint/2010/main" val="17444542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274638"/>
            <a:ext cx="9144000" cy="792162"/>
          </a:xfrm>
          <a:prstGeom prst="rect">
            <a:avLst/>
          </a:prstGeom>
        </p:spPr>
        <p:txBody>
          <a:bodyPr>
            <a:normAutofit/>
          </a:bodyPr>
          <a:lstStyle/>
          <a:p>
            <a:pPr lvl="0" algn="ctr">
              <a:spcBef>
                <a:spcPct val="0"/>
              </a:spcBef>
              <a:defRPr/>
            </a:pPr>
            <a:r>
              <a:rPr lang="en-US" sz="4000" b="1" dirty="0">
                <a:solidFill>
                  <a:srgbClr val="008000"/>
                </a:solidFill>
                <a:latin typeface="Arial" pitchFamily="34" charset="0"/>
                <a:cs typeface="Arial" pitchFamily="34" charset="0"/>
              </a:rPr>
              <a:t>Methodology- Statistical Analyses</a:t>
            </a:r>
            <a:endParaRPr kumimoji="0" lang="en-US" sz="4000" b="1" i="0" u="none" strike="noStrike" kern="1200" cap="none" spc="0" normalizeH="0" noProof="0" dirty="0">
              <a:ln>
                <a:noFill/>
              </a:ln>
              <a:solidFill>
                <a:srgbClr val="008000"/>
              </a:solidFill>
              <a:effectLst/>
              <a:uLnTx/>
              <a:uFillTx/>
              <a:latin typeface="Arial" pitchFamily="34" charset="0"/>
              <a:ea typeface="+mj-ea"/>
              <a:cs typeface="Arial" pitchFamily="34" charset="0"/>
            </a:endParaRPr>
          </a:p>
        </p:txBody>
      </p:sp>
      <mc:AlternateContent xmlns:mc="http://schemas.openxmlformats.org/markup-compatibility/2006" xmlns:a14="http://schemas.microsoft.com/office/drawing/2010/main">
        <mc:Choice Requires="a14">
          <p:sp>
            <p:nvSpPr>
              <p:cNvPr id="3" name="Content Placeholder 2"/>
              <p:cNvSpPr txBox="1">
                <a:spLocks/>
              </p:cNvSpPr>
              <p:nvPr/>
            </p:nvSpPr>
            <p:spPr>
              <a:xfrm>
                <a:off x="457200" y="1066800"/>
                <a:ext cx="8229600" cy="5181601"/>
              </a:xfrm>
              <a:prstGeom prst="rect">
                <a:avLst/>
              </a:prstGeom>
            </p:spPr>
            <p:txBody>
              <a:bodyPr>
                <a:normAutofit/>
              </a:bodyPr>
              <a:lstStyle/>
              <a:p>
                <a:pPr lvl="0"/>
                <a:r>
                  <a:rPr lang="en-US" sz="2200" b="1" i="1" u="sng" dirty="0">
                    <a:solidFill>
                      <a:srgbClr val="00703C"/>
                    </a:solidFill>
                    <a:latin typeface="Arial" charset="0"/>
                    <a:ea typeface="Arial" charset="0"/>
                    <a:cs typeface="Arial" charset="0"/>
                  </a:rPr>
                  <a:t>Part </a:t>
                </a:r>
                <a:r>
                  <a:rPr lang="en-US" altLang="zh-CN" sz="2200" b="1" i="1" u="sng" dirty="0">
                    <a:solidFill>
                      <a:srgbClr val="00703C"/>
                    </a:solidFill>
                    <a:latin typeface="Arial" charset="0"/>
                    <a:ea typeface="Arial" charset="0"/>
                    <a:cs typeface="Arial" charset="0"/>
                  </a:rPr>
                  <a:t>2</a:t>
                </a:r>
                <a:r>
                  <a:rPr lang="en-US" sz="2200" b="1" i="1" u="sng" dirty="0">
                    <a:solidFill>
                      <a:srgbClr val="00703C"/>
                    </a:solidFill>
                    <a:latin typeface="Arial" charset="0"/>
                    <a:ea typeface="Arial" charset="0"/>
                    <a:cs typeface="Arial" charset="0"/>
                  </a:rPr>
                  <a:t>: </a:t>
                </a:r>
                <a:r>
                  <a:rPr lang="en-US" altLang="zh-CN" sz="2200" b="1" i="1" u="sng" dirty="0">
                    <a:solidFill>
                      <a:srgbClr val="00703C"/>
                    </a:solidFill>
                    <a:latin typeface="Arial" charset="0"/>
                    <a:ea typeface="Arial" charset="0"/>
                    <a:cs typeface="Arial" charset="0"/>
                  </a:rPr>
                  <a:t>Fit</a:t>
                </a:r>
                <a:r>
                  <a:rPr lang="zh-CN" altLang="en-US" sz="2200" b="1" i="1" u="sng" dirty="0">
                    <a:solidFill>
                      <a:srgbClr val="00703C"/>
                    </a:solidFill>
                    <a:latin typeface="Arial" charset="0"/>
                    <a:ea typeface="Arial" charset="0"/>
                    <a:cs typeface="Arial" charset="0"/>
                  </a:rPr>
                  <a:t> </a:t>
                </a:r>
                <a:r>
                  <a:rPr lang="en-US" altLang="zh-CN" sz="2200" b="1" i="1" u="sng" dirty="0">
                    <a:solidFill>
                      <a:srgbClr val="00703C"/>
                    </a:solidFill>
                    <a:latin typeface="Arial" charset="0"/>
                    <a:ea typeface="Arial" charset="0"/>
                    <a:cs typeface="Arial" charset="0"/>
                  </a:rPr>
                  <a:t>cox</a:t>
                </a:r>
                <a:r>
                  <a:rPr lang="zh-CN" altLang="en-US" sz="2200" b="1" i="1" u="sng" dirty="0">
                    <a:solidFill>
                      <a:srgbClr val="00703C"/>
                    </a:solidFill>
                    <a:latin typeface="Arial" charset="0"/>
                    <a:ea typeface="Arial" charset="0"/>
                    <a:cs typeface="Arial" charset="0"/>
                  </a:rPr>
                  <a:t> </a:t>
                </a:r>
                <a:r>
                  <a:rPr lang="en-US" altLang="zh-CN" sz="2200" b="1" i="1" u="sng" dirty="0">
                    <a:solidFill>
                      <a:srgbClr val="00703C"/>
                    </a:solidFill>
                    <a:latin typeface="Arial" charset="0"/>
                    <a:ea typeface="Arial" charset="0"/>
                    <a:cs typeface="Arial" charset="0"/>
                  </a:rPr>
                  <a:t>model</a:t>
                </a:r>
                <a:r>
                  <a:rPr lang="zh-CN" altLang="en-US" sz="2200" b="1" i="1" u="sng" dirty="0">
                    <a:solidFill>
                      <a:srgbClr val="00703C"/>
                    </a:solidFill>
                    <a:latin typeface="Arial" charset="0"/>
                    <a:ea typeface="Arial" charset="0"/>
                    <a:cs typeface="Arial" charset="0"/>
                  </a:rPr>
                  <a:t> </a:t>
                </a:r>
                <a:r>
                  <a:rPr lang="en-US" altLang="zh-CN" sz="2200" b="1" i="1" u="sng" dirty="0">
                    <a:solidFill>
                      <a:srgbClr val="00703C"/>
                    </a:solidFill>
                    <a:latin typeface="Arial" charset="0"/>
                    <a:ea typeface="Arial" charset="0"/>
                    <a:cs typeface="Arial" charset="0"/>
                  </a:rPr>
                  <a:t>on</a:t>
                </a:r>
                <a:r>
                  <a:rPr lang="zh-CN" altLang="en-US" sz="2200" b="1" i="1" u="sng" dirty="0">
                    <a:solidFill>
                      <a:srgbClr val="00703C"/>
                    </a:solidFill>
                    <a:latin typeface="Arial" charset="0"/>
                    <a:ea typeface="Arial" charset="0"/>
                    <a:cs typeface="Arial" charset="0"/>
                  </a:rPr>
                  <a:t> </a:t>
                </a:r>
                <a:r>
                  <a:rPr lang="en-US" altLang="zh-CN" sz="2200" b="1" i="1" u="sng" dirty="0">
                    <a:solidFill>
                      <a:srgbClr val="00703C"/>
                    </a:solidFill>
                    <a:latin typeface="Arial" charset="0"/>
                    <a:ea typeface="Arial" charset="0"/>
                    <a:cs typeface="Arial" charset="0"/>
                  </a:rPr>
                  <a:t>test</a:t>
                </a:r>
                <a:r>
                  <a:rPr lang="zh-CN" altLang="en-US" sz="2200" b="1" i="1" u="sng" dirty="0">
                    <a:solidFill>
                      <a:srgbClr val="00703C"/>
                    </a:solidFill>
                    <a:latin typeface="Arial" charset="0"/>
                    <a:ea typeface="Arial" charset="0"/>
                    <a:cs typeface="Arial" charset="0"/>
                  </a:rPr>
                  <a:t> </a:t>
                </a:r>
                <a:r>
                  <a:rPr lang="en-US" altLang="zh-CN" sz="2200" b="1" i="1" u="sng" dirty="0">
                    <a:solidFill>
                      <a:srgbClr val="00703C"/>
                    </a:solidFill>
                    <a:latin typeface="Arial" charset="0"/>
                    <a:ea typeface="Arial" charset="0"/>
                    <a:cs typeface="Arial" charset="0"/>
                  </a:rPr>
                  <a:t>data</a:t>
                </a:r>
                <a:r>
                  <a:rPr lang="zh-CN" altLang="en-US" sz="2200" b="1" i="1" u="sng" dirty="0">
                    <a:solidFill>
                      <a:srgbClr val="00703C"/>
                    </a:solidFill>
                    <a:latin typeface="Arial" charset="0"/>
                    <a:ea typeface="Arial" charset="0"/>
                    <a:cs typeface="Arial" charset="0"/>
                  </a:rPr>
                  <a:t> </a:t>
                </a:r>
                <a:r>
                  <a:rPr lang="en-US" altLang="zh-CN" sz="2200" b="1" i="1" u="sng" dirty="0">
                    <a:solidFill>
                      <a:srgbClr val="00703C"/>
                    </a:solidFill>
                    <a:latin typeface="Arial" charset="0"/>
                    <a:ea typeface="Arial" charset="0"/>
                    <a:cs typeface="Arial" charset="0"/>
                  </a:rPr>
                  <a:t>set</a:t>
                </a:r>
              </a:p>
              <a:p>
                <a:pPr lvl="0"/>
                <a:endParaRPr lang="en-US" sz="2200" dirty="0">
                  <a:solidFill>
                    <a:srgbClr val="00703C"/>
                  </a:solidFill>
                  <a:latin typeface="Arial" charset="0"/>
                  <a:ea typeface="Arial" charset="0"/>
                  <a:cs typeface="Arial" charset="0"/>
                </a:endParaRPr>
              </a:p>
              <a:p>
                <a:r>
                  <a:rPr lang="en-US" altLang="zh-CN" sz="2200" u="sng" dirty="0">
                    <a:solidFill>
                      <a:srgbClr val="00703C"/>
                    </a:solidFill>
                    <a:latin typeface="Arial" charset="0"/>
                    <a:ea typeface="Arial" charset="0"/>
                    <a:cs typeface="Arial" charset="0"/>
                  </a:rPr>
                  <a:t>Step</a:t>
                </a:r>
                <a:r>
                  <a:rPr lang="zh-CN" altLang="en-US" sz="2200" u="sng" dirty="0">
                    <a:solidFill>
                      <a:srgbClr val="00703C"/>
                    </a:solidFill>
                    <a:latin typeface="Arial" charset="0"/>
                    <a:ea typeface="Arial" charset="0"/>
                    <a:cs typeface="Arial" charset="0"/>
                  </a:rPr>
                  <a:t> </a:t>
                </a:r>
                <a:r>
                  <a:rPr lang="en-US" altLang="zh-CN" sz="2200" u="sng" dirty="0">
                    <a:solidFill>
                      <a:srgbClr val="00703C"/>
                    </a:solidFill>
                    <a:latin typeface="Arial" charset="0"/>
                    <a:ea typeface="Arial" charset="0"/>
                    <a:cs typeface="Arial" charset="0"/>
                  </a:rPr>
                  <a:t>5</a:t>
                </a:r>
                <a:r>
                  <a:rPr lang="en-US" altLang="zh-CN" sz="2200" dirty="0">
                    <a:solidFill>
                      <a:srgbClr val="00703C"/>
                    </a:solidFill>
                    <a:latin typeface="Arial" charset="0"/>
                    <a:ea typeface="Arial" charset="0"/>
                    <a:cs typeface="Arial" charset="0"/>
                  </a:rPr>
                  <a:t>:</a:t>
                </a:r>
                <a:endParaRPr lang="en-US" sz="2200" dirty="0">
                  <a:solidFill>
                    <a:srgbClr val="00703C"/>
                  </a:solidFill>
                  <a:latin typeface="Arial" charset="0"/>
                  <a:ea typeface="Arial" charset="0"/>
                  <a:cs typeface="Arial" charset="0"/>
                </a:endParaRPr>
              </a:p>
              <a:p>
                <a:pPr marL="342900" indent="-342900">
                  <a:spcBef>
                    <a:spcPct val="20000"/>
                  </a:spcBef>
                  <a:buFont typeface="Arial" charset="0"/>
                  <a:buChar char="•"/>
                  <a:defRPr/>
                </a:pPr>
                <a:r>
                  <a:rPr lang="en-US" altLang="zh-CN" sz="2200" dirty="0">
                    <a:solidFill>
                      <a:srgbClr val="00703C"/>
                    </a:solidFill>
                    <a:latin typeface="Arial" charset="0"/>
                    <a:ea typeface="Arial" charset="0"/>
                    <a:cs typeface="Arial" charset="0"/>
                  </a:rPr>
                  <a:t>For</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each</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of</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the</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20</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models,</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fit</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the</a:t>
                </a:r>
                <a:r>
                  <a:rPr lang="zh-CN" altLang="en-US" sz="2200" dirty="0">
                    <a:solidFill>
                      <a:srgbClr val="00703C"/>
                    </a:solidFill>
                    <a:latin typeface="Arial" charset="0"/>
                    <a:ea typeface="Arial" charset="0"/>
                    <a:cs typeface="Arial" charset="0"/>
                  </a:rPr>
                  <a:t> </a:t>
                </a:r>
                <a:r>
                  <a:rPr lang="en-US" sz="2200" dirty="0">
                    <a:solidFill>
                      <a:srgbClr val="00703C"/>
                    </a:solidFill>
                    <a:latin typeface="Arial" charset="0"/>
                    <a:ea typeface="Arial" charset="0"/>
                    <a:cs typeface="Arial" charset="0"/>
                  </a:rPr>
                  <a:t>Cox proportional hazard model </a:t>
                </a:r>
                <a:r>
                  <a:rPr lang="en-US" altLang="zh-CN" sz="2200" dirty="0">
                    <a:solidFill>
                      <a:srgbClr val="00703C"/>
                    </a:solidFill>
                    <a:latin typeface="Arial" charset="0"/>
                    <a:ea typeface="Arial" charset="0"/>
                    <a:cs typeface="Arial" charset="0"/>
                  </a:rPr>
                  <a:t>to</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the</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predicted</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score</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and</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RFS</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data</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of</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the</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test</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set.</a:t>
                </a:r>
                <a:endParaRPr lang="en-US" sz="2200" dirty="0">
                  <a:solidFill>
                    <a:srgbClr val="00703C"/>
                  </a:solidFill>
                  <a:latin typeface="Arial" charset="0"/>
                  <a:ea typeface="Arial" charset="0"/>
                  <a:cs typeface="Arial" charset="0"/>
                </a:endParaRPr>
              </a:p>
              <a:p>
                <a:pPr>
                  <a:spcBef>
                    <a:spcPct val="20000"/>
                  </a:spcBef>
                  <a:defRPr/>
                </a:pPr>
                <a14:m>
                  <m:oMathPara xmlns:m="http://schemas.openxmlformats.org/officeDocument/2006/math">
                    <m:oMathParaPr>
                      <m:jc m:val="centerGroup"/>
                    </m:oMathParaPr>
                    <m:oMath xmlns:m="http://schemas.openxmlformats.org/officeDocument/2006/math">
                      <m:r>
                        <a:rPr lang="en-US" sz="2200" i="1" smtClean="0">
                          <a:solidFill>
                            <a:srgbClr val="00703C"/>
                          </a:solidFill>
                          <a:latin typeface="Cambria Math" charset="0"/>
                          <a:ea typeface="Arial" charset="0"/>
                          <a:cs typeface="Arial" charset="0"/>
                        </a:rPr>
                        <m:t>𝜆</m:t>
                      </m:r>
                      <m:d>
                        <m:dPr>
                          <m:ctrlPr>
                            <a:rPr lang="en-US" sz="2200" b="0" i="1" smtClean="0">
                              <a:solidFill>
                                <a:srgbClr val="00703C"/>
                              </a:solidFill>
                              <a:latin typeface="Cambria Math" panose="02040503050406030204" pitchFamily="18" charset="0"/>
                              <a:ea typeface="Arial" charset="0"/>
                              <a:cs typeface="Arial" charset="0"/>
                            </a:rPr>
                          </m:ctrlPr>
                        </m:dPr>
                        <m:e>
                          <m:r>
                            <a:rPr lang="en-US" sz="2200" b="0" i="1" smtClean="0">
                              <a:solidFill>
                                <a:srgbClr val="00703C"/>
                              </a:solidFill>
                              <a:latin typeface="Cambria Math" charset="0"/>
                              <a:ea typeface="Arial" charset="0"/>
                              <a:cs typeface="Arial" charset="0"/>
                            </a:rPr>
                            <m:t>𝑤</m:t>
                          </m:r>
                          <m:r>
                            <a:rPr lang="en-US" altLang="zh-CN" sz="2200" b="0" i="1" smtClean="0">
                              <a:solidFill>
                                <a:srgbClr val="00703C"/>
                              </a:solidFill>
                              <a:latin typeface="Cambria Math" charset="0"/>
                              <a:ea typeface="Arial" charset="0"/>
                              <a:cs typeface="Arial" charset="0"/>
                            </a:rPr>
                            <m:t>′</m:t>
                          </m:r>
                        </m:e>
                      </m:d>
                      <m:r>
                        <a:rPr lang="en-US" sz="2200" b="0" i="1" smtClean="0">
                          <a:solidFill>
                            <a:srgbClr val="00703C"/>
                          </a:solidFill>
                          <a:latin typeface="Cambria Math" charset="0"/>
                          <a:ea typeface="Arial" charset="0"/>
                          <a:cs typeface="Arial" charset="0"/>
                        </a:rPr>
                        <m:t>=</m:t>
                      </m:r>
                      <m:sSub>
                        <m:sSubPr>
                          <m:ctrlPr>
                            <a:rPr lang="en-US" sz="2200" b="0" i="1" smtClean="0">
                              <a:solidFill>
                                <a:srgbClr val="00703C"/>
                              </a:solidFill>
                              <a:latin typeface="Cambria Math" panose="02040503050406030204" pitchFamily="18" charset="0"/>
                              <a:ea typeface="Arial" charset="0"/>
                              <a:cs typeface="Arial" charset="0"/>
                            </a:rPr>
                          </m:ctrlPr>
                        </m:sSubPr>
                        <m:e>
                          <m:r>
                            <a:rPr lang="en-US" sz="2200" b="0" i="1" smtClean="0">
                              <a:solidFill>
                                <a:srgbClr val="00703C"/>
                              </a:solidFill>
                              <a:latin typeface="Cambria Math" charset="0"/>
                              <a:ea typeface="Arial" charset="0"/>
                              <a:cs typeface="Arial" charset="0"/>
                            </a:rPr>
                            <m:t>𝜆</m:t>
                          </m:r>
                        </m:e>
                        <m:sub>
                          <m:r>
                            <a:rPr lang="en-US" sz="2200" b="0" i="1" smtClean="0">
                              <a:solidFill>
                                <a:srgbClr val="00703C"/>
                              </a:solidFill>
                              <a:latin typeface="Cambria Math" charset="0"/>
                              <a:ea typeface="Arial" charset="0"/>
                              <a:cs typeface="Arial" charset="0"/>
                            </a:rPr>
                            <m:t>0</m:t>
                          </m:r>
                        </m:sub>
                      </m:sSub>
                      <m:d>
                        <m:dPr>
                          <m:ctrlPr>
                            <a:rPr lang="en-US" sz="2200" b="0" i="1" smtClean="0">
                              <a:solidFill>
                                <a:srgbClr val="00703C"/>
                              </a:solidFill>
                              <a:latin typeface="Cambria Math" panose="02040503050406030204" pitchFamily="18" charset="0"/>
                              <a:ea typeface="Arial" charset="0"/>
                              <a:cs typeface="Arial" charset="0"/>
                            </a:rPr>
                          </m:ctrlPr>
                        </m:dPr>
                        <m:e>
                          <m:r>
                            <a:rPr lang="en-US" sz="2200" b="0" i="1" smtClean="0">
                              <a:solidFill>
                                <a:srgbClr val="00703C"/>
                              </a:solidFill>
                              <a:latin typeface="Cambria Math" charset="0"/>
                              <a:ea typeface="Arial" charset="0"/>
                              <a:cs typeface="Arial" charset="0"/>
                            </a:rPr>
                            <m:t>𝑡</m:t>
                          </m:r>
                        </m:e>
                      </m:d>
                      <m:func>
                        <m:funcPr>
                          <m:ctrlPr>
                            <a:rPr lang="en-US" sz="2200" b="0" i="1" smtClean="0">
                              <a:solidFill>
                                <a:srgbClr val="00703C"/>
                              </a:solidFill>
                              <a:latin typeface="Cambria Math" panose="02040503050406030204" pitchFamily="18" charset="0"/>
                              <a:ea typeface="Arial" charset="0"/>
                              <a:cs typeface="Arial" charset="0"/>
                            </a:rPr>
                          </m:ctrlPr>
                        </m:funcPr>
                        <m:fName>
                          <m:r>
                            <m:rPr>
                              <m:sty m:val="p"/>
                            </m:rPr>
                            <a:rPr lang="en-US" sz="2200" b="0" i="0" smtClean="0">
                              <a:solidFill>
                                <a:srgbClr val="00703C"/>
                              </a:solidFill>
                              <a:latin typeface="Cambria Math" charset="0"/>
                              <a:ea typeface="Arial" charset="0"/>
                              <a:cs typeface="Arial" charset="0"/>
                            </a:rPr>
                            <m:t>exp</m:t>
                          </m:r>
                        </m:fName>
                        <m:e>
                          <m:d>
                            <m:dPr>
                              <m:ctrlPr>
                                <a:rPr lang="en-US" sz="2200" b="0" i="1" smtClean="0">
                                  <a:solidFill>
                                    <a:srgbClr val="00703C"/>
                                  </a:solidFill>
                                  <a:latin typeface="Cambria Math" panose="02040503050406030204" pitchFamily="18" charset="0"/>
                                  <a:ea typeface="Arial" charset="0"/>
                                  <a:cs typeface="Arial" charset="0"/>
                                </a:rPr>
                              </m:ctrlPr>
                            </m:dPr>
                            <m:e>
                              <m:r>
                                <a:rPr lang="en-US" sz="2200" b="0" i="1" smtClean="0">
                                  <a:solidFill>
                                    <a:srgbClr val="00703C"/>
                                  </a:solidFill>
                                  <a:latin typeface="Cambria Math" charset="0"/>
                                  <a:ea typeface="Arial" charset="0"/>
                                  <a:cs typeface="Arial" charset="0"/>
                                </a:rPr>
                                <m:t>𝛽</m:t>
                              </m:r>
                              <m:r>
                                <a:rPr lang="en-US" sz="2200" b="0" i="1" smtClean="0">
                                  <a:solidFill>
                                    <a:srgbClr val="00703C"/>
                                  </a:solidFill>
                                  <a:latin typeface="Cambria Math" charset="0"/>
                                  <a:ea typeface="Arial" charset="0"/>
                                  <a:cs typeface="Arial" charset="0"/>
                                </a:rPr>
                                <m:t>𝑤</m:t>
                              </m:r>
                              <m:r>
                                <a:rPr lang="en-US" altLang="zh-CN" sz="2200" b="0" i="1" smtClean="0">
                                  <a:solidFill>
                                    <a:srgbClr val="00703C"/>
                                  </a:solidFill>
                                  <a:latin typeface="Cambria Math" charset="0"/>
                                  <a:ea typeface="Arial" charset="0"/>
                                  <a:cs typeface="Arial" charset="0"/>
                                </a:rPr>
                                <m:t>′</m:t>
                              </m:r>
                            </m:e>
                          </m:d>
                        </m:e>
                      </m:func>
                    </m:oMath>
                  </m:oMathPara>
                </a14:m>
                <a:endParaRPr lang="en-US" sz="2200" b="0" dirty="0">
                  <a:solidFill>
                    <a:srgbClr val="00703C"/>
                  </a:solidFill>
                  <a:latin typeface="Arial" charset="0"/>
                  <a:ea typeface="Arial" charset="0"/>
                  <a:cs typeface="Arial" charset="0"/>
                </a:endParaRPr>
              </a:p>
              <a:p>
                <a:pPr>
                  <a:spcBef>
                    <a:spcPct val="20000"/>
                  </a:spcBef>
                  <a:defRPr/>
                </a:pPr>
                <a:r>
                  <a:rPr lang="en-US" sz="2200" dirty="0">
                    <a:solidFill>
                      <a:srgbClr val="00703C"/>
                    </a:solidFill>
                    <a:latin typeface="Arial" charset="0"/>
                    <a:ea typeface="Arial" charset="0"/>
                    <a:cs typeface="Arial" charset="0"/>
                  </a:rPr>
                  <a:t>    where </a:t>
                </a:r>
                <a14:m>
                  <m:oMath xmlns:m="http://schemas.openxmlformats.org/officeDocument/2006/math">
                    <m:sSub>
                      <m:sSubPr>
                        <m:ctrlPr>
                          <a:rPr lang="en-US" sz="2200" i="1">
                            <a:solidFill>
                              <a:srgbClr val="00703C"/>
                            </a:solidFill>
                            <a:latin typeface="Cambria Math" panose="02040503050406030204" pitchFamily="18" charset="0"/>
                            <a:ea typeface="Arial" charset="0"/>
                            <a:cs typeface="Arial" charset="0"/>
                          </a:rPr>
                        </m:ctrlPr>
                      </m:sSubPr>
                      <m:e>
                        <m:r>
                          <a:rPr lang="en-US" sz="2200" i="1">
                            <a:solidFill>
                              <a:srgbClr val="00703C"/>
                            </a:solidFill>
                            <a:latin typeface="Cambria Math" charset="0"/>
                            <a:ea typeface="Arial" charset="0"/>
                            <a:cs typeface="Arial" charset="0"/>
                          </a:rPr>
                          <m:t>𝜆</m:t>
                        </m:r>
                      </m:e>
                      <m:sub>
                        <m:r>
                          <a:rPr lang="en-US" sz="2200" i="1">
                            <a:solidFill>
                              <a:srgbClr val="00703C"/>
                            </a:solidFill>
                            <a:latin typeface="Cambria Math" charset="0"/>
                            <a:ea typeface="Arial" charset="0"/>
                            <a:cs typeface="Arial" charset="0"/>
                          </a:rPr>
                          <m:t>0</m:t>
                        </m:r>
                      </m:sub>
                    </m:sSub>
                    <m:d>
                      <m:dPr>
                        <m:ctrlPr>
                          <a:rPr lang="en-US" sz="2200" i="1">
                            <a:solidFill>
                              <a:srgbClr val="00703C"/>
                            </a:solidFill>
                            <a:latin typeface="Cambria Math" panose="02040503050406030204" pitchFamily="18" charset="0"/>
                            <a:ea typeface="Arial" charset="0"/>
                            <a:cs typeface="Arial" charset="0"/>
                          </a:rPr>
                        </m:ctrlPr>
                      </m:dPr>
                      <m:e>
                        <m:r>
                          <a:rPr lang="en-US" sz="2200" i="1">
                            <a:solidFill>
                              <a:srgbClr val="00703C"/>
                            </a:solidFill>
                            <a:latin typeface="Cambria Math" charset="0"/>
                            <a:ea typeface="Arial" charset="0"/>
                            <a:cs typeface="Arial" charset="0"/>
                          </a:rPr>
                          <m:t>𝑡</m:t>
                        </m:r>
                      </m:e>
                    </m:d>
                  </m:oMath>
                </a14:m>
                <a:r>
                  <a:rPr lang="en-US" sz="2200" dirty="0">
                    <a:solidFill>
                      <a:srgbClr val="00703C"/>
                    </a:solidFill>
                    <a:latin typeface="Arial" charset="0"/>
                    <a:ea typeface="Arial" charset="0"/>
                    <a:cs typeface="Arial" charset="0"/>
                  </a:rPr>
                  <a:t> is the baseline function, </a:t>
                </a:r>
                <a14:m>
                  <m:oMath xmlns:m="http://schemas.openxmlformats.org/officeDocument/2006/math">
                    <m:r>
                      <a:rPr lang="en-US" sz="2200" i="1">
                        <a:solidFill>
                          <a:srgbClr val="00703C"/>
                        </a:solidFill>
                        <a:latin typeface="Cambria Math" charset="0"/>
                        <a:ea typeface="Arial" charset="0"/>
                        <a:cs typeface="Arial" charset="0"/>
                      </a:rPr>
                      <m:t>𝑤</m:t>
                    </m:r>
                    <m:r>
                      <a:rPr lang="en-US" altLang="zh-CN" sz="2200" b="0" i="1" smtClean="0">
                        <a:solidFill>
                          <a:srgbClr val="00703C"/>
                        </a:solidFill>
                        <a:latin typeface="Cambria Math" charset="0"/>
                        <a:ea typeface="Arial" charset="0"/>
                        <a:cs typeface="Arial" charset="0"/>
                      </a:rPr>
                      <m:t>′</m:t>
                    </m:r>
                  </m:oMath>
                </a14:m>
                <a:r>
                  <a:rPr lang="en-US" sz="2200" dirty="0">
                    <a:solidFill>
                      <a:srgbClr val="00703C"/>
                    </a:solidFill>
                    <a:latin typeface="Arial" charset="0"/>
                    <a:ea typeface="Arial" charset="0"/>
                    <a:cs typeface="Arial" charset="0"/>
                  </a:rPr>
                  <a:t> is the </a:t>
                </a:r>
                <a:r>
                  <a:rPr lang="en-US" altLang="zh-CN" sz="2200" dirty="0">
                    <a:solidFill>
                      <a:srgbClr val="00703C"/>
                    </a:solidFill>
                    <a:latin typeface="Arial" charset="0"/>
                    <a:ea typeface="Arial" charset="0"/>
                    <a:cs typeface="Arial" charset="0"/>
                  </a:rPr>
                  <a:t>predicted</a:t>
                </a:r>
                <a:r>
                  <a:rPr lang="zh-CN" altLang="en-US" sz="2200" dirty="0">
                    <a:solidFill>
                      <a:srgbClr val="00703C"/>
                    </a:solidFill>
                    <a:latin typeface="Arial" charset="0"/>
                    <a:ea typeface="Arial" charset="0"/>
                    <a:cs typeface="Arial" charset="0"/>
                  </a:rPr>
                  <a:t> </a:t>
                </a:r>
                <a:r>
                  <a:rPr lang="en-US" sz="2200" dirty="0">
                    <a:solidFill>
                      <a:srgbClr val="00703C"/>
                    </a:solidFill>
                    <a:latin typeface="Arial" charset="0"/>
                    <a:ea typeface="Arial" charset="0"/>
                    <a:cs typeface="Arial" charset="0"/>
                  </a:rPr>
                  <a:t>PCA </a:t>
                </a:r>
                <a:r>
                  <a:rPr lang="zh-CN" altLang="en-US" sz="2200" dirty="0">
                    <a:solidFill>
                      <a:srgbClr val="00703C"/>
                    </a:solidFill>
                    <a:latin typeface="Arial" charset="0"/>
                    <a:ea typeface="Arial" charset="0"/>
                    <a:cs typeface="Arial" charset="0"/>
                  </a:rPr>
                  <a:t>  </a:t>
                </a:r>
                <a:r>
                  <a:rPr lang="en-US" sz="2200" dirty="0">
                    <a:solidFill>
                      <a:srgbClr val="00703C"/>
                    </a:solidFill>
                    <a:latin typeface="Arial" charset="0"/>
                    <a:ea typeface="Arial" charset="0"/>
                    <a:cs typeface="Arial" charset="0"/>
                  </a:rPr>
                  <a:t>score and </a:t>
                </a:r>
                <a14:m>
                  <m:oMath xmlns:m="http://schemas.openxmlformats.org/officeDocument/2006/math">
                    <m:r>
                      <a:rPr lang="en-US" sz="2200" i="1">
                        <a:solidFill>
                          <a:srgbClr val="00703C"/>
                        </a:solidFill>
                        <a:latin typeface="Cambria Math" charset="0"/>
                        <a:ea typeface="Arial" charset="0"/>
                        <a:cs typeface="Arial" charset="0"/>
                      </a:rPr>
                      <m:t>𝛽</m:t>
                    </m:r>
                  </m:oMath>
                </a14:m>
                <a:r>
                  <a:rPr lang="en-US" sz="2200" dirty="0">
                    <a:solidFill>
                      <a:srgbClr val="00703C"/>
                    </a:solidFill>
                    <a:latin typeface="Arial" charset="0"/>
                    <a:ea typeface="Arial" charset="0"/>
                    <a:cs typeface="Arial" charset="0"/>
                  </a:rPr>
                  <a:t> is the coefficient.</a:t>
                </a:r>
              </a:p>
              <a:p>
                <a:pPr>
                  <a:spcBef>
                    <a:spcPct val="20000"/>
                  </a:spcBef>
                  <a:defRPr/>
                </a:pPr>
                <a:endParaRPr lang="en-US" sz="2200" dirty="0">
                  <a:solidFill>
                    <a:srgbClr val="00703C"/>
                  </a:solidFill>
                  <a:latin typeface="Arial" charset="0"/>
                  <a:ea typeface="Arial" charset="0"/>
                  <a:cs typeface="Arial" charset="0"/>
                </a:endParaRPr>
              </a:p>
              <a:p>
                <a:pPr marL="342900" lvl="0" indent="-342900">
                  <a:spcBef>
                    <a:spcPct val="20000"/>
                  </a:spcBef>
                  <a:buFont typeface="Arial" charset="0"/>
                  <a:buChar char="•"/>
                  <a:defRPr/>
                </a:pPr>
                <a:r>
                  <a:rPr lang="en-US" sz="2200" dirty="0">
                    <a:solidFill>
                      <a:srgbClr val="00703C"/>
                    </a:solidFill>
                    <a:latin typeface="Arial" charset="0"/>
                    <a:ea typeface="Arial" charset="0"/>
                    <a:cs typeface="Arial" charset="0"/>
                  </a:rPr>
                  <a:t>Since PCA score 𝑤 is a linear combination of the highly associated genes, we evaluate the genes related to the hazard rate of leukemia.</a:t>
                </a:r>
              </a:p>
              <a:p>
                <a:pPr>
                  <a:spcBef>
                    <a:spcPct val="20000"/>
                  </a:spcBef>
                  <a:defRPr/>
                </a:pPr>
                <a:endParaRPr lang="en-US" sz="2200" dirty="0">
                  <a:solidFill>
                    <a:srgbClr val="00703C"/>
                  </a:solidFill>
                  <a:latin typeface="Arial" charset="0"/>
                  <a:ea typeface="Arial" charset="0"/>
                  <a:cs typeface="Arial"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charset="0"/>
                  <a:ea typeface="Arial" charset="0"/>
                  <a:cs typeface="Arial"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charset="0"/>
                  <a:ea typeface="Arial" charset="0"/>
                  <a:cs typeface="Arial"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charset="0"/>
                  <a:ea typeface="Arial" charset="0"/>
                  <a:cs typeface="Arial" charset="0"/>
                </a:endParaRPr>
              </a:p>
            </p:txBody>
          </p:sp>
        </mc:Choice>
        <mc:Fallback xmlns="">
          <p:sp>
            <p:nvSpPr>
              <p:cNvPr id="3" name="Content Placeholder 2"/>
              <p:cNvSpPr txBox="1">
                <a:spLocks noRot="1" noChangeAspect="1" noMove="1" noResize="1" noEditPoints="1" noAdjustHandles="1" noChangeArrowheads="1" noChangeShapeType="1" noTextEdit="1"/>
              </p:cNvSpPr>
              <p:nvPr/>
            </p:nvSpPr>
            <p:spPr>
              <a:xfrm>
                <a:off x="457200" y="1066800"/>
                <a:ext cx="8229600" cy="5181601"/>
              </a:xfrm>
              <a:prstGeom prst="rect">
                <a:avLst/>
              </a:prstGeom>
              <a:blipFill rotWithShape="0">
                <a:blip r:embed="rId2"/>
                <a:stretch>
                  <a:fillRect l="-963" t="-706"/>
                </a:stretch>
              </a:blipFill>
            </p:spPr>
            <p:txBody>
              <a:bodyPr/>
              <a:lstStyle/>
              <a:p>
                <a:r>
                  <a:rPr lang="en-US">
                    <a:noFill/>
                  </a:rPr>
                  <a:t> </a:t>
                </a:r>
              </a:p>
            </p:txBody>
          </p:sp>
        </mc:Fallback>
      </mc:AlternateContent>
    </p:spTree>
    <p:extLst>
      <p:ext uri="{BB962C8B-B14F-4D97-AF65-F5344CB8AC3E}">
        <p14:creationId xmlns:p14="http://schemas.microsoft.com/office/powerpoint/2010/main" val="1555760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274638"/>
            <a:ext cx="9144000" cy="792162"/>
          </a:xfrm>
          <a:prstGeom prst="rect">
            <a:avLst/>
          </a:prstGeom>
        </p:spPr>
        <p:txBody>
          <a:bodyPr>
            <a:normAutofit/>
          </a:bodyPr>
          <a:lstStyle/>
          <a:p>
            <a:pPr lvl="0" algn="ctr">
              <a:spcBef>
                <a:spcPct val="0"/>
              </a:spcBef>
              <a:defRPr/>
            </a:pPr>
            <a:r>
              <a:rPr lang="en-US" sz="4000" b="1" dirty="0">
                <a:solidFill>
                  <a:srgbClr val="008000"/>
                </a:solidFill>
                <a:latin typeface="Arial" pitchFamily="34" charset="0"/>
                <a:cs typeface="Arial" pitchFamily="34" charset="0"/>
              </a:rPr>
              <a:t>Methodology- Statistical Analyses</a:t>
            </a:r>
            <a:endParaRPr kumimoji="0" lang="en-US" sz="4000" b="1" i="0" u="none" strike="noStrike" kern="1200" cap="none" spc="0" normalizeH="0" noProof="0" dirty="0">
              <a:ln>
                <a:noFill/>
              </a:ln>
              <a:solidFill>
                <a:srgbClr val="008000"/>
              </a:solidFill>
              <a:effectLst/>
              <a:uLnTx/>
              <a:uFillTx/>
              <a:latin typeface="Arial" pitchFamily="34" charset="0"/>
              <a:ea typeface="+mj-ea"/>
              <a:cs typeface="Arial" pitchFamily="34" charset="0"/>
            </a:endParaRPr>
          </a:p>
        </p:txBody>
      </p:sp>
      <mc:AlternateContent xmlns:mc="http://schemas.openxmlformats.org/markup-compatibility/2006" xmlns:a14="http://schemas.microsoft.com/office/drawing/2010/main">
        <mc:Choice Requires="a14">
          <p:sp>
            <p:nvSpPr>
              <p:cNvPr id="3" name="Content Placeholder 2"/>
              <p:cNvSpPr txBox="1">
                <a:spLocks/>
              </p:cNvSpPr>
              <p:nvPr/>
            </p:nvSpPr>
            <p:spPr>
              <a:xfrm>
                <a:off x="457200" y="1066800"/>
                <a:ext cx="8229600" cy="5181601"/>
              </a:xfrm>
              <a:prstGeom prst="rect">
                <a:avLst/>
              </a:prstGeom>
            </p:spPr>
            <p:txBody>
              <a:bodyPr>
                <a:normAutofit/>
              </a:bodyPr>
              <a:lstStyle/>
              <a:p>
                <a:pPr lvl="0"/>
                <a:r>
                  <a:rPr lang="en-US" sz="2200" b="1" i="1" u="sng" dirty="0">
                    <a:solidFill>
                      <a:srgbClr val="00703C"/>
                    </a:solidFill>
                    <a:latin typeface="Arial" charset="0"/>
                    <a:ea typeface="Arial" charset="0"/>
                    <a:cs typeface="Arial" charset="0"/>
                  </a:rPr>
                  <a:t>Part </a:t>
                </a:r>
                <a:r>
                  <a:rPr lang="en-US" altLang="zh-CN" sz="2200" b="1" i="1" u="sng" dirty="0">
                    <a:solidFill>
                      <a:srgbClr val="00703C"/>
                    </a:solidFill>
                    <a:latin typeface="Arial" charset="0"/>
                    <a:ea typeface="Arial" charset="0"/>
                    <a:cs typeface="Arial" charset="0"/>
                  </a:rPr>
                  <a:t>2</a:t>
                </a:r>
                <a:r>
                  <a:rPr lang="en-US" sz="2200" b="1" i="1" u="sng" dirty="0">
                    <a:solidFill>
                      <a:srgbClr val="00703C"/>
                    </a:solidFill>
                    <a:latin typeface="Arial" charset="0"/>
                    <a:ea typeface="Arial" charset="0"/>
                    <a:cs typeface="Arial" charset="0"/>
                  </a:rPr>
                  <a:t>: </a:t>
                </a:r>
                <a:r>
                  <a:rPr lang="en-US" altLang="zh-CN" sz="2200" b="1" i="1" u="sng" dirty="0">
                    <a:solidFill>
                      <a:srgbClr val="00703C"/>
                    </a:solidFill>
                    <a:latin typeface="Arial" charset="0"/>
                    <a:ea typeface="Arial" charset="0"/>
                    <a:cs typeface="Arial" charset="0"/>
                  </a:rPr>
                  <a:t>Fit</a:t>
                </a:r>
                <a:r>
                  <a:rPr lang="zh-CN" altLang="en-US" sz="2200" b="1" i="1" u="sng" dirty="0">
                    <a:solidFill>
                      <a:srgbClr val="00703C"/>
                    </a:solidFill>
                    <a:latin typeface="Arial" charset="0"/>
                    <a:ea typeface="Arial" charset="0"/>
                    <a:cs typeface="Arial" charset="0"/>
                  </a:rPr>
                  <a:t> </a:t>
                </a:r>
                <a:r>
                  <a:rPr lang="en-US" altLang="zh-CN" sz="2200" b="1" i="1" u="sng" dirty="0">
                    <a:solidFill>
                      <a:srgbClr val="00703C"/>
                    </a:solidFill>
                    <a:latin typeface="Arial" charset="0"/>
                    <a:ea typeface="Arial" charset="0"/>
                    <a:cs typeface="Arial" charset="0"/>
                  </a:rPr>
                  <a:t>cox</a:t>
                </a:r>
                <a:r>
                  <a:rPr lang="zh-CN" altLang="en-US" sz="2200" b="1" i="1" u="sng" dirty="0">
                    <a:solidFill>
                      <a:srgbClr val="00703C"/>
                    </a:solidFill>
                    <a:latin typeface="Arial" charset="0"/>
                    <a:ea typeface="Arial" charset="0"/>
                    <a:cs typeface="Arial" charset="0"/>
                  </a:rPr>
                  <a:t> </a:t>
                </a:r>
                <a:r>
                  <a:rPr lang="en-US" altLang="zh-CN" sz="2200" b="1" i="1" u="sng" dirty="0">
                    <a:solidFill>
                      <a:srgbClr val="00703C"/>
                    </a:solidFill>
                    <a:latin typeface="Arial" charset="0"/>
                    <a:ea typeface="Arial" charset="0"/>
                    <a:cs typeface="Arial" charset="0"/>
                  </a:rPr>
                  <a:t>model</a:t>
                </a:r>
                <a:r>
                  <a:rPr lang="zh-CN" altLang="en-US" sz="2200" b="1" i="1" u="sng" dirty="0">
                    <a:solidFill>
                      <a:srgbClr val="00703C"/>
                    </a:solidFill>
                    <a:latin typeface="Arial" charset="0"/>
                    <a:ea typeface="Arial" charset="0"/>
                    <a:cs typeface="Arial" charset="0"/>
                  </a:rPr>
                  <a:t> </a:t>
                </a:r>
                <a:r>
                  <a:rPr lang="en-US" altLang="zh-CN" sz="2200" b="1" i="1" u="sng" dirty="0">
                    <a:solidFill>
                      <a:srgbClr val="00703C"/>
                    </a:solidFill>
                    <a:latin typeface="Arial" charset="0"/>
                    <a:ea typeface="Arial" charset="0"/>
                    <a:cs typeface="Arial" charset="0"/>
                  </a:rPr>
                  <a:t>on</a:t>
                </a:r>
                <a:r>
                  <a:rPr lang="zh-CN" altLang="en-US" sz="2200" b="1" i="1" u="sng" dirty="0">
                    <a:solidFill>
                      <a:srgbClr val="00703C"/>
                    </a:solidFill>
                    <a:latin typeface="Arial" charset="0"/>
                    <a:ea typeface="Arial" charset="0"/>
                    <a:cs typeface="Arial" charset="0"/>
                  </a:rPr>
                  <a:t> </a:t>
                </a:r>
                <a:r>
                  <a:rPr lang="en-US" altLang="zh-CN" sz="2200" b="1" i="1" u="sng" dirty="0">
                    <a:solidFill>
                      <a:srgbClr val="00703C"/>
                    </a:solidFill>
                    <a:latin typeface="Arial" charset="0"/>
                    <a:ea typeface="Arial" charset="0"/>
                    <a:cs typeface="Arial" charset="0"/>
                  </a:rPr>
                  <a:t>test</a:t>
                </a:r>
                <a:r>
                  <a:rPr lang="zh-CN" altLang="en-US" sz="2200" b="1" i="1" u="sng" dirty="0">
                    <a:solidFill>
                      <a:srgbClr val="00703C"/>
                    </a:solidFill>
                    <a:latin typeface="Arial" charset="0"/>
                    <a:ea typeface="Arial" charset="0"/>
                    <a:cs typeface="Arial" charset="0"/>
                  </a:rPr>
                  <a:t> </a:t>
                </a:r>
                <a:r>
                  <a:rPr lang="en-US" altLang="zh-CN" sz="2200" b="1" i="1" u="sng" dirty="0">
                    <a:solidFill>
                      <a:srgbClr val="00703C"/>
                    </a:solidFill>
                    <a:latin typeface="Arial" charset="0"/>
                    <a:ea typeface="Arial" charset="0"/>
                    <a:cs typeface="Arial" charset="0"/>
                  </a:rPr>
                  <a:t>data</a:t>
                </a:r>
                <a:r>
                  <a:rPr lang="zh-CN" altLang="en-US" sz="2200" b="1" i="1" u="sng" dirty="0">
                    <a:solidFill>
                      <a:srgbClr val="00703C"/>
                    </a:solidFill>
                    <a:latin typeface="Arial" charset="0"/>
                    <a:ea typeface="Arial" charset="0"/>
                    <a:cs typeface="Arial" charset="0"/>
                  </a:rPr>
                  <a:t> </a:t>
                </a:r>
                <a:r>
                  <a:rPr lang="en-US" altLang="zh-CN" sz="2200" b="1" i="1" u="sng" dirty="0">
                    <a:solidFill>
                      <a:srgbClr val="00703C"/>
                    </a:solidFill>
                    <a:latin typeface="Arial" charset="0"/>
                    <a:ea typeface="Arial" charset="0"/>
                    <a:cs typeface="Arial" charset="0"/>
                  </a:rPr>
                  <a:t>set</a:t>
                </a:r>
              </a:p>
              <a:p>
                <a:endParaRPr lang="en-US" sz="2200" u="sng" dirty="0">
                  <a:solidFill>
                    <a:srgbClr val="00703C"/>
                  </a:solidFill>
                  <a:latin typeface="Arial" charset="0"/>
                  <a:ea typeface="Arial" charset="0"/>
                  <a:cs typeface="Arial" charset="0"/>
                </a:endParaRPr>
              </a:p>
              <a:p>
                <a:r>
                  <a:rPr lang="en-US" sz="2200" u="sng" dirty="0">
                    <a:solidFill>
                      <a:srgbClr val="00703C"/>
                    </a:solidFill>
                    <a:latin typeface="Arial" charset="0"/>
                    <a:ea typeface="Arial" charset="0"/>
                    <a:cs typeface="Arial" charset="0"/>
                  </a:rPr>
                  <a:t>Step </a:t>
                </a:r>
                <a:r>
                  <a:rPr lang="en-US" altLang="zh-CN" sz="2200" u="sng" dirty="0">
                    <a:solidFill>
                      <a:srgbClr val="00703C"/>
                    </a:solidFill>
                    <a:latin typeface="Arial" charset="0"/>
                    <a:ea typeface="Arial" charset="0"/>
                    <a:cs typeface="Arial" charset="0"/>
                  </a:rPr>
                  <a:t>6</a:t>
                </a:r>
                <a:r>
                  <a:rPr lang="en-US" sz="2200" dirty="0">
                    <a:solidFill>
                      <a:srgbClr val="00703C"/>
                    </a:solidFill>
                    <a:latin typeface="Arial" charset="0"/>
                    <a:ea typeface="Arial" charset="0"/>
                    <a:cs typeface="Arial" charset="0"/>
                  </a:rPr>
                  <a:t>: </a:t>
                </a:r>
              </a:p>
              <a:p>
                <a:pPr marL="342900" indent="-342900">
                  <a:spcBef>
                    <a:spcPct val="20000"/>
                  </a:spcBef>
                  <a:buFont typeface="Arial" charset="0"/>
                  <a:buChar char="•"/>
                  <a:defRPr/>
                </a:pPr>
                <a:r>
                  <a:rPr lang="en-US" altLang="zh-CN" sz="2200" dirty="0">
                    <a:solidFill>
                      <a:srgbClr val="00703C"/>
                    </a:solidFill>
                    <a:latin typeface="Arial" charset="0"/>
                    <a:ea typeface="Arial" charset="0"/>
                    <a:cs typeface="Arial" charset="0"/>
                  </a:rPr>
                  <a:t>For</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each</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of</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the</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20</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models,</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calculate</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the</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likelihood-ratio</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test</a:t>
                </a:r>
                <a:r>
                  <a:rPr lang="zh-CN" altLang="en-US" sz="2200" dirty="0">
                    <a:solidFill>
                      <a:srgbClr val="00703C"/>
                    </a:solidFill>
                    <a:latin typeface="Arial" charset="0"/>
                    <a:ea typeface="Arial" charset="0"/>
                    <a:cs typeface="Arial" charset="0"/>
                  </a:rPr>
                  <a:t> </a:t>
                </a:r>
                <a:r>
                  <a:rPr lang="en-US" altLang="zh-CN" sz="2200">
                    <a:solidFill>
                      <a:srgbClr val="00703C"/>
                    </a:solidFill>
                    <a:latin typeface="Arial" charset="0"/>
                    <a:ea typeface="Arial" charset="0"/>
                    <a:cs typeface="Arial" charset="0"/>
                  </a:rPr>
                  <a:t>(LRT)</a:t>
                </a:r>
                <a:r>
                  <a:rPr lang="zh-CN" altLang="en-US" sz="220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score</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for</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the</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fitted</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cox</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model.</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Repeat</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until</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every</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part</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has</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been</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a</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test</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set</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once.</a:t>
                </a:r>
              </a:p>
              <a:p>
                <a:pPr marL="342900" indent="-342900">
                  <a:spcBef>
                    <a:spcPct val="20000"/>
                  </a:spcBef>
                  <a:buFont typeface="Arial" charset="0"/>
                  <a:buChar char="•"/>
                  <a:defRPr/>
                </a:pPr>
                <a:endParaRPr lang="en-US" sz="2200" dirty="0">
                  <a:solidFill>
                    <a:srgbClr val="00703C"/>
                  </a:solidFill>
                  <a:latin typeface="Arial" charset="0"/>
                  <a:ea typeface="Arial" charset="0"/>
                  <a:cs typeface="Arial" charset="0"/>
                </a:endParaRPr>
              </a:p>
              <a:p>
                <a:pPr marL="342900" indent="-342900">
                  <a:spcBef>
                    <a:spcPct val="20000"/>
                  </a:spcBef>
                  <a:buFont typeface="Arial" charset="0"/>
                  <a:buChar char="•"/>
                  <a:defRPr/>
                </a:pPr>
                <a:r>
                  <a:rPr lang="en-US" altLang="zh-CN" sz="2200" dirty="0">
                    <a:solidFill>
                      <a:srgbClr val="00703C"/>
                    </a:solidFill>
                    <a:latin typeface="Arial" charset="0"/>
                    <a:ea typeface="Arial" charset="0"/>
                    <a:cs typeface="Arial" charset="0"/>
                  </a:rPr>
                  <a:t>Calculate</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the</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geometric</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mean</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of</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LRT</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scores</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for</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each</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candidate</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threshold</a:t>
                </a:r>
                <a:r>
                  <a:rPr lang="zh-CN" altLang="en-US" sz="2200" dirty="0">
                    <a:solidFill>
                      <a:srgbClr val="00703C"/>
                    </a:solidFill>
                    <a:latin typeface="Arial" charset="0"/>
                    <a:ea typeface="Arial" charset="0"/>
                    <a:cs typeface="Arial" charset="0"/>
                  </a:rPr>
                  <a:t> </a:t>
                </a:r>
                <a14:m>
                  <m:oMath xmlns:m="http://schemas.openxmlformats.org/officeDocument/2006/math">
                    <m:r>
                      <a:rPr lang="zh-CN" altLang="en-US" sz="2200" i="1" smtClean="0">
                        <a:solidFill>
                          <a:srgbClr val="00703C"/>
                        </a:solidFill>
                        <a:latin typeface="Cambria Math" charset="0"/>
                        <a:ea typeface="Cambria Math" charset="0"/>
                        <a:cs typeface="Cambria Math" charset="0"/>
                      </a:rPr>
                      <m:t>𝜏</m:t>
                    </m:r>
                  </m:oMath>
                </a14:m>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and</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choose</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the</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model</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with</a:t>
                </a:r>
                <a14:m>
                  <m:oMath xmlns:m="http://schemas.openxmlformats.org/officeDocument/2006/math">
                    <m:r>
                      <a:rPr lang="zh-CN" altLang="en-US" sz="2200" b="0" i="0" smtClean="0">
                        <a:solidFill>
                          <a:srgbClr val="00703C"/>
                        </a:solidFill>
                        <a:latin typeface="Cambria Math" charset="0"/>
                        <a:ea typeface="Cambria Math" charset="0"/>
                        <a:cs typeface="Cambria Math" charset="0"/>
                      </a:rPr>
                      <m:t> </m:t>
                    </m:r>
                    <m:r>
                      <a:rPr lang="zh-CN" altLang="en-US" sz="2200" i="1">
                        <a:solidFill>
                          <a:srgbClr val="00703C"/>
                        </a:solidFill>
                        <a:latin typeface="Cambria Math" charset="0"/>
                        <a:ea typeface="Cambria Math" charset="0"/>
                        <a:cs typeface="Cambria Math" charset="0"/>
                      </a:rPr>
                      <m:t>𝜏</m:t>
                    </m:r>
                    <m:r>
                      <a:rPr lang="zh-CN" altLang="en-US" sz="2200" b="0" i="1" smtClean="0">
                        <a:solidFill>
                          <a:srgbClr val="00703C"/>
                        </a:solidFill>
                        <a:latin typeface="Cambria Math" charset="0"/>
                        <a:ea typeface="Cambria Math" charset="0"/>
                        <a:cs typeface="Cambria Math" charset="0"/>
                      </a:rPr>
                      <m:t> </m:t>
                    </m:r>
                  </m:oMath>
                </a14:m>
                <a:r>
                  <a:rPr lang="en-US" altLang="zh-CN" sz="2200" dirty="0">
                    <a:solidFill>
                      <a:srgbClr val="00703C"/>
                    </a:solidFill>
                    <a:latin typeface="Arial" charset="0"/>
                    <a:ea typeface="Arial" charset="0"/>
                    <a:cs typeface="Arial" charset="0"/>
                  </a:rPr>
                  <a:t>that</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maximizes</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the</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mean</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LRT</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as</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the</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final</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model.</a:t>
                </a:r>
                <a:endParaRPr lang="en-US" sz="2200" dirty="0">
                  <a:solidFill>
                    <a:srgbClr val="00703C"/>
                  </a:solidFill>
                  <a:latin typeface="Arial" charset="0"/>
                  <a:ea typeface="Arial" charset="0"/>
                  <a:cs typeface="Arial" charset="0"/>
                </a:endParaRPr>
              </a:p>
              <a:p>
                <a:pPr lvl="0">
                  <a:spcBef>
                    <a:spcPct val="20000"/>
                  </a:spcBef>
                  <a:defRPr/>
                </a:pPr>
                <a:endParaRPr lang="en-US" sz="2200" dirty="0">
                  <a:solidFill>
                    <a:srgbClr val="00703C"/>
                  </a:solidFill>
                  <a:latin typeface="Arial" charset="0"/>
                  <a:ea typeface="Arial" charset="0"/>
                  <a:cs typeface="Arial"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charset="0"/>
                  <a:ea typeface="Arial" charset="0"/>
                  <a:cs typeface="Arial"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charset="0"/>
                  <a:ea typeface="Arial" charset="0"/>
                  <a:cs typeface="Arial" charset="0"/>
                </a:endParaRPr>
              </a:p>
              <a:p>
                <a:pPr marR="0" lvl="0" algn="l" defTabSz="914400" rtl="0" eaLnBrk="1" fontAlgn="auto" latinLnBrk="0" hangingPunct="1">
                  <a:lnSpc>
                    <a:spcPct val="100000"/>
                  </a:lnSpc>
                  <a:spcBef>
                    <a:spcPct val="20000"/>
                  </a:spcBef>
                  <a:spcAft>
                    <a:spcPts val="0"/>
                  </a:spcAft>
                  <a:buClrTx/>
                  <a:buSzTx/>
                  <a:tabLst/>
                  <a:defRPr/>
                </a:pPr>
                <a:endParaRPr lang="en-US" sz="1700" dirty="0">
                  <a:solidFill>
                    <a:srgbClr val="00703C"/>
                  </a:solidFill>
                  <a:latin typeface="Arial" charset="0"/>
                  <a:ea typeface="Arial" charset="0"/>
                  <a:cs typeface="Arial" charset="0"/>
                </a:endParaRPr>
              </a:p>
            </p:txBody>
          </p:sp>
        </mc:Choice>
        <mc:Fallback xmlns="">
          <p:sp>
            <p:nvSpPr>
              <p:cNvPr id="3" name="Content Placeholder 2"/>
              <p:cNvSpPr txBox="1">
                <a:spLocks noRot="1" noChangeAspect="1" noMove="1" noResize="1" noEditPoints="1" noAdjustHandles="1" noChangeArrowheads="1" noChangeShapeType="1" noTextEdit="1"/>
              </p:cNvSpPr>
              <p:nvPr/>
            </p:nvSpPr>
            <p:spPr>
              <a:xfrm>
                <a:off x="457200" y="1066800"/>
                <a:ext cx="8229600" cy="5181601"/>
              </a:xfrm>
              <a:prstGeom prst="rect">
                <a:avLst/>
              </a:prstGeom>
              <a:blipFill rotWithShape="0">
                <a:blip r:embed="rId2"/>
                <a:stretch>
                  <a:fillRect l="-963" t="-706"/>
                </a:stretch>
              </a:blipFill>
            </p:spPr>
            <p:txBody>
              <a:bodyPr/>
              <a:lstStyle/>
              <a:p>
                <a:r>
                  <a:rPr lang="en-US">
                    <a:noFill/>
                  </a:rPr>
                  <a:t> </a:t>
                </a:r>
              </a:p>
            </p:txBody>
          </p:sp>
        </mc:Fallback>
      </mc:AlternateContent>
    </p:spTree>
    <p:extLst>
      <p:ext uri="{BB962C8B-B14F-4D97-AF65-F5344CB8AC3E}">
        <p14:creationId xmlns:p14="http://schemas.microsoft.com/office/powerpoint/2010/main" val="730966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913532"/>
            <a:ext cx="7924800" cy="808038"/>
          </a:xfrm>
        </p:spPr>
        <p:txBody>
          <a:bodyPr>
            <a:normAutofit/>
          </a:bodyPr>
          <a:lstStyle/>
          <a:p>
            <a:pPr algn="l"/>
            <a:r>
              <a:rPr lang="en-US" sz="2400" u="sng" dirty="0"/>
              <a:t>Part 3 classify the risk group  </a:t>
            </a:r>
          </a:p>
        </p:txBody>
      </p:sp>
      <mc:AlternateContent xmlns:mc="http://schemas.openxmlformats.org/markup-compatibility/2006" xmlns:a14="http://schemas.microsoft.com/office/drawing/2010/main">
        <mc:Choice Requires="a14">
          <p:sp>
            <p:nvSpPr>
              <p:cNvPr id="3" name="TextBox 2"/>
              <p:cNvSpPr txBox="1"/>
              <p:nvPr/>
            </p:nvSpPr>
            <p:spPr>
              <a:xfrm>
                <a:off x="381000" y="1600200"/>
                <a:ext cx="8305800" cy="4493537"/>
              </a:xfrm>
              <a:prstGeom prst="rect">
                <a:avLst/>
              </a:prstGeom>
              <a:noFill/>
            </p:spPr>
            <p:txBody>
              <a:bodyPr wrap="square" rtlCol="0">
                <a:spAutoFit/>
              </a:bodyPr>
              <a:lstStyle/>
              <a:p>
                <a:r>
                  <a:rPr lang="en-US" sz="2200" dirty="0">
                    <a:solidFill>
                      <a:srgbClr val="00703C"/>
                    </a:solidFill>
                    <a:latin typeface="Arial"/>
                    <a:cs typeface="Arial"/>
                  </a:rPr>
                  <a:t>In the whole dataset (the training set combine with the test set): </a:t>
                </a:r>
              </a:p>
              <a:p>
                <a:endParaRPr lang="en-US" sz="2200" dirty="0">
                  <a:solidFill>
                    <a:srgbClr val="00703C"/>
                  </a:solidFill>
                  <a:latin typeface="Arial"/>
                  <a:cs typeface="Arial"/>
                </a:endParaRPr>
              </a:p>
              <a:p>
                <a:pPr marL="342900" indent="-342900">
                  <a:buFont typeface="Arial"/>
                  <a:buChar char="•"/>
                </a:pPr>
                <a:r>
                  <a:rPr lang="en-US" sz="2200" dirty="0">
                    <a:solidFill>
                      <a:srgbClr val="00703C"/>
                    </a:solidFill>
                    <a:latin typeface="Arial"/>
                    <a:cs typeface="Arial"/>
                  </a:rPr>
                  <a:t>Calculate the cox-score for each gene Select the genes whose cox-score is greater or equal to . </a:t>
                </a:r>
              </a:p>
              <a:p>
                <a:pPr marL="342900" indent="-342900">
                  <a:buFont typeface="Arial"/>
                  <a:buChar char="•"/>
                </a:pPr>
                <a:r>
                  <a:rPr lang="en-US" sz="2200" dirty="0">
                    <a:solidFill>
                      <a:srgbClr val="00703C"/>
                    </a:solidFill>
                    <a:latin typeface="Arial"/>
                    <a:cs typeface="Arial"/>
                  </a:rPr>
                  <a:t>Perform PCA based on the selected genes</a:t>
                </a:r>
              </a:p>
              <a:p>
                <a:pPr marL="342900" indent="-342900">
                  <a:buFont typeface="Arial"/>
                  <a:buChar char="•"/>
                </a:pPr>
                <a:r>
                  <a:rPr lang="en-US" sz="2200" dirty="0">
                    <a:solidFill>
                      <a:srgbClr val="00703C"/>
                    </a:solidFill>
                    <a:latin typeface="Arial"/>
                    <a:cs typeface="Arial"/>
                  </a:rPr>
                  <a:t>Fit cox model to the first component of PCA score, get the estimated </a:t>
                </a:r>
                <a:endParaRPr lang="en-US" sz="2200" dirty="0">
                  <a:solidFill>
                    <a:srgbClr val="FF0000"/>
                  </a:solidFill>
                  <a:latin typeface="Arial"/>
                  <a:cs typeface="Arial"/>
                </a:endParaRPr>
              </a:p>
              <a:p>
                <a:pPr marL="342900" indent="-342900">
                  <a:buFont typeface="Arial"/>
                  <a:buChar char="•"/>
                </a:pPr>
                <a:r>
                  <a:rPr lang="en-US" sz="2200" dirty="0">
                    <a:solidFill>
                      <a:srgbClr val="00703C"/>
                    </a:solidFill>
                    <a:latin typeface="Arial"/>
                    <a:cs typeface="Arial"/>
                  </a:rPr>
                  <a:t>Use </a:t>
                </a:r>
                <a:r>
                  <a:rPr lang="en-US" sz="2200" dirty="0">
                    <a:solidFill>
                      <a:srgbClr val="FF0000"/>
                    </a:solidFill>
                    <a:latin typeface="Arial"/>
                    <a:cs typeface="Arial"/>
                  </a:rPr>
                  <a:t> </a:t>
                </a:r>
                <a:r>
                  <a:rPr lang="en-US" sz="2200" dirty="0">
                    <a:solidFill>
                      <a:srgbClr val="00703C"/>
                    </a:solidFill>
                    <a:latin typeface="Arial"/>
                    <a:cs typeface="Arial"/>
                  </a:rPr>
                  <a:t>score</a:t>
                </a:r>
                <a:r>
                  <a:rPr lang="en-US" sz="2200" dirty="0">
                    <a:solidFill>
                      <a:srgbClr val="FF0000"/>
                    </a:solidFill>
                    <a:latin typeface="Arial"/>
                    <a:cs typeface="Arial"/>
                  </a:rPr>
                  <a:t> </a:t>
                </a:r>
                <a:r>
                  <a:rPr lang="en-US" sz="2200" dirty="0">
                    <a:solidFill>
                      <a:srgbClr val="00703C"/>
                    </a:solidFill>
                    <a:latin typeface="Arial"/>
                    <a:cs typeface="Arial"/>
                  </a:rPr>
                  <a:t>as a classifier for each patient. If </a:t>
                </a:r>
                <a:r>
                  <a:rPr lang="en-US" sz="2200" dirty="0">
                    <a:solidFill>
                      <a:srgbClr val="FF0000"/>
                    </a:solidFill>
                    <a:latin typeface="Arial"/>
                    <a:cs typeface="Arial"/>
                  </a:rPr>
                  <a:t> </a:t>
                </a:r>
                <a:r>
                  <a:rPr lang="en-US" sz="2200" dirty="0">
                    <a:solidFill>
                      <a:srgbClr val="00703C"/>
                    </a:solidFill>
                    <a:latin typeface="Arial"/>
                    <a:cs typeface="Arial"/>
                  </a:rPr>
                  <a:t>score is positive, classified as high risk group; </a:t>
                </a:r>
              </a:p>
              <a:p>
                <a:r>
                  <a:rPr lang="en-US" sz="2200" dirty="0">
                    <a:solidFill>
                      <a:srgbClr val="00703C"/>
                    </a:solidFill>
                    <a:latin typeface="Arial"/>
                    <a:cs typeface="Arial"/>
                  </a:rPr>
                  <a:t>    if </a:t>
                </a:r>
                <a:r>
                  <a:rPr lang="en-US" sz="2200" dirty="0">
                    <a:solidFill>
                      <a:srgbClr val="FF0000"/>
                    </a:solidFill>
                    <a:latin typeface="Arial"/>
                    <a:cs typeface="Arial"/>
                  </a:rPr>
                  <a:t> </a:t>
                </a:r>
                <a:r>
                  <a:rPr lang="en-US" sz="2200" dirty="0">
                    <a:solidFill>
                      <a:srgbClr val="00703C"/>
                    </a:solidFill>
                    <a:latin typeface="Arial"/>
                    <a:cs typeface="Arial"/>
                  </a:rPr>
                  <a:t>score</a:t>
                </a:r>
                <a:r>
                  <a:rPr lang="en-US" sz="2200" dirty="0">
                    <a:solidFill>
                      <a:srgbClr val="FF0000"/>
                    </a:solidFill>
                    <a:latin typeface="Arial"/>
                    <a:cs typeface="Arial"/>
                  </a:rPr>
                  <a:t> </a:t>
                </a:r>
                <a:r>
                  <a:rPr lang="en-US" sz="2200" dirty="0">
                    <a:solidFill>
                      <a:srgbClr val="00703C"/>
                    </a:solidFill>
                    <a:latin typeface="Arial"/>
                    <a:cs typeface="Arial"/>
                  </a:rPr>
                  <a:t>score is negative, classified as low risk group</a:t>
                </a:r>
              </a:p>
              <a:p>
                <a:pPr marL="342900" indent="-342900">
                  <a:buFont typeface="Arial"/>
                  <a:buChar char="•"/>
                </a:pPr>
                <a:r>
                  <a:rPr lang="en-US" sz="2200" dirty="0">
                    <a:solidFill>
                      <a:srgbClr val="00703C"/>
                    </a:solidFill>
                    <a:latin typeface="Arial"/>
                    <a:cs typeface="Arial"/>
                  </a:rPr>
                  <a:t>Compare the survival rate (by Kaplan-Meier estimator) between the high/low risk group</a:t>
                </a:r>
              </a:p>
              <a:p>
                <a:endParaRPr lang="en-US" sz="2200" dirty="0">
                  <a:solidFill>
                    <a:srgbClr val="00703C"/>
                  </a:solidFill>
                  <a:latin typeface="Arial"/>
                  <a:cs typeface="Aria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381000" y="1600200"/>
                <a:ext cx="8305800" cy="4493537"/>
              </a:xfrm>
              <a:prstGeom prst="rect">
                <a:avLst/>
              </a:prstGeom>
              <a:blipFill rotWithShape="1">
                <a:blip r:embed="rId2"/>
                <a:stretch>
                  <a:fillRect/>
                </a:stretch>
              </a:blipFill>
            </p:spPr>
            <p:txBody>
              <a:bodyPr/>
              <a:lstStyle/>
              <a:p>
                <a:r>
                  <a:rPr lang="en-US">
                    <a:noFill/>
                  </a:rPr>
                  <a:t> </a:t>
                </a:r>
              </a:p>
            </p:txBody>
          </p:sp>
        </mc:Fallback>
      </mc:AlternateContent>
      <p:sp>
        <p:nvSpPr>
          <p:cNvPr id="4" name="Title 1"/>
          <p:cNvSpPr txBox="1">
            <a:spLocks/>
          </p:cNvSpPr>
          <p:nvPr/>
        </p:nvSpPr>
        <p:spPr>
          <a:xfrm>
            <a:off x="0" y="274638"/>
            <a:ext cx="9144000" cy="792162"/>
          </a:xfrm>
          <a:prstGeom prst="rect">
            <a:avLst/>
          </a:prstGeom>
        </p:spPr>
        <p:txBody>
          <a:bodyPr>
            <a:normAutofit/>
          </a:bodyPr>
          <a:lstStyle/>
          <a:p>
            <a:pPr lvl="0" algn="ctr">
              <a:spcBef>
                <a:spcPct val="0"/>
              </a:spcBef>
              <a:defRPr/>
            </a:pPr>
            <a:r>
              <a:rPr lang="en-US" sz="4000" b="1" dirty="0">
                <a:solidFill>
                  <a:srgbClr val="008000"/>
                </a:solidFill>
                <a:latin typeface="Arial" pitchFamily="34" charset="0"/>
                <a:cs typeface="Arial" pitchFamily="34" charset="0"/>
              </a:rPr>
              <a:t>Methodology- Statistical Analyses</a:t>
            </a:r>
            <a:endParaRPr kumimoji="0" lang="en-US" sz="4000" b="1" i="0" u="none" strike="noStrike" kern="1200" cap="none" spc="0" normalizeH="0" noProof="0" dirty="0">
              <a:ln>
                <a:noFill/>
              </a:ln>
              <a:solidFill>
                <a:srgbClr val="008000"/>
              </a:solidFill>
              <a:effectLst/>
              <a:uLnTx/>
              <a:uFillTx/>
              <a:latin typeface="Arial" pitchFamily="34" charset="0"/>
              <a:ea typeface="+mj-ea"/>
              <a:cs typeface="Arial" pitchFamily="34" charset="0"/>
            </a:endParaRPr>
          </a:p>
        </p:txBody>
      </p:sp>
    </p:spTree>
    <p:extLst>
      <p:ext uri="{BB962C8B-B14F-4D97-AF65-F5344CB8AC3E}">
        <p14:creationId xmlns:p14="http://schemas.microsoft.com/office/powerpoint/2010/main" val="1012220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274638"/>
            <a:ext cx="9144000" cy="1143000"/>
          </a:xfrm>
          <a:prstGeom prst="rect">
            <a:avLst/>
          </a:prstGeom>
        </p:spPr>
        <p:txBody>
          <a:bodyPr>
            <a:normAutofit/>
          </a:bodyPr>
          <a:lstStyle/>
          <a:p>
            <a:pPr lvl="0" algn="ctr">
              <a:spcBef>
                <a:spcPct val="0"/>
              </a:spcBef>
              <a:defRPr/>
            </a:pPr>
            <a:r>
              <a:rPr lang="en-US" sz="4000" b="1" dirty="0">
                <a:solidFill>
                  <a:srgbClr val="008000"/>
                </a:solidFill>
                <a:latin typeface="Arial" pitchFamily="34" charset="0"/>
                <a:cs typeface="Arial" pitchFamily="34" charset="0"/>
              </a:rPr>
              <a:t>Introduction</a:t>
            </a:r>
            <a:endParaRPr kumimoji="0" lang="en-US" sz="4000" b="1" i="0" u="none" strike="noStrike" kern="1200" cap="none" spc="0" normalizeH="0" noProof="0" dirty="0">
              <a:ln>
                <a:noFill/>
              </a:ln>
              <a:solidFill>
                <a:srgbClr val="008000"/>
              </a:solidFill>
              <a:effectLst/>
              <a:uLnTx/>
              <a:uFillTx/>
              <a:latin typeface="Arial" pitchFamily="34" charset="0"/>
              <a:ea typeface="+mj-ea"/>
              <a:cs typeface="Arial" pitchFamily="34" charset="0"/>
            </a:endParaRPr>
          </a:p>
        </p:txBody>
      </p:sp>
      <p:sp>
        <p:nvSpPr>
          <p:cNvPr id="3" name="Content Placeholder 2"/>
          <p:cNvSpPr txBox="1">
            <a:spLocks/>
          </p:cNvSpPr>
          <p:nvPr/>
        </p:nvSpPr>
        <p:spPr>
          <a:xfrm>
            <a:off x="457200" y="1295401"/>
            <a:ext cx="8229600" cy="4953000"/>
          </a:xfrm>
          <a:prstGeom prst="rect">
            <a:avLst/>
          </a:prstGeom>
        </p:spPr>
        <p:txBody>
          <a:bodyPr>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1" i="1" u="sng" strike="noStrike" kern="1200" cap="none" spc="0" normalizeH="0" noProof="0" dirty="0">
              <a:ln>
                <a:noFill/>
              </a:ln>
              <a:solidFill>
                <a:srgbClr val="00703C"/>
              </a:solidFill>
              <a:effectLst/>
              <a:uLnTx/>
              <a:uFillTx/>
              <a:latin typeface="Arial" pitchFamily="34" charset="0"/>
              <a:cs typeface="Arial" pitchFamily="34" charset="0"/>
            </a:endParaRPr>
          </a:p>
          <a:p>
            <a:pPr marL="342900" lvl="0"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rPr>
              <a:t>NIH projects medical spending on cancer 200 billions dollars by 2020.</a:t>
            </a:r>
          </a:p>
          <a:p>
            <a:pPr marL="800100" lvl="1"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rPr>
              <a:t>More funds for research</a:t>
            </a:r>
          </a:p>
          <a:p>
            <a:pPr marL="342900" lvl="0" indent="-342900">
              <a:spcBef>
                <a:spcPct val="20000"/>
              </a:spcBef>
              <a:buFont typeface="Arial" panose="020B0604020202020204" pitchFamily="34" charset="0"/>
              <a:buChar char="•"/>
              <a:defRPr/>
            </a:pPr>
            <a:endParaRPr lang="en-US" sz="2200" dirty="0">
              <a:solidFill>
                <a:srgbClr val="00703C"/>
              </a:solidFill>
              <a:latin typeface="Arial" pitchFamily="34" charset="0"/>
              <a:cs typeface="Arial" pitchFamily="34" charset="0"/>
            </a:endParaRPr>
          </a:p>
          <a:p>
            <a:pPr marL="342900" lvl="0"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rPr>
              <a:t>Cancer in child has a tremendous impact</a:t>
            </a:r>
          </a:p>
          <a:p>
            <a:pPr marL="800100" lvl="1"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rPr>
              <a:t>Family</a:t>
            </a:r>
          </a:p>
          <a:p>
            <a:pPr marL="800100" lvl="1"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rPr>
              <a:t>Society </a:t>
            </a:r>
            <a:r>
              <a:rPr lang="en-US" sz="2200" dirty="0">
                <a:solidFill>
                  <a:srgbClr val="00703C"/>
                </a:solidFill>
                <a:latin typeface="Arial" pitchFamily="34" charset="0"/>
                <a:cs typeface="Arial" pitchFamily="34" charset="0"/>
                <a:sym typeface="Wingdings"/>
              </a:rPr>
              <a:t> </a:t>
            </a:r>
            <a:r>
              <a:rPr lang="en-US" sz="2200" dirty="0">
                <a:solidFill>
                  <a:srgbClr val="00703C"/>
                </a:solidFill>
                <a:latin typeface="Arial" pitchFamily="34" charset="0"/>
                <a:cs typeface="Arial" pitchFamily="34" charset="0"/>
              </a:rPr>
              <a:t> increase disability-adjusted life years.</a:t>
            </a:r>
          </a:p>
          <a:p>
            <a:pPr marL="342900" indent="-342900">
              <a:spcBef>
                <a:spcPct val="20000"/>
              </a:spcBef>
              <a:buFont typeface="Arial" panose="020B0604020202020204" pitchFamily="34" charset="0"/>
              <a:buChar char="•"/>
              <a:defRPr/>
            </a:pPr>
            <a:endParaRPr lang="en-US" sz="2200" dirty="0">
              <a:solidFill>
                <a:srgbClr val="00703C"/>
              </a:solidFill>
              <a:latin typeface="Arial" pitchFamily="34" charset="0"/>
              <a:cs typeface="Arial" pitchFamily="34" charset="0"/>
            </a:endParaRPr>
          </a:p>
          <a:p>
            <a:pPr marL="342900"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rPr>
              <a:t>Most frequent children's cancer </a:t>
            </a:r>
            <a:r>
              <a:rPr lang="en-US" sz="2200" dirty="0">
                <a:solidFill>
                  <a:srgbClr val="00703C"/>
                </a:solidFill>
                <a:latin typeface="Arial" pitchFamily="34" charset="0"/>
                <a:cs typeface="Arial" pitchFamily="34" charset="0"/>
                <a:sym typeface="Wingdings"/>
              </a:rPr>
              <a:t> Acute Leukemia</a:t>
            </a:r>
          </a:p>
          <a:p>
            <a:pPr marL="4000500" lvl="8"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sym typeface="Wingdings"/>
              </a:rPr>
              <a:t>Lymphocytic variant (ALL)</a:t>
            </a:r>
          </a:p>
          <a:p>
            <a:pPr marL="4000500" lvl="8"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sym typeface="Wingdings"/>
              </a:rPr>
              <a:t>B cell or T cell</a:t>
            </a: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1700" dirty="0">
              <a:solidFill>
                <a:srgbClr val="00703C"/>
              </a:solidFill>
              <a:latin typeface="Arial" pitchFamily="34" charset="0"/>
              <a:cs typeface="Arial" pitchFamily="34" charset="0"/>
            </a:endParaRPr>
          </a:p>
        </p:txBody>
      </p:sp>
    </p:spTree>
    <p:extLst>
      <p:ext uri="{BB962C8B-B14F-4D97-AF65-F5344CB8AC3E}">
        <p14:creationId xmlns:p14="http://schemas.microsoft.com/office/powerpoint/2010/main" val="9849531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A668D1-D296-4ACF-9B40-358DC83B98B3}"/>
              </a:ext>
            </a:extLst>
          </p:cNvPr>
          <p:cNvSpPr txBox="1"/>
          <p:nvPr/>
        </p:nvSpPr>
        <p:spPr>
          <a:xfrm>
            <a:off x="228600" y="76200"/>
            <a:ext cx="8534400" cy="769441"/>
          </a:xfrm>
          <a:prstGeom prst="rect">
            <a:avLst/>
          </a:prstGeom>
          <a:noFill/>
        </p:spPr>
        <p:txBody>
          <a:bodyPr wrap="square" rtlCol="0">
            <a:spAutoFit/>
          </a:bodyPr>
          <a:lstStyle/>
          <a:p>
            <a:r>
              <a:rPr lang="en-US" sz="2200" dirty="0">
                <a:solidFill>
                  <a:srgbClr val="00703C"/>
                </a:solidFill>
                <a:latin typeface="Arial" charset="0"/>
                <a:cs typeface="Arial" charset="0"/>
              </a:rPr>
              <a:t>To better present the whole analysis procedure, we include the </a:t>
            </a:r>
            <a:r>
              <a:rPr lang="en-US" altLang="zh-CN" sz="2200" dirty="0">
                <a:solidFill>
                  <a:srgbClr val="00703C"/>
                </a:solidFill>
                <a:latin typeface="Arial" charset="0"/>
                <a:cs typeface="Arial" charset="0"/>
              </a:rPr>
              <a:t>following flow chart[8]</a:t>
            </a:r>
            <a:r>
              <a:rPr lang="en-US" sz="2200" dirty="0">
                <a:solidFill>
                  <a:srgbClr val="00703C"/>
                </a:solidFill>
                <a:latin typeface="Arial" charset="0"/>
                <a:cs typeface="Arial" charset="0"/>
              </a:rPr>
              <a:t>:</a:t>
            </a:r>
          </a:p>
        </p:txBody>
      </p:sp>
      <p:pic>
        <p:nvPicPr>
          <p:cNvPr id="4" name="Picture 3">
            <a:extLst>
              <a:ext uri="{FF2B5EF4-FFF2-40B4-BE49-F238E27FC236}">
                <a16:creationId xmlns:a16="http://schemas.microsoft.com/office/drawing/2014/main" id="{CC8C4B03-24F0-4844-BF15-E74BE92D6D00}"/>
              </a:ext>
            </a:extLst>
          </p:cNvPr>
          <p:cNvPicPr>
            <a:picLocks noChangeAspect="1"/>
          </p:cNvPicPr>
          <p:nvPr/>
        </p:nvPicPr>
        <p:blipFill>
          <a:blip r:embed="rId3"/>
          <a:stretch>
            <a:fillRect/>
          </a:stretch>
        </p:blipFill>
        <p:spPr>
          <a:xfrm>
            <a:off x="381000" y="914400"/>
            <a:ext cx="8516360" cy="5791200"/>
          </a:xfrm>
          <a:prstGeom prst="rect">
            <a:avLst/>
          </a:prstGeom>
        </p:spPr>
      </p:pic>
    </p:spTree>
    <p:extLst>
      <p:ext uri="{BB962C8B-B14F-4D97-AF65-F5344CB8AC3E}">
        <p14:creationId xmlns:p14="http://schemas.microsoft.com/office/powerpoint/2010/main" val="38964816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274638"/>
            <a:ext cx="9144000" cy="1143000"/>
          </a:xfrm>
          <a:prstGeom prst="rect">
            <a:avLst/>
          </a:prstGeom>
        </p:spPr>
        <p:txBody>
          <a:bodyPr>
            <a:normAutofit/>
          </a:bodyPr>
          <a:lstStyle/>
          <a:p>
            <a:pPr lvl="0" algn="ctr">
              <a:spcBef>
                <a:spcPct val="0"/>
              </a:spcBef>
              <a:defRPr/>
            </a:pPr>
            <a:r>
              <a:rPr lang="en-US" sz="4000" b="1" dirty="0">
                <a:solidFill>
                  <a:srgbClr val="008000"/>
                </a:solidFill>
                <a:latin typeface="Arial" pitchFamily="34" charset="0"/>
                <a:cs typeface="Arial" pitchFamily="34" charset="0"/>
              </a:rPr>
              <a:t>Results</a:t>
            </a:r>
            <a:endParaRPr kumimoji="0" lang="en-US" sz="4000" b="1" i="0" u="none" strike="noStrike" kern="1200" cap="none" spc="0" normalizeH="0" noProof="0" dirty="0">
              <a:ln>
                <a:noFill/>
              </a:ln>
              <a:solidFill>
                <a:srgbClr val="008000"/>
              </a:solidFill>
              <a:effectLst/>
              <a:uLnTx/>
              <a:uFillTx/>
              <a:latin typeface="Arial" pitchFamily="34" charset="0"/>
              <a:ea typeface="+mj-ea"/>
              <a:cs typeface="Arial" pitchFamily="34" charset="0"/>
            </a:endParaRPr>
          </a:p>
        </p:txBody>
      </p:sp>
      <p:sp>
        <p:nvSpPr>
          <p:cNvPr id="3" name="Content Placeholder 2"/>
          <p:cNvSpPr txBox="1">
            <a:spLocks/>
          </p:cNvSpPr>
          <p:nvPr/>
        </p:nvSpPr>
        <p:spPr>
          <a:xfrm>
            <a:off x="457200" y="1295401"/>
            <a:ext cx="8229600" cy="4953000"/>
          </a:xfrm>
          <a:prstGeom prst="rect">
            <a:avLst/>
          </a:prstGeom>
        </p:spPr>
        <p:txBody>
          <a:bodyPr>
            <a:normAutofit/>
          </a:bodyPr>
          <a:lstStyle/>
          <a:p>
            <a:pPr marL="457200" marR="0" lvl="0" indent="-457200" defTabSz="914400" rtl="0" eaLnBrk="1" fontAlgn="auto" latinLnBrk="0" hangingPunct="1">
              <a:lnSpc>
                <a:spcPct val="100000"/>
              </a:lnSpc>
              <a:spcBef>
                <a:spcPct val="20000"/>
              </a:spcBef>
              <a:spcAft>
                <a:spcPts val="0"/>
              </a:spcAft>
              <a:buClrTx/>
              <a:buSzTx/>
              <a:buFont typeface="Arial" pitchFamily="34" charset="0"/>
              <a:buAutoNum type="arabicPeriod"/>
              <a:tabLst/>
              <a:defRPr/>
            </a:pPr>
            <a:r>
              <a:rPr lang="en-US" sz="2400" b="1" u="sng" dirty="0">
                <a:solidFill>
                  <a:srgbClr val="00703C"/>
                </a:solidFill>
                <a:latin typeface="Arial" pitchFamily="34" charset="0"/>
                <a:cs typeface="Arial" pitchFamily="34" charset="0"/>
              </a:rPr>
              <a:t>Data structure </a:t>
            </a:r>
          </a:p>
          <a:p>
            <a:pPr marR="0" lvl="0" defTabSz="914400" rtl="0" eaLnBrk="1" fontAlgn="auto" latinLnBrk="0" hangingPunct="1">
              <a:lnSpc>
                <a:spcPct val="100000"/>
              </a:lnSpc>
              <a:spcBef>
                <a:spcPct val="20000"/>
              </a:spcBef>
              <a:spcAft>
                <a:spcPts val="0"/>
              </a:spcAft>
              <a:buClrTx/>
              <a:buSzTx/>
              <a:tabLst/>
              <a:defRPr/>
            </a:pPr>
            <a:endParaRPr kumimoji="0" lang="en-US" sz="2400" b="1" i="1" u="sng" strike="noStrike" kern="1200" cap="none" spc="0" normalizeH="0" noProof="0" dirty="0">
              <a:ln>
                <a:noFill/>
              </a:ln>
              <a:solidFill>
                <a:srgbClr val="00703C"/>
              </a:solidFill>
              <a:effectLst/>
              <a:uLnTx/>
              <a:uFillTx/>
              <a:latin typeface="Arial" pitchFamily="34" charset="0"/>
              <a:cs typeface="Arial" pitchFamily="34" charset="0"/>
            </a:endParaRPr>
          </a:p>
          <a:p>
            <a:pPr marL="342900"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rPr>
              <a:t>207 CELL files (207 patients)</a:t>
            </a:r>
          </a:p>
          <a:p>
            <a:pPr marL="342900"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rPr>
              <a:t>After RMA, we obtained for each patient 54,675 probes (data frame 54,675 rows and 207 columns).</a:t>
            </a:r>
          </a:p>
          <a:p>
            <a:pPr marL="342900"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rPr>
              <a:t>After filtering process, we ended up with 21,148 probes per patient. (Kang et al 23,775).</a:t>
            </a:r>
          </a:p>
          <a:p>
            <a:pPr marL="342900" indent="-342900">
              <a:spcBef>
                <a:spcPct val="20000"/>
              </a:spcBef>
              <a:buFont typeface="Arial" panose="020B0604020202020204" pitchFamily="34" charset="0"/>
              <a:buChar char="•"/>
              <a:defRPr/>
            </a:pPr>
            <a:endParaRPr lang="en-US" sz="2200" dirty="0">
              <a:solidFill>
                <a:srgbClr val="00703C"/>
              </a:solidFill>
              <a:latin typeface="Arial" pitchFamily="34" charset="0"/>
              <a:cs typeface="Arial" pitchFamily="34" charset="0"/>
            </a:endParaRPr>
          </a:p>
          <a:p>
            <a:pPr marL="342900" indent="-342900">
              <a:spcBef>
                <a:spcPct val="20000"/>
              </a:spcBef>
              <a:buFont typeface="Arial" panose="020B0604020202020204" pitchFamily="34" charset="0"/>
              <a:buChar char="•"/>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1700" dirty="0">
              <a:solidFill>
                <a:srgbClr val="00703C"/>
              </a:solidFill>
              <a:latin typeface="Arial" pitchFamily="34" charset="0"/>
              <a:cs typeface="Arial" pitchFamily="34" charset="0"/>
            </a:endParaRPr>
          </a:p>
        </p:txBody>
      </p:sp>
    </p:spTree>
    <p:extLst>
      <p:ext uri="{BB962C8B-B14F-4D97-AF65-F5344CB8AC3E}">
        <p14:creationId xmlns:p14="http://schemas.microsoft.com/office/powerpoint/2010/main" val="12734209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274638"/>
            <a:ext cx="9144000" cy="1143000"/>
          </a:xfrm>
          <a:prstGeom prst="rect">
            <a:avLst/>
          </a:prstGeom>
        </p:spPr>
        <p:txBody>
          <a:bodyPr>
            <a:normAutofit/>
          </a:bodyPr>
          <a:lstStyle/>
          <a:p>
            <a:pPr lvl="0" algn="ctr">
              <a:spcBef>
                <a:spcPct val="0"/>
              </a:spcBef>
              <a:defRPr/>
            </a:pPr>
            <a:r>
              <a:rPr lang="en-US" sz="4000" b="1" dirty="0">
                <a:solidFill>
                  <a:srgbClr val="008000"/>
                </a:solidFill>
                <a:latin typeface="Arial" pitchFamily="34" charset="0"/>
                <a:cs typeface="Arial" pitchFamily="34" charset="0"/>
              </a:rPr>
              <a:t>Results</a:t>
            </a:r>
            <a:endParaRPr kumimoji="0" lang="en-US" sz="4000" b="1" i="0" u="none" strike="noStrike" kern="1200" cap="none" spc="0" normalizeH="0" noProof="0" dirty="0">
              <a:ln>
                <a:noFill/>
              </a:ln>
              <a:solidFill>
                <a:srgbClr val="008000"/>
              </a:solidFill>
              <a:effectLst/>
              <a:uLnTx/>
              <a:uFillTx/>
              <a:latin typeface="Arial" pitchFamily="34" charset="0"/>
              <a:ea typeface="+mj-ea"/>
              <a:cs typeface="Arial" pitchFamily="34" charset="0"/>
            </a:endParaRPr>
          </a:p>
        </p:txBody>
      </p:sp>
      <p:sp>
        <p:nvSpPr>
          <p:cNvPr id="3" name="Content Placeholder 2"/>
          <p:cNvSpPr txBox="1">
            <a:spLocks/>
          </p:cNvSpPr>
          <p:nvPr/>
        </p:nvSpPr>
        <p:spPr>
          <a:xfrm>
            <a:off x="457200" y="1295401"/>
            <a:ext cx="8229600" cy="4953000"/>
          </a:xfrm>
          <a:prstGeom prst="rect">
            <a:avLst/>
          </a:prstGeom>
        </p:spPr>
        <p:txBody>
          <a:bodyPr>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1" i="1" u="sng" strike="noStrike" kern="1200" cap="none" spc="0" normalizeH="0" noProof="0" dirty="0">
              <a:ln>
                <a:noFill/>
              </a:ln>
              <a:solidFill>
                <a:srgbClr val="00703C"/>
              </a:solidFill>
              <a:effectLst/>
              <a:uLnTx/>
              <a:uFillTx/>
              <a:latin typeface="Arial" pitchFamily="34" charset="0"/>
              <a:cs typeface="Arial" pitchFamily="34" charset="0"/>
            </a:endParaRPr>
          </a:p>
          <a:p>
            <a:pPr marL="342900" indent="-342900">
              <a:spcBef>
                <a:spcPct val="20000"/>
              </a:spcBef>
              <a:buFont typeface="Arial" panose="020B0604020202020204" pitchFamily="34" charset="0"/>
              <a:buChar char="•"/>
              <a:defRPr/>
            </a:pPr>
            <a:endParaRPr lang="en-US" sz="2200" dirty="0">
              <a:solidFill>
                <a:srgbClr val="00703C"/>
              </a:solidFill>
              <a:latin typeface="Arial" pitchFamily="34" charset="0"/>
              <a:cs typeface="Arial" pitchFamily="34" charset="0"/>
            </a:endParaRPr>
          </a:p>
          <a:p>
            <a:pPr marL="342900" indent="-342900">
              <a:spcBef>
                <a:spcPct val="20000"/>
              </a:spcBef>
              <a:buFont typeface="Arial" panose="020B0604020202020204" pitchFamily="34" charset="0"/>
              <a:buChar char="•"/>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1700" dirty="0">
              <a:solidFill>
                <a:srgbClr val="00703C"/>
              </a:solidFill>
              <a:latin typeface="Arial" pitchFamily="34" charset="0"/>
              <a:cs typeface="Arial"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700" y="0"/>
            <a:ext cx="8853055" cy="6858000"/>
          </a:xfrm>
          <a:prstGeom prst="rect">
            <a:avLst/>
          </a:prstGeom>
        </p:spPr>
      </p:pic>
    </p:spTree>
    <p:extLst>
      <p:ext uri="{BB962C8B-B14F-4D97-AF65-F5344CB8AC3E}">
        <p14:creationId xmlns:p14="http://schemas.microsoft.com/office/powerpoint/2010/main" val="5646201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274638"/>
            <a:ext cx="9144000" cy="792162"/>
          </a:xfrm>
          <a:prstGeom prst="rect">
            <a:avLst/>
          </a:prstGeom>
        </p:spPr>
        <p:txBody>
          <a:bodyPr>
            <a:normAutofit/>
          </a:bodyPr>
          <a:lstStyle/>
          <a:p>
            <a:pPr lvl="0" algn="ctr">
              <a:spcBef>
                <a:spcPct val="0"/>
              </a:spcBef>
              <a:defRPr/>
            </a:pPr>
            <a:r>
              <a:rPr lang="en-US" sz="4000" b="1" dirty="0">
                <a:solidFill>
                  <a:srgbClr val="008000"/>
                </a:solidFill>
                <a:latin typeface="Arial" pitchFamily="34" charset="0"/>
                <a:cs typeface="Arial" pitchFamily="34" charset="0"/>
              </a:rPr>
              <a:t>Result</a:t>
            </a:r>
            <a:endParaRPr kumimoji="0" lang="en-US" sz="4000" b="1" i="0" u="none" strike="noStrike" kern="1200" cap="none" spc="0" normalizeH="0" noProof="0" dirty="0">
              <a:ln>
                <a:noFill/>
              </a:ln>
              <a:solidFill>
                <a:srgbClr val="008000"/>
              </a:solidFill>
              <a:effectLst/>
              <a:uLnTx/>
              <a:uFillTx/>
              <a:latin typeface="Arial" pitchFamily="34" charset="0"/>
              <a:ea typeface="+mj-ea"/>
              <a:cs typeface="Arial" pitchFamily="34" charset="0"/>
            </a:endParaRPr>
          </a:p>
        </p:txBody>
      </p:sp>
      <p:sp>
        <p:nvSpPr>
          <p:cNvPr id="3" name="Content Placeholder 2"/>
          <p:cNvSpPr txBox="1">
            <a:spLocks/>
          </p:cNvSpPr>
          <p:nvPr/>
        </p:nvSpPr>
        <p:spPr>
          <a:xfrm>
            <a:off x="457200" y="1066800"/>
            <a:ext cx="8229600" cy="5181601"/>
          </a:xfrm>
          <a:prstGeom prst="rect">
            <a:avLst/>
          </a:prstGeom>
        </p:spPr>
        <p:txBody>
          <a:bodyPr>
            <a:normAutofit/>
          </a:bodyPr>
          <a:lstStyle/>
          <a:p>
            <a:pPr lvl="0">
              <a:spcBef>
                <a:spcPct val="20000"/>
              </a:spcBef>
              <a:defRPr/>
            </a:pPr>
            <a:endParaRPr lang="en-US" sz="2200">
              <a:solidFill>
                <a:srgbClr val="00703C"/>
              </a:solidFill>
              <a:latin typeface="Arial" charset="0"/>
              <a:ea typeface="Arial" charset="0"/>
              <a:cs typeface="Arial" charset="0"/>
            </a:endParaRPr>
          </a:p>
          <a:p>
            <a:pPr marR="0" lvl="0" algn="l" defTabSz="914400" rtl="0" eaLnBrk="1" fontAlgn="auto" latinLnBrk="0" hangingPunct="1">
              <a:lnSpc>
                <a:spcPct val="100000"/>
              </a:lnSpc>
              <a:spcBef>
                <a:spcPct val="20000"/>
              </a:spcBef>
              <a:spcAft>
                <a:spcPts val="0"/>
              </a:spcAft>
              <a:buClrTx/>
              <a:buSzTx/>
              <a:tabLst/>
              <a:defRPr/>
            </a:pPr>
            <a:endParaRPr lang="en-US" sz="2200">
              <a:solidFill>
                <a:srgbClr val="00703C"/>
              </a:solidFill>
              <a:latin typeface="Arial" charset="0"/>
              <a:ea typeface="Arial" charset="0"/>
              <a:cs typeface="Arial" charset="0"/>
            </a:endParaRPr>
          </a:p>
          <a:p>
            <a:pPr marR="0" lvl="0" algn="l" defTabSz="914400" rtl="0" eaLnBrk="1" fontAlgn="auto" latinLnBrk="0" hangingPunct="1">
              <a:lnSpc>
                <a:spcPct val="100000"/>
              </a:lnSpc>
              <a:spcBef>
                <a:spcPct val="20000"/>
              </a:spcBef>
              <a:spcAft>
                <a:spcPts val="0"/>
              </a:spcAft>
              <a:buClrTx/>
              <a:buSzTx/>
              <a:tabLst/>
              <a:defRPr/>
            </a:pPr>
            <a:endParaRPr lang="en-US" sz="2200">
              <a:solidFill>
                <a:srgbClr val="00703C"/>
              </a:solidFill>
              <a:latin typeface="Arial" charset="0"/>
              <a:ea typeface="Arial" charset="0"/>
              <a:cs typeface="Arial" charset="0"/>
            </a:endParaRPr>
          </a:p>
          <a:p>
            <a:pPr marR="0" lvl="0" algn="l" defTabSz="914400" rtl="0" eaLnBrk="1" fontAlgn="auto" latinLnBrk="0" hangingPunct="1">
              <a:lnSpc>
                <a:spcPct val="100000"/>
              </a:lnSpc>
              <a:spcBef>
                <a:spcPct val="20000"/>
              </a:spcBef>
              <a:spcAft>
                <a:spcPts val="0"/>
              </a:spcAft>
              <a:buClrTx/>
              <a:buSzTx/>
              <a:tabLst/>
              <a:defRPr/>
            </a:pPr>
            <a:endParaRPr lang="en-US" sz="1700" dirty="0">
              <a:solidFill>
                <a:srgbClr val="00703C"/>
              </a:solidFill>
              <a:latin typeface="Arial" charset="0"/>
              <a:ea typeface="Arial" charset="0"/>
              <a:cs typeface="Arial" charset="0"/>
            </a:endParaRPr>
          </a:p>
        </p:txBody>
      </p:sp>
      <p:sp>
        <p:nvSpPr>
          <p:cNvPr id="4" name="TextBox 3">
            <a:extLst>
              <a:ext uri="{FF2B5EF4-FFF2-40B4-BE49-F238E27FC236}">
                <a16:creationId xmlns:a16="http://schemas.microsoft.com/office/drawing/2014/main" id="{DCD37691-5C17-40CF-84B0-043A30816183}"/>
              </a:ext>
            </a:extLst>
          </p:cNvPr>
          <p:cNvSpPr txBox="1"/>
          <p:nvPr/>
        </p:nvSpPr>
        <p:spPr>
          <a:xfrm>
            <a:off x="342900" y="1066800"/>
            <a:ext cx="8458200" cy="4832092"/>
          </a:xfrm>
          <a:prstGeom prst="rect">
            <a:avLst/>
          </a:prstGeom>
          <a:noFill/>
        </p:spPr>
        <p:txBody>
          <a:bodyPr wrap="square" rtlCol="0">
            <a:spAutoFit/>
          </a:bodyPr>
          <a:lstStyle/>
          <a:p>
            <a:r>
              <a:rPr lang="en-US" sz="2200" b="1" u="sng" dirty="0">
                <a:solidFill>
                  <a:srgbClr val="006600"/>
                </a:solidFill>
                <a:latin typeface="Arial" panose="020B0604020202020204" pitchFamily="34" charset="0"/>
                <a:cs typeface="Arial" panose="020B0604020202020204" pitchFamily="34" charset="0"/>
              </a:rPr>
              <a:t>2. Stratified Random Sampling (details included in the report)</a:t>
            </a:r>
          </a:p>
          <a:p>
            <a:endParaRPr lang="en-US" sz="2200" b="1" u="sng" dirty="0">
              <a:solidFill>
                <a:srgbClr val="0066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200" dirty="0">
                <a:solidFill>
                  <a:srgbClr val="006600"/>
                </a:solidFill>
                <a:latin typeface="Arial" panose="020B0604020202020204" pitchFamily="34" charset="0"/>
                <a:cs typeface="Arial" panose="020B0604020202020204" pitchFamily="34" charset="0"/>
              </a:rPr>
              <a:t>To partition the data into five groups to prepare for the cross validation and also preserve the key features, we adopted stratified random sampling.</a:t>
            </a:r>
          </a:p>
          <a:p>
            <a:endParaRPr lang="en-US" sz="2200" dirty="0">
              <a:solidFill>
                <a:srgbClr val="006600"/>
              </a:solidFill>
              <a:latin typeface="Arial" panose="020B0604020202020204" pitchFamily="34" charset="0"/>
              <a:cs typeface="Arial" panose="020B0604020202020204" pitchFamily="34" charset="0"/>
            </a:endParaRPr>
          </a:p>
          <a:p>
            <a:r>
              <a:rPr lang="en-US" sz="2200" dirty="0">
                <a:solidFill>
                  <a:srgbClr val="006600"/>
                </a:solidFill>
                <a:latin typeface="Arial" panose="020B0604020202020204" pitchFamily="34" charset="0"/>
                <a:cs typeface="Arial" panose="020B0604020202020204" pitchFamily="34" charset="0"/>
              </a:rPr>
              <a:t>    Based on literature review and our data structure, we decide to partition the sample data into 8 strata based on the combination of three key features:</a:t>
            </a:r>
          </a:p>
          <a:p>
            <a:endParaRPr lang="en-US" sz="2200" u="sng" dirty="0">
              <a:solidFill>
                <a:srgbClr val="006600"/>
              </a:solidFill>
              <a:latin typeface="Arial" panose="020B0604020202020204" pitchFamily="34" charset="0"/>
              <a:cs typeface="Arial" panose="020B0604020202020204" pitchFamily="34" charset="0"/>
            </a:endParaRPr>
          </a:p>
          <a:p>
            <a:pPr marL="457200" indent="-457200">
              <a:buFont typeface="+mj-lt"/>
              <a:buAutoNum type="arabicPeriod"/>
            </a:pPr>
            <a:r>
              <a:rPr lang="en-US" sz="2200" dirty="0">
                <a:solidFill>
                  <a:srgbClr val="006600"/>
                </a:solidFill>
                <a:latin typeface="Arial" panose="020B0604020202020204" pitchFamily="34" charset="0"/>
                <a:cs typeface="Arial" panose="020B0604020202020204" pitchFamily="34" charset="0"/>
              </a:rPr>
              <a:t>Age.</a:t>
            </a:r>
          </a:p>
          <a:p>
            <a:pPr marL="457200" indent="-457200">
              <a:buFont typeface="+mj-lt"/>
              <a:buAutoNum type="arabicPeriod"/>
            </a:pPr>
            <a:r>
              <a:rPr lang="en-US" sz="2200" dirty="0">
                <a:solidFill>
                  <a:srgbClr val="006600"/>
                </a:solidFill>
                <a:latin typeface="Arial" panose="020B0604020202020204" pitchFamily="34" charset="0"/>
                <a:cs typeface="Arial" panose="020B0604020202020204" pitchFamily="34" charset="0"/>
              </a:rPr>
              <a:t>WBC count at diagnosis.</a:t>
            </a:r>
          </a:p>
          <a:p>
            <a:pPr marL="457200" indent="-457200">
              <a:buFont typeface="+mj-lt"/>
              <a:buAutoNum type="arabicPeriod"/>
            </a:pPr>
            <a:r>
              <a:rPr lang="en-US" sz="2200" dirty="0">
                <a:solidFill>
                  <a:srgbClr val="006600"/>
                </a:solidFill>
                <a:latin typeface="Arial" panose="020B0604020202020204" pitchFamily="34" charset="0"/>
                <a:cs typeface="Arial" panose="020B0604020202020204" pitchFamily="34" charset="0"/>
              </a:rPr>
              <a:t>MRD (minimal residual disease) day 29.</a:t>
            </a:r>
          </a:p>
          <a:p>
            <a:endParaRPr lang="en-US" sz="2200" u="sng" dirty="0">
              <a:solidFill>
                <a:srgbClr val="0066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480069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274638"/>
            <a:ext cx="9144000" cy="792162"/>
          </a:xfrm>
          <a:prstGeom prst="rect">
            <a:avLst/>
          </a:prstGeom>
        </p:spPr>
        <p:txBody>
          <a:bodyPr>
            <a:normAutofit/>
          </a:bodyPr>
          <a:lstStyle/>
          <a:p>
            <a:pPr lvl="0" algn="ctr">
              <a:spcBef>
                <a:spcPct val="0"/>
              </a:spcBef>
              <a:defRPr/>
            </a:pPr>
            <a:r>
              <a:rPr lang="en-US" sz="4000" b="1" dirty="0">
                <a:solidFill>
                  <a:srgbClr val="008000"/>
                </a:solidFill>
                <a:latin typeface="Arial" pitchFamily="34" charset="0"/>
                <a:cs typeface="Arial" pitchFamily="34" charset="0"/>
              </a:rPr>
              <a:t>Result</a:t>
            </a:r>
            <a:endParaRPr kumimoji="0" lang="en-US" sz="4000" b="1" i="0" u="none" strike="noStrike" kern="1200" cap="none" spc="0" normalizeH="0" noProof="0" dirty="0">
              <a:ln>
                <a:noFill/>
              </a:ln>
              <a:solidFill>
                <a:srgbClr val="008000"/>
              </a:solidFill>
              <a:effectLst/>
              <a:uLnTx/>
              <a:uFillTx/>
              <a:latin typeface="Arial" pitchFamily="34" charset="0"/>
              <a:ea typeface="+mj-ea"/>
              <a:cs typeface="Arial" pitchFamily="34" charset="0"/>
            </a:endParaRPr>
          </a:p>
        </p:txBody>
      </p:sp>
      <p:sp>
        <p:nvSpPr>
          <p:cNvPr id="3" name="Content Placeholder 2"/>
          <p:cNvSpPr txBox="1">
            <a:spLocks/>
          </p:cNvSpPr>
          <p:nvPr/>
        </p:nvSpPr>
        <p:spPr>
          <a:xfrm>
            <a:off x="457200" y="1066800"/>
            <a:ext cx="8229600" cy="5181601"/>
          </a:xfrm>
          <a:prstGeom prst="rect">
            <a:avLst/>
          </a:prstGeom>
        </p:spPr>
        <p:txBody>
          <a:bodyPr>
            <a:normAutofit/>
          </a:bodyPr>
          <a:lstStyle/>
          <a:p>
            <a:pPr lvl="0">
              <a:spcBef>
                <a:spcPct val="20000"/>
              </a:spcBef>
              <a:defRPr/>
            </a:pPr>
            <a:endParaRPr lang="en-US" sz="2200" dirty="0">
              <a:solidFill>
                <a:srgbClr val="00703C"/>
              </a:solidFill>
              <a:latin typeface="Arial" charset="0"/>
              <a:ea typeface="Arial" charset="0"/>
              <a:cs typeface="Arial"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charset="0"/>
              <a:ea typeface="Arial" charset="0"/>
              <a:cs typeface="Arial"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charset="0"/>
              <a:ea typeface="Arial" charset="0"/>
              <a:cs typeface="Arial" charset="0"/>
            </a:endParaRPr>
          </a:p>
          <a:p>
            <a:pPr marR="0" lvl="0" algn="l" defTabSz="914400" rtl="0" eaLnBrk="1" fontAlgn="auto" latinLnBrk="0" hangingPunct="1">
              <a:lnSpc>
                <a:spcPct val="100000"/>
              </a:lnSpc>
              <a:spcBef>
                <a:spcPct val="20000"/>
              </a:spcBef>
              <a:spcAft>
                <a:spcPts val="0"/>
              </a:spcAft>
              <a:buClrTx/>
              <a:buSzTx/>
              <a:tabLst/>
              <a:defRPr/>
            </a:pPr>
            <a:endParaRPr lang="en-US" sz="1700" dirty="0">
              <a:solidFill>
                <a:srgbClr val="00703C"/>
              </a:solidFill>
              <a:latin typeface="Arial" charset="0"/>
              <a:ea typeface="Arial" charset="0"/>
              <a:cs typeface="Arial" charset="0"/>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CD37691-5C17-40CF-84B0-043A30816183}"/>
                  </a:ext>
                </a:extLst>
              </p:cNvPr>
              <p:cNvSpPr txBox="1"/>
              <p:nvPr/>
            </p:nvSpPr>
            <p:spPr>
              <a:xfrm>
                <a:off x="342900" y="1002757"/>
                <a:ext cx="8458200" cy="3638688"/>
              </a:xfrm>
              <a:prstGeom prst="rect">
                <a:avLst/>
              </a:prstGeom>
              <a:noFill/>
            </p:spPr>
            <p:txBody>
              <a:bodyPr wrap="square" rtlCol="0">
                <a:spAutoFit/>
              </a:bodyPr>
              <a:lstStyle/>
              <a:p>
                <a:r>
                  <a:rPr lang="en-US" sz="2200" b="1" u="sng" dirty="0">
                    <a:solidFill>
                      <a:srgbClr val="006600"/>
                    </a:solidFill>
                    <a:latin typeface="Arial" panose="020B0604020202020204" pitchFamily="34" charset="0"/>
                    <a:cs typeface="Arial" panose="020B0604020202020204" pitchFamily="34" charset="0"/>
                  </a:rPr>
                  <a:t>2. Stratified Random Sampling (</a:t>
                </a:r>
                <a:r>
                  <a:rPr lang="en-US" sz="2200" b="1" u="sng" dirty="0" err="1">
                    <a:solidFill>
                      <a:srgbClr val="006600"/>
                    </a:solidFill>
                    <a:latin typeface="Arial" panose="020B0604020202020204" pitchFamily="34" charset="0"/>
                    <a:cs typeface="Arial" panose="020B0604020202020204" pitchFamily="34" charset="0"/>
                  </a:rPr>
                  <a:t>Con’t</a:t>
                </a:r>
                <a:r>
                  <a:rPr lang="en-US" sz="2200" b="1" u="sng" dirty="0">
                    <a:solidFill>
                      <a:srgbClr val="006600"/>
                    </a:solidFill>
                    <a:latin typeface="Arial" panose="020B0604020202020204" pitchFamily="34" charset="0"/>
                    <a:cs typeface="Arial" panose="020B0604020202020204" pitchFamily="34" charset="0"/>
                  </a:rPr>
                  <a:t>)</a:t>
                </a:r>
              </a:p>
              <a:p>
                <a:endParaRPr lang="en-US" sz="2200" dirty="0">
                  <a:solidFill>
                    <a:srgbClr val="006600"/>
                  </a:solidFill>
                  <a:latin typeface="Arial" panose="020B0604020202020204" pitchFamily="34" charset="0"/>
                  <a:cs typeface="Arial" panose="020B0604020202020204" pitchFamily="34" charset="0"/>
                </a:endParaRPr>
              </a:p>
              <a:p>
                <a:pPr algn="ctr"/>
                <a14:m>
                  <m:oMath xmlns:m="http://schemas.openxmlformats.org/officeDocument/2006/math">
                    <m:sSub>
                      <m:sSubPr>
                        <m:ctrlPr>
                          <a:rPr lang="en-US" i="1">
                            <a:solidFill>
                              <a:srgbClr val="006600"/>
                            </a:solidFill>
                            <a:latin typeface="Cambria Math" panose="02040503050406030204" pitchFamily="18" charset="0"/>
                          </a:rPr>
                        </m:ctrlPr>
                      </m:sSubPr>
                      <m:e>
                        <m:r>
                          <a:rPr lang="en-US" i="1">
                            <a:solidFill>
                              <a:srgbClr val="006600"/>
                            </a:solidFill>
                            <a:latin typeface="Cambria Math" panose="02040503050406030204" pitchFamily="18" charset="0"/>
                          </a:rPr>
                          <m:t>𝑥</m:t>
                        </m:r>
                      </m:e>
                      <m:sub>
                        <m:r>
                          <a:rPr lang="en-US">
                            <a:solidFill>
                              <a:srgbClr val="006600"/>
                            </a:solidFill>
                            <a:latin typeface="Cambria Math" panose="02040503050406030204" pitchFamily="18" charset="0"/>
                          </a:rPr>
                          <m:t>1</m:t>
                        </m:r>
                      </m:sub>
                    </m:sSub>
                    <m:r>
                      <a:rPr lang="en-US">
                        <a:solidFill>
                          <a:srgbClr val="006600"/>
                        </a:solidFill>
                        <a:latin typeface="Cambria Math" panose="02040503050406030204" pitchFamily="18" charset="0"/>
                      </a:rPr>
                      <m:t>=</m:t>
                    </m:r>
                    <m:d>
                      <m:dPr>
                        <m:begChr m:val="{"/>
                        <m:endChr m:val=""/>
                        <m:ctrlPr>
                          <a:rPr lang="en-US" i="1">
                            <a:solidFill>
                              <a:srgbClr val="006600"/>
                            </a:solidFill>
                            <a:latin typeface="Cambria Math" panose="02040503050406030204" pitchFamily="18" charset="0"/>
                          </a:rPr>
                        </m:ctrlPr>
                      </m:dPr>
                      <m:e>
                        <m:eqArr>
                          <m:eqArrPr>
                            <m:ctrlPr>
                              <a:rPr lang="en-US" i="1">
                                <a:solidFill>
                                  <a:srgbClr val="006600"/>
                                </a:solidFill>
                                <a:latin typeface="Cambria Math" panose="02040503050406030204" pitchFamily="18" charset="0"/>
                              </a:rPr>
                            </m:ctrlPr>
                          </m:eqArrPr>
                          <m:e>
                            <m:r>
                              <a:rPr lang="en-US">
                                <a:solidFill>
                                  <a:srgbClr val="006600"/>
                                </a:solidFill>
                                <a:latin typeface="Cambria Math" panose="02040503050406030204" pitchFamily="18" charset="0"/>
                              </a:rPr>
                              <m:t>1    </m:t>
                            </m:r>
                            <m:r>
                              <a:rPr lang="en-US" i="1">
                                <a:solidFill>
                                  <a:srgbClr val="006600"/>
                                </a:solidFill>
                                <a:latin typeface="Cambria Math" panose="02040503050406030204" pitchFamily="18" charset="0"/>
                              </a:rPr>
                              <m:t>𝑎𝑔𝑒</m:t>
                            </m:r>
                            <m:r>
                              <a:rPr lang="en-US">
                                <a:solidFill>
                                  <a:srgbClr val="006600"/>
                                </a:solidFill>
                                <a:latin typeface="Cambria Math" panose="02040503050406030204" pitchFamily="18" charset="0"/>
                              </a:rPr>
                              <m:t>&lt;1 </m:t>
                            </m:r>
                            <m:r>
                              <a:rPr lang="en-US" i="1">
                                <a:solidFill>
                                  <a:srgbClr val="006600"/>
                                </a:solidFill>
                                <a:latin typeface="Cambria Math" panose="02040503050406030204" pitchFamily="18" charset="0"/>
                              </a:rPr>
                              <m:t>𝑜𝑟</m:t>
                            </m:r>
                            <m:r>
                              <a:rPr lang="en-US">
                                <a:solidFill>
                                  <a:srgbClr val="006600"/>
                                </a:solidFill>
                                <a:latin typeface="Cambria Math" panose="02040503050406030204" pitchFamily="18" charset="0"/>
                              </a:rPr>
                              <m:t>&gt;10</m:t>
                            </m:r>
                          </m:e>
                          <m:e>
                            <m:r>
                              <a:rPr lang="en-US">
                                <a:solidFill>
                                  <a:srgbClr val="006600"/>
                                </a:solidFill>
                                <a:latin typeface="Cambria Math" panose="02040503050406030204" pitchFamily="18" charset="0"/>
                              </a:rPr>
                              <m:t>0     </m:t>
                            </m:r>
                            <m:r>
                              <a:rPr lang="en-US" i="1">
                                <a:solidFill>
                                  <a:srgbClr val="006600"/>
                                </a:solidFill>
                                <a:latin typeface="Cambria Math" panose="02040503050406030204" pitchFamily="18" charset="0"/>
                              </a:rPr>
                              <m:t>𝑖𝑓</m:t>
                            </m:r>
                            <m:r>
                              <a:rPr lang="en-US">
                                <a:solidFill>
                                  <a:srgbClr val="006600"/>
                                </a:solidFill>
                                <a:latin typeface="Cambria Math" panose="02040503050406030204" pitchFamily="18" charset="0"/>
                              </a:rPr>
                              <m:t> 1&lt;</m:t>
                            </m:r>
                            <m:r>
                              <a:rPr lang="en-US" i="1">
                                <a:solidFill>
                                  <a:srgbClr val="006600"/>
                                </a:solidFill>
                                <a:latin typeface="Cambria Math" panose="02040503050406030204" pitchFamily="18" charset="0"/>
                              </a:rPr>
                              <m:t>𝑎𝑔𝑒</m:t>
                            </m:r>
                            <m:r>
                              <a:rPr lang="en-US">
                                <a:solidFill>
                                  <a:srgbClr val="006600"/>
                                </a:solidFill>
                                <a:latin typeface="Cambria Math" panose="02040503050406030204" pitchFamily="18" charset="0"/>
                              </a:rPr>
                              <m:t>&lt;10</m:t>
                            </m:r>
                          </m:e>
                        </m:eqArr>
                      </m:e>
                    </m:d>
                  </m:oMath>
                </a14:m>
                <a:r>
                  <a:rPr lang="en-US" dirty="0">
                    <a:solidFill>
                      <a:srgbClr val="006600"/>
                    </a:solidFill>
                    <a:latin typeface="Arial" panose="020B0604020202020204" pitchFamily="34" charset="0"/>
                    <a:cs typeface="Arial" panose="020B0604020202020204" pitchFamily="34" charset="0"/>
                  </a:rPr>
                  <a:t> </a:t>
                </a:r>
                <a14:m>
                  <m:oMath xmlns:m="http://schemas.openxmlformats.org/officeDocument/2006/math">
                    <m:r>
                      <a:rPr lang="en-US">
                        <a:solidFill>
                          <a:srgbClr val="006600"/>
                        </a:solidFill>
                        <a:latin typeface="Cambria Math" panose="02040503050406030204" pitchFamily="18" charset="0"/>
                      </a:rPr>
                      <m:t>         </m:t>
                    </m:r>
                  </m:oMath>
                </a14:m>
                <a:endParaRPr lang="en-US" dirty="0">
                  <a:solidFill>
                    <a:srgbClr val="006600"/>
                  </a:solidFill>
                  <a:latin typeface="Arial" panose="020B0604020202020204" pitchFamily="34" charset="0"/>
                  <a:cs typeface="Arial" panose="020B0604020202020204" pitchFamily="34" charset="0"/>
                </a:endParaRPr>
              </a:p>
              <a:p>
                <a:pPr algn="ctr"/>
                <a14:m>
                  <m:oMath xmlns:m="http://schemas.openxmlformats.org/officeDocument/2006/math">
                    <m:sSub>
                      <m:sSubPr>
                        <m:ctrlPr>
                          <a:rPr lang="en-US" i="1">
                            <a:solidFill>
                              <a:srgbClr val="006600"/>
                            </a:solidFill>
                            <a:latin typeface="Cambria Math" panose="02040503050406030204" pitchFamily="18" charset="0"/>
                          </a:rPr>
                        </m:ctrlPr>
                      </m:sSubPr>
                      <m:e>
                        <m:r>
                          <a:rPr lang="en-US" i="1">
                            <a:solidFill>
                              <a:srgbClr val="006600"/>
                            </a:solidFill>
                            <a:latin typeface="Cambria Math" panose="02040503050406030204" pitchFamily="18" charset="0"/>
                          </a:rPr>
                          <m:t>𝑥</m:t>
                        </m:r>
                      </m:e>
                      <m:sub>
                        <m:r>
                          <a:rPr lang="en-US">
                            <a:solidFill>
                              <a:srgbClr val="006600"/>
                            </a:solidFill>
                            <a:latin typeface="Cambria Math" panose="02040503050406030204" pitchFamily="18" charset="0"/>
                          </a:rPr>
                          <m:t>2</m:t>
                        </m:r>
                      </m:sub>
                    </m:sSub>
                    <m:r>
                      <a:rPr lang="en-US">
                        <a:solidFill>
                          <a:srgbClr val="006600"/>
                        </a:solidFill>
                        <a:latin typeface="Cambria Math" panose="02040503050406030204" pitchFamily="18" charset="0"/>
                      </a:rPr>
                      <m:t>=</m:t>
                    </m:r>
                    <m:d>
                      <m:dPr>
                        <m:begChr m:val="{"/>
                        <m:endChr m:val=""/>
                        <m:ctrlPr>
                          <a:rPr lang="en-US" i="1">
                            <a:solidFill>
                              <a:srgbClr val="006600"/>
                            </a:solidFill>
                            <a:latin typeface="Cambria Math" panose="02040503050406030204" pitchFamily="18" charset="0"/>
                          </a:rPr>
                        </m:ctrlPr>
                      </m:dPr>
                      <m:e>
                        <m:eqArr>
                          <m:eqArrPr>
                            <m:ctrlPr>
                              <a:rPr lang="en-US" i="1">
                                <a:solidFill>
                                  <a:srgbClr val="006600"/>
                                </a:solidFill>
                                <a:latin typeface="Cambria Math" panose="02040503050406030204" pitchFamily="18" charset="0"/>
                              </a:rPr>
                            </m:ctrlPr>
                          </m:eqArrPr>
                          <m:e>
                            <m:r>
                              <a:rPr lang="en-US" i="1">
                                <a:solidFill>
                                  <a:srgbClr val="006600"/>
                                </a:solidFill>
                                <a:latin typeface="Cambria Math" panose="02040503050406030204" pitchFamily="18" charset="0"/>
                              </a:rPr>
                              <m:t>1   </m:t>
                            </m:r>
                            <m:r>
                              <a:rPr lang="en-US" i="1">
                                <a:solidFill>
                                  <a:srgbClr val="006600"/>
                                </a:solidFill>
                                <a:latin typeface="Cambria Math" panose="02040503050406030204" pitchFamily="18" charset="0"/>
                              </a:rPr>
                              <m:t>𝑊𝐵𝐶</m:t>
                            </m:r>
                            <m:r>
                              <a:rPr lang="en-US" i="1">
                                <a:solidFill>
                                  <a:srgbClr val="006600"/>
                                </a:solidFill>
                                <a:latin typeface="Cambria Math" panose="02040503050406030204" pitchFamily="18" charset="0"/>
                              </a:rPr>
                              <m:t>&gt;5</m:t>
                            </m:r>
                            <m:r>
                              <a:rPr lang="en-US" i="1">
                                <a:solidFill>
                                  <a:srgbClr val="006600"/>
                                </a:solidFill>
                                <a:latin typeface="Cambria Math" panose="02040503050406030204" pitchFamily="18" charset="0"/>
                              </a:rPr>
                              <m:t>𝑘</m:t>
                            </m:r>
                          </m:e>
                          <m:e>
                            <m:r>
                              <a:rPr lang="en-US" i="1">
                                <a:solidFill>
                                  <a:srgbClr val="006600"/>
                                </a:solidFill>
                                <a:latin typeface="Cambria Math" panose="02040503050406030204" pitchFamily="18" charset="0"/>
                              </a:rPr>
                              <m:t>0  </m:t>
                            </m:r>
                            <m:r>
                              <a:rPr lang="en-US" i="1">
                                <a:solidFill>
                                  <a:srgbClr val="006600"/>
                                </a:solidFill>
                                <a:latin typeface="Cambria Math" panose="02040503050406030204" pitchFamily="18" charset="0"/>
                              </a:rPr>
                              <m:t>𝑊𝐵𝐶</m:t>
                            </m:r>
                            <m:r>
                              <a:rPr lang="en-US" i="1">
                                <a:solidFill>
                                  <a:srgbClr val="006600"/>
                                </a:solidFill>
                                <a:latin typeface="Cambria Math" panose="02040503050406030204" pitchFamily="18" charset="0"/>
                              </a:rPr>
                              <m:t>≤5</m:t>
                            </m:r>
                            <m:r>
                              <a:rPr lang="en-US" i="1">
                                <a:solidFill>
                                  <a:srgbClr val="006600"/>
                                </a:solidFill>
                                <a:latin typeface="Cambria Math" panose="02040503050406030204" pitchFamily="18" charset="0"/>
                              </a:rPr>
                              <m:t>𝑘</m:t>
                            </m:r>
                          </m:e>
                        </m:eqArr>
                      </m:e>
                    </m:d>
                  </m:oMath>
                </a14:m>
                <a:r>
                  <a:rPr lang="en-US" dirty="0">
                    <a:solidFill>
                      <a:srgbClr val="006600"/>
                    </a:solidFill>
                    <a:latin typeface="Arial" panose="020B0604020202020204" pitchFamily="34" charset="0"/>
                    <a:cs typeface="Arial" panose="020B0604020202020204" pitchFamily="34" charset="0"/>
                  </a:rPr>
                  <a:t> </a:t>
                </a:r>
                <a14:m>
                  <m:oMath xmlns:m="http://schemas.openxmlformats.org/officeDocument/2006/math">
                    <m:r>
                      <a:rPr lang="en-US">
                        <a:solidFill>
                          <a:srgbClr val="006600"/>
                        </a:solidFill>
                        <a:latin typeface="Cambria Math" panose="02040503050406030204" pitchFamily="18" charset="0"/>
                      </a:rPr>
                      <m:t>     </m:t>
                    </m:r>
                  </m:oMath>
                </a14:m>
                <a:endParaRPr lang="en-US" dirty="0">
                  <a:solidFill>
                    <a:srgbClr val="006600"/>
                  </a:solidFill>
                  <a:latin typeface="Arial" panose="020B0604020202020204" pitchFamily="34" charset="0"/>
                  <a:cs typeface="Arial" panose="020B0604020202020204" pitchFamily="34" charset="0"/>
                </a:endParaRPr>
              </a:p>
              <a:p>
                <a:pPr/>
                <a14:m>
                  <m:oMathPara xmlns:m="http://schemas.openxmlformats.org/officeDocument/2006/math">
                    <m:oMathParaPr>
                      <m:jc m:val="center"/>
                    </m:oMathParaPr>
                    <m:oMath xmlns:m="http://schemas.openxmlformats.org/officeDocument/2006/math">
                      <m:r>
                        <a:rPr lang="en-US">
                          <a:solidFill>
                            <a:srgbClr val="006600"/>
                          </a:solidFill>
                          <a:latin typeface="Cambria Math" panose="02040503050406030204" pitchFamily="18" charset="0"/>
                        </a:rPr>
                        <m:t>  </m:t>
                      </m:r>
                      <m:sSub>
                        <m:sSubPr>
                          <m:ctrlPr>
                            <a:rPr lang="en-US" i="1">
                              <a:solidFill>
                                <a:srgbClr val="006600"/>
                              </a:solidFill>
                              <a:latin typeface="Cambria Math" panose="02040503050406030204" pitchFamily="18" charset="0"/>
                            </a:rPr>
                          </m:ctrlPr>
                        </m:sSubPr>
                        <m:e>
                          <m:r>
                            <a:rPr lang="en-US" i="1">
                              <a:solidFill>
                                <a:srgbClr val="006600"/>
                              </a:solidFill>
                              <a:latin typeface="Cambria Math" panose="02040503050406030204" pitchFamily="18" charset="0"/>
                            </a:rPr>
                            <m:t>𝑥</m:t>
                          </m:r>
                        </m:e>
                        <m:sub>
                          <m:r>
                            <a:rPr lang="en-US">
                              <a:solidFill>
                                <a:srgbClr val="006600"/>
                              </a:solidFill>
                              <a:latin typeface="Cambria Math" panose="02040503050406030204" pitchFamily="18" charset="0"/>
                            </a:rPr>
                            <m:t>3</m:t>
                          </m:r>
                        </m:sub>
                      </m:sSub>
                      <m:r>
                        <a:rPr lang="en-US">
                          <a:solidFill>
                            <a:srgbClr val="006600"/>
                          </a:solidFill>
                          <a:latin typeface="Cambria Math" panose="02040503050406030204" pitchFamily="18" charset="0"/>
                        </a:rPr>
                        <m:t>=</m:t>
                      </m:r>
                      <m:d>
                        <m:dPr>
                          <m:begChr m:val="{"/>
                          <m:endChr m:val=""/>
                          <m:ctrlPr>
                            <a:rPr lang="en-US" i="1">
                              <a:solidFill>
                                <a:srgbClr val="006600"/>
                              </a:solidFill>
                              <a:latin typeface="Cambria Math" panose="02040503050406030204" pitchFamily="18" charset="0"/>
                            </a:rPr>
                          </m:ctrlPr>
                        </m:dPr>
                        <m:e>
                          <m:eqArr>
                            <m:eqArrPr>
                              <m:ctrlPr>
                                <a:rPr lang="en-US" i="1">
                                  <a:solidFill>
                                    <a:srgbClr val="006600"/>
                                  </a:solidFill>
                                  <a:latin typeface="Cambria Math" panose="02040503050406030204" pitchFamily="18" charset="0"/>
                                </a:rPr>
                              </m:ctrlPr>
                            </m:eqArrPr>
                            <m:e>
                              <m:r>
                                <a:rPr lang="en-US" i="1">
                                  <a:solidFill>
                                    <a:srgbClr val="006600"/>
                                  </a:solidFill>
                                  <a:latin typeface="Cambria Math" panose="02040503050406030204" pitchFamily="18" charset="0"/>
                                </a:rPr>
                                <m:t>1         </m:t>
                              </m:r>
                              <m:r>
                                <a:rPr lang="en-US" i="1">
                                  <a:solidFill>
                                    <a:srgbClr val="006600"/>
                                  </a:solidFill>
                                  <a:latin typeface="Cambria Math" panose="02040503050406030204" pitchFamily="18" charset="0"/>
                                </a:rPr>
                                <m:t>𝑀𝑅𝐷</m:t>
                              </m:r>
                              <m:r>
                                <a:rPr lang="en-US" i="1">
                                  <a:solidFill>
                                    <a:srgbClr val="006600"/>
                                  </a:solidFill>
                                  <a:latin typeface="Cambria Math" panose="02040503050406030204" pitchFamily="18" charset="0"/>
                                </a:rPr>
                                <m:t> </m:t>
                              </m:r>
                              <m:r>
                                <a:rPr lang="en-US" i="1">
                                  <a:solidFill>
                                    <a:srgbClr val="006600"/>
                                  </a:solidFill>
                                  <a:latin typeface="Cambria Math" panose="02040503050406030204" pitchFamily="18" charset="0"/>
                                </a:rPr>
                                <m:t>𝑑𝑎𝑦</m:t>
                              </m:r>
                              <m:r>
                                <a:rPr lang="en-US" i="1">
                                  <a:solidFill>
                                    <a:srgbClr val="006600"/>
                                  </a:solidFill>
                                  <a:latin typeface="Cambria Math" panose="02040503050406030204" pitchFamily="18" charset="0"/>
                                </a:rPr>
                                <m:t> 29 </m:t>
                              </m:r>
                              <m:r>
                                <a:rPr lang="en-US" i="1">
                                  <a:solidFill>
                                    <a:srgbClr val="006600"/>
                                  </a:solidFill>
                                  <a:latin typeface="Cambria Math" panose="02040503050406030204" pitchFamily="18" charset="0"/>
                                </a:rPr>
                                <m:t>𝑝𝑜𝑠𝑡𝑖𝑣𝑒</m:t>
                              </m:r>
                            </m:e>
                            <m:e>
                              <m:r>
                                <a:rPr lang="en-US" i="1">
                                  <a:solidFill>
                                    <a:srgbClr val="006600"/>
                                  </a:solidFill>
                                  <a:latin typeface="Cambria Math" panose="02040503050406030204" pitchFamily="18" charset="0"/>
                                </a:rPr>
                                <m:t>0  </m:t>
                              </m:r>
                              <m:r>
                                <a:rPr lang="en-US" i="1">
                                  <a:solidFill>
                                    <a:srgbClr val="006600"/>
                                  </a:solidFill>
                                  <a:latin typeface="Cambria Math" panose="02040503050406030204" pitchFamily="18" charset="0"/>
                                </a:rPr>
                                <m:t>𝑀𝑅𝐷</m:t>
                              </m:r>
                              <m:r>
                                <a:rPr lang="en-US" i="1">
                                  <a:solidFill>
                                    <a:srgbClr val="006600"/>
                                  </a:solidFill>
                                  <a:latin typeface="Cambria Math" panose="02040503050406030204" pitchFamily="18" charset="0"/>
                                </a:rPr>
                                <m:t> </m:t>
                              </m:r>
                              <m:r>
                                <a:rPr lang="en-US" i="1">
                                  <a:solidFill>
                                    <a:srgbClr val="006600"/>
                                  </a:solidFill>
                                  <a:latin typeface="Cambria Math" panose="02040503050406030204" pitchFamily="18" charset="0"/>
                                </a:rPr>
                                <m:t>𝑑𝑎𝑦</m:t>
                              </m:r>
                              <m:r>
                                <a:rPr lang="en-US" i="1">
                                  <a:solidFill>
                                    <a:srgbClr val="006600"/>
                                  </a:solidFill>
                                  <a:latin typeface="Cambria Math" panose="02040503050406030204" pitchFamily="18" charset="0"/>
                                </a:rPr>
                                <m:t> 29 </m:t>
                              </m:r>
                              <m:r>
                                <a:rPr lang="en-US" i="1">
                                  <a:solidFill>
                                    <a:srgbClr val="006600"/>
                                  </a:solidFill>
                                  <a:latin typeface="Cambria Math" panose="02040503050406030204" pitchFamily="18" charset="0"/>
                                </a:rPr>
                                <m:t>𝑛𝑜𝑛𝑝𝑜𝑠𝑡𝑖𝑣𝑒</m:t>
                              </m:r>
                            </m:e>
                          </m:eqArr>
                        </m:e>
                      </m:d>
                    </m:oMath>
                  </m:oMathPara>
                </a14:m>
                <a:endParaRPr lang="en-US" dirty="0">
                  <a:latin typeface="Arial" panose="020B0604020202020204" pitchFamily="34" charset="0"/>
                  <a:cs typeface="Arial" panose="020B0604020202020204" pitchFamily="34" charset="0"/>
                </a:endParaRPr>
              </a:p>
              <a:p>
                <a:endParaRPr lang="en-US" sz="2200" dirty="0">
                  <a:solidFill>
                    <a:srgbClr val="0066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200" dirty="0">
                    <a:solidFill>
                      <a:srgbClr val="006600"/>
                    </a:solidFill>
                    <a:latin typeface="Arial" panose="020B0604020202020204" pitchFamily="34" charset="0"/>
                    <a:cs typeface="Arial" panose="020B0604020202020204" pitchFamily="34" charset="0"/>
                  </a:rPr>
                  <a:t>As a result, we can partition the sample data into 8 strata based on the combination of three key features.</a:t>
                </a:r>
                <a:endParaRPr lang="en-US" dirty="0"/>
              </a:p>
            </p:txBody>
          </p:sp>
        </mc:Choice>
        <mc:Fallback xmlns="">
          <p:sp>
            <p:nvSpPr>
              <p:cNvPr id="4" name="TextBox 3">
                <a:extLst>
                  <a:ext uri="{FF2B5EF4-FFF2-40B4-BE49-F238E27FC236}">
                    <a16:creationId xmlns:a16="http://schemas.microsoft.com/office/drawing/2014/main" id="{DCD37691-5C17-40CF-84B0-043A30816183}"/>
                  </a:ext>
                </a:extLst>
              </p:cNvPr>
              <p:cNvSpPr txBox="1">
                <a:spLocks noRot="1" noChangeAspect="1" noMove="1" noResize="1" noEditPoints="1" noAdjustHandles="1" noChangeArrowheads="1" noChangeShapeType="1" noTextEdit="1"/>
              </p:cNvSpPr>
              <p:nvPr/>
            </p:nvSpPr>
            <p:spPr>
              <a:xfrm>
                <a:off x="342900" y="1002757"/>
                <a:ext cx="8458200" cy="3638688"/>
              </a:xfrm>
              <a:prstGeom prst="rect">
                <a:avLst/>
              </a:prstGeom>
              <a:blipFill>
                <a:blip r:embed="rId2"/>
                <a:stretch>
                  <a:fillRect l="-937" t="-838" r="-576" b="-2345"/>
                </a:stretch>
              </a:blipFill>
            </p:spPr>
            <p:txBody>
              <a:bodyPr/>
              <a:lstStyle/>
              <a:p>
                <a:r>
                  <a:rPr lang="en-US">
                    <a:noFill/>
                  </a:rPr>
                  <a:t> </a:t>
                </a:r>
              </a:p>
            </p:txBody>
          </p:sp>
        </mc:Fallback>
      </mc:AlternateContent>
    </p:spTree>
    <p:extLst>
      <p:ext uri="{BB962C8B-B14F-4D97-AF65-F5344CB8AC3E}">
        <p14:creationId xmlns:p14="http://schemas.microsoft.com/office/powerpoint/2010/main" val="10727836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274638"/>
            <a:ext cx="9144000" cy="792162"/>
          </a:xfrm>
          <a:prstGeom prst="rect">
            <a:avLst/>
          </a:prstGeom>
        </p:spPr>
        <p:txBody>
          <a:bodyPr>
            <a:normAutofit/>
          </a:bodyPr>
          <a:lstStyle/>
          <a:p>
            <a:pPr lvl="0" algn="ctr">
              <a:spcBef>
                <a:spcPct val="0"/>
              </a:spcBef>
              <a:defRPr/>
            </a:pPr>
            <a:r>
              <a:rPr lang="en-US" sz="4000" b="1" dirty="0">
                <a:solidFill>
                  <a:srgbClr val="008000"/>
                </a:solidFill>
                <a:latin typeface="Arial" pitchFamily="34" charset="0"/>
                <a:cs typeface="Arial" pitchFamily="34" charset="0"/>
              </a:rPr>
              <a:t>Result</a:t>
            </a:r>
            <a:endParaRPr kumimoji="0" lang="en-US" sz="4000" b="1" i="0" u="none" strike="noStrike" kern="1200" cap="none" spc="0" normalizeH="0" noProof="0" dirty="0">
              <a:ln>
                <a:noFill/>
              </a:ln>
              <a:solidFill>
                <a:srgbClr val="008000"/>
              </a:solidFill>
              <a:effectLst/>
              <a:uLnTx/>
              <a:uFillTx/>
              <a:latin typeface="Arial" pitchFamily="34" charset="0"/>
              <a:ea typeface="+mj-ea"/>
              <a:cs typeface="Arial" pitchFamily="34" charset="0"/>
            </a:endParaRPr>
          </a:p>
        </p:txBody>
      </p:sp>
      <p:sp>
        <p:nvSpPr>
          <p:cNvPr id="3" name="Content Placeholder 2"/>
          <p:cNvSpPr txBox="1">
            <a:spLocks/>
          </p:cNvSpPr>
          <p:nvPr/>
        </p:nvSpPr>
        <p:spPr>
          <a:xfrm>
            <a:off x="457200" y="1066800"/>
            <a:ext cx="8229600" cy="5181601"/>
          </a:xfrm>
          <a:prstGeom prst="rect">
            <a:avLst/>
          </a:prstGeom>
        </p:spPr>
        <p:txBody>
          <a:bodyPr>
            <a:normAutofit/>
          </a:bodyPr>
          <a:lstStyle/>
          <a:p>
            <a:pPr lvl="0">
              <a:spcBef>
                <a:spcPct val="20000"/>
              </a:spcBef>
              <a:defRPr/>
            </a:pPr>
            <a:endParaRPr lang="en-US" sz="2200" dirty="0">
              <a:solidFill>
                <a:srgbClr val="00703C"/>
              </a:solidFill>
              <a:latin typeface="Arial" charset="0"/>
              <a:ea typeface="Arial" charset="0"/>
              <a:cs typeface="Arial"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charset="0"/>
              <a:ea typeface="Arial" charset="0"/>
              <a:cs typeface="Arial"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charset="0"/>
              <a:ea typeface="Arial" charset="0"/>
              <a:cs typeface="Arial" charset="0"/>
            </a:endParaRPr>
          </a:p>
          <a:p>
            <a:pPr marR="0" lvl="0" algn="l" defTabSz="914400" rtl="0" eaLnBrk="1" fontAlgn="auto" latinLnBrk="0" hangingPunct="1">
              <a:lnSpc>
                <a:spcPct val="100000"/>
              </a:lnSpc>
              <a:spcBef>
                <a:spcPct val="20000"/>
              </a:spcBef>
              <a:spcAft>
                <a:spcPts val="0"/>
              </a:spcAft>
              <a:buClrTx/>
              <a:buSzTx/>
              <a:tabLst/>
              <a:defRPr/>
            </a:pPr>
            <a:endParaRPr lang="en-US" sz="1700" dirty="0">
              <a:solidFill>
                <a:srgbClr val="00703C"/>
              </a:solidFill>
              <a:latin typeface="Arial" charset="0"/>
              <a:ea typeface="Arial" charset="0"/>
              <a:cs typeface="Arial" charset="0"/>
            </a:endParaRPr>
          </a:p>
        </p:txBody>
      </p:sp>
      <p:sp>
        <p:nvSpPr>
          <p:cNvPr id="4" name="TextBox 3">
            <a:extLst>
              <a:ext uri="{FF2B5EF4-FFF2-40B4-BE49-F238E27FC236}">
                <a16:creationId xmlns:a16="http://schemas.microsoft.com/office/drawing/2014/main" id="{DCD37691-5C17-40CF-84B0-043A30816183}"/>
              </a:ext>
            </a:extLst>
          </p:cNvPr>
          <p:cNvSpPr txBox="1"/>
          <p:nvPr/>
        </p:nvSpPr>
        <p:spPr>
          <a:xfrm>
            <a:off x="342900" y="1066800"/>
            <a:ext cx="8458200" cy="5847755"/>
          </a:xfrm>
          <a:prstGeom prst="rect">
            <a:avLst/>
          </a:prstGeom>
          <a:noFill/>
        </p:spPr>
        <p:txBody>
          <a:bodyPr wrap="square" rtlCol="0">
            <a:spAutoFit/>
          </a:bodyPr>
          <a:lstStyle/>
          <a:p>
            <a:r>
              <a:rPr lang="en-US" sz="2200" b="1" u="sng" dirty="0">
                <a:solidFill>
                  <a:srgbClr val="006600"/>
                </a:solidFill>
                <a:latin typeface="Arial" panose="020B0604020202020204" pitchFamily="34" charset="0"/>
                <a:cs typeface="Arial" panose="020B0604020202020204" pitchFamily="34" charset="0"/>
              </a:rPr>
              <a:t>2. Stratified Random Sampling (</a:t>
            </a:r>
            <a:r>
              <a:rPr lang="en-US" sz="2200" b="1" u="sng" dirty="0" err="1">
                <a:solidFill>
                  <a:srgbClr val="006600"/>
                </a:solidFill>
                <a:latin typeface="Arial" panose="020B0604020202020204" pitchFamily="34" charset="0"/>
                <a:cs typeface="Arial" panose="020B0604020202020204" pitchFamily="34" charset="0"/>
              </a:rPr>
              <a:t>Con’t</a:t>
            </a:r>
            <a:r>
              <a:rPr lang="en-US" sz="2200" b="1" u="sng" dirty="0">
                <a:solidFill>
                  <a:srgbClr val="006600"/>
                </a:solidFill>
                <a:latin typeface="Arial" panose="020B0604020202020204" pitchFamily="34" charset="0"/>
                <a:cs typeface="Arial" panose="020B0604020202020204" pitchFamily="34" charset="0"/>
              </a:rPr>
              <a:t>)</a:t>
            </a:r>
          </a:p>
          <a:p>
            <a:endParaRPr lang="en-US" sz="2200" b="1" u="sng" dirty="0">
              <a:solidFill>
                <a:srgbClr val="0066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200" dirty="0">
                <a:solidFill>
                  <a:srgbClr val="006600"/>
                </a:solidFill>
                <a:latin typeface="Arial" panose="020B0604020202020204" pitchFamily="34" charset="0"/>
                <a:cs typeface="Arial" panose="020B0604020202020204" pitchFamily="34" charset="0"/>
              </a:rPr>
              <a:t>Since our sample size is small (207), we want sample size for 5 strata to be as</a:t>
            </a:r>
            <a:r>
              <a:rPr lang="zh-CN" altLang="en-US" sz="2200" dirty="0">
                <a:solidFill>
                  <a:srgbClr val="006600"/>
                </a:solidFill>
                <a:latin typeface="Arial" panose="020B0604020202020204" pitchFamily="34" charset="0"/>
                <a:cs typeface="Arial" panose="020B0604020202020204" pitchFamily="34" charset="0"/>
              </a:rPr>
              <a:t> </a:t>
            </a:r>
            <a:r>
              <a:rPr lang="en-US" altLang="zh-CN" sz="2200" dirty="0">
                <a:solidFill>
                  <a:srgbClr val="006600"/>
                </a:solidFill>
                <a:latin typeface="Arial" panose="020B0604020202020204" pitchFamily="34" charset="0"/>
                <a:cs typeface="Arial" panose="020B0604020202020204" pitchFamily="34" charset="0"/>
              </a:rPr>
              <a:t>close</a:t>
            </a:r>
            <a:r>
              <a:rPr lang="zh-CN" altLang="en-US" sz="2200" dirty="0">
                <a:solidFill>
                  <a:srgbClr val="006600"/>
                </a:solidFill>
                <a:latin typeface="Arial" panose="020B0604020202020204" pitchFamily="34" charset="0"/>
                <a:cs typeface="Arial" panose="020B0604020202020204" pitchFamily="34" charset="0"/>
              </a:rPr>
              <a:t> </a:t>
            </a:r>
            <a:r>
              <a:rPr lang="en-US" altLang="zh-CN" sz="2200" dirty="0">
                <a:solidFill>
                  <a:srgbClr val="006600"/>
                </a:solidFill>
                <a:latin typeface="Arial" panose="020B0604020202020204" pitchFamily="34" charset="0"/>
                <a:cs typeface="Arial" panose="020B0604020202020204" pitchFamily="34" charset="0"/>
              </a:rPr>
              <a:t>to</a:t>
            </a:r>
            <a:r>
              <a:rPr lang="zh-CN" altLang="en-US" sz="2200" dirty="0">
                <a:solidFill>
                  <a:srgbClr val="006600"/>
                </a:solidFill>
                <a:latin typeface="Arial" panose="020B0604020202020204" pitchFamily="34" charset="0"/>
                <a:cs typeface="Arial" panose="020B0604020202020204" pitchFamily="34" charset="0"/>
              </a:rPr>
              <a:t> </a:t>
            </a:r>
            <a:r>
              <a:rPr lang="en-US" altLang="zh-CN" sz="2200" dirty="0">
                <a:solidFill>
                  <a:srgbClr val="006600"/>
                </a:solidFill>
                <a:latin typeface="Arial" panose="020B0604020202020204" pitchFamily="34" charset="0"/>
                <a:cs typeface="Arial" panose="020B0604020202020204" pitchFamily="34" charset="0"/>
              </a:rPr>
              <a:t>each</a:t>
            </a:r>
            <a:r>
              <a:rPr lang="zh-CN" altLang="en-US" sz="2200" dirty="0">
                <a:solidFill>
                  <a:srgbClr val="006600"/>
                </a:solidFill>
                <a:latin typeface="Arial" panose="020B0604020202020204" pitchFamily="34" charset="0"/>
                <a:cs typeface="Arial" panose="020B0604020202020204" pitchFamily="34" charset="0"/>
              </a:rPr>
              <a:t> </a:t>
            </a:r>
            <a:r>
              <a:rPr lang="en-US" altLang="zh-CN" sz="2200" dirty="0">
                <a:solidFill>
                  <a:srgbClr val="006600"/>
                </a:solidFill>
                <a:latin typeface="Arial" panose="020B0604020202020204" pitchFamily="34" charset="0"/>
                <a:cs typeface="Arial" panose="020B0604020202020204" pitchFamily="34" charset="0"/>
              </a:rPr>
              <a:t>other</a:t>
            </a:r>
            <a:r>
              <a:rPr lang="zh-CN" altLang="en-US" sz="2200" dirty="0">
                <a:solidFill>
                  <a:srgbClr val="006600"/>
                </a:solidFill>
                <a:latin typeface="Arial" panose="020B0604020202020204" pitchFamily="34" charset="0"/>
                <a:cs typeface="Arial" panose="020B0604020202020204" pitchFamily="34" charset="0"/>
              </a:rPr>
              <a:t> </a:t>
            </a:r>
            <a:r>
              <a:rPr lang="en-US" altLang="zh-CN" sz="2200" dirty="0">
                <a:solidFill>
                  <a:srgbClr val="006600"/>
                </a:solidFill>
                <a:latin typeface="Arial" panose="020B0604020202020204" pitchFamily="34" charset="0"/>
                <a:cs typeface="Arial" panose="020B0604020202020204" pitchFamily="34" charset="0"/>
              </a:rPr>
              <a:t>as</a:t>
            </a:r>
            <a:r>
              <a:rPr lang="zh-CN" altLang="en-US" sz="2200" dirty="0">
                <a:solidFill>
                  <a:srgbClr val="006600"/>
                </a:solidFill>
                <a:latin typeface="Arial" panose="020B0604020202020204" pitchFamily="34" charset="0"/>
                <a:cs typeface="Arial" panose="020B0604020202020204" pitchFamily="34" charset="0"/>
              </a:rPr>
              <a:t> </a:t>
            </a:r>
            <a:r>
              <a:rPr lang="en-US" altLang="zh-CN" sz="2200" dirty="0">
                <a:solidFill>
                  <a:srgbClr val="006600"/>
                </a:solidFill>
                <a:latin typeface="Arial" panose="020B0604020202020204" pitchFamily="34" charset="0"/>
                <a:cs typeface="Arial" panose="020B0604020202020204" pitchFamily="34" charset="0"/>
              </a:rPr>
              <a:t>possible to avoid bias. </a:t>
            </a:r>
          </a:p>
          <a:p>
            <a:pPr marL="342900" indent="-342900">
              <a:buFont typeface="Arial" panose="020B0604020202020204" pitchFamily="34" charset="0"/>
              <a:buChar char="•"/>
            </a:pPr>
            <a:endParaRPr lang="en-US" sz="2200" dirty="0">
              <a:solidFill>
                <a:srgbClr val="006600"/>
              </a:solidFill>
              <a:latin typeface="Arial" panose="020B0604020202020204" pitchFamily="34" charset="0"/>
              <a:cs typeface="Arial" panose="020B0604020202020204" pitchFamily="34" charset="0"/>
            </a:endParaRPr>
          </a:p>
          <a:p>
            <a:r>
              <a:rPr lang="en-US" sz="2200" dirty="0">
                <a:solidFill>
                  <a:srgbClr val="006600"/>
                </a:solidFill>
                <a:latin typeface="Arial" panose="020B0604020202020204" pitchFamily="34" charset="0"/>
                <a:cs typeface="Arial" panose="020B0604020202020204" pitchFamily="34" charset="0"/>
              </a:rPr>
              <a:t>    To achieve this goal, we proposed our own algorithm to do    sampling.</a:t>
            </a:r>
          </a:p>
          <a:p>
            <a:pPr marL="342900" indent="-342900">
              <a:buFont typeface="Arial" panose="020B0604020202020204" pitchFamily="34" charset="0"/>
              <a:buChar char="•"/>
            </a:pPr>
            <a:endParaRPr lang="en-US" sz="2200" u="sng" dirty="0">
              <a:solidFill>
                <a:srgbClr val="006600"/>
              </a:solidFill>
              <a:latin typeface="Arial" panose="020B0604020202020204" pitchFamily="34" charset="0"/>
              <a:cs typeface="Arial" panose="020B0604020202020204" pitchFamily="34" charset="0"/>
            </a:endParaRPr>
          </a:p>
          <a:p>
            <a:r>
              <a:rPr lang="en-US" sz="2200" dirty="0">
                <a:solidFill>
                  <a:srgbClr val="006600"/>
                </a:solidFill>
                <a:latin typeface="Arial" panose="020B0604020202020204" pitchFamily="34" charset="0"/>
                <a:cs typeface="Arial" panose="020B0604020202020204" pitchFamily="34" charset="0"/>
              </a:rPr>
              <a:t>    </a:t>
            </a:r>
            <a:r>
              <a:rPr lang="en-US" sz="2200" u="sng" dirty="0">
                <a:solidFill>
                  <a:srgbClr val="006600"/>
                </a:solidFill>
                <a:latin typeface="Arial" panose="020B0604020202020204" pitchFamily="34" charset="0"/>
                <a:cs typeface="Arial" panose="020B0604020202020204" pitchFamily="34" charset="0"/>
              </a:rPr>
              <a:t>Stratified random sampling result</a:t>
            </a:r>
            <a:r>
              <a:rPr lang="en-US" sz="2200" dirty="0">
                <a:solidFill>
                  <a:srgbClr val="006600"/>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sz="2200" dirty="0">
              <a:solidFill>
                <a:srgbClr val="006600"/>
              </a:solidFill>
              <a:latin typeface="Arial" panose="020B0604020202020204" pitchFamily="34" charset="0"/>
              <a:cs typeface="Arial" panose="020B0604020202020204" pitchFamily="34" charset="0"/>
            </a:endParaRPr>
          </a:p>
          <a:p>
            <a:r>
              <a:rPr lang="en-US" sz="2200" dirty="0">
                <a:solidFill>
                  <a:srgbClr val="006600"/>
                </a:solidFill>
                <a:latin typeface="Arial" panose="020B0604020202020204" pitchFamily="34" charset="0"/>
                <a:cs typeface="Arial" panose="020B0604020202020204" pitchFamily="34" charset="0"/>
              </a:rPr>
              <a:t>   The five test datasets has sample size </a:t>
            </a:r>
          </a:p>
          <a:p>
            <a:pPr algn="ctr"/>
            <a:r>
              <a:rPr lang="en-US" sz="2200" dirty="0">
                <a:solidFill>
                  <a:srgbClr val="006600"/>
                </a:solidFill>
                <a:latin typeface="Arial" panose="020B0604020202020204" pitchFamily="34" charset="0"/>
                <a:cs typeface="Arial" panose="020B0604020202020204" pitchFamily="34" charset="0"/>
              </a:rPr>
              <a:t>41,41,41,42,42 </a:t>
            </a:r>
          </a:p>
          <a:p>
            <a:r>
              <a:rPr lang="en-US" sz="2200" dirty="0">
                <a:solidFill>
                  <a:srgbClr val="006600"/>
                </a:solidFill>
                <a:latin typeface="Arial" panose="020B0604020202020204" pitchFamily="34" charset="0"/>
                <a:cs typeface="Arial" panose="020B0604020202020204" pitchFamily="34" charset="0"/>
              </a:rPr>
              <a:t>   with the corresponding training sets</a:t>
            </a:r>
          </a:p>
          <a:p>
            <a:pPr algn="ctr"/>
            <a:r>
              <a:rPr lang="en-US" sz="2200" dirty="0">
                <a:solidFill>
                  <a:srgbClr val="006600"/>
                </a:solidFill>
                <a:latin typeface="Arial" panose="020B0604020202020204" pitchFamily="34" charset="0"/>
                <a:cs typeface="Arial" panose="020B0604020202020204" pitchFamily="34" charset="0"/>
              </a:rPr>
              <a:t> 166, 166, 166, 165, 165</a:t>
            </a:r>
          </a:p>
          <a:p>
            <a:pPr marL="342900" indent="-342900">
              <a:buFont typeface="Arial" panose="020B0604020202020204" pitchFamily="34" charset="0"/>
              <a:buChar char="•"/>
            </a:pPr>
            <a:endParaRPr lang="en-US" sz="2200" dirty="0">
              <a:solidFill>
                <a:srgbClr val="0066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200" dirty="0">
              <a:solidFill>
                <a:srgbClr val="0066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200" dirty="0">
              <a:solidFill>
                <a:srgbClr val="0066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167790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9" y="0"/>
            <a:ext cx="9144000" cy="1143000"/>
          </a:xfrm>
        </p:spPr>
        <p:txBody>
          <a:bodyPr/>
          <a:lstStyle/>
          <a:p>
            <a:r>
              <a:rPr lang="en-US" dirty="0"/>
              <a:t>Result</a:t>
            </a:r>
          </a:p>
        </p:txBody>
      </p:sp>
      <p:sp>
        <p:nvSpPr>
          <p:cNvPr id="3" name="TextBox 2">
            <a:extLst>
              <a:ext uri="{FF2B5EF4-FFF2-40B4-BE49-F238E27FC236}">
                <a16:creationId xmlns:a16="http://schemas.microsoft.com/office/drawing/2014/main" id="{DCD37691-5C17-40CF-84B0-043A30816183}"/>
              </a:ext>
            </a:extLst>
          </p:cNvPr>
          <p:cNvSpPr txBox="1"/>
          <p:nvPr/>
        </p:nvSpPr>
        <p:spPr>
          <a:xfrm>
            <a:off x="344714" y="1371600"/>
            <a:ext cx="8763000" cy="3139321"/>
          </a:xfrm>
          <a:prstGeom prst="rect">
            <a:avLst/>
          </a:prstGeom>
          <a:noFill/>
        </p:spPr>
        <p:txBody>
          <a:bodyPr wrap="square" rtlCol="0">
            <a:spAutoFit/>
          </a:bodyPr>
          <a:lstStyle/>
          <a:p>
            <a:pPr algn="just"/>
            <a:r>
              <a:rPr lang="en-US" sz="2200" b="1" u="sng" dirty="0">
                <a:solidFill>
                  <a:srgbClr val="006600"/>
                </a:solidFill>
                <a:latin typeface="Arial" panose="020B0604020202020204" pitchFamily="34" charset="0"/>
                <a:cs typeface="Arial" panose="020B0604020202020204" pitchFamily="34" charset="0"/>
              </a:rPr>
              <a:t>3.Calculate cox score and determine the candidate thresholds</a:t>
            </a:r>
          </a:p>
          <a:p>
            <a:pPr algn="just"/>
            <a:endParaRPr lang="en-US" sz="2200" dirty="0">
              <a:solidFill>
                <a:srgbClr val="0066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200" dirty="0">
                <a:solidFill>
                  <a:srgbClr val="006600"/>
                </a:solidFill>
                <a:latin typeface="Arial" panose="020B0604020202020204" pitchFamily="34" charset="0"/>
                <a:cs typeface="Arial" panose="020B0604020202020204" pitchFamily="34" charset="0"/>
              </a:rPr>
              <a:t>We calculate cox score for genes on each training set and get the candidate thresholds based on the cox-score distribution on each training set.</a:t>
            </a:r>
          </a:p>
          <a:p>
            <a:pPr marL="342900" indent="-342900">
              <a:buFont typeface="Arial" panose="020B0604020202020204" pitchFamily="34" charset="0"/>
              <a:buChar char="•"/>
            </a:pPr>
            <a:endParaRPr lang="en-US" sz="2200" dirty="0">
              <a:solidFill>
                <a:srgbClr val="0066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200" dirty="0">
                <a:solidFill>
                  <a:srgbClr val="006600"/>
                </a:solidFill>
                <a:latin typeface="Arial" panose="020B0604020202020204" pitchFamily="34" charset="0"/>
                <a:cs typeface="Arial" panose="020B0604020202020204" pitchFamily="34" charset="0"/>
              </a:rPr>
              <a:t>We further select the genes with cox score greater than the thresholds and keep them for approaching PCA.</a:t>
            </a:r>
          </a:p>
          <a:p>
            <a:pPr marL="342900" indent="-342900">
              <a:buFont typeface="Arial" panose="020B0604020202020204" pitchFamily="34" charset="0"/>
              <a:buChar char="•"/>
            </a:pPr>
            <a:endParaRPr lang="en-US" sz="2200" dirty="0">
              <a:solidFill>
                <a:srgbClr val="0066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90285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FEF7D-0950-4403-A503-C30B2D1599D1}"/>
              </a:ext>
            </a:extLst>
          </p:cNvPr>
          <p:cNvSpPr>
            <a:spLocks noGrp="1"/>
          </p:cNvSpPr>
          <p:nvPr>
            <p:ph type="title"/>
          </p:nvPr>
        </p:nvSpPr>
        <p:spPr>
          <a:xfrm>
            <a:off x="0" y="152400"/>
            <a:ext cx="9144000" cy="1143000"/>
          </a:xfrm>
        </p:spPr>
        <p:txBody>
          <a:bodyPr>
            <a:normAutofit/>
          </a:bodyPr>
          <a:lstStyle/>
          <a:p>
            <a:r>
              <a:rPr lang="en-US" dirty="0"/>
              <a:t>Result</a:t>
            </a:r>
          </a:p>
        </p:txBody>
      </p:sp>
      <p:sp>
        <p:nvSpPr>
          <p:cNvPr id="4" name="TextBox 3">
            <a:extLst>
              <a:ext uri="{FF2B5EF4-FFF2-40B4-BE49-F238E27FC236}">
                <a16:creationId xmlns:a16="http://schemas.microsoft.com/office/drawing/2014/main" id="{7073A9C5-4C67-4EE5-924D-6F67CFDE33F0}"/>
              </a:ext>
            </a:extLst>
          </p:cNvPr>
          <p:cNvSpPr txBox="1"/>
          <p:nvPr/>
        </p:nvSpPr>
        <p:spPr>
          <a:xfrm>
            <a:off x="266700" y="1143000"/>
            <a:ext cx="8610600" cy="5447645"/>
          </a:xfrm>
          <a:prstGeom prst="rect">
            <a:avLst/>
          </a:prstGeom>
          <a:noFill/>
        </p:spPr>
        <p:txBody>
          <a:bodyPr wrap="square" rtlCol="0">
            <a:spAutoFit/>
          </a:bodyPr>
          <a:lstStyle/>
          <a:p>
            <a:r>
              <a:rPr lang="en-US" sz="2200" b="1" u="sng" dirty="0">
                <a:solidFill>
                  <a:srgbClr val="006600"/>
                </a:solidFill>
                <a:latin typeface="Arial" panose="020B0604020202020204" pitchFamily="34" charset="0"/>
                <a:cs typeface="Arial" panose="020B0604020202020204" pitchFamily="34" charset="0"/>
              </a:rPr>
              <a:t>3.Calculate cox score and determine the candidate thresholds (</a:t>
            </a:r>
            <a:r>
              <a:rPr lang="en-US" sz="2200" b="1" u="sng" dirty="0" err="1">
                <a:solidFill>
                  <a:srgbClr val="006600"/>
                </a:solidFill>
                <a:latin typeface="Arial" panose="020B0604020202020204" pitchFamily="34" charset="0"/>
                <a:cs typeface="Arial" panose="020B0604020202020204" pitchFamily="34" charset="0"/>
              </a:rPr>
              <a:t>Con’t</a:t>
            </a:r>
            <a:r>
              <a:rPr lang="en-US" sz="2200" b="1" u="sng" dirty="0">
                <a:solidFill>
                  <a:srgbClr val="006600"/>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sz="2200" dirty="0">
              <a:solidFill>
                <a:srgbClr val="0066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200" dirty="0">
                <a:solidFill>
                  <a:srgbClr val="006600"/>
                </a:solidFill>
                <a:latin typeface="Arial" panose="020B0604020202020204" pitchFamily="34" charset="0"/>
                <a:cs typeface="Arial" panose="020B0604020202020204" pitchFamily="34" charset="0"/>
              </a:rPr>
              <a:t>The genes sorted by the cox-score value is saved as sorted_cox_score.csv.</a:t>
            </a:r>
          </a:p>
          <a:p>
            <a:pPr marL="342900" indent="-342900">
              <a:buFont typeface="Arial" panose="020B0604020202020204" pitchFamily="34" charset="0"/>
              <a:buChar char="•"/>
            </a:pPr>
            <a:endParaRPr lang="en-US" sz="2200" dirty="0">
              <a:solidFill>
                <a:srgbClr val="0066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200" dirty="0">
                <a:solidFill>
                  <a:srgbClr val="006600"/>
                </a:solidFill>
                <a:latin typeface="Arial" panose="020B0604020202020204" pitchFamily="34" charset="0"/>
                <a:cs typeface="Arial" panose="020B0604020202020204" pitchFamily="34" charset="0"/>
              </a:rPr>
              <a:t>By checking the genes sorted by the cox-score, we spotted some genetic meaning behind it:</a:t>
            </a:r>
          </a:p>
          <a:p>
            <a:pPr marL="342900" indent="-342900">
              <a:buFont typeface="Arial" panose="020B0604020202020204" pitchFamily="34" charset="0"/>
              <a:buChar char="•"/>
            </a:pPr>
            <a:endParaRPr lang="en-US" sz="2200" dirty="0">
              <a:solidFill>
                <a:srgbClr val="006600"/>
              </a:solidFill>
              <a:latin typeface="Arial" panose="020B0604020202020204" pitchFamily="34" charset="0"/>
              <a:cs typeface="Arial" panose="020B0604020202020204" pitchFamily="34" charset="0"/>
            </a:endParaRPr>
          </a:p>
          <a:p>
            <a:r>
              <a:rPr lang="en-US" sz="2000" b="1" dirty="0">
                <a:solidFill>
                  <a:srgbClr val="00703C"/>
                </a:solidFill>
                <a:latin typeface="Arial" panose="020B0604020202020204" pitchFamily="34" charset="0"/>
                <a:cs typeface="Arial" panose="020B0604020202020204" pitchFamily="34" charset="0"/>
              </a:rPr>
              <a:t>Biological result</a:t>
            </a:r>
            <a:r>
              <a:rPr lang="en-US" sz="2000" dirty="0">
                <a:solidFill>
                  <a:srgbClr val="00703C"/>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US" sz="2000" dirty="0">
                <a:solidFill>
                  <a:srgbClr val="00703C"/>
                </a:solidFill>
                <a:latin typeface="Arial" panose="020B0604020202020204" pitchFamily="34" charset="0"/>
                <a:cs typeface="Arial" panose="020B0604020202020204" pitchFamily="34" charset="0"/>
              </a:rPr>
              <a:t>The top genes in our data are genes that are involved in the immune system response. We are seeing genes that are precursor for Lymphocytes. Two major lymphocytes are B cells and T cells. This indicates that biology is consistent with data.</a:t>
            </a:r>
          </a:p>
          <a:p>
            <a:pPr marL="342900" indent="-342900">
              <a:buFont typeface="Arial" panose="020B0604020202020204" pitchFamily="34" charset="0"/>
              <a:buChar char="•"/>
            </a:pPr>
            <a:endParaRPr lang="en-US" sz="2000" dirty="0">
              <a:solidFill>
                <a:srgbClr val="00703C"/>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200" dirty="0">
              <a:solidFill>
                <a:srgbClr val="0066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38326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Results</a:t>
            </a:r>
            <a:endParaRPr lang="en-US" dirty="0"/>
          </a:p>
        </p:txBody>
      </p:sp>
      <p:sp>
        <p:nvSpPr>
          <p:cNvPr id="3" name="TextBox 2">
            <a:extLst>
              <a:ext uri="{FF2B5EF4-FFF2-40B4-BE49-F238E27FC236}">
                <a16:creationId xmlns:a16="http://schemas.microsoft.com/office/drawing/2014/main" id="{DCD37691-5C17-40CF-84B0-043A30816183}"/>
              </a:ext>
            </a:extLst>
          </p:cNvPr>
          <p:cNvSpPr txBox="1"/>
          <p:nvPr/>
        </p:nvSpPr>
        <p:spPr>
          <a:xfrm>
            <a:off x="228600" y="1524000"/>
            <a:ext cx="8763000" cy="3139321"/>
          </a:xfrm>
          <a:prstGeom prst="rect">
            <a:avLst/>
          </a:prstGeom>
          <a:noFill/>
        </p:spPr>
        <p:txBody>
          <a:bodyPr wrap="square" rtlCol="0">
            <a:spAutoFit/>
          </a:bodyPr>
          <a:lstStyle/>
          <a:p>
            <a:pPr algn="just"/>
            <a:r>
              <a:rPr lang="en-US" sz="2200" b="1" u="sng" dirty="0">
                <a:solidFill>
                  <a:srgbClr val="006600"/>
                </a:solidFill>
                <a:latin typeface="Arial" panose="020B0604020202020204" pitchFamily="34" charset="0"/>
                <a:cs typeface="Arial" panose="020B0604020202020204" pitchFamily="34" charset="0"/>
              </a:rPr>
              <a:t>3.Calculate cox score and determine the candidate thresholds</a:t>
            </a:r>
          </a:p>
          <a:p>
            <a:pPr algn="just"/>
            <a:r>
              <a:rPr lang="en-US" sz="2200" b="1" u="sng" dirty="0">
                <a:solidFill>
                  <a:srgbClr val="006600"/>
                </a:solidFill>
                <a:latin typeface="Arial" panose="020B0604020202020204" pitchFamily="34" charset="0"/>
                <a:cs typeface="Arial" panose="020B0604020202020204" pitchFamily="34" charset="0"/>
              </a:rPr>
              <a:t>(</a:t>
            </a:r>
            <a:r>
              <a:rPr lang="en-US" sz="2200" b="1" u="sng" dirty="0" err="1">
                <a:solidFill>
                  <a:srgbClr val="006600"/>
                </a:solidFill>
                <a:latin typeface="Arial" panose="020B0604020202020204" pitchFamily="34" charset="0"/>
                <a:cs typeface="Arial" panose="020B0604020202020204" pitchFamily="34" charset="0"/>
              </a:rPr>
              <a:t>Con’t</a:t>
            </a:r>
            <a:r>
              <a:rPr lang="en-US" sz="2200" b="1" u="sng" dirty="0">
                <a:solidFill>
                  <a:srgbClr val="006600"/>
                </a:solidFill>
                <a:latin typeface="Arial" panose="020B0604020202020204" pitchFamily="34" charset="0"/>
                <a:cs typeface="Arial" panose="020B0604020202020204" pitchFamily="34" charset="0"/>
              </a:rPr>
              <a:t>)</a:t>
            </a:r>
          </a:p>
          <a:p>
            <a:pPr algn="just"/>
            <a:endParaRPr lang="en-US" sz="2200" dirty="0">
              <a:solidFill>
                <a:srgbClr val="0066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altLang="zh-CN" sz="2200" dirty="0">
                <a:solidFill>
                  <a:srgbClr val="006600"/>
                </a:solidFill>
                <a:latin typeface="Arial" panose="020B0604020202020204" pitchFamily="34" charset="0"/>
                <a:cs typeface="Arial" panose="020B0604020202020204" pitchFamily="34" charset="0"/>
              </a:rPr>
              <a:t>The</a:t>
            </a:r>
            <a:r>
              <a:rPr lang="zh-CN" altLang="en-US" sz="2200" dirty="0">
                <a:solidFill>
                  <a:srgbClr val="006600"/>
                </a:solidFill>
                <a:latin typeface="Arial" panose="020B0604020202020204" pitchFamily="34" charset="0"/>
                <a:cs typeface="Arial" panose="020B0604020202020204" pitchFamily="34" charset="0"/>
              </a:rPr>
              <a:t> </a:t>
            </a:r>
            <a:r>
              <a:rPr lang="en-US" altLang="zh-CN" sz="2200" dirty="0">
                <a:solidFill>
                  <a:srgbClr val="006600"/>
                </a:solidFill>
                <a:latin typeface="Arial" panose="020B0604020202020204" pitchFamily="34" charset="0"/>
                <a:cs typeface="Arial" panose="020B0604020202020204" pitchFamily="34" charset="0"/>
              </a:rPr>
              <a:t>upper</a:t>
            </a:r>
            <a:r>
              <a:rPr lang="zh-CN" altLang="en-US" sz="2200" dirty="0">
                <a:solidFill>
                  <a:srgbClr val="006600"/>
                </a:solidFill>
                <a:latin typeface="Arial" panose="020B0604020202020204" pitchFamily="34" charset="0"/>
                <a:cs typeface="Arial" panose="020B0604020202020204" pitchFamily="34" charset="0"/>
              </a:rPr>
              <a:t> </a:t>
            </a:r>
            <a:r>
              <a:rPr lang="en-US" altLang="zh-CN" sz="2200" dirty="0">
                <a:solidFill>
                  <a:srgbClr val="006600"/>
                </a:solidFill>
                <a:latin typeface="Arial" panose="020B0604020202020204" pitchFamily="34" charset="0"/>
                <a:cs typeface="Arial" panose="020B0604020202020204" pitchFamily="34" charset="0"/>
              </a:rPr>
              <a:t>bound</a:t>
            </a:r>
            <a:r>
              <a:rPr lang="zh-CN" altLang="en-US" sz="2200" dirty="0">
                <a:solidFill>
                  <a:srgbClr val="006600"/>
                </a:solidFill>
                <a:latin typeface="Arial" panose="020B0604020202020204" pitchFamily="34" charset="0"/>
                <a:cs typeface="Arial" panose="020B0604020202020204" pitchFamily="34" charset="0"/>
              </a:rPr>
              <a:t> </a:t>
            </a:r>
            <a:r>
              <a:rPr lang="en-US" altLang="zh-CN" sz="2200" dirty="0">
                <a:solidFill>
                  <a:srgbClr val="006600"/>
                </a:solidFill>
                <a:latin typeface="Arial" panose="020B0604020202020204" pitchFamily="34" charset="0"/>
                <a:cs typeface="Arial" panose="020B0604020202020204" pitchFamily="34" charset="0"/>
              </a:rPr>
              <a:t>2.178759627 is</a:t>
            </a:r>
            <a:r>
              <a:rPr lang="zh-CN" altLang="en-US" sz="2200" dirty="0">
                <a:solidFill>
                  <a:srgbClr val="006600"/>
                </a:solidFill>
                <a:latin typeface="Arial" panose="020B0604020202020204" pitchFamily="34" charset="0"/>
                <a:cs typeface="Arial" panose="020B0604020202020204" pitchFamily="34" charset="0"/>
              </a:rPr>
              <a:t> </a:t>
            </a:r>
            <a:r>
              <a:rPr lang="en-US" altLang="zh-CN" sz="2200" dirty="0">
                <a:solidFill>
                  <a:srgbClr val="006600"/>
                </a:solidFill>
                <a:latin typeface="Arial" panose="020B0604020202020204" pitchFamily="34" charset="0"/>
                <a:cs typeface="Arial" panose="020B0604020202020204" pitchFamily="34" charset="0"/>
              </a:rPr>
              <a:t>the</a:t>
            </a:r>
            <a:r>
              <a:rPr lang="zh-CN" altLang="en-US" sz="2200" dirty="0">
                <a:solidFill>
                  <a:srgbClr val="006600"/>
                </a:solidFill>
                <a:latin typeface="Arial" panose="020B0604020202020204" pitchFamily="34" charset="0"/>
                <a:cs typeface="Arial" panose="020B0604020202020204" pitchFamily="34" charset="0"/>
              </a:rPr>
              <a:t> </a:t>
            </a:r>
            <a:r>
              <a:rPr lang="en-US" altLang="zh-CN" sz="2200" dirty="0">
                <a:solidFill>
                  <a:srgbClr val="006600"/>
                </a:solidFill>
                <a:latin typeface="Arial" panose="020B0604020202020204" pitchFamily="34" charset="0"/>
                <a:cs typeface="Arial" panose="020B0604020202020204" pitchFamily="34" charset="0"/>
              </a:rPr>
              <a:t>minimum</a:t>
            </a:r>
            <a:r>
              <a:rPr lang="zh-CN" altLang="en-US" sz="2200" dirty="0">
                <a:solidFill>
                  <a:srgbClr val="006600"/>
                </a:solidFill>
                <a:latin typeface="Arial" panose="020B0604020202020204" pitchFamily="34" charset="0"/>
                <a:cs typeface="Arial" panose="020B0604020202020204" pitchFamily="34" charset="0"/>
              </a:rPr>
              <a:t> </a:t>
            </a:r>
            <a:r>
              <a:rPr lang="en-US" altLang="zh-CN" sz="2200" dirty="0">
                <a:solidFill>
                  <a:srgbClr val="006600"/>
                </a:solidFill>
                <a:latin typeface="Arial" panose="020B0604020202020204" pitchFamily="34" charset="0"/>
                <a:cs typeface="Arial" panose="020B0604020202020204" pitchFamily="34" charset="0"/>
              </a:rPr>
              <a:t>among</a:t>
            </a:r>
            <a:r>
              <a:rPr lang="zh-CN" altLang="en-US" sz="2200" dirty="0">
                <a:solidFill>
                  <a:srgbClr val="006600"/>
                </a:solidFill>
                <a:latin typeface="Arial" panose="020B0604020202020204" pitchFamily="34" charset="0"/>
                <a:cs typeface="Arial" panose="020B0604020202020204" pitchFamily="34" charset="0"/>
              </a:rPr>
              <a:t> </a:t>
            </a:r>
            <a:r>
              <a:rPr lang="en-US" altLang="zh-CN" sz="2200" dirty="0">
                <a:solidFill>
                  <a:srgbClr val="006600"/>
                </a:solidFill>
                <a:latin typeface="Arial" panose="020B0604020202020204" pitchFamily="34" charset="0"/>
                <a:cs typeface="Arial" panose="020B0604020202020204" pitchFamily="34" charset="0"/>
              </a:rPr>
              <a:t>the</a:t>
            </a:r>
            <a:r>
              <a:rPr lang="zh-CN" altLang="en-US" sz="2200" dirty="0">
                <a:solidFill>
                  <a:srgbClr val="006600"/>
                </a:solidFill>
                <a:latin typeface="Arial" panose="020B0604020202020204" pitchFamily="34" charset="0"/>
                <a:cs typeface="Arial" panose="020B0604020202020204" pitchFamily="34" charset="0"/>
              </a:rPr>
              <a:t> </a:t>
            </a:r>
            <a:r>
              <a:rPr lang="en-US" altLang="zh-CN" sz="2200" dirty="0">
                <a:solidFill>
                  <a:srgbClr val="006600"/>
                </a:solidFill>
                <a:latin typeface="Arial" panose="020B0604020202020204" pitchFamily="34" charset="0"/>
                <a:cs typeface="Arial" panose="020B0604020202020204" pitchFamily="34" charset="0"/>
              </a:rPr>
              <a:t>five</a:t>
            </a:r>
            <a:r>
              <a:rPr lang="zh-CN" altLang="en-US" sz="2200" dirty="0">
                <a:solidFill>
                  <a:srgbClr val="006600"/>
                </a:solidFill>
                <a:latin typeface="Arial" panose="020B0604020202020204" pitchFamily="34" charset="0"/>
                <a:cs typeface="Arial" panose="020B0604020202020204" pitchFamily="34" charset="0"/>
              </a:rPr>
              <a:t> </a:t>
            </a:r>
            <a:r>
              <a:rPr lang="en-US" altLang="zh-CN" sz="2200" dirty="0">
                <a:solidFill>
                  <a:srgbClr val="006600"/>
                </a:solidFill>
                <a:latin typeface="Arial" panose="020B0604020202020204" pitchFamily="34" charset="0"/>
                <a:cs typeface="Arial" panose="020B0604020202020204" pitchFamily="34" charset="0"/>
              </a:rPr>
              <a:t>maximum</a:t>
            </a:r>
            <a:r>
              <a:rPr lang="zh-CN" altLang="en-US" sz="2200" dirty="0">
                <a:solidFill>
                  <a:srgbClr val="006600"/>
                </a:solidFill>
                <a:latin typeface="Arial" panose="020B0604020202020204" pitchFamily="34" charset="0"/>
                <a:cs typeface="Arial" panose="020B0604020202020204" pitchFamily="34" charset="0"/>
              </a:rPr>
              <a:t> </a:t>
            </a:r>
            <a:r>
              <a:rPr lang="en-US" altLang="zh-CN" sz="2200" dirty="0">
                <a:solidFill>
                  <a:srgbClr val="006600"/>
                </a:solidFill>
                <a:latin typeface="Arial" panose="020B0604020202020204" pitchFamily="34" charset="0"/>
                <a:cs typeface="Arial" panose="020B0604020202020204" pitchFamily="34" charset="0"/>
              </a:rPr>
              <a:t>cox</a:t>
            </a:r>
            <a:r>
              <a:rPr lang="zh-CN" altLang="en-US" sz="2200" dirty="0">
                <a:solidFill>
                  <a:srgbClr val="006600"/>
                </a:solidFill>
                <a:latin typeface="Arial" panose="020B0604020202020204" pitchFamily="34" charset="0"/>
                <a:cs typeface="Arial" panose="020B0604020202020204" pitchFamily="34" charset="0"/>
              </a:rPr>
              <a:t> </a:t>
            </a:r>
            <a:r>
              <a:rPr lang="en-US" altLang="zh-CN" sz="2200" dirty="0">
                <a:solidFill>
                  <a:srgbClr val="006600"/>
                </a:solidFill>
                <a:latin typeface="Arial" panose="020B0604020202020204" pitchFamily="34" charset="0"/>
                <a:cs typeface="Arial" panose="020B0604020202020204" pitchFamily="34" charset="0"/>
              </a:rPr>
              <a:t>scores,</a:t>
            </a:r>
            <a:r>
              <a:rPr lang="zh-CN" altLang="en-US" sz="2200" dirty="0">
                <a:solidFill>
                  <a:srgbClr val="006600"/>
                </a:solidFill>
                <a:latin typeface="Arial" panose="020B0604020202020204" pitchFamily="34" charset="0"/>
                <a:cs typeface="Arial" panose="020B0604020202020204" pitchFamily="34" charset="0"/>
              </a:rPr>
              <a:t>  </a:t>
            </a:r>
            <a:r>
              <a:rPr lang="en-US" altLang="zh-CN" sz="2200" dirty="0">
                <a:solidFill>
                  <a:srgbClr val="006600"/>
                </a:solidFill>
                <a:latin typeface="Arial" panose="020B0604020202020204" pitchFamily="34" charset="0"/>
                <a:cs typeface="Arial" panose="020B0604020202020204" pitchFamily="34" charset="0"/>
              </a:rPr>
              <a:t>and</a:t>
            </a:r>
            <a:r>
              <a:rPr lang="zh-CN" altLang="en-US" sz="2200" dirty="0">
                <a:solidFill>
                  <a:srgbClr val="006600"/>
                </a:solidFill>
                <a:latin typeface="Arial" panose="020B0604020202020204" pitchFamily="34" charset="0"/>
                <a:cs typeface="Arial" panose="020B0604020202020204" pitchFamily="34" charset="0"/>
              </a:rPr>
              <a:t> </a:t>
            </a:r>
            <a:r>
              <a:rPr lang="en-US" altLang="zh-CN" sz="2200" dirty="0">
                <a:solidFill>
                  <a:srgbClr val="006600"/>
                </a:solidFill>
                <a:latin typeface="Arial" panose="020B0604020202020204" pitchFamily="34" charset="0"/>
                <a:cs typeface="Arial" panose="020B0604020202020204" pitchFamily="34" charset="0"/>
              </a:rPr>
              <a:t>the</a:t>
            </a:r>
            <a:r>
              <a:rPr lang="zh-CN" altLang="en-US" sz="2200" dirty="0">
                <a:solidFill>
                  <a:srgbClr val="006600"/>
                </a:solidFill>
                <a:latin typeface="Arial" panose="020B0604020202020204" pitchFamily="34" charset="0"/>
                <a:cs typeface="Arial" panose="020B0604020202020204" pitchFamily="34" charset="0"/>
              </a:rPr>
              <a:t> </a:t>
            </a:r>
            <a:r>
              <a:rPr lang="en-US" altLang="zh-CN" sz="2200" dirty="0">
                <a:solidFill>
                  <a:srgbClr val="006600"/>
                </a:solidFill>
                <a:latin typeface="Arial" panose="020B0604020202020204" pitchFamily="34" charset="0"/>
                <a:cs typeface="Arial" panose="020B0604020202020204" pitchFamily="34" charset="0"/>
              </a:rPr>
              <a:t>lower</a:t>
            </a:r>
            <a:r>
              <a:rPr lang="zh-CN" altLang="en-US" sz="2200" dirty="0">
                <a:solidFill>
                  <a:srgbClr val="006600"/>
                </a:solidFill>
                <a:latin typeface="Arial" panose="020B0604020202020204" pitchFamily="34" charset="0"/>
                <a:cs typeface="Arial" panose="020B0604020202020204" pitchFamily="34" charset="0"/>
              </a:rPr>
              <a:t> </a:t>
            </a:r>
            <a:r>
              <a:rPr lang="en-US" altLang="zh-CN" sz="2200" dirty="0">
                <a:solidFill>
                  <a:srgbClr val="006600"/>
                </a:solidFill>
                <a:latin typeface="Arial" panose="020B0604020202020204" pitchFamily="34" charset="0"/>
                <a:cs typeface="Arial" panose="020B0604020202020204" pitchFamily="34" charset="0"/>
              </a:rPr>
              <a:t>bound</a:t>
            </a:r>
            <a:r>
              <a:rPr lang="zh-CN" altLang="en-US" sz="2200" dirty="0">
                <a:solidFill>
                  <a:srgbClr val="006600"/>
                </a:solidFill>
                <a:latin typeface="Arial" panose="020B0604020202020204" pitchFamily="34" charset="0"/>
                <a:cs typeface="Arial" panose="020B0604020202020204" pitchFamily="34" charset="0"/>
              </a:rPr>
              <a:t> </a:t>
            </a:r>
            <a:r>
              <a:rPr lang="en-US" altLang="zh-CN" sz="2200" dirty="0">
                <a:solidFill>
                  <a:srgbClr val="006600"/>
                </a:solidFill>
                <a:latin typeface="Arial" panose="020B0604020202020204" pitchFamily="34" charset="0"/>
                <a:cs typeface="Arial" panose="020B0604020202020204" pitchFamily="34" charset="0"/>
              </a:rPr>
              <a:t>0.10893798</a:t>
            </a:r>
            <a:r>
              <a:rPr lang="zh-CN" altLang="en-US" sz="2200" dirty="0">
                <a:solidFill>
                  <a:srgbClr val="006600"/>
                </a:solidFill>
                <a:latin typeface="Arial" panose="020B0604020202020204" pitchFamily="34" charset="0"/>
                <a:cs typeface="Arial" panose="020B0604020202020204" pitchFamily="34" charset="0"/>
              </a:rPr>
              <a:t> </a:t>
            </a:r>
            <a:r>
              <a:rPr lang="en-US" altLang="zh-CN" sz="2200" dirty="0">
                <a:solidFill>
                  <a:srgbClr val="006600"/>
                </a:solidFill>
                <a:latin typeface="Arial" panose="020B0604020202020204" pitchFamily="34" charset="0"/>
                <a:cs typeface="Arial" panose="020B0604020202020204" pitchFamily="34" charset="0"/>
              </a:rPr>
              <a:t>is</a:t>
            </a:r>
            <a:r>
              <a:rPr lang="zh-CN" altLang="en-US" sz="2200" dirty="0">
                <a:solidFill>
                  <a:srgbClr val="006600"/>
                </a:solidFill>
                <a:latin typeface="Arial" panose="020B0604020202020204" pitchFamily="34" charset="0"/>
                <a:cs typeface="Arial" panose="020B0604020202020204" pitchFamily="34" charset="0"/>
              </a:rPr>
              <a:t> </a:t>
            </a:r>
            <a:r>
              <a:rPr lang="en-US" altLang="zh-CN" sz="2200" dirty="0">
                <a:solidFill>
                  <a:srgbClr val="006600"/>
                </a:solidFill>
                <a:latin typeface="Arial" panose="020B0604020202020204" pitchFamily="34" charset="0"/>
                <a:cs typeface="Arial" panose="020B0604020202020204" pitchFamily="34" charset="0"/>
              </a:rPr>
              <a:t>the</a:t>
            </a:r>
            <a:r>
              <a:rPr lang="zh-CN" altLang="en-US" sz="2200" dirty="0">
                <a:solidFill>
                  <a:srgbClr val="006600"/>
                </a:solidFill>
                <a:latin typeface="Arial" panose="020B0604020202020204" pitchFamily="34" charset="0"/>
                <a:cs typeface="Arial" panose="020B0604020202020204" pitchFamily="34" charset="0"/>
              </a:rPr>
              <a:t> </a:t>
            </a:r>
            <a:r>
              <a:rPr lang="en-US" altLang="zh-CN" sz="2200" dirty="0">
                <a:solidFill>
                  <a:srgbClr val="006600"/>
                </a:solidFill>
                <a:latin typeface="Arial" panose="020B0604020202020204" pitchFamily="34" charset="0"/>
                <a:cs typeface="Arial" panose="020B0604020202020204" pitchFamily="34" charset="0"/>
              </a:rPr>
              <a:t>maximum</a:t>
            </a:r>
            <a:r>
              <a:rPr lang="zh-CN" altLang="en-US" sz="2200" dirty="0">
                <a:solidFill>
                  <a:srgbClr val="006600"/>
                </a:solidFill>
                <a:latin typeface="Arial" panose="020B0604020202020204" pitchFamily="34" charset="0"/>
                <a:cs typeface="Arial" panose="020B0604020202020204" pitchFamily="34" charset="0"/>
              </a:rPr>
              <a:t> </a:t>
            </a:r>
            <a:r>
              <a:rPr lang="en-US" altLang="zh-CN" sz="2200" dirty="0">
                <a:solidFill>
                  <a:srgbClr val="006600"/>
                </a:solidFill>
                <a:latin typeface="Arial" panose="020B0604020202020204" pitchFamily="34" charset="0"/>
                <a:cs typeface="Arial" panose="020B0604020202020204" pitchFamily="34" charset="0"/>
              </a:rPr>
              <a:t>value</a:t>
            </a:r>
            <a:r>
              <a:rPr lang="zh-CN" altLang="en-US" sz="2200" dirty="0">
                <a:solidFill>
                  <a:srgbClr val="006600"/>
                </a:solidFill>
                <a:latin typeface="Arial" panose="020B0604020202020204" pitchFamily="34" charset="0"/>
                <a:cs typeface="Arial" panose="020B0604020202020204" pitchFamily="34" charset="0"/>
              </a:rPr>
              <a:t> </a:t>
            </a:r>
            <a:r>
              <a:rPr lang="en-US" altLang="zh-CN" sz="2200" dirty="0">
                <a:solidFill>
                  <a:srgbClr val="006600"/>
                </a:solidFill>
                <a:latin typeface="Arial" panose="020B0604020202020204" pitchFamily="34" charset="0"/>
                <a:cs typeface="Arial" panose="020B0604020202020204" pitchFamily="34" charset="0"/>
              </a:rPr>
              <a:t>from</a:t>
            </a:r>
            <a:r>
              <a:rPr lang="zh-CN" altLang="en-US" sz="2200" dirty="0">
                <a:solidFill>
                  <a:srgbClr val="006600"/>
                </a:solidFill>
                <a:latin typeface="Arial" panose="020B0604020202020204" pitchFamily="34" charset="0"/>
                <a:cs typeface="Arial" panose="020B0604020202020204" pitchFamily="34" charset="0"/>
              </a:rPr>
              <a:t> </a:t>
            </a:r>
            <a:r>
              <a:rPr lang="en-US" altLang="zh-CN" sz="2200" dirty="0">
                <a:solidFill>
                  <a:srgbClr val="006600"/>
                </a:solidFill>
                <a:latin typeface="Arial" panose="020B0604020202020204" pitchFamily="34" charset="0"/>
                <a:cs typeface="Arial" panose="020B0604020202020204" pitchFamily="34" charset="0"/>
              </a:rPr>
              <a:t>the</a:t>
            </a:r>
            <a:r>
              <a:rPr lang="zh-CN" altLang="en-US" sz="2200" dirty="0">
                <a:solidFill>
                  <a:srgbClr val="006600"/>
                </a:solidFill>
                <a:latin typeface="Arial" panose="020B0604020202020204" pitchFamily="34" charset="0"/>
                <a:cs typeface="Arial" panose="020B0604020202020204" pitchFamily="34" charset="0"/>
              </a:rPr>
              <a:t> </a:t>
            </a:r>
            <a:r>
              <a:rPr lang="en-US" altLang="zh-CN" sz="2200" dirty="0">
                <a:solidFill>
                  <a:srgbClr val="006600"/>
                </a:solidFill>
                <a:latin typeface="Arial" panose="020B0604020202020204" pitchFamily="34" charset="0"/>
                <a:cs typeface="Arial" panose="020B0604020202020204" pitchFamily="34" charset="0"/>
              </a:rPr>
              <a:t>five</a:t>
            </a:r>
            <a:r>
              <a:rPr lang="zh-CN" altLang="en-US" sz="2200" dirty="0">
                <a:solidFill>
                  <a:srgbClr val="006600"/>
                </a:solidFill>
                <a:latin typeface="Arial" panose="020B0604020202020204" pitchFamily="34" charset="0"/>
                <a:cs typeface="Arial" panose="020B0604020202020204" pitchFamily="34" charset="0"/>
              </a:rPr>
              <a:t> </a:t>
            </a:r>
            <a:r>
              <a:rPr lang="en-US" altLang="zh-CN" sz="2200" dirty="0">
                <a:solidFill>
                  <a:srgbClr val="006600"/>
                </a:solidFill>
                <a:latin typeface="Arial" panose="020B0604020202020204" pitchFamily="34" charset="0"/>
                <a:cs typeface="Arial" panose="020B0604020202020204" pitchFamily="34" charset="0"/>
              </a:rPr>
              <a:t>minimum</a:t>
            </a:r>
            <a:r>
              <a:rPr lang="zh-CN" altLang="en-US" sz="2200" dirty="0">
                <a:solidFill>
                  <a:srgbClr val="006600"/>
                </a:solidFill>
                <a:latin typeface="Arial" panose="020B0604020202020204" pitchFamily="34" charset="0"/>
                <a:cs typeface="Arial" panose="020B0604020202020204" pitchFamily="34" charset="0"/>
              </a:rPr>
              <a:t> </a:t>
            </a:r>
            <a:r>
              <a:rPr lang="en-US" altLang="zh-CN" sz="2200" dirty="0">
                <a:solidFill>
                  <a:srgbClr val="006600"/>
                </a:solidFill>
                <a:latin typeface="Arial" panose="020B0604020202020204" pitchFamily="34" charset="0"/>
                <a:cs typeface="Arial" panose="020B0604020202020204" pitchFamily="34" charset="0"/>
              </a:rPr>
              <a:t>cox-scores</a:t>
            </a:r>
          </a:p>
          <a:p>
            <a:pPr marL="342900" indent="-342900">
              <a:buFont typeface="Arial" panose="020B0604020202020204" pitchFamily="34" charset="0"/>
              <a:buChar char="•"/>
            </a:pPr>
            <a:endParaRPr lang="en-US" altLang="zh-CN" sz="2200" dirty="0">
              <a:solidFill>
                <a:srgbClr val="0066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200" dirty="0">
                <a:solidFill>
                  <a:srgbClr val="006600"/>
                </a:solidFill>
                <a:latin typeface="Arial" panose="020B0604020202020204" pitchFamily="34" charset="0"/>
                <a:cs typeface="Arial" panose="020B0604020202020204" pitchFamily="34" charset="0"/>
              </a:rPr>
              <a:t>Candidate thresholds are</a:t>
            </a:r>
            <a:r>
              <a:rPr lang="zh-CN" altLang="en-US" sz="2200" dirty="0">
                <a:solidFill>
                  <a:srgbClr val="006600"/>
                </a:solidFill>
                <a:latin typeface="Arial" panose="020B0604020202020204" pitchFamily="34" charset="0"/>
                <a:cs typeface="Arial" panose="020B0604020202020204" pitchFamily="34" charset="0"/>
              </a:rPr>
              <a:t> </a:t>
            </a:r>
            <a:r>
              <a:rPr lang="en-US" sz="2200" dirty="0">
                <a:solidFill>
                  <a:srgbClr val="006600"/>
                </a:solidFill>
                <a:latin typeface="Arial" panose="020B0604020202020204" pitchFamily="34" charset="0"/>
                <a:cs typeface="Arial" panose="020B0604020202020204" pitchFamily="34" charset="0"/>
              </a:rPr>
              <a:t>values evenly distributed between the lower and upper bound.</a:t>
            </a:r>
          </a:p>
        </p:txBody>
      </p:sp>
    </p:spTree>
    <p:extLst>
      <p:ext uri="{BB962C8B-B14F-4D97-AF65-F5344CB8AC3E}">
        <p14:creationId xmlns:p14="http://schemas.microsoft.com/office/powerpoint/2010/main" val="11091215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22FD9D-6F8D-45B0-84AD-319DBA0F4E77}"/>
              </a:ext>
            </a:extLst>
          </p:cNvPr>
          <p:cNvPicPr>
            <a:picLocks noChangeAspect="1"/>
          </p:cNvPicPr>
          <p:nvPr/>
        </p:nvPicPr>
        <p:blipFill>
          <a:blip r:embed="rId2"/>
          <a:stretch>
            <a:fillRect/>
          </a:stretch>
        </p:blipFill>
        <p:spPr>
          <a:xfrm>
            <a:off x="0" y="587829"/>
            <a:ext cx="9144000" cy="6172200"/>
          </a:xfrm>
          <a:prstGeom prst="rect">
            <a:avLst/>
          </a:prstGeom>
        </p:spPr>
      </p:pic>
      <p:sp>
        <p:nvSpPr>
          <p:cNvPr id="4" name="Rectangle 3">
            <a:extLst>
              <a:ext uri="{FF2B5EF4-FFF2-40B4-BE49-F238E27FC236}">
                <a16:creationId xmlns:a16="http://schemas.microsoft.com/office/drawing/2014/main" id="{798A6AD3-1FC8-4F64-AC5E-60DA354B2E16}"/>
              </a:ext>
            </a:extLst>
          </p:cNvPr>
          <p:cNvSpPr/>
          <p:nvPr/>
        </p:nvSpPr>
        <p:spPr>
          <a:xfrm>
            <a:off x="304800" y="218497"/>
            <a:ext cx="3489097" cy="369332"/>
          </a:xfrm>
          <a:prstGeom prst="rect">
            <a:avLst/>
          </a:prstGeom>
        </p:spPr>
        <p:txBody>
          <a:bodyPr wrap="none">
            <a:spAutoFit/>
          </a:bodyPr>
          <a:lstStyle/>
          <a:p>
            <a:r>
              <a:rPr lang="en-US" dirty="0">
                <a:solidFill>
                  <a:srgbClr val="006600"/>
                </a:solidFill>
                <a:latin typeface="Arial" panose="020B0604020202020204" pitchFamily="34" charset="0"/>
                <a:cs typeface="Arial" panose="020B0604020202020204" pitchFamily="34" charset="0"/>
              </a:rPr>
              <a:t>Candidate Thresholds selected: </a:t>
            </a:r>
          </a:p>
        </p:txBody>
      </p:sp>
    </p:spTree>
    <p:extLst>
      <p:ext uri="{BB962C8B-B14F-4D97-AF65-F5344CB8AC3E}">
        <p14:creationId xmlns:p14="http://schemas.microsoft.com/office/powerpoint/2010/main" val="4153758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solidFill>
                  <a:srgbClr val="008000"/>
                </a:solidFill>
              </a:rPr>
              <a:t>Introduction</a:t>
            </a:r>
            <a:endParaRPr lang="en-US" dirty="0"/>
          </a:p>
        </p:txBody>
      </p:sp>
      <p:sp>
        <p:nvSpPr>
          <p:cNvPr id="3" name="Content Placeholder 2"/>
          <p:cNvSpPr txBox="1">
            <a:spLocks/>
          </p:cNvSpPr>
          <p:nvPr/>
        </p:nvSpPr>
        <p:spPr>
          <a:xfrm>
            <a:off x="457200" y="1295401"/>
            <a:ext cx="8229600" cy="4953000"/>
          </a:xfrm>
          <a:prstGeom prst="rect">
            <a:avLst/>
          </a:prstGeom>
        </p:spPr>
        <p:txBody>
          <a:bodyPr>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1" i="1" u="sng" strike="noStrike" kern="1200" cap="none" spc="0" normalizeH="0" noProof="0" dirty="0">
              <a:ln>
                <a:noFill/>
              </a:ln>
              <a:solidFill>
                <a:srgbClr val="00703C"/>
              </a:solidFill>
              <a:effectLst/>
              <a:uLnTx/>
              <a:uFillTx/>
              <a:latin typeface="Arial" pitchFamily="34" charset="0"/>
              <a:cs typeface="Arial" pitchFamily="34" charset="0"/>
            </a:endParaRPr>
          </a:p>
          <a:p>
            <a:pPr marL="342900"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sym typeface="Wingdings"/>
              </a:rPr>
              <a:t>ALL subtypes</a:t>
            </a:r>
          </a:p>
          <a:p>
            <a:pPr marL="800100" lvl="1"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sym typeface="Wingdings"/>
              </a:rPr>
              <a:t>B-cell ALL</a:t>
            </a:r>
          </a:p>
          <a:p>
            <a:pPr marL="1257300" lvl="2"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sym typeface="Wingdings"/>
              </a:rPr>
              <a:t>Early pre-B (pro-B) ALL 10%</a:t>
            </a:r>
          </a:p>
          <a:p>
            <a:pPr marL="1257300" lvl="2"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sym typeface="Wingdings"/>
              </a:rPr>
              <a:t>Common ALL 50%</a:t>
            </a:r>
          </a:p>
          <a:p>
            <a:pPr marL="1257300" lvl="2"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sym typeface="Wingdings"/>
              </a:rPr>
              <a:t>Pre-B ALL 10%</a:t>
            </a:r>
          </a:p>
          <a:p>
            <a:pPr marL="1257300" lvl="2"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sym typeface="Wingdings"/>
              </a:rPr>
              <a:t>Mature B-cell ALL (</a:t>
            </a:r>
            <a:r>
              <a:rPr lang="en-US" sz="2200" dirty="0" err="1">
                <a:solidFill>
                  <a:srgbClr val="00703C"/>
                </a:solidFill>
                <a:latin typeface="Arial" pitchFamily="34" charset="0"/>
                <a:cs typeface="Arial" pitchFamily="34" charset="0"/>
                <a:sym typeface="Wingdings"/>
              </a:rPr>
              <a:t>Burkitt</a:t>
            </a:r>
            <a:r>
              <a:rPr lang="en-US" sz="2200" dirty="0">
                <a:solidFill>
                  <a:srgbClr val="00703C"/>
                </a:solidFill>
                <a:latin typeface="Arial" pitchFamily="34" charset="0"/>
                <a:cs typeface="Arial" pitchFamily="34" charset="0"/>
                <a:sym typeface="Wingdings"/>
              </a:rPr>
              <a:t> leukemia) 4%</a:t>
            </a:r>
          </a:p>
          <a:p>
            <a:pPr marL="800100" lvl="1"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sym typeface="Wingdings"/>
              </a:rPr>
              <a:t>T-cell ALL</a:t>
            </a:r>
          </a:p>
          <a:p>
            <a:pPr marL="1257300" lvl="2"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sym typeface="Wingdings"/>
              </a:rPr>
              <a:t>Pre-T ALL 5-10%</a:t>
            </a:r>
          </a:p>
          <a:p>
            <a:pPr marL="1257300" lvl="2"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sym typeface="Wingdings"/>
              </a:rPr>
              <a:t>Mature T-cell ALL 15-20%</a:t>
            </a: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1700" dirty="0">
              <a:solidFill>
                <a:srgbClr val="00703C"/>
              </a:solidFill>
              <a:latin typeface="Arial" pitchFamily="34" charset="0"/>
              <a:cs typeface="Arial" pitchFamily="34" charset="0"/>
            </a:endParaRPr>
          </a:p>
        </p:txBody>
      </p:sp>
    </p:spTree>
    <p:extLst>
      <p:ext uri="{BB962C8B-B14F-4D97-AF65-F5344CB8AC3E}">
        <p14:creationId xmlns:p14="http://schemas.microsoft.com/office/powerpoint/2010/main" val="13031535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US" altLang="zh-CN" dirty="0"/>
              <a:t>Results</a:t>
            </a:r>
            <a:endParaRPr lang="en-US" dirty="0"/>
          </a:p>
        </p:txBody>
      </p:sp>
      <p:sp>
        <p:nvSpPr>
          <p:cNvPr id="3" name="TextBox 2">
            <a:extLst>
              <a:ext uri="{FF2B5EF4-FFF2-40B4-BE49-F238E27FC236}">
                <a16:creationId xmlns:a16="http://schemas.microsoft.com/office/drawing/2014/main" id="{DCD37691-5C17-40CF-84B0-043A30816183}"/>
              </a:ext>
            </a:extLst>
          </p:cNvPr>
          <p:cNvSpPr txBox="1"/>
          <p:nvPr/>
        </p:nvSpPr>
        <p:spPr>
          <a:xfrm>
            <a:off x="228600" y="1143000"/>
            <a:ext cx="8763000" cy="4493538"/>
          </a:xfrm>
          <a:prstGeom prst="rect">
            <a:avLst/>
          </a:prstGeom>
          <a:noFill/>
        </p:spPr>
        <p:txBody>
          <a:bodyPr wrap="square" rtlCol="0">
            <a:spAutoFit/>
          </a:bodyPr>
          <a:lstStyle/>
          <a:p>
            <a:pPr algn="just"/>
            <a:r>
              <a:rPr lang="en-US" sz="2200" b="1" u="sng" dirty="0">
                <a:solidFill>
                  <a:srgbClr val="006600"/>
                </a:solidFill>
                <a:latin typeface="Arial" panose="020B0604020202020204" pitchFamily="34" charset="0"/>
                <a:cs typeface="Arial" panose="020B0604020202020204" pitchFamily="34" charset="0"/>
              </a:rPr>
              <a:t>4.Perform PCA and build cox proportional hazard model.</a:t>
            </a:r>
          </a:p>
          <a:p>
            <a:pPr algn="just"/>
            <a:endParaRPr lang="en-US" sz="2200" dirty="0">
              <a:solidFill>
                <a:srgbClr val="0066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altLang="zh-CN" sz="2200" dirty="0">
                <a:solidFill>
                  <a:srgbClr val="006600"/>
                </a:solidFill>
                <a:latin typeface="Arial" panose="020B0604020202020204" pitchFamily="34" charset="0"/>
                <a:cs typeface="Arial" panose="020B0604020202020204" pitchFamily="34" charset="0"/>
              </a:rPr>
              <a:t>We generated the first principal component score w for each patients in the test dataset, which is based on the PCA model in the train dataset. </a:t>
            </a:r>
          </a:p>
          <a:p>
            <a:pPr marL="342900" indent="-342900">
              <a:buFont typeface="Arial" panose="020B0604020202020204" pitchFamily="34" charset="0"/>
              <a:buChar char="•"/>
            </a:pPr>
            <a:endParaRPr lang="en-US" altLang="zh-CN" sz="2200" dirty="0">
              <a:solidFill>
                <a:srgbClr val="0066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altLang="zh-CN" sz="2200" dirty="0">
                <a:solidFill>
                  <a:srgbClr val="006600"/>
                </a:solidFill>
                <a:latin typeface="Arial" panose="020B0604020202020204" pitchFamily="34" charset="0"/>
                <a:cs typeface="Arial" panose="020B0604020202020204" pitchFamily="34" charset="0"/>
              </a:rPr>
              <a:t>We get the survival data by combine </a:t>
            </a:r>
            <a:r>
              <a:rPr lang="en-US" altLang="zh-CN" sz="2200" dirty="0" err="1">
                <a:solidFill>
                  <a:srgbClr val="006600"/>
                </a:solidFill>
                <a:latin typeface="Arial" panose="020B0604020202020204" pitchFamily="34" charset="0"/>
                <a:cs typeface="Arial" panose="020B0604020202020204" pitchFamily="34" charset="0"/>
              </a:rPr>
              <a:t>event_free_suvival_time</a:t>
            </a:r>
            <a:r>
              <a:rPr lang="en-US" altLang="zh-CN" sz="2200" dirty="0">
                <a:solidFill>
                  <a:srgbClr val="006600"/>
                </a:solidFill>
                <a:latin typeface="Arial" panose="020B0604020202020204" pitchFamily="34" charset="0"/>
                <a:cs typeface="Arial" panose="020B0604020202020204" pitchFamily="34" charset="0"/>
              </a:rPr>
              <a:t>, relapse, w together. </a:t>
            </a:r>
          </a:p>
          <a:p>
            <a:pPr marL="342900" indent="-342900">
              <a:buFont typeface="Arial" panose="020B0604020202020204" pitchFamily="34" charset="0"/>
              <a:buChar char="•"/>
            </a:pPr>
            <a:endParaRPr lang="en-US" altLang="zh-CN" sz="2200" dirty="0">
              <a:solidFill>
                <a:srgbClr val="0066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altLang="zh-CN" sz="2200" dirty="0">
                <a:solidFill>
                  <a:srgbClr val="006600"/>
                </a:solidFill>
                <a:latin typeface="Arial" panose="020B0604020202020204" pitchFamily="34" charset="0"/>
                <a:cs typeface="Arial" panose="020B0604020202020204" pitchFamily="34" charset="0"/>
              </a:rPr>
              <a:t>In total we have 20(#thresholds)*5(#</a:t>
            </a:r>
            <a:r>
              <a:rPr lang="en-US" altLang="zh-CN" sz="2200" dirty="0" err="1">
                <a:solidFill>
                  <a:srgbClr val="006600"/>
                </a:solidFill>
                <a:latin typeface="Arial" panose="020B0604020202020204" pitchFamily="34" charset="0"/>
                <a:cs typeface="Arial" panose="020B0604020202020204" pitchFamily="34" charset="0"/>
              </a:rPr>
              <a:t>cv_folds</a:t>
            </a:r>
            <a:r>
              <a:rPr lang="en-US" altLang="zh-CN" sz="2200" dirty="0">
                <a:solidFill>
                  <a:srgbClr val="006600"/>
                </a:solidFill>
                <a:latin typeface="Arial" panose="020B0604020202020204" pitchFamily="34" charset="0"/>
                <a:cs typeface="Arial" panose="020B0604020202020204" pitchFamily="34" charset="0"/>
              </a:rPr>
              <a:t>)= 100 files for building cox proportional hazard model in  R by using </a:t>
            </a:r>
            <a:r>
              <a:rPr lang="en-US" altLang="zh-CN" sz="2200" dirty="0" err="1">
                <a:solidFill>
                  <a:srgbClr val="006600"/>
                </a:solidFill>
                <a:latin typeface="Arial" panose="020B0604020202020204" pitchFamily="34" charset="0"/>
                <a:cs typeface="Arial" panose="020B0604020202020204" pitchFamily="34" charset="0"/>
              </a:rPr>
              <a:t>coxph</a:t>
            </a:r>
            <a:r>
              <a:rPr lang="en-US" altLang="zh-CN" sz="2200" dirty="0">
                <a:solidFill>
                  <a:srgbClr val="006600"/>
                </a:solidFill>
                <a:latin typeface="Arial" panose="020B0604020202020204" pitchFamily="34" charset="0"/>
                <a:cs typeface="Arial" panose="020B0604020202020204" pitchFamily="34" charset="0"/>
              </a:rPr>
              <a:t>() packages. </a:t>
            </a:r>
          </a:p>
          <a:p>
            <a:endParaRPr lang="en-US" sz="2200" dirty="0">
              <a:solidFill>
                <a:srgbClr val="0066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021101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29" y="0"/>
            <a:ext cx="9144000" cy="1143000"/>
          </a:xfrm>
        </p:spPr>
        <p:txBody>
          <a:bodyPr/>
          <a:lstStyle/>
          <a:p>
            <a:r>
              <a:rPr lang="en-US" dirty="0"/>
              <a:t>Midterm Result Problems </a:t>
            </a:r>
          </a:p>
        </p:txBody>
      </p:sp>
      <p:sp>
        <p:nvSpPr>
          <p:cNvPr id="3" name="TextBox 2">
            <a:extLst>
              <a:ext uri="{FF2B5EF4-FFF2-40B4-BE49-F238E27FC236}">
                <a16:creationId xmlns:a16="http://schemas.microsoft.com/office/drawing/2014/main" id="{DCD37691-5C17-40CF-84B0-043A30816183}"/>
              </a:ext>
            </a:extLst>
          </p:cNvPr>
          <p:cNvSpPr txBox="1"/>
          <p:nvPr/>
        </p:nvSpPr>
        <p:spPr>
          <a:xfrm>
            <a:off x="161471" y="990600"/>
            <a:ext cx="8763000" cy="3477875"/>
          </a:xfrm>
          <a:prstGeom prst="rect">
            <a:avLst/>
          </a:prstGeom>
          <a:noFill/>
        </p:spPr>
        <p:txBody>
          <a:bodyPr wrap="square" rtlCol="0">
            <a:spAutoFit/>
          </a:bodyPr>
          <a:lstStyle/>
          <a:p>
            <a:r>
              <a:rPr lang="en-US" sz="2200" b="1" u="sng" dirty="0">
                <a:solidFill>
                  <a:srgbClr val="006600"/>
                </a:solidFill>
                <a:latin typeface="Arial" panose="020B0604020202020204" pitchFamily="34" charset="0"/>
                <a:cs typeface="Arial" panose="020B0604020202020204" pitchFamily="34" charset="0"/>
              </a:rPr>
              <a:t>1.Top ranked genes based on Cox-score differs from Kang’s paper</a:t>
            </a:r>
          </a:p>
          <a:p>
            <a:pPr marL="342900" indent="-342900">
              <a:buFont typeface="Arial"/>
              <a:buChar char="•"/>
            </a:pPr>
            <a:endParaRPr lang="en-US" sz="2200" b="1" u="sng" dirty="0">
              <a:solidFill>
                <a:srgbClr val="006600"/>
              </a:solidFill>
              <a:latin typeface="Arial" panose="020B0604020202020204" pitchFamily="34" charset="0"/>
              <a:cs typeface="Arial" panose="020B0604020202020204" pitchFamily="34" charset="0"/>
            </a:endParaRPr>
          </a:p>
          <a:p>
            <a:r>
              <a:rPr lang="en-US" sz="2200" b="1" dirty="0">
                <a:solidFill>
                  <a:srgbClr val="006600"/>
                </a:solidFill>
                <a:latin typeface="Arial" panose="020B0604020202020204" pitchFamily="34" charset="0"/>
                <a:cs typeface="Arial" panose="020B0604020202020204" pitchFamily="34" charset="0"/>
              </a:rPr>
              <a:t>     </a:t>
            </a:r>
            <a:r>
              <a:rPr lang="en-US" sz="2200" dirty="0">
                <a:solidFill>
                  <a:srgbClr val="006600"/>
                </a:solidFill>
                <a:latin typeface="Arial" panose="020B0604020202020204" pitchFamily="34" charset="0"/>
                <a:cs typeface="Arial" panose="020B0604020202020204" pitchFamily="34" charset="0"/>
              </a:rPr>
              <a:t>Kang’s paper selected 32 genes with the highest absolute cox-score value.  The 32 genes are totally different from the top ranked 32 genes from our model (</a:t>
            </a:r>
            <a:r>
              <a:rPr lang="en-US" sz="2200" b="1" dirty="0">
                <a:solidFill>
                  <a:srgbClr val="006600"/>
                </a:solidFill>
                <a:latin typeface="Arial" panose="020B0604020202020204" pitchFamily="34" charset="0"/>
                <a:cs typeface="Arial" panose="020B0604020202020204" pitchFamily="34" charset="0"/>
              </a:rPr>
              <a:t>no overlapping! But if we randomly select genes, the probability of no overlapping for 32 top genes is about 95.26%</a:t>
            </a:r>
            <a:r>
              <a:rPr lang="en-US" sz="2200" dirty="0">
                <a:solidFill>
                  <a:srgbClr val="006600"/>
                </a:solidFill>
                <a:latin typeface="Arial" panose="020B0604020202020204" pitchFamily="34" charset="0"/>
                <a:cs typeface="Arial" panose="020B0604020202020204" pitchFamily="34" charset="0"/>
              </a:rPr>
              <a:t> )</a:t>
            </a:r>
          </a:p>
          <a:p>
            <a:endParaRPr lang="en-US" sz="2200" dirty="0">
              <a:solidFill>
                <a:srgbClr val="006600"/>
              </a:solidFill>
              <a:latin typeface="Arial" panose="020B0604020202020204" pitchFamily="34" charset="0"/>
              <a:cs typeface="Arial" panose="020B0604020202020204" pitchFamily="34" charset="0"/>
            </a:endParaRPr>
          </a:p>
          <a:p>
            <a:endParaRPr lang="en-US" sz="2200" u="sng" dirty="0">
              <a:solidFill>
                <a:srgbClr val="006600"/>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2819400" y="3733800"/>
            <a:ext cx="3365500" cy="2819400"/>
          </a:xfrm>
          <a:prstGeom prst="rect">
            <a:avLst/>
          </a:prstGeom>
        </p:spPr>
      </p:pic>
    </p:spTree>
    <p:extLst>
      <p:ext uri="{BB962C8B-B14F-4D97-AF65-F5344CB8AC3E}">
        <p14:creationId xmlns:p14="http://schemas.microsoft.com/office/powerpoint/2010/main" val="22767099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9" y="170543"/>
            <a:ext cx="9144000" cy="972457"/>
          </a:xfrm>
        </p:spPr>
        <p:txBody>
          <a:bodyPr/>
          <a:lstStyle/>
          <a:p>
            <a:r>
              <a:rPr lang="en-US" dirty="0"/>
              <a:t>Midterm Result Problems </a:t>
            </a:r>
          </a:p>
        </p:txBody>
      </p:sp>
      <p:sp>
        <p:nvSpPr>
          <p:cNvPr id="3" name="TextBox 2">
            <a:extLst>
              <a:ext uri="{FF2B5EF4-FFF2-40B4-BE49-F238E27FC236}">
                <a16:creationId xmlns:a16="http://schemas.microsoft.com/office/drawing/2014/main" id="{DCD37691-5C17-40CF-84B0-043A30816183}"/>
              </a:ext>
            </a:extLst>
          </p:cNvPr>
          <p:cNvSpPr txBox="1"/>
          <p:nvPr/>
        </p:nvSpPr>
        <p:spPr>
          <a:xfrm>
            <a:off x="190500" y="1295400"/>
            <a:ext cx="8763000" cy="1107996"/>
          </a:xfrm>
          <a:prstGeom prst="rect">
            <a:avLst/>
          </a:prstGeom>
          <a:noFill/>
        </p:spPr>
        <p:txBody>
          <a:bodyPr wrap="square" rtlCol="0">
            <a:spAutoFit/>
          </a:bodyPr>
          <a:lstStyle/>
          <a:p>
            <a:r>
              <a:rPr lang="en-US" sz="2200" b="1" u="sng" dirty="0">
                <a:solidFill>
                  <a:srgbClr val="006600"/>
                </a:solidFill>
                <a:latin typeface="Arial" panose="020B0604020202020204" pitchFamily="34" charset="0"/>
                <a:cs typeface="Arial" panose="020B0604020202020204" pitchFamily="34" charset="0"/>
              </a:rPr>
              <a:t>2. The cox proportional hazard model is Not significant!</a:t>
            </a:r>
          </a:p>
          <a:p>
            <a:pPr marL="342900" indent="-342900">
              <a:buFont typeface="Arial"/>
              <a:buChar char="•"/>
            </a:pPr>
            <a:endParaRPr lang="en-US" sz="2200" b="1" u="sng" dirty="0">
              <a:solidFill>
                <a:srgbClr val="006600"/>
              </a:solidFill>
              <a:latin typeface="Arial" panose="020B0604020202020204" pitchFamily="34" charset="0"/>
              <a:cs typeface="Arial" panose="020B0604020202020204" pitchFamily="34" charset="0"/>
            </a:endParaRPr>
          </a:p>
          <a:p>
            <a:r>
              <a:rPr lang="en-US" sz="2200" b="1" dirty="0">
                <a:solidFill>
                  <a:srgbClr val="006600"/>
                </a:solidFill>
                <a:latin typeface="Arial" panose="020B0604020202020204" pitchFamily="34" charset="0"/>
                <a:cs typeface="Arial" panose="020B0604020202020204" pitchFamily="34" charset="0"/>
              </a:rPr>
              <a:t>     </a:t>
            </a:r>
            <a:endParaRPr lang="en-US" sz="2200" u="sng" dirty="0">
              <a:solidFill>
                <a:srgbClr val="006600"/>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457200" y="1828800"/>
            <a:ext cx="8452104" cy="4495800"/>
          </a:xfrm>
          <a:prstGeom prst="rect">
            <a:avLst/>
          </a:prstGeom>
        </p:spPr>
      </p:pic>
    </p:spTree>
    <p:extLst>
      <p:ext uri="{BB962C8B-B14F-4D97-AF65-F5344CB8AC3E}">
        <p14:creationId xmlns:p14="http://schemas.microsoft.com/office/powerpoint/2010/main" val="3547552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9" y="170543"/>
            <a:ext cx="9144000" cy="972457"/>
          </a:xfrm>
        </p:spPr>
        <p:txBody>
          <a:bodyPr/>
          <a:lstStyle/>
          <a:p>
            <a:r>
              <a:rPr lang="en-US" dirty="0"/>
              <a:t>Possible Reasons</a:t>
            </a:r>
          </a:p>
        </p:txBody>
      </p:sp>
      <p:sp>
        <p:nvSpPr>
          <p:cNvPr id="3" name="TextBox 2">
            <a:extLst>
              <a:ext uri="{FF2B5EF4-FFF2-40B4-BE49-F238E27FC236}">
                <a16:creationId xmlns:a16="http://schemas.microsoft.com/office/drawing/2014/main" id="{DCD37691-5C17-40CF-84B0-043A30816183}"/>
              </a:ext>
            </a:extLst>
          </p:cNvPr>
          <p:cNvSpPr txBox="1"/>
          <p:nvPr/>
        </p:nvSpPr>
        <p:spPr>
          <a:xfrm>
            <a:off x="304800" y="1143000"/>
            <a:ext cx="8763000" cy="5170646"/>
          </a:xfrm>
          <a:prstGeom prst="rect">
            <a:avLst/>
          </a:prstGeom>
          <a:noFill/>
        </p:spPr>
        <p:txBody>
          <a:bodyPr wrap="square" rtlCol="0">
            <a:spAutoFit/>
          </a:bodyPr>
          <a:lstStyle/>
          <a:p>
            <a:r>
              <a:rPr lang="en-US" sz="2200" b="1" u="sng" dirty="0">
                <a:solidFill>
                  <a:srgbClr val="006600"/>
                </a:solidFill>
                <a:latin typeface="Arial" panose="020B0604020202020204" pitchFamily="34" charset="0"/>
                <a:cs typeface="Arial" panose="020B0604020202020204" pitchFamily="34" charset="0"/>
              </a:rPr>
              <a:t>Main Reason:</a:t>
            </a:r>
          </a:p>
          <a:p>
            <a:endParaRPr lang="en-US" sz="2200" b="1" u="sng" dirty="0">
              <a:solidFill>
                <a:srgbClr val="006600"/>
              </a:solidFill>
              <a:latin typeface="Arial" panose="020B0604020202020204" pitchFamily="34" charset="0"/>
              <a:cs typeface="Arial" panose="020B0604020202020204" pitchFamily="34" charset="0"/>
            </a:endParaRPr>
          </a:p>
          <a:p>
            <a:pPr marL="457200" indent="-457200">
              <a:buAutoNum type="arabicPeriod"/>
            </a:pPr>
            <a:r>
              <a:rPr lang="en-US" sz="2200" dirty="0">
                <a:solidFill>
                  <a:srgbClr val="006600"/>
                </a:solidFill>
                <a:latin typeface="Arial" panose="020B0604020202020204" pitchFamily="34" charset="0"/>
                <a:cs typeface="Arial" panose="020B0604020202020204" pitchFamily="34" charset="0"/>
              </a:rPr>
              <a:t>From their paper, </a:t>
            </a:r>
            <a:r>
              <a:rPr lang="en-US" sz="2200" u="sng" dirty="0">
                <a:solidFill>
                  <a:srgbClr val="006600"/>
                </a:solidFill>
                <a:latin typeface="Arial" panose="020B0604020202020204" pitchFamily="34" charset="0"/>
                <a:cs typeface="Arial" panose="020B0604020202020204" pitchFamily="34" charset="0"/>
              </a:rPr>
              <a:t>the definition of Relapse free survival (RFS) is not clear</a:t>
            </a:r>
            <a:r>
              <a:rPr lang="en-US" sz="2200" dirty="0">
                <a:solidFill>
                  <a:srgbClr val="006600"/>
                </a:solidFill>
                <a:latin typeface="Arial" panose="020B0604020202020204" pitchFamily="34" charset="0"/>
                <a:cs typeface="Arial" panose="020B0604020202020204" pitchFamily="34" charset="0"/>
              </a:rPr>
              <a:t>. To get survival rate for some events, we need to define the events. </a:t>
            </a:r>
          </a:p>
          <a:p>
            <a:endParaRPr lang="en-US" sz="2200" dirty="0">
              <a:solidFill>
                <a:srgbClr val="0066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200" dirty="0">
                <a:solidFill>
                  <a:srgbClr val="006600"/>
                </a:solidFill>
                <a:latin typeface="Arial" panose="020B0604020202020204" pitchFamily="34" charset="0"/>
                <a:cs typeface="Arial" panose="020B0604020202020204" pitchFamily="34" charset="0"/>
              </a:rPr>
              <a:t>In the dataset we use it has four conditions: relapse, death, censored and SMN.  They have three vital Status: Alive, death, unknown.</a:t>
            </a:r>
          </a:p>
          <a:p>
            <a:pPr marL="342900" indent="-342900">
              <a:buFont typeface="Arial" panose="020B0604020202020204" pitchFamily="34" charset="0"/>
              <a:buChar char="•"/>
            </a:pPr>
            <a:endParaRPr lang="en-US" sz="2200" dirty="0">
              <a:solidFill>
                <a:srgbClr val="0066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200" dirty="0">
                <a:solidFill>
                  <a:srgbClr val="006600"/>
                </a:solidFill>
                <a:latin typeface="Arial" panose="020B0604020202020204" pitchFamily="34" charset="0"/>
                <a:cs typeface="Arial" panose="020B0604020202020204" pitchFamily="34" charset="0"/>
              </a:rPr>
              <a:t>To simplify the model at this stage, we consider death as events, because for those who’s first event is relapse have high chance to be observed death later on.</a:t>
            </a:r>
            <a:endParaRPr lang="en-US" sz="2200" dirty="0">
              <a:solidFill>
                <a:srgbClr val="FF0000"/>
              </a:solidFill>
              <a:latin typeface="Arial" panose="020B0604020202020204" pitchFamily="34" charset="0"/>
              <a:cs typeface="Arial" panose="020B0604020202020204" pitchFamily="34" charset="0"/>
            </a:endParaRPr>
          </a:p>
          <a:p>
            <a:r>
              <a:rPr lang="en-US" sz="2200" b="1" dirty="0">
                <a:solidFill>
                  <a:srgbClr val="006600"/>
                </a:solidFill>
                <a:latin typeface="Arial" panose="020B0604020202020204" pitchFamily="34" charset="0"/>
                <a:cs typeface="Arial" panose="020B0604020202020204" pitchFamily="34" charset="0"/>
              </a:rPr>
              <a:t>     </a:t>
            </a:r>
          </a:p>
          <a:p>
            <a:endParaRPr lang="en-US" sz="2200" u="sng" dirty="0">
              <a:solidFill>
                <a:srgbClr val="0066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088730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9" y="170543"/>
            <a:ext cx="9144000" cy="972457"/>
          </a:xfrm>
        </p:spPr>
        <p:txBody>
          <a:bodyPr/>
          <a:lstStyle/>
          <a:p>
            <a:r>
              <a:rPr lang="en-US" dirty="0"/>
              <a:t>Possible Reasons</a:t>
            </a:r>
          </a:p>
        </p:txBody>
      </p:sp>
      <p:sp>
        <p:nvSpPr>
          <p:cNvPr id="3" name="TextBox 2">
            <a:extLst>
              <a:ext uri="{FF2B5EF4-FFF2-40B4-BE49-F238E27FC236}">
                <a16:creationId xmlns:a16="http://schemas.microsoft.com/office/drawing/2014/main" id="{DCD37691-5C17-40CF-84B0-043A30816183}"/>
              </a:ext>
            </a:extLst>
          </p:cNvPr>
          <p:cNvSpPr txBox="1"/>
          <p:nvPr/>
        </p:nvSpPr>
        <p:spPr>
          <a:xfrm>
            <a:off x="304800" y="1143000"/>
            <a:ext cx="8763000" cy="4154984"/>
          </a:xfrm>
          <a:prstGeom prst="rect">
            <a:avLst/>
          </a:prstGeom>
          <a:noFill/>
        </p:spPr>
        <p:txBody>
          <a:bodyPr wrap="square" rtlCol="0">
            <a:spAutoFit/>
          </a:bodyPr>
          <a:lstStyle/>
          <a:p>
            <a:r>
              <a:rPr lang="en-US" sz="2200" b="1" u="sng" dirty="0">
                <a:solidFill>
                  <a:srgbClr val="006600"/>
                </a:solidFill>
                <a:latin typeface="Arial" panose="020B0604020202020204" pitchFamily="34" charset="0"/>
                <a:cs typeface="Arial" panose="020B0604020202020204" pitchFamily="34" charset="0"/>
              </a:rPr>
              <a:t>Other possible reasons:</a:t>
            </a:r>
          </a:p>
          <a:p>
            <a:endParaRPr lang="en-US" sz="2200" b="1" u="sng" dirty="0">
              <a:solidFill>
                <a:srgbClr val="006600"/>
              </a:solidFill>
              <a:latin typeface="Arial" panose="020B0604020202020204" pitchFamily="34" charset="0"/>
              <a:cs typeface="Arial" panose="020B0604020202020204" pitchFamily="34" charset="0"/>
            </a:endParaRPr>
          </a:p>
          <a:p>
            <a:pPr marL="457200" indent="-457200">
              <a:buFont typeface="+mj-lt"/>
              <a:buAutoNum type="arabicPeriod" startAt="2"/>
            </a:pPr>
            <a:r>
              <a:rPr lang="en-US" sz="2200" u="sng" dirty="0">
                <a:solidFill>
                  <a:srgbClr val="006600"/>
                </a:solidFill>
                <a:latin typeface="Arial" panose="020B0604020202020204" pitchFamily="34" charset="0"/>
                <a:cs typeface="Arial" panose="020B0604020202020204" pitchFamily="34" charset="0"/>
              </a:rPr>
              <a:t>Different normalization method </a:t>
            </a:r>
            <a:r>
              <a:rPr lang="en-US" sz="2200" dirty="0">
                <a:solidFill>
                  <a:srgbClr val="006600"/>
                </a:solidFill>
                <a:latin typeface="Arial" panose="020B0604020202020204" pitchFamily="34" charset="0"/>
                <a:cs typeface="Arial" panose="020B0604020202020204" pitchFamily="34" charset="0"/>
              </a:rPr>
              <a:t>(this would be a minor issue, because when calculating cox-score, the bias would be cancelled off by the quotient)</a:t>
            </a:r>
          </a:p>
          <a:p>
            <a:pPr marL="457200" indent="-457200">
              <a:buFont typeface="+mj-lt"/>
              <a:buAutoNum type="arabicPeriod" startAt="2"/>
            </a:pPr>
            <a:endParaRPr lang="en-US" sz="2200" u="sng" dirty="0">
              <a:solidFill>
                <a:srgbClr val="006600"/>
              </a:solidFill>
              <a:latin typeface="Arial" panose="020B0604020202020204" pitchFamily="34" charset="0"/>
              <a:cs typeface="Arial" panose="020B0604020202020204" pitchFamily="34" charset="0"/>
            </a:endParaRPr>
          </a:p>
          <a:p>
            <a:pPr marL="457200" indent="-457200">
              <a:buFont typeface="+mj-lt"/>
              <a:buAutoNum type="arabicPeriod" startAt="2"/>
            </a:pPr>
            <a:r>
              <a:rPr lang="en-US" sz="2200" u="sng" dirty="0">
                <a:solidFill>
                  <a:srgbClr val="006600"/>
                </a:solidFill>
                <a:latin typeface="Arial" panose="020B0604020202020204" pitchFamily="34" charset="0"/>
                <a:cs typeface="Arial" panose="020B0604020202020204" pitchFamily="34" charset="0"/>
              </a:rPr>
              <a:t>Different filters</a:t>
            </a:r>
            <a:r>
              <a:rPr lang="en-US" sz="2200" dirty="0">
                <a:solidFill>
                  <a:srgbClr val="006600"/>
                </a:solidFill>
                <a:latin typeface="Arial" panose="020B0604020202020204" pitchFamily="34" charset="0"/>
                <a:cs typeface="Arial" panose="020B0604020202020204" pitchFamily="34" charset="0"/>
              </a:rPr>
              <a:t>, Kang et al filtered out the probe set that were present in less than 50% of the samples. We filtered out the probes with features exhibiting little variation, or consistently low signal across the samples.</a:t>
            </a:r>
            <a:endParaRPr lang="en-US" sz="2400" dirty="0"/>
          </a:p>
          <a:p>
            <a:r>
              <a:rPr lang="en-US" sz="2200" b="1" dirty="0">
                <a:solidFill>
                  <a:srgbClr val="006600"/>
                </a:solidFill>
                <a:latin typeface="Arial" panose="020B0604020202020204" pitchFamily="34" charset="0"/>
                <a:cs typeface="Arial" panose="020B0604020202020204" pitchFamily="34" charset="0"/>
              </a:rPr>
              <a:t>     </a:t>
            </a:r>
          </a:p>
          <a:p>
            <a:endParaRPr lang="en-US" sz="2200" u="sng" dirty="0">
              <a:solidFill>
                <a:srgbClr val="0066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212066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9" y="170543"/>
            <a:ext cx="9144000" cy="972457"/>
          </a:xfrm>
        </p:spPr>
        <p:txBody>
          <a:bodyPr/>
          <a:lstStyle/>
          <a:p>
            <a:r>
              <a:rPr lang="en-US" dirty="0"/>
              <a:t>S</a:t>
            </a:r>
            <a:r>
              <a:rPr lang="en-US" altLang="zh-CN" dirty="0"/>
              <a:t>olutions</a:t>
            </a:r>
            <a:endParaRPr lang="en-US" dirty="0"/>
          </a:p>
        </p:txBody>
      </p:sp>
      <p:sp>
        <p:nvSpPr>
          <p:cNvPr id="3" name="TextBox 2">
            <a:extLst>
              <a:ext uri="{FF2B5EF4-FFF2-40B4-BE49-F238E27FC236}">
                <a16:creationId xmlns:a16="http://schemas.microsoft.com/office/drawing/2014/main" id="{DCD37691-5C17-40CF-84B0-043A30816183}"/>
              </a:ext>
            </a:extLst>
          </p:cNvPr>
          <p:cNvSpPr txBox="1"/>
          <p:nvPr/>
        </p:nvSpPr>
        <p:spPr>
          <a:xfrm>
            <a:off x="304800" y="1143000"/>
            <a:ext cx="8305800" cy="3477875"/>
          </a:xfrm>
          <a:prstGeom prst="rect">
            <a:avLst/>
          </a:prstGeom>
          <a:noFill/>
        </p:spPr>
        <p:txBody>
          <a:bodyPr wrap="square" rtlCol="0">
            <a:spAutoFit/>
          </a:bodyPr>
          <a:lstStyle/>
          <a:p>
            <a:r>
              <a:rPr lang="en-US" sz="2200" b="1" u="sng" dirty="0">
                <a:solidFill>
                  <a:srgbClr val="006600"/>
                </a:solidFill>
                <a:latin typeface="Arial" panose="020B0604020202020204" pitchFamily="34" charset="0"/>
                <a:cs typeface="Arial" panose="020B0604020202020204" pitchFamily="34" charset="0"/>
              </a:rPr>
              <a:t>Clarification of definition of Relapse free survival (RFS)</a:t>
            </a:r>
          </a:p>
          <a:p>
            <a:endParaRPr lang="en-US" sz="2200" b="1" u="sng" dirty="0">
              <a:solidFill>
                <a:srgbClr val="0066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200" dirty="0">
                <a:solidFill>
                  <a:srgbClr val="006600"/>
                </a:solidFill>
                <a:latin typeface="Arial" panose="020B0604020202020204" pitchFamily="34" charset="0"/>
                <a:cs typeface="Arial" panose="020B0604020202020204" pitchFamily="34" charset="0"/>
              </a:rPr>
              <a:t>To get clarification of definition of Relapse free survival (RFS), we contacted the author of this paper.</a:t>
            </a:r>
          </a:p>
          <a:p>
            <a:pPr marL="342900" indent="-342900">
              <a:buFont typeface="Arial" panose="020B0604020202020204" pitchFamily="34" charset="0"/>
              <a:buChar char="•"/>
            </a:pPr>
            <a:endParaRPr lang="en-US" sz="2200" dirty="0">
              <a:solidFill>
                <a:srgbClr val="0066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200" dirty="0">
                <a:solidFill>
                  <a:srgbClr val="006600"/>
                </a:solidFill>
                <a:latin typeface="Arial" panose="020B0604020202020204" pitchFamily="34" charset="0"/>
                <a:cs typeface="Arial" panose="020B0604020202020204" pitchFamily="34" charset="0"/>
              </a:rPr>
              <a:t>We get new definition for RFS: we consider relapse as events and all the other three cases as censored. (death, censored and SMN).</a:t>
            </a:r>
          </a:p>
          <a:p>
            <a:endParaRPr lang="en-US" sz="2200" u="sng" dirty="0">
              <a:solidFill>
                <a:srgbClr val="0066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200" dirty="0">
                <a:solidFill>
                  <a:srgbClr val="006600"/>
                </a:solidFill>
                <a:latin typeface="Arial" panose="020B0604020202020204" pitchFamily="34" charset="0"/>
                <a:cs typeface="Arial" panose="020B0604020202020204" pitchFamily="34" charset="0"/>
              </a:rPr>
              <a:t>Our new model is significant now!</a:t>
            </a:r>
          </a:p>
        </p:txBody>
      </p:sp>
    </p:spTree>
    <p:extLst>
      <p:ext uri="{BB962C8B-B14F-4D97-AF65-F5344CB8AC3E}">
        <p14:creationId xmlns:p14="http://schemas.microsoft.com/office/powerpoint/2010/main" val="6584245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114" y="0"/>
            <a:ext cx="9144000" cy="1143000"/>
          </a:xfrm>
        </p:spPr>
        <p:txBody>
          <a:bodyPr/>
          <a:lstStyle/>
          <a:p>
            <a:r>
              <a:rPr lang="en-US" altLang="zh-CN" dirty="0"/>
              <a:t>Results</a:t>
            </a:r>
            <a:endParaRPr lang="en-US" dirty="0"/>
          </a:p>
        </p:txBody>
      </p:sp>
      <p:sp>
        <p:nvSpPr>
          <p:cNvPr id="3" name="TextBox 2">
            <a:extLst>
              <a:ext uri="{FF2B5EF4-FFF2-40B4-BE49-F238E27FC236}">
                <a16:creationId xmlns:a16="http://schemas.microsoft.com/office/drawing/2014/main" id="{DCD37691-5C17-40CF-84B0-043A30816183}"/>
              </a:ext>
            </a:extLst>
          </p:cNvPr>
          <p:cNvSpPr txBox="1"/>
          <p:nvPr/>
        </p:nvSpPr>
        <p:spPr>
          <a:xfrm>
            <a:off x="152400" y="927556"/>
            <a:ext cx="8763000" cy="3816429"/>
          </a:xfrm>
          <a:prstGeom prst="rect">
            <a:avLst/>
          </a:prstGeom>
          <a:noFill/>
        </p:spPr>
        <p:txBody>
          <a:bodyPr wrap="square" rtlCol="0">
            <a:spAutoFit/>
          </a:bodyPr>
          <a:lstStyle/>
          <a:p>
            <a:pPr algn="just"/>
            <a:r>
              <a:rPr lang="en-US" sz="2200" b="1" u="sng" dirty="0">
                <a:solidFill>
                  <a:srgbClr val="006600"/>
                </a:solidFill>
                <a:latin typeface="Arial" panose="020B0604020202020204" pitchFamily="34" charset="0"/>
                <a:cs typeface="Arial" panose="020B0604020202020204" pitchFamily="34" charset="0"/>
              </a:rPr>
              <a:t>5. Calculate geometric mean the LRT score for each threshold and determine the final model.</a:t>
            </a:r>
          </a:p>
          <a:p>
            <a:pPr algn="just"/>
            <a:endParaRPr lang="en-US" sz="2200" b="1" u="sng" dirty="0">
              <a:solidFill>
                <a:srgbClr val="0066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200" dirty="0">
                <a:solidFill>
                  <a:srgbClr val="006600"/>
                </a:solidFill>
                <a:latin typeface="Arial" panose="020B0604020202020204" pitchFamily="34" charset="0"/>
                <a:cs typeface="Arial" panose="020B0604020202020204" pitchFamily="34" charset="0"/>
              </a:rPr>
              <a:t>We calculate the geometric mean of log rank test score in each test dataset, we get the averaged log rank test score for each thresholds.</a:t>
            </a:r>
          </a:p>
          <a:p>
            <a:pPr marL="342900" indent="-342900" algn="just">
              <a:buFont typeface="Arial" panose="020B0604020202020204" pitchFamily="34" charset="0"/>
              <a:buChar char="•"/>
            </a:pPr>
            <a:endParaRPr lang="en-US" sz="2200" dirty="0">
              <a:solidFill>
                <a:srgbClr val="0066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200" dirty="0">
                <a:solidFill>
                  <a:srgbClr val="006600"/>
                </a:solidFill>
                <a:latin typeface="Arial" panose="020B0604020202020204" pitchFamily="34" charset="0"/>
                <a:cs typeface="Arial" panose="020B0604020202020204" pitchFamily="34" charset="0"/>
              </a:rPr>
              <a:t>We choose the model with the threshold that maximize the mean LRT score as our final model.</a:t>
            </a:r>
          </a:p>
          <a:p>
            <a:pPr marL="342900" indent="-342900" algn="just">
              <a:buFont typeface="Arial" panose="020B0604020202020204" pitchFamily="34" charset="0"/>
              <a:buChar char="•"/>
            </a:pPr>
            <a:endParaRPr lang="en-US" sz="2200" dirty="0">
              <a:solidFill>
                <a:srgbClr val="0066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endParaRPr lang="en-US" sz="2200" dirty="0">
              <a:solidFill>
                <a:srgbClr val="0066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4793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114" y="0"/>
            <a:ext cx="9144000" cy="1143000"/>
          </a:xfrm>
        </p:spPr>
        <p:txBody>
          <a:bodyPr/>
          <a:lstStyle/>
          <a:p>
            <a:r>
              <a:rPr lang="en-US" altLang="zh-CN" dirty="0"/>
              <a:t>Results</a:t>
            </a:r>
            <a:endParaRPr lang="en-US" dirty="0"/>
          </a:p>
        </p:txBody>
      </p:sp>
      <p:sp>
        <p:nvSpPr>
          <p:cNvPr id="3" name="TextBox 2">
            <a:extLst>
              <a:ext uri="{FF2B5EF4-FFF2-40B4-BE49-F238E27FC236}">
                <a16:creationId xmlns:a16="http://schemas.microsoft.com/office/drawing/2014/main" id="{DCD37691-5C17-40CF-84B0-043A30816183}"/>
              </a:ext>
            </a:extLst>
          </p:cNvPr>
          <p:cNvSpPr txBox="1"/>
          <p:nvPr/>
        </p:nvSpPr>
        <p:spPr>
          <a:xfrm>
            <a:off x="152400" y="927556"/>
            <a:ext cx="8763000" cy="1785104"/>
          </a:xfrm>
          <a:prstGeom prst="rect">
            <a:avLst/>
          </a:prstGeom>
          <a:noFill/>
        </p:spPr>
        <p:txBody>
          <a:bodyPr wrap="square" rtlCol="0">
            <a:spAutoFit/>
          </a:bodyPr>
          <a:lstStyle/>
          <a:p>
            <a:pPr algn="just"/>
            <a:r>
              <a:rPr lang="en-US" sz="2200" b="1" u="sng" dirty="0">
                <a:solidFill>
                  <a:srgbClr val="006600"/>
                </a:solidFill>
                <a:latin typeface="Arial" panose="020B0604020202020204" pitchFamily="34" charset="0"/>
                <a:cs typeface="Arial" panose="020B0604020202020204" pitchFamily="34" charset="0"/>
              </a:rPr>
              <a:t>5. Calculate geometric mean the LRT score for each threshold and determine the final model. (</a:t>
            </a:r>
            <a:r>
              <a:rPr lang="en-US" sz="2200" b="1" u="sng" dirty="0" err="1">
                <a:solidFill>
                  <a:srgbClr val="006600"/>
                </a:solidFill>
                <a:latin typeface="Arial" panose="020B0604020202020204" pitchFamily="34" charset="0"/>
                <a:cs typeface="Arial" panose="020B0604020202020204" pitchFamily="34" charset="0"/>
              </a:rPr>
              <a:t>Con’t</a:t>
            </a:r>
            <a:r>
              <a:rPr lang="en-US" sz="2200" b="1" u="sng" dirty="0">
                <a:solidFill>
                  <a:srgbClr val="006600"/>
                </a:solidFill>
                <a:latin typeface="Arial" panose="020B0604020202020204" pitchFamily="34" charset="0"/>
                <a:cs typeface="Arial" panose="020B0604020202020204" pitchFamily="34" charset="0"/>
              </a:rPr>
              <a:t>)</a:t>
            </a:r>
          </a:p>
          <a:p>
            <a:pPr algn="just"/>
            <a:endParaRPr lang="en-US" sz="2200" b="1" u="sng" dirty="0">
              <a:solidFill>
                <a:srgbClr val="006600"/>
              </a:solidFill>
              <a:latin typeface="Arial" panose="020B0604020202020204" pitchFamily="34" charset="0"/>
              <a:cs typeface="Arial" panose="020B0604020202020204" pitchFamily="34" charset="0"/>
            </a:endParaRPr>
          </a:p>
          <a:p>
            <a:pPr algn="just"/>
            <a:endParaRPr lang="en-US" sz="2200" b="1" u="sng" dirty="0">
              <a:solidFill>
                <a:srgbClr val="006600"/>
              </a:solidFill>
              <a:latin typeface="Arial" panose="020B0604020202020204" pitchFamily="34" charset="0"/>
              <a:cs typeface="Arial" panose="020B0604020202020204" pitchFamily="34" charset="0"/>
            </a:endParaRPr>
          </a:p>
          <a:p>
            <a:pPr algn="just"/>
            <a:endParaRPr lang="en-US" sz="2200" b="1" u="sng" dirty="0">
              <a:solidFill>
                <a:srgbClr val="006600"/>
              </a:solidFill>
              <a:latin typeface="Arial" panose="020B0604020202020204" pitchFamily="34" charset="0"/>
              <a:cs typeface="Arial" panose="020B0604020202020204" pitchFamily="34" charset="0"/>
            </a:endParaRPr>
          </a:p>
        </p:txBody>
      </p:sp>
      <p:pic>
        <p:nvPicPr>
          <p:cNvPr id="4098" name="Picture 2" descr="https://lh6.googleusercontent.com/3D_PJWshbgL_x9hr0uj8j5vdZGrYSL4adfc7rtKqdEYC2o-4XZ07Js4oJrcBGmT051-yvtS6E884l3Y5q_yed43vHc-h1-U75FuYgfQdm2MNMnOkZwOb8lzU7c8a0C0qLaD6uDRU">
            <a:extLst>
              <a:ext uri="{FF2B5EF4-FFF2-40B4-BE49-F238E27FC236}">
                <a16:creationId xmlns:a16="http://schemas.microsoft.com/office/drawing/2014/main" id="{35055F1A-53D9-42B4-B261-9ADDD87A97F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0" y="1704975"/>
            <a:ext cx="5410200" cy="35528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134E146-DB6E-4607-898A-4F6F0C7514C7}"/>
              </a:ext>
            </a:extLst>
          </p:cNvPr>
          <p:cNvSpPr/>
          <p:nvPr/>
        </p:nvSpPr>
        <p:spPr>
          <a:xfrm>
            <a:off x="170543" y="5257800"/>
            <a:ext cx="8686800" cy="1323439"/>
          </a:xfrm>
          <a:prstGeom prst="rect">
            <a:avLst/>
          </a:prstGeom>
        </p:spPr>
        <p:txBody>
          <a:bodyPr wrap="square">
            <a:spAutoFit/>
          </a:bodyPr>
          <a:lstStyle/>
          <a:p>
            <a:pPr marL="285750" indent="-285750">
              <a:buFont typeface="Arial" panose="020B0604020202020204" pitchFamily="34" charset="0"/>
              <a:buChar char="•"/>
            </a:pPr>
            <a:r>
              <a:rPr lang="en-US" sz="2200" dirty="0">
                <a:solidFill>
                  <a:srgbClr val="006600"/>
                </a:solidFill>
                <a:latin typeface="Arial" panose="020B0604020202020204" pitchFamily="34" charset="0"/>
                <a:cs typeface="Arial" panose="020B0604020202020204" pitchFamily="34" charset="0"/>
              </a:rPr>
              <a:t>The selected candidate is threshold 15, valued at 1.634, and the corresponding number of </a:t>
            </a:r>
            <a:r>
              <a:rPr lang="en-US" sz="2200" dirty="0" err="1">
                <a:solidFill>
                  <a:srgbClr val="006600"/>
                </a:solidFill>
                <a:latin typeface="Arial" panose="020B0604020202020204" pitchFamily="34" charset="0"/>
                <a:cs typeface="Arial" panose="020B0604020202020204" pitchFamily="34" charset="0"/>
              </a:rPr>
              <a:t>prob</a:t>
            </a:r>
            <a:r>
              <a:rPr lang="en-US" sz="2200" dirty="0">
                <a:solidFill>
                  <a:srgbClr val="006600"/>
                </a:solidFill>
                <a:latin typeface="Arial" panose="020B0604020202020204" pitchFamily="34" charset="0"/>
                <a:cs typeface="Arial" panose="020B0604020202020204" pitchFamily="34" charset="0"/>
              </a:rPr>
              <a:t>-sets is 30(see yellow highlight)</a:t>
            </a:r>
          </a:p>
          <a:p>
            <a:br>
              <a:rPr lang="en-US" dirty="0"/>
            </a:br>
            <a:endParaRPr lang="en-US" dirty="0"/>
          </a:p>
        </p:txBody>
      </p:sp>
    </p:spTree>
    <p:extLst>
      <p:ext uri="{BB962C8B-B14F-4D97-AF65-F5344CB8AC3E}">
        <p14:creationId xmlns:p14="http://schemas.microsoft.com/office/powerpoint/2010/main" val="586404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114" y="0"/>
            <a:ext cx="9144000" cy="1143000"/>
          </a:xfrm>
        </p:spPr>
        <p:txBody>
          <a:bodyPr/>
          <a:lstStyle/>
          <a:p>
            <a:r>
              <a:rPr lang="en-US" altLang="zh-CN" dirty="0"/>
              <a:t>Results</a:t>
            </a:r>
            <a:endParaRPr lang="en-US" dirty="0"/>
          </a:p>
        </p:txBody>
      </p:sp>
      <p:sp>
        <p:nvSpPr>
          <p:cNvPr id="3" name="TextBox 2">
            <a:extLst>
              <a:ext uri="{FF2B5EF4-FFF2-40B4-BE49-F238E27FC236}">
                <a16:creationId xmlns:a16="http://schemas.microsoft.com/office/drawing/2014/main" id="{DCD37691-5C17-40CF-84B0-043A30816183}"/>
              </a:ext>
            </a:extLst>
          </p:cNvPr>
          <p:cNvSpPr txBox="1"/>
          <p:nvPr/>
        </p:nvSpPr>
        <p:spPr>
          <a:xfrm>
            <a:off x="152400" y="927556"/>
            <a:ext cx="8763000" cy="1107996"/>
          </a:xfrm>
          <a:prstGeom prst="rect">
            <a:avLst/>
          </a:prstGeom>
          <a:noFill/>
        </p:spPr>
        <p:txBody>
          <a:bodyPr wrap="square" rtlCol="0">
            <a:spAutoFit/>
          </a:bodyPr>
          <a:lstStyle/>
          <a:p>
            <a:pPr algn="just"/>
            <a:r>
              <a:rPr lang="en-US" sz="2200" b="1" u="sng" dirty="0">
                <a:solidFill>
                  <a:srgbClr val="006600"/>
                </a:solidFill>
                <a:latin typeface="Arial" panose="020B0604020202020204" pitchFamily="34" charset="0"/>
                <a:cs typeface="Arial" panose="020B0604020202020204" pitchFamily="34" charset="0"/>
              </a:rPr>
              <a:t>6. Fit the final model on whole data set.</a:t>
            </a:r>
          </a:p>
          <a:p>
            <a:pPr algn="just"/>
            <a:endParaRPr lang="en-US" sz="2200" b="1" u="sng" dirty="0">
              <a:solidFill>
                <a:srgbClr val="006600"/>
              </a:solidFill>
              <a:latin typeface="Arial" panose="020B0604020202020204" pitchFamily="34" charset="0"/>
              <a:cs typeface="Arial" panose="020B0604020202020204" pitchFamily="34" charset="0"/>
            </a:endParaRPr>
          </a:p>
          <a:p>
            <a:pPr algn="just"/>
            <a:endParaRPr lang="en-US" sz="2200" b="1" u="sng" dirty="0">
              <a:solidFill>
                <a:srgbClr val="006600"/>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C33CF098-C413-4791-A18C-DAAEE94DE7FE}"/>
              </a:ext>
            </a:extLst>
          </p:cNvPr>
          <p:cNvSpPr/>
          <p:nvPr/>
        </p:nvSpPr>
        <p:spPr>
          <a:xfrm>
            <a:off x="152400" y="1455003"/>
            <a:ext cx="8534400" cy="3016210"/>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006600"/>
                </a:solidFill>
                <a:latin typeface="Arial" panose="020B0604020202020204" pitchFamily="34" charset="0"/>
                <a:cs typeface="Arial" panose="020B0604020202020204" pitchFamily="34" charset="0"/>
              </a:rPr>
              <a:t>We use the 30 </a:t>
            </a:r>
            <a:r>
              <a:rPr lang="en-US" sz="2200" dirty="0" err="1">
                <a:solidFill>
                  <a:srgbClr val="006600"/>
                </a:solidFill>
                <a:latin typeface="Arial" panose="020B0604020202020204" pitchFamily="34" charset="0"/>
                <a:cs typeface="Arial" panose="020B0604020202020204" pitchFamily="34" charset="0"/>
              </a:rPr>
              <a:t>prob</a:t>
            </a:r>
            <a:r>
              <a:rPr lang="en-US" sz="2200" dirty="0">
                <a:solidFill>
                  <a:srgbClr val="006600"/>
                </a:solidFill>
                <a:latin typeface="Arial" panose="020B0604020202020204" pitchFamily="34" charset="0"/>
                <a:cs typeface="Arial" panose="020B0604020202020204" pitchFamily="34" charset="0"/>
              </a:rPr>
              <a:t>-sets selected in 4, to find first principal component score (w) for each patients in the whole dataset (207 patients). </a:t>
            </a:r>
          </a:p>
          <a:p>
            <a:pPr marL="342900" indent="-342900">
              <a:buFont typeface="Arial" panose="020B0604020202020204" pitchFamily="34" charset="0"/>
              <a:buChar char="•"/>
            </a:pPr>
            <a:endParaRPr lang="en-US" sz="2200" dirty="0">
              <a:solidFill>
                <a:srgbClr val="0066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200" dirty="0">
                <a:solidFill>
                  <a:srgbClr val="006600"/>
                </a:solidFill>
                <a:latin typeface="Arial" panose="020B0604020202020204" pitchFamily="34" charset="0"/>
                <a:cs typeface="Arial" panose="020B0604020202020204" pitchFamily="34" charset="0"/>
              </a:rPr>
              <a:t>The model is significant and the exponential value of coefficient 1.1852 indicates that high value of w have a higher relapse hazard. </a:t>
            </a:r>
          </a:p>
          <a:p>
            <a:br>
              <a:rPr lang="en-US" dirty="0"/>
            </a:br>
            <a:endParaRPr lang="en-US" dirty="0"/>
          </a:p>
        </p:txBody>
      </p:sp>
      <p:pic>
        <p:nvPicPr>
          <p:cNvPr id="5122" name="Picture 2" descr="https://lh5.googleusercontent.com/-nhdBRp7aGj4eWUXFJtVLoIe1RoJFxZb0_U_y4wBqufKQI4umP4HGv3Xrv8ooeTXfEihtnyIt3XUvgZwPv5LpjB-fzOsImYCOtmJT1P7NQkd1l0uLcY__dinJ-l3M7lnbJDBgIm1">
            <a:extLst>
              <a:ext uri="{FF2B5EF4-FFF2-40B4-BE49-F238E27FC236}">
                <a16:creationId xmlns:a16="http://schemas.microsoft.com/office/drawing/2014/main" id="{ADD8C95D-6B34-4E91-94C1-E887F9767A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191000"/>
            <a:ext cx="8353168" cy="198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6650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D37691-5C17-40CF-84B0-043A30816183}"/>
              </a:ext>
            </a:extLst>
          </p:cNvPr>
          <p:cNvSpPr txBox="1"/>
          <p:nvPr/>
        </p:nvSpPr>
        <p:spPr>
          <a:xfrm>
            <a:off x="152400" y="1295400"/>
            <a:ext cx="8763000" cy="1107996"/>
          </a:xfrm>
          <a:prstGeom prst="rect">
            <a:avLst/>
          </a:prstGeom>
          <a:noFill/>
        </p:spPr>
        <p:txBody>
          <a:bodyPr wrap="square" rtlCol="0">
            <a:spAutoFit/>
          </a:bodyPr>
          <a:lstStyle/>
          <a:p>
            <a:pPr algn="just"/>
            <a:r>
              <a:rPr lang="en-US" sz="2200" b="1" u="sng" dirty="0">
                <a:solidFill>
                  <a:srgbClr val="006600"/>
                </a:solidFill>
                <a:latin typeface="Arial" panose="020B0604020202020204" pitchFamily="34" charset="0"/>
                <a:cs typeface="Arial" panose="020B0604020202020204" pitchFamily="34" charset="0"/>
              </a:rPr>
              <a:t>7. Classify risk groups.</a:t>
            </a:r>
          </a:p>
          <a:p>
            <a:pPr algn="just"/>
            <a:endParaRPr lang="en-US" sz="2200" b="1" u="sng" dirty="0">
              <a:solidFill>
                <a:srgbClr val="006600"/>
              </a:solidFill>
              <a:latin typeface="Arial" panose="020B0604020202020204" pitchFamily="34" charset="0"/>
              <a:cs typeface="Arial" panose="020B0604020202020204" pitchFamily="34" charset="0"/>
            </a:endParaRPr>
          </a:p>
          <a:p>
            <a:pPr algn="just"/>
            <a:endParaRPr lang="en-US" sz="2200" b="1" u="sng" dirty="0">
              <a:solidFill>
                <a:srgbClr val="006600"/>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C33CF098-C413-4791-A18C-DAAEE94DE7FE}"/>
              </a:ext>
            </a:extLst>
          </p:cNvPr>
          <p:cNvSpPr/>
          <p:nvPr/>
        </p:nvSpPr>
        <p:spPr>
          <a:xfrm>
            <a:off x="228600" y="1905000"/>
            <a:ext cx="8534400" cy="233910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006600"/>
                </a:solidFill>
                <a:latin typeface="Arial" panose="020B0604020202020204" pitchFamily="34" charset="0"/>
                <a:cs typeface="Arial" panose="020B0604020202020204" pitchFamily="34" charset="0"/>
              </a:rPr>
              <a:t>Therefore we define the risk factor as the first principal component score w multiply the coefficient estimated.</a:t>
            </a:r>
          </a:p>
          <a:p>
            <a:pPr marL="342900" indent="-342900">
              <a:buFont typeface="Arial" panose="020B0604020202020204" pitchFamily="34" charset="0"/>
              <a:buChar char="•"/>
            </a:pPr>
            <a:r>
              <a:rPr lang="en-US" sz="2200" dirty="0">
                <a:solidFill>
                  <a:srgbClr val="006600"/>
                </a:solidFill>
                <a:latin typeface="Arial" panose="020B0604020202020204" pitchFamily="34" charset="0"/>
                <a:cs typeface="Arial" panose="020B0604020202020204" pitchFamily="34" charset="0"/>
              </a:rPr>
              <a:t>For each patient, if the risk factor is greater than 0, patient belongs to high risk group; if the risk factor is less or equal to 0, the patient is in the low risk group. </a:t>
            </a:r>
          </a:p>
          <a:p>
            <a:br>
              <a:rPr lang="en-US" dirty="0"/>
            </a:br>
            <a:endParaRPr lang="en-US" dirty="0"/>
          </a:p>
        </p:txBody>
      </p:sp>
      <p:pic>
        <p:nvPicPr>
          <p:cNvPr id="10" name="Picture 9"/>
          <p:cNvPicPr>
            <a:picLocks noChangeAspect="1"/>
          </p:cNvPicPr>
          <p:nvPr/>
        </p:nvPicPr>
        <p:blipFill>
          <a:blip r:embed="rId2"/>
          <a:stretch>
            <a:fillRect/>
          </a:stretch>
        </p:blipFill>
        <p:spPr>
          <a:xfrm>
            <a:off x="457200" y="3962400"/>
            <a:ext cx="8229600" cy="2013516"/>
          </a:xfrm>
          <a:prstGeom prst="rect">
            <a:avLst/>
          </a:prstGeom>
        </p:spPr>
      </p:pic>
      <p:sp>
        <p:nvSpPr>
          <p:cNvPr id="11" name="Title 1"/>
          <p:cNvSpPr>
            <a:spLocks noGrp="1"/>
          </p:cNvSpPr>
          <p:nvPr>
            <p:ph type="title"/>
          </p:nvPr>
        </p:nvSpPr>
        <p:spPr>
          <a:xfrm>
            <a:off x="-116114" y="0"/>
            <a:ext cx="9144000" cy="1143000"/>
          </a:xfrm>
        </p:spPr>
        <p:txBody>
          <a:bodyPr/>
          <a:lstStyle/>
          <a:p>
            <a:r>
              <a:rPr lang="en-US" altLang="zh-CN" dirty="0"/>
              <a:t>Results</a:t>
            </a:r>
            <a:endParaRPr lang="en-US" dirty="0"/>
          </a:p>
        </p:txBody>
      </p:sp>
    </p:spTree>
    <p:extLst>
      <p:ext uri="{BB962C8B-B14F-4D97-AF65-F5344CB8AC3E}">
        <p14:creationId xmlns:p14="http://schemas.microsoft.com/office/powerpoint/2010/main" val="2785962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solidFill>
                  <a:srgbClr val="008000"/>
                </a:solidFill>
              </a:rPr>
              <a:t>Introduction</a:t>
            </a:r>
            <a:endParaRPr lang="en-US" dirty="0"/>
          </a:p>
        </p:txBody>
      </p:sp>
      <p:sp>
        <p:nvSpPr>
          <p:cNvPr id="3" name="Content Placeholder 2"/>
          <p:cNvSpPr txBox="1">
            <a:spLocks/>
          </p:cNvSpPr>
          <p:nvPr/>
        </p:nvSpPr>
        <p:spPr>
          <a:xfrm>
            <a:off x="457200" y="1295401"/>
            <a:ext cx="8229600" cy="4953000"/>
          </a:xfrm>
          <a:prstGeom prst="rect">
            <a:avLst/>
          </a:prstGeom>
        </p:spPr>
        <p:txBody>
          <a:bodyPr>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1" i="1" u="sng" strike="noStrike" kern="1200" cap="none" spc="0" normalizeH="0" noProof="0" dirty="0">
              <a:ln>
                <a:noFill/>
              </a:ln>
              <a:solidFill>
                <a:srgbClr val="00703C"/>
              </a:solidFill>
              <a:effectLst/>
              <a:uLnTx/>
              <a:uFillTx/>
              <a:latin typeface="Arial" pitchFamily="34" charset="0"/>
              <a:cs typeface="Arial" pitchFamily="34" charset="0"/>
            </a:endParaRPr>
          </a:p>
          <a:p>
            <a:pPr marL="342900"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sym typeface="Wingdings"/>
              </a:rPr>
              <a:t>Clinical presentation</a:t>
            </a:r>
          </a:p>
          <a:p>
            <a:pPr marL="800100" lvl="1"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sym typeface="Wingdings"/>
              </a:rPr>
              <a:t>Pallor</a:t>
            </a:r>
          </a:p>
          <a:p>
            <a:pPr marL="800100" lvl="1"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sym typeface="Wingdings"/>
              </a:rPr>
              <a:t>Bruising</a:t>
            </a:r>
          </a:p>
          <a:p>
            <a:pPr marL="800100" lvl="1"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sym typeface="Wingdings"/>
              </a:rPr>
              <a:t>Fever</a:t>
            </a:r>
          </a:p>
          <a:p>
            <a:pPr marL="800100" lvl="1"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sym typeface="Wingdings"/>
              </a:rPr>
              <a:t>Enlarged liver and or spleen</a:t>
            </a:r>
          </a:p>
          <a:p>
            <a:pPr marL="800100" lvl="1" indent="-342900">
              <a:spcBef>
                <a:spcPct val="20000"/>
              </a:spcBef>
              <a:buFont typeface="Arial" panose="020B0604020202020204" pitchFamily="34" charset="0"/>
              <a:buChar char="•"/>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1700" dirty="0">
              <a:solidFill>
                <a:srgbClr val="00703C"/>
              </a:solidFill>
              <a:latin typeface="Arial" pitchFamily="34" charset="0"/>
              <a:cs typeface="Arial" pitchFamily="34" charset="0"/>
            </a:endParaRPr>
          </a:p>
        </p:txBody>
      </p:sp>
    </p:spTree>
    <p:extLst>
      <p:ext uri="{BB962C8B-B14F-4D97-AF65-F5344CB8AC3E}">
        <p14:creationId xmlns:p14="http://schemas.microsoft.com/office/powerpoint/2010/main" val="20638356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33CF098-C413-4791-A18C-DAAEE94DE7FE}"/>
              </a:ext>
            </a:extLst>
          </p:cNvPr>
          <p:cNvSpPr/>
          <p:nvPr/>
        </p:nvSpPr>
        <p:spPr>
          <a:xfrm>
            <a:off x="304800" y="457200"/>
            <a:ext cx="8534400" cy="1446550"/>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006600"/>
                </a:solidFill>
                <a:latin typeface="Arial" panose="020B0604020202020204" pitchFamily="34" charset="0"/>
                <a:cs typeface="Arial" panose="020B0604020202020204" pitchFamily="34" charset="0"/>
              </a:rPr>
              <a:t>The high risk group has around 50% relapse, and the low risk group has around 25% relapse. </a:t>
            </a:r>
          </a:p>
          <a:p>
            <a:pPr marL="342900" indent="-342900">
              <a:buFont typeface="Arial" panose="020B0604020202020204" pitchFamily="34" charset="0"/>
              <a:buChar char="•"/>
            </a:pPr>
            <a:r>
              <a:rPr lang="en-US" sz="2200" dirty="0">
                <a:solidFill>
                  <a:srgbClr val="006600"/>
                </a:solidFill>
                <a:latin typeface="Arial" panose="020B0604020202020204" pitchFamily="34" charset="0"/>
                <a:cs typeface="Arial" panose="020B0604020202020204" pitchFamily="34" charset="0"/>
              </a:rPr>
              <a:t>The high risk and low risk group has 105 and 102 patients respectively with the same observational window. </a:t>
            </a:r>
            <a:endParaRPr lang="en-US" dirty="0"/>
          </a:p>
        </p:txBody>
      </p:sp>
      <p:pic>
        <p:nvPicPr>
          <p:cNvPr id="4" name="Picture 3"/>
          <p:cNvPicPr>
            <a:picLocks noChangeAspect="1"/>
          </p:cNvPicPr>
          <p:nvPr/>
        </p:nvPicPr>
        <p:blipFill>
          <a:blip r:embed="rId2"/>
          <a:stretch>
            <a:fillRect/>
          </a:stretch>
        </p:blipFill>
        <p:spPr>
          <a:xfrm>
            <a:off x="990600" y="2133600"/>
            <a:ext cx="5867400" cy="4316386"/>
          </a:xfrm>
          <a:prstGeom prst="rect">
            <a:avLst/>
          </a:prstGeom>
        </p:spPr>
      </p:pic>
    </p:spTree>
    <p:extLst>
      <p:ext uri="{BB962C8B-B14F-4D97-AF65-F5344CB8AC3E}">
        <p14:creationId xmlns:p14="http://schemas.microsoft.com/office/powerpoint/2010/main" val="33692604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altLang="zh-CN" dirty="0"/>
              <a:t>Conclusion</a:t>
            </a:r>
            <a:endParaRPr lang="en-US" dirty="0"/>
          </a:p>
        </p:txBody>
      </p:sp>
      <p:sp>
        <p:nvSpPr>
          <p:cNvPr id="4" name="Rectangle 3">
            <a:extLst>
              <a:ext uri="{FF2B5EF4-FFF2-40B4-BE49-F238E27FC236}">
                <a16:creationId xmlns:a16="http://schemas.microsoft.com/office/drawing/2014/main" id="{C33CF098-C413-4791-A18C-DAAEE94DE7FE}"/>
              </a:ext>
            </a:extLst>
          </p:cNvPr>
          <p:cNvSpPr/>
          <p:nvPr/>
        </p:nvSpPr>
        <p:spPr>
          <a:xfrm>
            <a:off x="304800" y="1676400"/>
            <a:ext cx="8534400" cy="3816429"/>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006600"/>
                </a:solidFill>
                <a:latin typeface="Arial" panose="020B0604020202020204" pitchFamily="34" charset="0"/>
                <a:cs typeface="Arial" panose="020B0604020202020204" pitchFamily="34" charset="0"/>
              </a:rPr>
              <a:t>We applied supervised PCA successfully distinguished the high risk group and low risk group based on the Relapse Free Survival Rate. </a:t>
            </a:r>
          </a:p>
          <a:p>
            <a:pPr marL="342900" indent="-342900">
              <a:buFont typeface="Arial" panose="020B0604020202020204" pitchFamily="34" charset="0"/>
              <a:buChar char="•"/>
            </a:pPr>
            <a:endParaRPr lang="en-US" sz="2200" dirty="0">
              <a:solidFill>
                <a:srgbClr val="0066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200" dirty="0">
                <a:solidFill>
                  <a:srgbClr val="006600"/>
                </a:solidFill>
                <a:latin typeface="Arial" panose="020B0604020202020204" pitchFamily="34" charset="0"/>
                <a:cs typeface="Arial" panose="020B0604020202020204" pitchFamily="34" charset="0"/>
              </a:rPr>
              <a:t>By looking at the value 30 </a:t>
            </a:r>
            <a:r>
              <a:rPr lang="en-US" sz="2200" dirty="0" err="1">
                <a:solidFill>
                  <a:srgbClr val="006600"/>
                </a:solidFill>
                <a:latin typeface="Arial" panose="020B0604020202020204" pitchFamily="34" charset="0"/>
                <a:cs typeface="Arial" panose="020B0604020202020204" pitchFamily="34" charset="0"/>
              </a:rPr>
              <a:t>prob</a:t>
            </a:r>
            <a:r>
              <a:rPr lang="en-US" sz="2200" dirty="0">
                <a:solidFill>
                  <a:srgbClr val="006600"/>
                </a:solidFill>
                <a:latin typeface="Arial" panose="020B0604020202020204" pitchFamily="34" charset="0"/>
                <a:cs typeface="Arial" panose="020B0604020202020204" pitchFamily="34" charset="0"/>
              </a:rPr>
              <a:t>-sets, we can have a prediction of a patients risk, which is pretty convenient. </a:t>
            </a:r>
          </a:p>
          <a:p>
            <a:endParaRPr lang="en-US" sz="2200" dirty="0">
              <a:solidFill>
                <a:srgbClr val="0066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200" dirty="0">
                <a:solidFill>
                  <a:srgbClr val="006600"/>
                </a:solidFill>
                <a:latin typeface="Arial" panose="020B0604020202020204" pitchFamily="34" charset="0"/>
                <a:cs typeface="Arial" panose="020B0604020202020204" pitchFamily="34" charset="0"/>
              </a:rPr>
              <a:t>We should also be cautious about this convenience. Theoretical statistical inference should be set up before using the 30 </a:t>
            </a:r>
            <a:r>
              <a:rPr lang="en-US" sz="2200" dirty="0" err="1">
                <a:solidFill>
                  <a:srgbClr val="006600"/>
                </a:solidFill>
                <a:latin typeface="Arial" panose="020B0604020202020204" pitchFamily="34" charset="0"/>
                <a:cs typeface="Arial" panose="020B0604020202020204" pitchFamily="34" charset="0"/>
              </a:rPr>
              <a:t>prob</a:t>
            </a:r>
            <a:r>
              <a:rPr lang="en-US" sz="2200" dirty="0">
                <a:solidFill>
                  <a:srgbClr val="006600"/>
                </a:solidFill>
                <a:latin typeface="Arial" panose="020B0604020202020204" pitchFamily="34" charset="0"/>
                <a:cs typeface="Arial" panose="020B0604020202020204" pitchFamily="34" charset="0"/>
              </a:rPr>
              <a:t>-sets as predictors in reality. </a:t>
            </a:r>
          </a:p>
          <a:p>
            <a:pPr marL="342900" indent="-342900">
              <a:buFont typeface="Arial" panose="020B0604020202020204" pitchFamily="34" charset="0"/>
              <a:buChar char="•"/>
            </a:pPr>
            <a:endParaRPr lang="en-US" sz="2200" dirty="0">
              <a:solidFill>
                <a:srgbClr val="0066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785799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1371600"/>
            <a:ext cx="8610600" cy="4154983"/>
          </a:xfrm>
          <a:prstGeom prst="rect">
            <a:avLst/>
          </a:prstGeom>
        </p:spPr>
        <p:txBody>
          <a:bodyPr wrap="square">
            <a:spAutoFit/>
          </a:bodyPr>
          <a:lstStyle/>
          <a:p>
            <a:pPr marL="342900" lvl="0" indent="-342900">
              <a:buFont typeface="Arial" panose="020B0604020202020204" pitchFamily="34" charset="0"/>
              <a:buChar char="•"/>
            </a:pPr>
            <a:r>
              <a:rPr lang="en-US" sz="2200" dirty="0">
                <a:solidFill>
                  <a:srgbClr val="006600"/>
                </a:solidFill>
                <a:latin typeface="Arial" panose="020B0604020202020204" pitchFamily="34" charset="0"/>
                <a:cs typeface="Arial" panose="020B0604020202020204" pitchFamily="34" charset="0"/>
              </a:rPr>
              <a:t>The method is very data driven. The dataset we used is up to date July 2016, while Kang’s paper is based on the data around 2008. We got quite different results. </a:t>
            </a:r>
          </a:p>
          <a:p>
            <a:pPr marL="342900" lvl="0" indent="-342900">
              <a:buFont typeface="Arial" panose="020B0604020202020204" pitchFamily="34" charset="0"/>
              <a:buChar char="•"/>
            </a:pPr>
            <a:endParaRPr lang="en-US" sz="2200" dirty="0">
              <a:solidFill>
                <a:srgbClr val="006600"/>
              </a:solidFill>
              <a:latin typeface="Arial" panose="020B0604020202020204" pitchFamily="34" charset="0"/>
              <a:cs typeface="Arial" panose="020B0604020202020204" pitchFamily="34" charset="0"/>
            </a:endParaRPr>
          </a:p>
          <a:p>
            <a:pPr marL="342900" lvl="0" indent="-342900">
              <a:buFont typeface="Arial" panose="020B0604020202020204" pitchFamily="34" charset="0"/>
              <a:buChar char="•"/>
            </a:pPr>
            <a:endParaRPr lang="en-US" sz="2200" dirty="0">
              <a:solidFill>
                <a:srgbClr val="006600"/>
              </a:solidFill>
              <a:latin typeface="Arial" panose="020B0604020202020204" pitchFamily="34" charset="0"/>
              <a:cs typeface="Arial" panose="020B0604020202020204" pitchFamily="34" charset="0"/>
            </a:endParaRPr>
          </a:p>
          <a:p>
            <a:pPr marL="342900" lvl="0" indent="-342900">
              <a:buFont typeface="Arial" panose="020B0604020202020204" pitchFamily="34" charset="0"/>
              <a:buChar char="•"/>
            </a:pPr>
            <a:r>
              <a:rPr lang="en-US" sz="2200" dirty="0" err="1">
                <a:solidFill>
                  <a:srgbClr val="006600"/>
                </a:solidFill>
                <a:latin typeface="Arial" panose="020B0604020202020204" pitchFamily="34" charset="0"/>
                <a:cs typeface="Arial" panose="020B0604020202020204" pitchFamily="34" charset="0"/>
              </a:rPr>
              <a:t>Affy</a:t>
            </a:r>
            <a:r>
              <a:rPr lang="en-US" sz="2200" dirty="0">
                <a:solidFill>
                  <a:srgbClr val="006600"/>
                </a:solidFill>
                <a:latin typeface="Arial" panose="020B0604020202020204" pitchFamily="34" charset="0"/>
                <a:cs typeface="Arial" panose="020B0604020202020204" pitchFamily="34" charset="0"/>
              </a:rPr>
              <a:t>-array data is usually very noisy,  modeling and interpreting high noisy data is not easy. </a:t>
            </a:r>
          </a:p>
          <a:p>
            <a:pPr marL="342900" lvl="0" indent="-342900">
              <a:buFont typeface="Arial" panose="020B0604020202020204" pitchFamily="34" charset="0"/>
              <a:buChar char="•"/>
            </a:pPr>
            <a:endParaRPr lang="en-US" sz="2200" dirty="0">
              <a:solidFill>
                <a:srgbClr val="006600"/>
              </a:solidFill>
              <a:latin typeface="Arial" panose="020B0604020202020204" pitchFamily="34" charset="0"/>
              <a:cs typeface="Arial" panose="020B0604020202020204" pitchFamily="34" charset="0"/>
            </a:endParaRPr>
          </a:p>
          <a:p>
            <a:pPr marL="342900" lvl="0" indent="-342900">
              <a:buFont typeface="Arial" panose="020B0604020202020204" pitchFamily="34" charset="0"/>
              <a:buChar char="•"/>
            </a:pPr>
            <a:endParaRPr lang="en-US" sz="2200" dirty="0">
              <a:solidFill>
                <a:srgbClr val="006600"/>
              </a:solidFill>
              <a:latin typeface="Arial" panose="020B0604020202020204" pitchFamily="34" charset="0"/>
              <a:cs typeface="Arial" panose="020B0604020202020204" pitchFamily="34" charset="0"/>
            </a:endParaRPr>
          </a:p>
          <a:p>
            <a:pPr marL="342900" lvl="0" indent="-342900">
              <a:buFont typeface="Arial" panose="020B0604020202020204" pitchFamily="34" charset="0"/>
              <a:buChar char="•"/>
            </a:pPr>
            <a:r>
              <a:rPr lang="en-US" sz="2200" dirty="0">
                <a:solidFill>
                  <a:srgbClr val="006600"/>
                </a:solidFill>
                <a:latin typeface="Arial" panose="020B0604020202020204" pitchFamily="34" charset="0"/>
                <a:cs typeface="Arial" panose="020B0604020202020204" pitchFamily="34" charset="0"/>
              </a:rPr>
              <a:t>To evaluate the method, we need always keep in mind to check the biological meaning behind the result, and try to interpret the code of life behind the data. </a:t>
            </a:r>
            <a:endParaRPr lang="en-US" dirty="0">
              <a:solidFill>
                <a:prstClr val="black"/>
              </a:solidFill>
            </a:endParaRPr>
          </a:p>
        </p:txBody>
      </p:sp>
      <p:sp>
        <p:nvSpPr>
          <p:cNvPr id="4" name="Title 1"/>
          <p:cNvSpPr>
            <a:spLocks noGrp="1"/>
          </p:cNvSpPr>
          <p:nvPr>
            <p:ph type="title"/>
          </p:nvPr>
        </p:nvSpPr>
        <p:spPr>
          <a:xfrm>
            <a:off x="-1523" y="228600"/>
            <a:ext cx="9144000" cy="1143000"/>
          </a:xfrm>
        </p:spPr>
        <p:txBody>
          <a:bodyPr/>
          <a:lstStyle/>
          <a:p>
            <a:r>
              <a:rPr lang="en-US" altLang="zh-CN" dirty="0"/>
              <a:t>Conclusion</a:t>
            </a:r>
            <a:endParaRPr lang="en-US" dirty="0"/>
          </a:p>
        </p:txBody>
      </p:sp>
    </p:spTree>
    <p:extLst>
      <p:ext uri="{BB962C8B-B14F-4D97-AF65-F5344CB8AC3E}">
        <p14:creationId xmlns:p14="http://schemas.microsoft.com/office/powerpoint/2010/main" val="16236258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works</a:t>
            </a:r>
          </a:p>
        </p:txBody>
      </p:sp>
      <p:sp>
        <p:nvSpPr>
          <p:cNvPr id="3" name="TextBox 2">
            <a:extLst>
              <a:ext uri="{FF2B5EF4-FFF2-40B4-BE49-F238E27FC236}">
                <a16:creationId xmlns:a16="http://schemas.microsoft.com/office/drawing/2014/main" id="{DCD37691-5C17-40CF-84B0-043A30816183}"/>
              </a:ext>
            </a:extLst>
          </p:cNvPr>
          <p:cNvSpPr txBox="1"/>
          <p:nvPr/>
        </p:nvSpPr>
        <p:spPr>
          <a:xfrm>
            <a:off x="228600" y="1524000"/>
            <a:ext cx="8763000" cy="6524862"/>
          </a:xfrm>
          <a:prstGeom prst="rect">
            <a:avLst/>
          </a:prstGeom>
          <a:noFill/>
        </p:spPr>
        <p:txBody>
          <a:bodyPr wrap="square" rtlCol="0">
            <a:spAutoFit/>
          </a:bodyPr>
          <a:lstStyle/>
          <a:p>
            <a:pPr marL="342900" indent="-342900">
              <a:buFont typeface="Arial"/>
              <a:buChar char="•"/>
            </a:pPr>
            <a:r>
              <a:rPr lang="en-US" sz="2200" b="1" dirty="0">
                <a:solidFill>
                  <a:srgbClr val="006600"/>
                </a:solidFill>
                <a:latin typeface="Arial" panose="020B0604020202020204" pitchFamily="34" charset="0"/>
                <a:cs typeface="Arial" panose="020B0604020202020204" pitchFamily="34" charset="0"/>
              </a:rPr>
              <a:t>1. Based on our results we can include some clinical features as covariate, for example MRD 29. If these clinical features are significant, then they could be included in predictors set, and refine the classification to high/medium/low risk group</a:t>
            </a:r>
          </a:p>
          <a:p>
            <a:r>
              <a:rPr lang="en-US" sz="2200" dirty="0">
                <a:solidFill>
                  <a:srgbClr val="006600"/>
                </a:solidFill>
                <a:latin typeface="Arial" panose="020B0604020202020204" pitchFamily="34" charset="0"/>
                <a:cs typeface="Arial" panose="020B0604020202020204" pitchFamily="34" charset="0"/>
              </a:rPr>
              <a:t> </a:t>
            </a:r>
          </a:p>
          <a:p>
            <a:pPr marL="342900" indent="-342900">
              <a:buFont typeface="Arial"/>
              <a:buChar char="•"/>
            </a:pPr>
            <a:r>
              <a:rPr lang="en-US" sz="2200" dirty="0">
                <a:solidFill>
                  <a:srgbClr val="006600"/>
                </a:solidFill>
                <a:latin typeface="Arial" panose="020B0604020202020204" pitchFamily="34" charset="0"/>
                <a:cs typeface="Arial" panose="020B0604020202020204" pitchFamily="34" charset="0"/>
              </a:rPr>
              <a:t> </a:t>
            </a:r>
            <a:r>
              <a:rPr lang="en-US" sz="2200" b="1" dirty="0">
                <a:solidFill>
                  <a:srgbClr val="006600"/>
                </a:solidFill>
                <a:latin typeface="Arial" panose="020B0604020202020204" pitchFamily="34" charset="0"/>
                <a:cs typeface="Arial" panose="020B0604020202020204" pitchFamily="34" charset="0"/>
              </a:rPr>
              <a:t>2. Discussion about other machine learning methods </a:t>
            </a:r>
          </a:p>
          <a:p>
            <a:r>
              <a:rPr lang="en-US" sz="2200" b="1" dirty="0">
                <a:solidFill>
                  <a:srgbClr val="006600"/>
                </a:solidFill>
                <a:latin typeface="Arial" panose="020B0604020202020204" pitchFamily="34" charset="0"/>
                <a:cs typeface="Arial" panose="020B0604020202020204" pitchFamily="34" charset="0"/>
              </a:rPr>
              <a:t>    We tried Boosting, which is a tree based machine learning method for classification and regression. Boosting has three main tuning parameters: the splits in each tree (d), the total number of trees (B), and the learning speed of boosting. </a:t>
            </a:r>
          </a:p>
          <a:p>
            <a:r>
              <a:rPr lang="en-US" sz="2200" b="1" dirty="0">
                <a:solidFill>
                  <a:srgbClr val="006600"/>
                </a:solidFill>
                <a:latin typeface="Arial" panose="020B0604020202020204" pitchFamily="34" charset="0"/>
                <a:cs typeface="Arial" panose="020B0604020202020204" pitchFamily="34" charset="0"/>
              </a:rPr>
              <a:t>After tuned the parameter, the overall </a:t>
            </a:r>
            <a:r>
              <a:rPr lang="en-US" sz="2200" b="1" dirty="0" err="1">
                <a:solidFill>
                  <a:srgbClr val="006600"/>
                </a:solidFill>
                <a:latin typeface="Arial" panose="020B0604020202020204" pitchFamily="34" charset="0"/>
                <a:cs typeface="Arial" panose="020B0604020202020204" pitchFamily="34" charset="0"/>
              </a:rPr>
              <a:t>misprediction</a:t>
            </a:r>
            <a:r>
              <a:rPr lang="en-US" sz="2200" b="1" dirty="0">
                <a:solidFill>
                  <a:srgbClr val="006600"/>
                </a:solidFill>
                <a:latin typeface="Arial" panose="020B0604020202020204" pitchFamily="34" charset="0"/>
                <a:cs typeface="Arial" panose="020B0604020202020204" pitchFamily="34" charset="0"/>
              </a:rPr>
              <a:t> rate is barely 56%, a little bit better than gambling. What’s even worse is the False Negative is around 70%. </a:t>
            </a:r>
          </a:p>
          <a:p>
            <a:endParaRPr lang="en-US" sz="2200" b="1" dirty="0">
              <a:solidFill>
                <a:srgbClr val="006600"/>
              </a:solidFill>
              <a:latin typeface="Arial" panose="020B0604020202020204" pitchFamily="34" charset="0"/>
              <a:cs typeface="Arial" panose="020B0604020202020204" pitchFamily="34" charset="0"/>
            </a:endParaRPr>
          </a:p>
          <a:p>
            <a:endParaRPr lang="en-US" sz="2200" b="1" dirty="0">
              <a:solidFill>
                <a:srgbClr val="006600"/>
              </a:solidFill>
              <a:latin typeface="Arial" panose="020B0604020202020204" pitchFamily="34" charset="0"/>
              <a:cs typeface="Arial" panose="020B0604020202020204" pitchFamily="34" charset="0"/>
            </a:endParaRPr>
          </a:p>
          <a:p>
            <a:endParaRPr lang="en-US" sz="2200" b="1" dirty="0">
              <a:solidFill>
                <a:srgbClr val="006600"/>
              </a:solidFill>
              <a:latin typeface="Arial" panose="020B0604020202020204" pitchFamily="34" charset="0"/>
              <a:cs typeface="Arial" panose="020B0604020202020204" pitchFamily="34" charset="0"/>
            </a:endParaRPr>
          </a:p>
          <a:p>
            <a:endParaRPr lang="en-US" sz="2200" b="1" dirty="0">
              <a:solidFill>
                <a:srgbClr val="006600"/>
              </a:solidFill>
              <a:latin typeface="Arial" panose="020B0604020202020204" pitchFamily="34" charset="0"/>
              <a:cs typeface="Arial" panose="020B0604020202020204" pitchFamily="34" charset="0"/>
            </a:endParaRPr>
          </a:p>
          <a:p>
            <a:pPr marL="342900" indent="-342900">
              <a:buFont typeface="Arial"/>
              <a:buChar char="•"/>
            </a:pPr>
            <a:endParaRPr lang="en-US" sz="2200" b="1" dirty="0">
              <a:solidFill>
                <a:srgbClr val="006600"/>
              </a:solidFill>
              <a:latin typeface="Arial" panose="020B0604020202020204" pitchFamily="34" charset="0"/>
              <a:cs typeface="Arial" panose="020B0604020202020204" pitchFamily="34" charset="0"/>
            </a:endParaRPr>
          </a:p>
          <a:p>
            <a:endParaRPr lang="en-US" sz="2200" dirty="0">
              <a:solidFill>
                <a:srgbClr val="0066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889927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7238" y="3429000"/>
            <a:ext cx="8776762" cy="1046440"/>
          </a:xfrm>
          <a:prstGeom prst="rect">
            <a:avLst/>
          </a:prstGeom>
          <a:noFill/>
        </p:spPr>
        <p:txBody>
          <a:bodyPr wrap="none" rtlCol="0">
            <a:spAutoFit/>
          </a:bodyPr>
          <a:lstStyle/>
          <a:p>
            <a:pPr marL="342900" lvl="0" indent="-342900">
              <a:buFont typeface="Arial"/>
              <a:buChar char="•"/>
            </a:pPr>
            <a:r>
              <a:rPr lang="en-US" sz="2200" b="1" dirty="0">
                <a:solidFill>
                  <a:srgbClr val="006600"/>
                </a:solidFill>
                <a:latin typeface="Arial" panose="020B0604020202020204" pitchFamily="34" charset="0"/>
                <a:cs typeface="Arial" panose="020B0604020202020204" pitchFamily="34" charset="0"/>
              </a:rPr>
              <a:t>For details about this course project, see our </a:t>
            </a:r>
            <a:r>
              <a:rPr lang="en-US" sz="2200" b="1" dirty="0" err="1">
                <a:solidFill>
                  <a:srgbClr val="006600"/>
                </a:solidFill>
                <a:latin typeface="Arial" panose="020B0604020202020204" pitchFamily="34" charset="0"/>
                <a:cs typeface="Arial" panose="020B0604020202020204" pitchFamily="34" charset="0"/>
              </a:rPr>
              <a:t>Github</a:t>
            </a:r>
            <a:r>
              <a:rPr lang="en-US" sz="2200" b="1" dirty="0">
                <a:solidFill>
                  <a:srgbClr val="006600"/>
                </a:solidFill>
                <a:latin typeface="Arial" panose="020B0604020202020204" pitchFamily="34" charset="0"/>
                <a:cs typeface="Arial" panose="020B0604020202020204" pitchFamily="34" charset="0"/>
              </a:rPr>
              <a:t> account:</a:t>
            </a:r>
          </a:p>
          <a:p>
            <a:pPr lvl="0"/>
            <a:r>
              <a:rPr lang="en-US" sz="2200" b="1" dirty="0">
                <a:solidFill>
                  <a:srgbClr val="006600"/>
                </a:solidFill>
                <a:latin typeface="Arial" panose="020B0604020202020204" pitchFamily="34" charset="0"/>
                <a:cs typeface="Arial" panose="020B0604020202020204" pitchFamily="34" charset="0"/>
                <a:hlinkClick r:id="rId2"/>
              </a:rPr>
              <a:t>https://github.com/ourteam2017/Bio_programmingI-</a:t>
            </a:r>
            <a:r>
              <a:rPr lang="en-US" sz="2200" b="1" dirty="0">
                <a:solidFill>
                  <a:srgbClr val="006600"/>
                </a:solidFill>
                <a:latin typeface="Arial" panose="020B0604020202020204" pitchFamily="34" charset="0"/>
                <a:cs typeface="Arial" panose="020B0604020202020204" pitchFamily="34" charset="0"/>
              </a:rPr>
              <a:t> </a:t>
            </a:r>
          </a:p>
          <a:p>
            <a:endParaRPr lang="en-US" dirty="0"/>
          </a:p>
        </p:txBody>
      </p:sp>
      <p:sp>
        <p:nvSpPr>
          <p:cNvPr id="5" name="Rectangle 4"/>
          <p:cNvSpPr/>
          <p:nvPr/>
        </p:nvSpPr>
        <p:spPr>
          <a:xfrm>
            <a:off x="381000" y="1828800"/>
            <a:ext cx="8610600" cy="1107996"/>
          </a:xfrm>
          <a:prstGeom prst="rect">
            <a:avLst/>
          </a:prstGeom>
        </p:spPr>
        <p:txBody>
          <a:bodyPr wrap="square">
            <a:spAutoFit/>
          </a:bodyPr>
          <a:lstStyle/>
          <a:p>
            <a:pPr marL="342900" lvl="0" indent="-342900">
              <a:buFont typeface="Arial"/>
              <a:buChar char="•"/>
            </a:pPr>
            <a:r>
              <a:rPr lang="en-US" sz="2200" b="1" dirty="0">
                <a:solidFill>
                  <a:srgbClr val="006600"/>
                </a:solidFill>
                <a:latin typeface="Arial" panose="020B0604020202020204" pitchFamily="34" charset="0"/>
                <a:cs typeface="Arial" panose="020B0604020202020204" pitchFamily="34" charset="0"/>
              </a:rPr>
              <a:t>The results from boosting is not good, False Negative and False positive rate is very sensitive to the parameter setting. We did not post the result in this report. </a:t>
            </a:r>
          </a:p>
        </p:txBody>
      </p:sp>
    </p:spTree>
    <p:extLst>
      <p:ext uri="{BB962C8B-B14F-4D97-AF65-F5344CB8AC3E}">
        <p14:creationId xmlns:p14="http://schemas.microsoft.com/office/powerpoint/2010/main" val="24505882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57200" y="1600200"/>
            <a:ext cx="8229600" cy="4525963"/>
          </a:xfrm>
        </p:spPr>
        <p:txBody>
          <a:bodyPr>
            <a:normAutofit fontScale="55000" lnSpcReduction="20000"/>
          </a:bodyPr>
          <a:lstStyle/>
          <a:p>
            <a:r>
              <a:rPr lang="en-US" sz="1400" dirty="0"/>
              <a:t>1.	Cancer costs projected to reach at least $158 billion in 2020. 2015 2015-07-23 2017-09-10]; Available from: https://</a:t>
            </a:r>
            <a:r>
              <a:rPr lang="en-US" sz="1400" dirty="0" err="1"/>
              <a:t>www.ncbi.nlm.nih.gov</a:t>
            </a:r>
            <a:r>
              <a:rPr lang="en-US" sz="1400" dirty="0"/>
              <a:t>/</a:t>
            </a:r>
            <a:r>
              <a:rPr lang="en-US" sz="1400" dirty="0" err="1"/>
              <a:t>pubmed</a:t>
            </a:r>
            <a:r>
              <a:rPr lang="en-US" sz="1400" dirty="0"/>
              <a:t>/.</a:t>
            </a:r>
          </a:p>
          <a:p>
            <a:r>
              <a:rPr lang="en-US" sz="1400" dirty="0"/>
              <a:t>2.	</a:t>
            </a:r>
            <a:r>
              <a:rPr lang="en-US" sz="1400" dirty="0" err="1"/>
              <a:t>Dores</a:t>
            </a:r>
            <a:r>
              <a:rPr lang="en-US" sz="1400" dirty="0"/>
              <a:t>, G.M., et al., Acute leukemia incidence and patient survival among children and adults in the United States, 2001-2007. Blood, 2012. 119(1): p. 34-43.</a:t>
            </a:r>
          </a:p>
          <a:p>
            <a:r>
              <a:rPr lang="en-US" sz="1400" dirty="0"/>
              <a:t>3.	WHO | Disability-adjusted life years (DALYs). WHO 2017 2017-01-27 15:23:13 2017-09-10]; Available from: http://</a:t>
            </a:r>
            <a:r>
              <a:rPr lang="en-US" sz="1400" dirty="0" err="1"/>
              <a:t>www.who.int</a:t>
            </a:r>
            <a:r>
              <a:rPr lang="en-US" sz="1400" dirty="0"/>
              <a:t>/</a:t>
            </a:r>
            <a:r>
              <a:rPr lang="en-US" sz="1400" dirty="0" err="1"/>
              <a:t>gho</a:t>
            </a:r>
            <a:r>
              <a:rPr lang="en-US" sz="1400" dirty="0"/>
              <a:t>/</a:t>
            </a:r>
            <a:r>
              <a:rPr lang="en-US" sz="1400" dirty="0" err="1"/>
              <a:t>mortality_burden_disease</a:t>
            </a:r>
            <a:r>
              <a:rPr lang="en-US" sz="1400" dirty="0"/>
              <a:t>/</a:t>
            </a:r>
            <a:r>
              <a:rPr lang="en-US" sz="1400" dirty="0" err="1"/>
              <a:t>daly_rates</a:t>
            </a:r>
            <a:r>
              <a:rPr lang="en-US" sz="1400" dirty="0"/>
              <a:t>/text/</a:t>
            </a:r>
            <a:r>
              <a:rPr lang="en-US" sz="1400" dirty="0" err="1"/>
              <a:t>en</a:t>
            </a:r>
            <a:r>
              <a:rPr lang="en-US" sz="1400" dirty="0"/>
              <a:t>/.</a:t>
            </a:r>
          </a:p>
          <a:p>
            <a:r>
              <a:rPr lang="en-US" sz="1400" dirty="0"/>
              <a:t>4.	WHO | Metrics: Disability-Adjusted Life Year (DALY). WHO 2014 2014-03-11 14:56:00 2017-09-10]; Available from: http://</a:t>
            </a:r>
            <a:r>
              <a:rPr lang="en-US" sz="1400" dirty="0" err="1"/>
              <a:t>www.who.int</a:t>
            </a:r>
            <a:r>
              <a:rPr lang="en-US" sz="1400" dirty="0"/>
              <a:t>/</a:t>
            </a:r>
            <a:r>
              <a:rPr lang="en-US" sz="1400" dirty="0" err="1"/>
              <a:t>healthinfo</a:t>
            </a:r>
            <a:r>
              <a:rPr lang="en-US" sz="1400" dirty="0"/>
              <a:t>/</a:t>
            </a:r>
            <a:r>
              <a:rPr lang="en-US" sz="1400" dirty="0" err="1"/>
              <a:t>global_burden_disease</a:t>
            </a:r>
            <a:r>
              <a:rPr lang="en-US" sz="1400" dirty="0"/>
              <a:t>/</a:t>
            </a:r>
            <a:r>
              <a:rPr lang="en-US" sz="1400" dirty="0" err="1"/>
              <a:t>metrics_daly</a:t>
            </a:r>
            <a:r>
              <a:rPr lang="en-US" sz="1400" dirty="0"/>
              <a:t>/</a:t>
            </a:r>
            <a:r>
              <a:rPr lang="en-US" sz="1400" dirty="0" err="1"/>
              <a:t>en</a:t>
            </a:r>
            <a:r>
              <a:rPr lang="en-US" sz="1400" dirty="0"/>
              <a:t>/.</a:t>
            </a:r>
          </a:p>
          <a:p>
            <a:r>
              <a:rPr lang="en-US" sz="1400" dirty="0"/>
              <a:t>5.	Ward, E., et al., Childhood and adolescent cancer statistics, 2014. CA Cancer J </a:t>
            </a:r>
            <a:r>
              <a:rPr lang="en-US" sz="1400" dirty="0" err="1"/>
              <a:t>Clin</a:t>
            </a:r>
            <a:r>
              <a:rPr lang="en-US" sz="1400" dirty="0"/>
              <a:t>, 2014. 64(2): p. 83-103.</a:t>
            </a:r>
          </a:p>
          <a:p>
            <a:r>
              <a:rPr lang="en-US" sz="1400" dirty="0"/>
              <a:t>6.	</a:t>
            </a:r>
            <a:r>
              <a:rPr lang="en-US" sz="1400" dirty="0" err="1"/>
              <a:t>Svendsen</a:t>
            </a:r>
            <a:r>
              <a:rPr lang="en-US" sz="1400" dirty="0"/>
              <a:t>, A.L., et al., Time trends in the incidence of acute lymphoblastic leukemia among children 1976-2002: a population-based Nordic study. J </a:t>
            </a:r>
            <a:r>
              <a:rPr lang="en-US" sz="1400" dirty="0" err="1"/>
              <a:t>Pediatr</a:t>
            </a:r>
            <a:r>
              <a:rPr lang="en-US" sz="1400" dirty="0"/>
              <a:t>, 2007. 151(5): p. 548-50.</a:t>
            </a:r>
          </a:p>
          <a:p>
            <a:r>
              <a:rPr lang="en-US" sz="1400" dirty="0"/>
              <a:t>7.	NIH Categorical Spending -NIH Research Portfolio Online Reporting Tools (</a:t>
            </a:r>
            <a:r>
              <a:rPr lang="en-US" sz="1400" dirty="0" err="1"/>
              <a:t>RePORT</a:t>
            </a:r>
            <a:r>
              <a:rPr lang="en-US" sz="1400" dirty="0"/>
              <a:t>). 2017  2017-09-10]; Available from: https://</a:t>
            </a:r>
            <a:r>
              <a:rPr lang="en-US" sz="1400" dirty="0" err="1"/>
              <a:t>report.nih.gov</a:t>
            </a:r>
            <a:r>
              <a:rPr lang="en-US" sz="1400" dirty="0"/>
              <a:t>/</a:t>
            </a:r>
            <a:r>
              <a:rPr lang="en-US" sz="1400" dirty="0" err="1"/>
              <a:t>categorical_spending.aspx</a:t>
            </a:r>
            <a:r>
              <a:rPr lang="en-US" sz="1400" dirty="0"/>
              <a:t>.</a:t>
            </a:r>
          </a:p>
          <a:p>
            <a:r>
              <a:rPr lang="en-US" sz="1400" dirty="0"/>
              <a:t>8.	Kang, H., et al., Gene expression classifiers for relapse-free survival and minimal residual disease improve risk classification and outcome prediction in pediatric B-precursor acute lymphoblastic leukemia. Blood, 2010. 115(7): p. 1394-405.</a:t>
            </a:r>
          </a:p>
          <a:p>
            <a:r>
              <a:rPr lang="en-US" sz="1400" dirty="0"/>
              <a:t>9.	</a:t>
            </a:r>
            <a:r>
              <a:rPr lang="en-US" sz="1400" dirty="0" err="1"/>
              <a:t>Conter</a:t>
            </a:r>
            <a:r>
              <a:rPr lang="en-US" sz="1400" dirty="0"/>
              <a:t>, V., et al., Molecular response to treatment redefines all prognostic factors in children and adolescents with B-cell precursor acute lymphoblastic leukemia: results in 3184 patients of the AIEOP-BFM ALL 2000 study. Blood, 2010. 115(16): p. 3206-14.</a:t>
            </a:r>
          </a:p>
          <a:p>
            <a:r>
              <a:rPr lang="en-US" sz="1400" dirty="0"/>
              <a:t>10.	Schultz, K.R., et al., Risk- and response-based classification of childhood B-precursor acute lymphoblastic leukemia: a combined analysis of prognostic markers from the Pediatric Oncology Group (POG) and Children's Cancer Group (CCG). Blood, 2007. 109(3): p. 926-35.</a:t>
            </a:r>
          </a:p>
          <a:p>
            <a:r>
              <a:rPr lang="en-US" sz="1400" dirty="0"/>
              <a:t>11.	Koo, H.H., Philadelphia chromosome-positive acute lymphoblastic leukemia in childhood. Korean J </a:t>
            </a:r>
            <a:r>
              <a:rPr lang="en-US" sz="1400" dirty="0" err="1"/>
              <a:t>Pediatr</a:t>
            </a:r>
            <a:r>
              <a:rPr lang="en-US" sz="1400" dirty="0"/>
              <a:t>, 2011. 54(3): p. 106-10.</a:t>
            </a:r>
          </a:p>
          <a:p>
            <a:r>
              <a:rPr lang="en-US" sz="1400" dirty="0"/>
              <a:t>12.	</a:t>
            </a:r>
            <a:r>
              <a:rPr lang="en-US" sz="1400" dirty="0" err="1"/>
              <a:t>Moricke</a:t>
            </a:r>
            <a:r>
              <a:rPr lang="en-US" sz="1400" dirty="0"/>
              <a:t>, A., et al., Risk-adjusted therapy of acute lymphoblastic leukemia can decrease treatment burden and improve survival: treatment results of 2169 unselected pediatric and adolescent patients enrolled in the trial ALL-BFM 95. Blood, 2008. 111(9): p. 4477-89.</a:t>
            </a:r>
          </a:p>
          <a:p>
            <a:r>
              <a:rPr lang="en-US" sz="1400" dirty="0"/>
              <a:t>13.	</a:t>
            </a:r>
            <a:r>
              <a:rPr lang="en-US" sz="1400" dirty="0" err="1"/>
              <a:t>Moghrabi</a:t>
            </a:r>
            <a:r>
              <a:rPr lang="en-US" sz="1400" dirty="0"/>
              <a:t>, A., et al., Results of the Dana-Farber Cancer Institute ALL Consortium Protocol 95-01 for children with acute lymphoblastic leukemia. Blood, 2007. 109(3): p. 896-904.</a:t>
            </a:r>
          </a:p>
          <a:p>
            <a:r>
              <a:rPr lang="en-US" sz="1400" dirty="0"/>
              <a:t>14.	</a:t>
            </a:r>
            <a:r>
              <a:rPr lang="en-US" sz="1400" dirty="0" err="1"/>
              <a:t>Veerman</a:t>
            </a:r>
            <a:r>
              <a:rPr lang="en-US" sz="1400" dirty="0"/>
              <a:t>, A.J., et al., Dexamethasone-based therapy for childhood acute lymphoblastic </a:t>
            </a:r>
            <a:r>
              <a:rPr lang="en-US" sz="1400" dirty="0" err="1"/>
              <a:t>leukaemia</a:t>
            </a:r>
            <a:r>
              <a:rPr lang="en-US" sz="1400" dirty="0"/>
              <a:t>: results of the prospective Dutch Childhood Oncology Group (DCOG) protocol ALL-9 (1997-2004). Lancet </a:t>
            </a:r>
            <a:r>
              <a:rPr lang="en-US" sz="1400" dirty="0" err="1"/>
              <a:t>Oncol</a:t>
            </a:r>
            <a:r>
              <a:rPr lang="en-US" sz="1400" dirty="0"/>
              <a:t>, 2009. 10(10): p. 957-66.</a:t>
            </a:r>
          </a:p>
          <a:p>
            <a:r>
              <a:rPr lang="en-US" sz="1400" dirty="0"/>
              <a:t>15.	</a:t>
            </a:r>
            <a:r>
              <a:rPr lang="en-US" sz="1400" dirty="0" err="1"/>
              <a:t>Mullighan</a:t>
            </a:r>
            <a:r>
              <a:rPr lang="en-US" sz="1400" dirty="0"/>
              <a:t>, C.G., et al., JAK mutations in high-risk childhood acute lymphoblastic leukemia. Proc Natl </a:t>
            </a:r>
            <a:r>
              <a:rPr lang="en-US" sz="1400" dirty="0" err="1"/>
              <a:t>Acad</a:t>
            </a:r>
            <a:r>
              <a:rPr lang="en-US" sz="1400" dirty="0"/>
              <a:t> </a:t>
            </a:r>
            <a:r>
              <a:rPr lang="en-US" sz="1400" dirty="0" err="1"/>
              <a:t>Sci</a:t>
            </a:r>
            <a:r>
              <a:rPr lang="en-US" sz="1400" dirty="0"/>
              <a:t> U S A, 2009. 106(23): p. 9414-8.</a:t>
            </a:r>
          </a:p>
          <a:p>
            <a:r>
              <a:rPr lang="en-US" sz="1400" dirty="0"/>
              <a:t>16.	Harvey, R.C., et al., Rearrangement of CRLF2 is associated with mutation of JAK kinases, alteration of IKZF1, Hispanic/Latino ethnicity, and a poor outcome in pediatric B-progenitor acute lymphoblastic leukemia. Blood, 2010. 115(26): p. 5312-21.</a:t>
            </a:r>
          </a:p>
          <a:p>
            <a:r>
              <a:rPr lang="en-US" sz="1400" dirty="0"/>
              <a:t>17.	Harvey, R.C., et al., Identification of novel cluster groups in pediatric high-risk B-precursor acute lymphoblastic leukemia with gene expression profiling: correlation with genome-wide DNA copy number alterations, clinical characteristics, and outcome. Blood, 2010. 116(23): p. 4874-84.</a:t>
            </a:r>
          </a:p>
          <a:p>
            <a:r>
              <a:rPr lang="en-US" sz="1400" dirty="0"/>
              <a:t>18.	Zhang, J., et al., Key pathways are frequently mutated in high-risk childhood acute lymphoblastic leukemia: a report from the Children's Oncology Group. Blood, 2011. 118(11): p. 3080-7.</a:t>
            </a:r>
          </a:p>
          <a:p>
            <a:r>
              <a:rPr lang="en-US" sz="1400" dirty="0"/>
              <a:t>19.	Gautier, L., et al., </a:t>
            </a:r>
            <a:r>
              <a:rPr lang="en-US" sz="1400" dirty="0" err="1"/>
              <a:t>affy</a:t>
            </a:r>
            <a:r>
              <a:rPr lang="en-US" sz="1400" dirty="0"/>
              <a:t>--analysis of </a:t>
            </a:r>
            <a:r>
              <a:rPr lang="en-US" sz="1400" dirty="0" err="1"/>
              <a:t>Affymetrix</a:t>
            </a:r>
            <a:r>
              <a:rPr lang="en-US" sz="1400" dirty="0"/>
              <a:t> </a:t>
            </a:r>
            <a:r>
              <a:rPr lang="en-US" sz="1400" dirty="0" err="1"/>
              <a:t>GeneChip</a:t>
            </a:r>
            <a:r>
              <a:rPr lang="en-US" sz="1400" dirty="0"/>
              <a:t> data at the probe level. Bioinformatics, 2004. 20(3): p. 307-15.</a:t>
            </a:r>
          </a:p>
          <a:p>
            <a:r>
              <a:rPr lang="en-US" sz="1400" dirty="0"/>
              <a:t>20.	</a:t>
            </a:r>
            <a:r>
              <a:rPr lang="en-US" sz="1400" dirty="0" err="1"/>
              <a:t>Hahne</a:t>
            </a:r>
            <a:r>
              <a:rPr lang="en-US" sz="1400" dirty="0"/>
              <a:t>, </a:t>
            </a:r>
            <a:r>
              <a:rPr lang="en-US" sz="1400" dirty="0" err="1"/>
              <a:t>R.G.a.V.C.a.W.H.a.F</a:t>
            </a:r>
            <a:r>
              <a:rPr lang="en-US" sz="1400" dirty="0"/>
              <a:t>., </a:t>
            </a:r>
            <a:r>
              <a:rPr lang="en-US" sz="1400" dirty="0" err="1"/>
              <a:t>genefilter</a:t>
            </a:r>
            <a:r>
              <a:rPr lang="en-US" sz="1400" dirty="0"/>
              <a:t>: </a:t>
            </a:r>
            <a:r>
              <a:rPr lang="en-US" sz="1400" dirty="0" err="1"/>
              <a:t>genefilter</a:t>
            </a:r>
            <a:r>
              <a:rPr lang="en-US" sz="1400" dirty="0"/>
              <a:t>: methods for filtering genes from high-throughput experiments. 2017.</a:t>
            </a:r>
          </a:p>
          <a:p>
            <a:r>
              <a:rPr lang="en-US" sz="1400" dirty="0"/>
              <a:t>21.	Gentleman, R., annotate: Annotation for microarrays. 2017.</a:t>
            </a:r>
          </a:p>
          <a:p>
            <a:r>
              <a:rPr lang="en-US" sz="1400" dirty="0"/>
              <a:t>22.	Bair, E., et al., Prediction by Supervised Principal Components. Journal of the American Statistical Association, 2006. 101(473): p. 119-137.</a:t>
            </a:r>
          </a:p>
          <a:p>
            <a:r>
              <a:rPr lang="en-US" sz="1400" dirty="0"/>
              <a:t>23.	Childhood Acute Lymphoblastic Leukemia Treatment (PDQ®)—Health Professional Version - National Cancer Institute. 2017  2017-10-25]; Available from: https://</a:t>
            </a:r>
            <a:r>
              <a:rPr lang="en-US" sz="1400" dirty="0" err="1"/>
              <a:t>www.cancer.gov</a:t>
            </a:r>
            <a:r>
              <a:rPr lang="en-US" sz="1400" dirty="0"/>
              <a:t>/types/leukemia/</a:t>
            </a:r>
            <a:r>
              <a:rPr lang="en-US" sz="1400" dirty="0" err="1"/>
              <a:t>hp</a:t>
            </a:r>
            <a:r>
              <a:rPr lang="en-US" sz="1400" dirty="0"/>
              <a:t>/child-all-treatment-pdq - link/_580_toc.</a:t>
            </a:r>
            <a:endParaRPr lang="en-US" sz="1800" dirty="0"/>
          </a:p>
          <a:p>
            <a:endParaRPr lang="en-US" sz="1800" dirty="0"/>
          </a:p>
          <a:p>
            <a:endParaRPr lang="en-US" sz="1800" dirty="0"/>
          </a:p>
        </p:txBody>
      </p:sp>
      <p:sp>
        <p:nvSpPr>
          <p:cNvPr id="4" name="Title 3"/>
          <p:cNvSpPr>
            <a:spLocks noGrp="1"/>
          </p:cNvSpPr>
          <p:nvPr>
            <p:ph type="title"/>
          </p:nvPr>
        </p:nvSpPr>
        <p:spPr/>
        <p:txBody>
          <a:bodyPr/>
          <a:lstStyle/>
          <a:p>
            <a:r>
              <a:rPr lang="en-US" dirty="0"/>
              <a:t>References</a:t>
            </a:r>
          </a:p>
        </p:txBody>
      </p:sp>
    </p:spTree>
    <p:extLst>
      <p:ext uri="{BB962C8B-B14F-4D97-AF65-F5344CB8AC3E}">
        <p14:creationId xmlns:p14="http://schemas.microsoft.com/office/powerpoint/2010/main" val="1172490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274638"/>
            <a:ext cx="9144000" cy="1143000"/>
          </a:xfrm>
          <a:prstGeom prst="rect">
            <a:avLst/>
          </a:prstGeom>
        </p:spPr>
        <p:txBody>
          <a:bodyPr>
            <a:normAutofit/>
          </a:bodyPr>
          <a:lstStyle/>
          <a:p>
            <a:pPr lvl="0" algn="ctr">
              <a:spcBef>
                <a:spcPct val="0"/>
              </a:spcBef>
              <a:defRPr/>
            </a:pPr>
            <a:r>
              <a:rPr lang="en-US" sz="4000" b="1" dirty="0">
                <a:solidFill>
                  <a:srgbClr val="008000"/>
                </a:solidFill>
                <a:latin typeface="Arial" pitchFamily="34" charset="0"/>
                <a:cs typeface="Arial" pitchFamily="34" charset="0"/>
              </a:rPr>
              <a:t>Introduction</a:t>
            </a:r>
            <a:endParaRPr kumimoji="0" lang="en-US" sz="4000" b="1" i="0" u="none" strike="noStrike" kern="1200" cap="none" spc="0" normalizeH="0" noProof="0" dirty="0">
              <a:ln>
                <a:noFill/>
              </a:ln>
              <a:solidFill>
                <a:srgbClr val="008000"/>
              </a:solidFill>
              <a:effectLst/>
              <a:uLnTx/>
              <a:uFillTx/>
              <a:latin typeface="Arial" pitchFamily="34" charset="0"/>
              <a:ea typeface="+mj-ea"/>
              <a:cs typeface="Arial" pitchFamily="34" charset="0"/>
            </a:endParaRPr>
          </a:p>
        </p:txBody>
      </p:sp>
      <p:sp>
        <p:nvSpPr>
          <p:cNvPr id="3" name="Content Placeholder 2"/>
          <p:cNvSpPr txBox="1">
            <a:spLocks/>
          </p:cNvSpPr>
          <p:nvPr/>
        </p:nvSpPr>
        <p:spPr>
          <a:xfrm>
            <a:off x="457200" y="1295401"/>
            <a:ext cx="8229600" cy="4953000"/>
          </a:xfrm>
          <a:prstGeom prst="rect">
            <a:avLst/>
          </a:prstGeom>
        </p:spPr>
        <p:txBody>
          <a:bodyPr>
            <a:normAutofit fontScale="85000" lnSpcReduction="20000"/>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1" i="1" u="sng" strike="noStrike" kern="1200" cap="none" spc="0" normalizeH="0" noProof="0" dirty="0">
              <a:ln>
                <a:noFill/>
              </a:ln>
              <a:solidFill>
                <a:srgbClr val="00703C"/>
              </a:solidFill>
              <a:effectLst/>
              <a:uLnTx/>
              <a:uFillTx/>
              <a:latin typeface="Arial" pitchFamily="34" charset="0"/>
              <a:cs typeface="Arial" pitchFamily="34" charset="0"/>
            </a:endParaRPr>
          </a:p>
          <a:p>
            <a:pPr marL="342900" lvl="0"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rPr>
              <a:t>ALL Clinical trials classification differs depending on the research group :</a:t>
            </a:r>
          </a:p>
          <a:p>
            <a:pPr marL="800100" lvl="1"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rPr>
              <a:t>Berlin-Frankfurt-</a:t>
            </a:r>
            <a:r>
              <a:rPr lang="en-US" sz="2200" dirty="0" err="1">
                <a:solidFill>
                  <a:srgbClr val="00703C"/>
                </a:solidFill>
                <a:latin typeface="Arial" pitchFamily="34" charset="0"/>
                <a:cs typeface="Arial" pitchFamily="34" charset="0"/>
              </a:rPr>
              <a:t>Münster</a:t>
            </a:r>
            <a:r>
              <a:rPr lang="en-US" sz="2200" dirty="0">
                <a:solidFill>
                  <a:srgbClr val="00703C"/>
                </a:solidFill>
                <a:latin typeface="Arial" pitchFamily="34" charset="0"/>
                <a:cs typeface="Arial" pitchFamily="34" charset="0"/>
              </a:rPr>
              <a:t> (BFM)</a:t>
            </a:r>
          </a:p>
          <a:p>
            <a:pPr marL="1257300" lvl="2"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rPr>
              <a:t>Treatment  response</a:t>
            </a:r>
          </a:p>
          <a:p>
            <a:pPr marL="1714500" lvl="3"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rPr>
              <a:t>Prednisone prophase response</a:t>
            </a:r>
          </a:p>
          <a:p>
            <a:pPr marL="1714500" lvl="3"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rPr>
              <a:t>Minimal residual disease (MRD)</a:t>
            </a:r>
          </a:p>
          <a:p>
            <a:pPr marL="2171700" lvl="4"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rPr>
              <a:t>End induction phase (week five)</a:t>
            </a:r>
          </a:p>
          <a:p>
            <a:pPr marL="2171700" lvl="4"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rPr>
              <a:t>End consolidation phase (week 12)</a:t>
            </a:r>
          </a:p>
          <a:p>
            <a:pPr marL="800100" lvl="1"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rPr>
              <a:t>The Children’s Oncology Group (COG)</a:t>
            </a:r>
          </a:p>
          <a:p>
            <a:pPr marL="1257300" lvl="2"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rPr>
              <a:t>Age 1 to &lt; 10</a:t>
            </a:r>
          </a:p>
          <a:p>
            <a:pPr marL="1257300" lvl="2"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rPr>
              <a:t>White blood cell count at diagnosis &lt;50,000 cells/</a:t>
            </a:r>
            <a:r>
              <a:rPr lang="en-US" sz="2200" dirty="0" err="1">
                <a:solidFill>
                  <a:srgbClr val="00703C"/>
                </a:solidFill>
                <a:latin typeface="Arial" pitchFamily="34" charset="0"/>
                <a:cs typeface="Arial" pitchFamily="34" charset="0"/>
              </a:rPr>
              <a:t>uL</a:t>
            </a:r>
            <a:endParaRPr lang="en-US" sz="2200" dirty="0">
              <a:solidFill>
                <a:srgbClr val="00703C"/>
              </a:solidFill>
              <a:latin typeface="Arial" pitchFamily="34" charset="0"/>
              <a:cs typeface="Arial" pitchFamily="34" charset="0"/>
            </a:endParaRPr>
          </a:p>
          <a:p>
            <a:pPr marL="1257300" lvl="2"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rPr>
              <a:t>MRD at the end of the induction phase (day 29)</a:t>
            </a:r>
          </a:p>
          <a:p>
            <a:pPr marL="1257300" lvl="2"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rPr>
              <a:t>Compromise of testes and / or CNS</a:t>
            </a:r>
          </a:p>
          <a:p>
            <a:pPr marL="1257300" lvl="2"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rPr>
              <a:t>Presence </a:t>
            </a:r>
            <a:r>
              <a:rPr lang="en-US" sz="2200" dirty="0" err="1">
                <a:solidFill>
                  <a:srgbClr val="00703C"/>
                </a:solidFill>
                <a:latin typeface="Arial" pitchFamily="34" charset="0"/>
                <a:cs typeface="Arial" pitchFamily="34" charset="0"/>
              </a:rPr>
              <a:t>intrachromosomal</a:t>
            </a:r>
            <a:r>
              <a:rPr lang="en-US" sz="2200" dirty="0">
                <a:solidFill>
                  <a:srgbClr val="00703C"/>
                </a:solidFill>
                <a:latin typeface="Arial" pitchFamily="34" charset="0"/>
                <a:cs typeface="Arial" pitchFamily="34" charset="0"/>
              </a:rPr>
              <a:t> amplification or extreme </a:t>
            </a:r>
            <a:r>
              <a:rPr lang="en-US" sz="2200" dirty="0" err="1">
                <a:solidFill>
                  <a:srgbClr val="00703C"/>
                </a:solidFill>
                <a:latin typeface="Arial" pitchFamily="34" charset="0"/>
                <a:cs typeface="Arial" pitchFamily="34" charset="0"/>
              </a:rPr>
              <a:t>hyperploidy</a:t>
            </a: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1700" dirty="0">
              <a:solidFill>
                <a:srgbClr val="00703C"/>
              </a:solidFill>
              <a:latin typeface="Arial" pitchFamily="34" charset="0"/>
              <a:cs typeface="Arial" pitchFamily="34" charset="0"/>
            </a:endParaRPr>
          </a:p>
        </p:txBody>
      </p:sp>
    </p:spTree>
    <p:extLst>
      <p:ext uri="{BB962C8B-B14F-4D97-AF65-F5344CB8AC3E}">
        <p14:creationId xmlns:p14="http://schemas.microsoft.com/office/powerpoint/2010/main" val="730592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274638"/>
            <a:ext cx="9144000" cy="1143000"/>
          </a:xfrm>
          <a:prstGeom prst="rect">
            <a:avLst/>
          </a:prstGeom>
        </p:spPr>
        <p:txBody>
          <a:bodyPr>
            <a:normAutofit/>
          </a:bodyPr>
          <a:lstStyle/>
          <a:p>
            <a:pPr lvl="0" algn="ctr">
              <a:spcBef>
                <a:spcPct val="0"/>
              </a:spcBef>
              <a:defRPr/>
            </a:pPr>
            <a:r>
              <a:rPr lang="en-US" sz="4000" b="1" dirty="0">
                <a:solidFill>
                  <a:srgbClr val="008000"/>
                </a:solidFill>
                <a:latin typeface="Arial" pitchFamily="34" charset="0"/>
                <a:cs typeface="Arial" pitchFamily="34" charset="0"/>
              </a:rPr>
              <a:t>Introduction</a:t>
            </a:r>
            <a:endParaRPr kumimoji="0" lang="en-US" sz="4000" b="1" i="0" u="none" strike="noStrike" kern="1200" cap="none" spc="0" normalizeH="0" noProof="0" dirty="0">
              <a:ln>
                <a:noFill/>
              </a:ln>
              <a:solidFill>
                <a:srgbClr val="008000"/>
              </a:solidFill>
              <a:effectLst/>
              <a:uLnTx/>
              <a:uFillTx/>
              <a:latin typeface="Arial" pitchFamily="34" charset="0"/>
              <a:ea typeface="+mj-ea"/>
              <a:cs typeface="Arial" pitchFamily="34" charset="0"/>
            </a:endParaRPr>
          </a:p>
        </p:txBody>
      </p:sp>
      <p:sp>
        <p:nvSpPr>
          <p:cNvPr id="3" name="Content Placeholder 2"/>
          <p:cNvSpPr txBox="1">
            <a:spLocks/>
          </p:cNvSpPr>
          <p:nvPr/>
        </p:nvSpPr>
        <p:spPr>
          <a:xfrm>
            <a:off x="457200" y="1295401"/>
            <a:ext cx="8229600" cy="4953000"/>
          </a:xfrm>
          <a:prstGeom prst="rect">
            <a:avLst/>
          </a:prstGeom>
        </p:spPr>
        <p:txBody>
          <a:bodyPr>
            <a:normAutofit fontScale="92500" lnSpcReduction="10000"/>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1" i="1" u="sng" strike="noStrike" kern="1200" cap="none" spc="0" normalizeH="0" noProof="0" dirty="0">
              <a:ln>
                <a:noFill/>
              </a:ln>
              <a:solidFill>
                <a:srgbClr val="00703C"/>
              </a:solidFill>
              <a:effectLst/>
              <a:uLnTx/>
              <a:uFillTx/>
              <a:latin typeface="Arial" pitchFamily="34" charset="0"/>
              <a:cs typeface="Arial" pitchFamily="34" charset="0"/>
            </a:endParaRPr>
          </a:p>
          <a:p>
            <a:pPr marL="342900"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rPr>
              <a:t>Some groups experience 75-80% five-year-event-free-survival</a:t>
            </a:r>
          </a:p>
          <a:p>
            <a:pPr marL="800100" lvl="1"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rPr>
              <a:t>Probably we are mixing different type of patients</a:t>
            </a:r>
          </a:p>
          <a:p>
            <a:pPr marL="1257300" lvl="2"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rPr>
              <a:t>Over treat: increasing the risk of adverse event</a:t>
            </a:r>
          </a:p>
          <a:p>
            <a:pPr marL="1257300" lvl="2"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rPr>
              <a:t>Under treat: reducing the chances of remission</a:t>
            </a:r>
          </a:p>
          <a:p>
            <a:pPr marL="342900"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rPr>
              <a:t>Research</a:t>
            </a:r>
          </a:p>
          <a:p>
            <a:pPr marL="800100" lvl="1"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rPr>
              <a:t>Gene expression</a:t>
            </a:r>
          </a:p>
          <a:p>
            <a:pPr marL="1257300" lvl="2"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rPr>
              <a:t>JAK mutation in high-risk patients similar to Phi+ ALL</a:t>
            </a:r>
          </a:p>
          <a:p>
            <a:pPr marL="1257300" lvl="2"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rPr>
              <a:t>Hispanic/Latino associated rearrangement in CRLF2, JAK kinases mutations</a:t>
            </a:r>
          </a:p>
          <a:p>
            <a:pPr marL="800100" lvl="1"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rPr>
              <a:t>Deep Whole-exome sequencing </a:t>
            </a:r>
            <a:r>
              <a:rPr lang="en-US" sz="2200" dirty="0">
                <a:solidFill>
                  <a:srgbClr val="00703C"/>
                </a:solidFill>
                <a:latin typeface="Arial" pitchFamily="34" charset="0"/>
                <a:cs typeface="Arial" pitchFamily="34" charset="0"/>
                <a:sym typeface="Wingdings"/>
              </a:rPr>
              <a:t> insights why patients relapse</a:t>
            </a:r>
          </a:p>
          <a:p>
            <a:pPr marL="800100" lvl="1"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sym typeface="Wingdings"/>
              </a:rPr>
              <a:t>Genome-wide DNA copy number abnormalities  novel cluster groups that may used for diagnosis, risk classification, and therapy.</a:t>
            </a:r>
            <a:endParaRPr lang="en-US" sz="2200" dirty="0">
              <a:solidFill>
                <a:srgbClr val="00703C"/>
              </a:solidFill>
              <a:latin typeface="Arial" pitchFamily="34" charset="0"/>
              <a:cs typeface="Arial" pitchFamily="34" charset="0"/>
            </a:endParaRPr>
          </a:p>
          <a:p>
            <a:pPr marL="342900" indent="-342900">
              <a:spcBef>
                <a:spcPct val="20000"/>
              </a:spcBef>
              <a:buFont typeface="Arial" panose="020B0604020202020204" pitchFamily="34" charset="0"/>
              <a:buChar char="•"/>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1700" dirty="0">
              <a:solidFill>
                <a:srgbClr val="00703C"/>
              </a:solidFill>
              <a:latin typeface="Arial" pitchFamily="34" charset="0"/>
              <a:cs typeface="Arial" pitchFamily="34" charset="0"/>
            </a:endParaRPr>
          </a:p>
        </p:txBody>
      </p:sp>
    </p:spTree>
    <p:extLst>
      <p:ext uri="{BB962C8B-B14F-4D97-AF65-F5344CB8AC3E}">
        <p14:creationId xmlns:p14="http://schemas.microsoft.com/office/powerpoint/2010/main" val="1900658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274638"/>
            <a:ext cx="9144000" cy="1143000"/>
          </a:xfrm>
          <a:prstGeom prst="rect">
            <a:avLst/>
          </a:prstGeom>
        </p:spPr>
        <p:txBody>
          <a:bodyPr>
            <a:normAutofit/>
          </a:bodyPr>
          <a:lstStyle/>
          <a:p>
            <a:pPr lvl="0" algn="ctr">
              <a:spcBef>
                <a:spcPct val="0"/>
              </a:spcBef>
              <a:defRPr/>
            </a:pPr>
            <a:r>
              <a:rPr lang="en-US" sz="4000" b="1" dirty="0">
                <a:solidFill>
                  <a:srgbClr val="008000"/>
                </a:solidFill>
                <a:latin typeface="Arial" pitchFamily="34" charset="0"/>
                <a:cs typeface="Arial" pitchFamily="34" charset="0"/>
              </a:rPr>
              <a:t>Introduction</a:t>
            </a:r>
            <a:endParaRPr kumimoji="0" lang="en-US" sz="4000" b="1" i="0" u="none" strike="noStrike" kern="1200" cap="none" spc="0" normalizeH="0" noProof="0" dirty="0">
              <a:ln>
                <a:noFill/>
              </a:ln>
              <a:solidFill>
                <a:srgbClr val="008000"/>
              </a:solidFill>
              <a:effectLst/>
              <a:uLnTx/>
              <a:uFillTx/>
              <a:latin typeface="Arial" pitchFamily="34" charset="0"/>
              <a:ea typeface="+mj-ea"/>
              <a:cs typeface="Arial" pitchFamily="34" charset="0"/>
            </a:endParaRPr>
          </a:p>
        </p:txBody>
      </p:sp>
      <p:sp>
        <p:nvSpPr>
          <p:cNvPr id="3" name="Content Placeholder 2"/>
          <p:cNvSpPr txBox="1">
            <a:spLocks/>
          </p:cNvSpPr>
          <p:nvPr/>
        </p:nvSpPr>
        <p:spPr>
          <a:xfrm>
            <a:off x="457200" y="1295401"/>
            <a:ext cx="8229600" cy="4953000"/>
          </a:xfrm>
          <a:prstGeom prst="rect">
            <a:avLst/>
          </a:prstGeom>
        </p:spPr>
        <p:txBody>
          <a:bodyPr>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1" i="1" u="sng" strike="noStrike" kern="1200" cap="none" spc="0" normalizeH="0" noProof="0" dirty="0">
              <a:ln>
                <a:noFill/>
              </a:ln>
              <a:solidFill>
                <a:srgbClr val="00703C"/>
              </a:solidFill>
              <a:effectLst/>
              <a:uLnTx/>
              <a:uFillTx/>
              <a:latin typeface="Arial" pitchFamily="34" charset="0"/>
              <a:cs typeface="Arial" pitchFamily="34" charset="0"/>
            </a:endParaRPr>
          </a:p>
          <a:p>
            <a:pPr marL="342900"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rPr>
              <a:t>DNA copy number and deep whole-exome not routinely used in clinical practice.</a:t>
            </a:r>
          </a:p>
          <a:p>
            <a:pPr marL="342900"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rPr>
              <a:t>Gene expression technology in widely available in clinical practice.</a:t>
            </a:r>
          </a:p>
          <a:p>
            <a:pPr marL="342900" indent="-342900">
              <a:spcBef>
                <a:spcPct val="20000"/>
              </a:spcBef>
              <a:buFont typeface="Arial" panose="020B0604020202020204" pitchFamily="34" charset="0"/>
              <a:buChar char="•"/>
              <a:defRPr/>
            </a:pPr>
            <a:endParaRPr lang="en-US" sz="2200" dirty="0">
              <a:solidFill>
                <a:srgbClr val="00703C"/>
              </a:solidFill>
              <a:latin typeface="Arial" pitchFamily="34" charset="0"/>
              <a:cs typeface="Arial" pitchFamily="34" charset="0"/>
            </a:endParaRPr>
          </a:p>
          <a:p>
            <a:pPr marL="342900"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rPr>
              <a:t>We aim to reproduce Kang et al methodology to analyze gene expression data:</a:t>
            </a:r>
          </a:p>
          <a:p>
            <a:pPr marL="800100" lvl="1"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rPr>
              <a:t>Develop COX-regression model based on PCA of gene expression’s COX-score.</a:t>
            </a:r>
          </a:p>
          <a:p>
            <a:pPr marL="800100" lvl="1"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rPr>
              <a:t>Using open source software.</a:t>
            </a:r>
          </a:p>
          <a:p>
            <a:pPr marL="800100" lvl="1"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rPr>
              <a:t>Compare results.</a:t>
            </a:r>
          </a:p>
          <a:p>
            <a:pPr marL="342900" indent="-342900">
              <a:spcBef>
                <a:spcPct val="20000"/>
              </a:spcBef>
              <a:buFont typeface="Arial" panose="020B0604020202020204" pitchFamily="34" charset="0"/>
              <a:buChar char="•"/>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1700" dirty="0">
              <a:solidFill>
                <a:srgbClr val="00703C"/>
              </a:solidFill>
              <a:latin typeface="Arial" pitchFamily="34" charset="0"/>
              <a:cs typeface="Arial" pitchFamily="34" charset="0"/>
            </a:endParaRPr>
          </a:p>
        </p:txBody>
      </p:sp>
    </p:spTree>
    <p:extLst>
      <p:ext uri="{BB962C8B-B14F-4D97-AF65-F5344CB8AC3E}">
        <p14:creationId xmlns:p14="http://schemas.microsoft.com/office/powerpoint/2010/main" val="549034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FFD1B34-A3F9-E047-A664-A081E93B6979}"/>
              </a:ext>
            </a:extLst>
          </p:cNvPr>
          <p:cNvSpPr txBox="1">
            <a:spLocks/>
          </p:cNvSpPr>
          <p:nvPr/>
        </p:nvSpPr>
        <p:spPr>
          <a:xfrm>
            <a:off x="1066800" y="762000"/>
            <a:ext cx="6858000" cy="857250"/>
          </a:xfrm>
          <a:prstGeom prst="rect">
            <a:avLst/>
          </a:prstGeom>
        </p:spPr>
        <p:txBody>
          <a:bodyPr>
            <a:normAutofit/>
          </a:bodyPr>
          <a:lstStyle/>
          <a:p>
            <a:pPr lvl="0" algn="ctr">
              <a:spcBef>
                <a:spcPct val="0"/>
              </a:spcBef>
              <a:defRPr/>
            </a:pPr>
            <a:r>
              <a:rPr lang="en-US" sz="4000" b="1" dirty="0">
                <a:solidFill>
                  <a:srgbClr val="008000"/>
                </a:solidFill>
                <a:latin typeface="Arial" pitchFamily="34" charset="0"/>
                <a:cs typeface="Arial" pitchFamily="34" charset="0"/>
              </a:rPr>
              <a:t>Previous work</a:t>
            </a:r>
            <a:endParaRPr lang="en-US" sz="4000" b="1" dirty="0">
              <a:solidFill>
                <a:srgbClr val="008000"/>
              </a:solidFill>
              <a:latin typeface="Arial" pitchFamily="34" charset="0"/>
              <a:ea typeface="+mj-ea"/>
              <a:cs typeface="Arial" pitchFamily="34" charset="0"/>
            </a:endParaRPr>
          </a:p>
        </p:txBody>
      </p:sp>
      <p:sp>
        <p:nvSpPr>
          <p:cNvPr id="5" name="Content Placeholder 2">
            <a:extLst>
              <a:ext uri="{FF2B5EF4-FFF2-40B4-BE49-F238E27FC236}">
                <a16:creationId xmlns:a16="http://schemas.microsoft.com/office/drawing/2014/main" id="{C30F853E-6B3C-314F-8E91-537F3C771A5C}"/>
              </a:ext>
            </a:extLst>
          </p:cNvPr>
          <p:cNvSpPr txBox="1">
            <a:spLocks/>
          </p:cNvSpPr>
          <p:nvPr/>
        </p:nvSpPr>
        <p:spPr>
          <a:xfrm>
            <a:off x="381000" y="1371600"/>
            <a:ext cx="8458200" cy="4343400"/>
          </a:xfrm>
          <a:prstGeom prst="rect">
            <a:avLst/>
          </a:prstGeom>
        </p:spPr>
        <p:txBody>
          <a:bodyPr>
            <a:noAutofit/>
          </a:bodyPr>
          <a:lstStyle/>
          <a:p>
            <a:pPr marL="257175" indent="-257175" algn="ctr" defTabSz="685800">
              <a:spcBef>
                <a:spcPct val="20000"/>
              </a:spcBef>
              <a:defRPr/>
            </a:pPr>
            <a:endParaRPr lang="en-US" sz="2200" b="1" i="1" u="sng" dirty="0">
              <a:solidFill>
                <a:srgbClr val="006600"/>
              </a:solidFill>
              <a:latin typeface="Arial" panose="020B0604020202020204" pitchFamily="34" charset="0"/>
              <a:cs typeface="Arial" pitchFamily="34" charset="0"/>
            </a:endParaRPr>
          </a:p>
          <a:p>
            <a:pPr marL="257175" indent="-257175">
              <a:spcBef>
                <a:spcPct val="20000"/>
              </a:spcBef>
              <a:buFont typeface="Arial" panose="020B0604020202020204" pitchFamily="34" charset="0"/>
              <a:buChar char="•"/>
              <a:defRPr/>
            </a:pPr>
            <a:r>
              <a:rPr lang="en-US" sz="2200" dirty="0">
                <a:solidFill>
                  <a:srgbClr val="006600"/>
                </a:solidFill>
                <a:latin typeface="Arial" panose="020B0604020202020204" pitchFamily="34" charset="0"/>
                <a:ea typeface="Arial" charset="0"/>
                <a:cs typeface="Arial" panose="020B0604020202020204" pitchFamily="34" charset="0"/>
              </a:rPr>
              <a:t>Classify children with high-risk ALL into different risk groups and provide them with the corresponding treatment.</a:t>
            </a:r>
          </a:p>
          <a:p>
            <a:pPr marL="257175" indent="-257175">
              <a:spcBef>
                <a:spcPct val="20000"/>
              </a:spcBef>
              <a:buFont typeface="Arial" panose="020B0604020202020204" pitchFamily="34" charset="0"/>
              <a:buChar char="•"/>
              <a:defRPr/>
            </a:pPr>
            <a:r>
              <a:rPr lang="en-US" sz="2200" dirty="0">
                <a:solidFill>
                  <a:srgbClr val="006600"/>
                </a:solidFill>
                <a:latin typeface="Arial" panose="020B0604020202020204" pitchFamily="34" charset="0"/>
                <a:ea typeface="Arial" charset="0"/>
                <a:cs typeface="Arial" panose="020B0604020202020204" pitchFamily="34" charset="0"/>
              </a:rPr>
              <a:t>Used a supervised learning algorithms and </a:t>
            </a:r>
            <a:r>
              <a:rPr lang="en-US" sz="2200" dirty="0" err="1">
                <a:solidFill>
                  <a:srgbClr val="006600"/>
                </a:solidFill>
                <a:latin typeface="Arial" panose="020B0604020202020204" pitchFamily="34" charset="0"/>
                <a:ea typeface="Arial" charset="0"/>
                <a:cs typeface="Arial" panose="020B0604020202020204" pitchFamily="34" charset="0"/>
              </a:rPr>
              <a:t>cross­validation</a:t>
            </a:r>
            <a:r>
              <a:rPr lang="en-US" sz="2200" dirty="0">
                <a:solidFill>
                  <a:srgbClr val="006600"/>
                </a:solidFill>
                <a:latin typeface="Arial" panose="020B0604020202020204" pitchFamily="34" charset="0"/>
                <a:ea typeface="Arial" charset="0"/>
                <a:cs typeface="Arial" panose="020B0604020202020204" pitchFamily="34" charset="0"/>
              </a:rPr>
              <a:t> techniques to build a 42­ </a:t>
            </a:r>
            <a:r>
              <a:rPr lang="en-US" sz="2200" dirty="0" err="1">
                <a:solidFill>
                  <a:srgbClr val="006600"/>
                </a:solidFill>
                <a:latin typeface="Arial" panose="020B0604020202020204" pitchFamily="34" charset="0"/>
                <a:ea typeface="Arial" charset="0"/>
                <a:cs typeface="Arial" panose="020B0604020202020204" pitchFamily="34" charset="0"/>
              </a:rPr>
              <a:t>probe­set</a:t>
            </a:r>
            <a:r>
              <a:rPr lang="en-US" sz="2200" dirty="0">
                <a:solidFill>
                  <a:srgbClr val="006600"/>
                </a:solidFill>
                <a:latin typeface="Arial" panose="020B0604020202020204" pitchFamily="34" charset="0"/>
                <a:ea typeface="Arial" charset="0"/>
                <a:cs typeface="Arial" panose="020B0604020202020204" pitchFamily="34" charset="0"/>
              </a:rPr>
              <a:t> (38­gene) expression classifier predictive of children with high-risk ALL.</a:t>
            </a:r>
          </a:p>
          <a:p>
            <a:pPr marL="257175" indent="-257175">
              <a:spcBef>
                <a:spcPct val="20000"/>
              </a:spcBef>
              <a:buFont typeface="Arial" panose="020B0604020202020204" pitchFamily="34" charset="0"/>
              <a:buChar char="•"/>
              <a:defRPr/>
            </a:pPr>
            <a:r>
              <a:rPr lang="en-US" sz="2200" dirty="0">
                <a:solidFill>
                  <a:srgbClr val="006600"/>
                </a:solidFill>
                <a:latin typeface="Arial" panose="020B0604020202020204" pitchFamily="34" charset="0"/>
                <a:ea typeface="Arial" charset="0"/>
                <a:cs typeface="Arial" panose="020B0604020202020204" pitchFamily="34" charset="0"/>
              </a:rPr>
              <a:t>To test the predictive power of gene expression classifier for RFS: - They applied a multivariate proportional Cox hazards regression analysis.</a:t>
            </a:r>
          </a:p>
          <a:p>
            <a:pPr lvl="1">
              <a:spcBef>
                <a:spcPct val="20000"/>
              </a:spcBef>
              <a:defRPr/>
            </a:pPr>
            <a:r>
              <a:rPr lang="en-US" sz="2200" dirty="0">
                <a:solidFill>
                  <a:srgbClr val="006600"/>
                </a:solidFill>
                <a:latin typeface="Arial" panose="020B0604020202020204" pitchFamily="34" charset="0"/>
                <a:ea typeface="Arial" charset="0"/>
                <a:cs typeface="Arial" panose="020B0604020202020204" pitchFamily="34" charset="0"/>
              </a:rPr>
              <a:t>	- Diagonal linear discriminant analysis to build a prediction model between gene expression classifier and </a:t>
            </a:r>
            <a:r>
              <a:rPr lang="en-US" sz="2200" dirty="0" err="1">
                <a:solidFill>
                  <a:srgbClr val="006600"/>
                </a:solidFill>
                <a:latin typeface="Arial" panose="020B0604020202020204" pitchFamily="34" charset="0"/>
                <a:ea typeface="Arial" charset="0"/>
                <a:cs typeface="Arial" panose="020B0604020202020204" pitchFamily="34" charset="0"/>
              </a:rPr>
              <a:t>end­induction</a:t>
            </a:r>
            <a:r>
              <a:rPr lang="en-US" sz="2200" dirty="0">
                <a:solidFill>
                  <a:srgbClr val="006600"/>
                </a:solidFill>
                <a:latin typeface="Arial" panose="020B0604020202020204" pitchFamily="34" charset="0"/>
                <a:ea typeface="Arial" charset="0"/>
                <a:cs typeface="Arial" panose="020B0604020202020204" pitchFamily="34" charset="0"/>
              </a:rPr>
              <a:t> MRD</a:t>
            </a:r>
            <a:r>
              <a:rPr lang="en-US" sz="2200" dirty="0">
                <a:solidFill>
                  <a:srgbClr val="006600"/>
                </a:solidFill>
                <a:latin typeface="Arial" charset="0"/>
                <a:ea typeface="Arial" charset="0"/>
                <a:cs typeface="Arial" charset="0"/>
              </a:rPr>
              <a:t>. </a:t>
            </a:r>
          </a:p>
          <a:p>
            <a:pPr defTabSz="685800">
              <a:spcBef>
                <a:spcPct val="20000"/>
              </a:spcBef>
              <a:defRPr/>
            </a:pPr>
            <a:endParaRPr lang="en-US" sz="2000" dirty="0">
              <a:solidFill>
                <a:srgbClr val="00703C"/>
              </a:solidFill>
              <a:latin typeface="Arial" pitchFamily="34" charset="0"/>
              <a:cs typeface="Arial" pitchFamily="34" charset="0"/>
            </a:endParaRPr>
          </a:p>
          <a:p>
            <a:pPr defTabSz="685800">
              <a:spcBef>
                <a:spcPct val="20000"/>
              </a:spcBef>
              <a:defRPr/>
            </a:pPr>
            <a:endParaRPr lang="en-US" sz="2000" dirty="0">
              <a:solidFill>
                <a:srgbClr val="00703C"/>
              </a:solidFill>
              <a:latin typeface="Arial" pitchFamily="34" charset="0"/>
              <a:cs typeface="Arial" pitchFamily="34" charset="0"/>
            </a:endParaRPr>
          </a:p>
          <a:p>
            <a:pPr defTabSz="685800">
              <a:spcBef>
                <a:spcPct val="20000"/>
              </a:spcBef>
              <a:defRPr/>
            </a:pPr>
            <a:endParaRPr lang="en-US" sz="2000" dirty="0">
              <a:solidFill>
                <a:srgbClr val="00703C"/>
              </a:solidFill>
              <a:latin typeface="Arial" pitchFamily="34" charset="0"/>
              <a:cs typeface="Arial" pitchFamily="34" charset="0"/>
            </a:endParaRPr>
          </a:p>
          <a:p>
            <a:pPr defTabSz="685800">
              <a:spcBef>
                <a:spcPct val="20000"/>
              </a:spcBef>
              <a:defRPr/>
            </a:pPr>
            <a:endParaRPr lang="en-US" sz="2000" dirty="0">
              <a:solidFill>
                <a:srgbClr val="00703C"/>
              </a:solidFill>
              <a:latin typeface="Arial" pitchFamily="34" charset="0"/>
              <a:cs typeface="Arial" pitchFamily="34" charset="0"/>
            </a:endParaRPr>
          </a:p>
          <a:p>
            <a:pPr defTabSz="685800">
              <a:spcBef>
                <a:spcPct val="20000"/>
              </a:spcBef>
              <a:defRPr/>
            </a:pPr>
            <a:endParaRPr lang="en-US" sz="2000" dirty="0">
              <a:solidFill>
                <a:srgbClr val="00703C"/>
              </a:solidFill>
              <a:latin typeface="Arial" pitchFamily="34" charset="0"/>
              <a:cs typeface="Arial" pitchFamily="34" charset="0"/>
            </a:endParaRPr>
          </a:p>
          <a:p>
            <a:pPr defTabSz="685800">
              <a:spcBef>
                <a:spcPct val="20000"/>
              </a:spcBef>
              <a:defRPr/>
            </a:pPr>
            <a:endParaRPr lang="en-US" sz="2000" dirty="0">
              <a:solidFill>
                <a:srgbClr val="00703C"/>
              </a:solidFill>
              <a:latin typeface="Arial" pitchFamily="34" charset="0"/>
              <a:cs typeface="Arial" pitchFamily="34" charset="0"/>
            </a:endParaRPr>
          </a:p>
          <a:p>
            <a:pPr defTabSz="685800">
              <a:spcBef>
                <a:spcPct val="20000"/>
              </a:spcBef>
              <a:defRPr/>
            </a:pPr>
            <a:endParaRPr lang="en-US" sz="2000" dirty="0">
              <a:solidFill>
                <a:srgbClr val="00703C"/>
              </a:solidFill>
              <a:latin typeface="Arial" pitchFamily="34" charset="0"/>
              <a:cs typeface="Arial" pitchFamily="34" charset="0"/>
            </a:endParaRPr>
          </a:p>
          <a:p>
            <a:pPr defTabSz="685800">
              <a:spcBef>
                <a:spcPct val="20000"/>
              </a:spcBef>
              <a:defRPr/>
            </a:pPr>
            <a:endParaRPr lang="en-US" sz="2000" dirty="0">
              <a:solidFill>
                <a:srgbClr val="00703C"/>
              </a:solidFill>
              <a:latin typeface="Arial" pitchFamily="34" charset="0"/>
              <a:cs typeface="Arial" pitchFamily="34" charset="0"/>
            </a:endParaRPr>
          </a:p>
        </p:txBody>
      </p:sp>
    </p:spTree>
    <p:extLst>
      <p:ext uri="{BB962C8B-B14F-4D97-AF65-F5344CB8AC3E}">
        <p14:creationId xmlns:p14="http://schemas.microsoft.com/office/powerpoint/2010/main" val="594546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E45C82A-9C56-6840-A898-00CB29B71F04}"/>
              </a:ext>
            </a:extLst>
          </p:cNvPr>
          <p:cNvSpPr txBox="1">
            <a:spLocks/>
          </p:cNvSpPr>
          <p:nvPr/>
        </p:nvSpPr>
        <p:spPr>
          <a:xfrm>
            <a:off x="762000" y="533400"/>
            <a:ext cx="6858000" cy="857250"/>
          </a:xfrm>
          <a:prstGeom prst="rect">
            <a:avLst/>
          </a:prstGeom>
        </p:spPr>
        <p:txBody>
          <a:bodyPr>
            <a:normAutofit/>
          </a:bodyPr>
          <a:lstStyle/>
          <a:p>
            <a:pPr lvl="0" algn="ctr">
              <a:spcBef>
                <a:spcPct val="0"/>
              </a:spcBef>
              <a:defRPr/>
            </a:pPr>
            <a:r>
              <a:rPr lang="en-US" sz="4000" b="1" dirty="0">
                <a:solidFill>
                  <a:srgbClr val="008000"/>
                </a:solidFill>
                <a:latin typeface="Arial" pitchFamily="34" charset="0"/>
                <a:ea typeface="+mj-ea"/>
                <a:cs typeface="Arial" pitchFamily="34" charset="0"/>
              </a:rPr>
              <a:t>Innovations</a:t>
            </a:r>
          </a:p>
        </p:txBody>
      </p:sp>
      <p:sp>
        <p:nvSpPr>
          <p:cNvPr id="5" name="Content Placeholder 2">
            <a:extLst>
              <a:ext uri="{FF2B5EF4-FFF2-40B4-BE49-F238E27FC236}">
                <a16:creationId xmlns:a16="http://schemas.microsoft.com/office/drawing/2014/main" id="{ADC2AFD8-C514-134B-BC9D-CDE1F4C38C14}"/>
              </a:ext>
            </a:extLst>
          </p:cNvPr>
          <p:cNvSpPr txBox="1">
            <a:spLocks/>
          </p:cNvSpPr>
          <p:nvPr/>
        </p:nvSpPr>
        <p:spPr>
          <a:xfrm>
            <a:off x="381000" y="1295400"/>
            <a:ext cx="8382000" cy="4572000"/>
          </a:xfrm>
          <a:prstGeom prst="rect">
            <a:avLst/>
          </a:prstGeom>
        </p:spPr>
        <p:txBody>
          <a:bodyPr>
            <a:noAutofit/>
          </a:bodyPr>
          <a:lstStyle/>
          <a:p>
            <a:pPr marL="257175" indent="-257175" algn="ctr" defTabSz="685800">
              <a:spcBef>
                <a:spcPct val="20000"/>
              </a:spcBef>
              <a:defRPr/>
            </a:pPr>
            <a:endParaRPr lang="en-US" sz="2200" b="1" i="1" u="sng" dirty="0">
              <a:solidFill>
                <a:srgbClr val="006600"/>
              </a:solidFill>
              <a:latin typeface="Arial" panose="020B0604020202020204" pitchFamily="34" charset="0"/>
              <a:cs typeface="Arial" pitchFamily="34" charset="0"/>
            </a:endParaRPr>
          </a:p>
          <a:p>
            <a:pPr marL="214313" indent="-214313">
              <a:buFont typeface="Arial" panose="020B0604020202020204" pitchFamily="34" charset="0"/>
              <a:buChar char="•"/>
            </a:pPr>
            <a:r>
              <a:rPr lang="en-US" sz="2200" dirty="0">
                <a:solidFill>
                  <a:srgbClr val="006600"/>
                </a:solidFill>
                <a:latin typeface="Arial" panose="020B0604020202020204" pitchFamily="34" charset="0"/>
                <a:cs typeface="Arial" panose="020B0604020202020204" pitchFamily="34" charset="0"/>
              </a:rPr>
              <a:t>Two major novel methods to be able to reproduce the results of the Kang et al [8] paper.</a:t>
            </a:r>
          </a:p>
          <a:p>
            <a:pPr marL="214313" indent="-214313">
              <a:buFont typeface="Arial" panose="020B0604020202020204" pitchFamily="34" charset="0"/>
              <a:buChar char="•"/>
            </a:pPr>
            <a:r>
              <a:rPr lang="en-US" sz="2200" dirty="0">
                <a:solidFill>
                  <a:srgbClr val="006600"/>
                </a:solidFill>
                <a:latin typeface="Arial" panose="020B0604020202020204" pitchFamily="34" charset="0"/>
                <a:cs typeface="Arial" panose="020B0604020202020204" pitchFamily="34" charset="0"/>
              </a:rPr>
              <a:t>First method, A novel </a:t>
            </a:r>
            <a:r>
              <a:rPr lang="en-US" sz="2200" b="1" dirty="0">
                <a:solidFill>
                  <a:srgbClr val="006600"/>
                </a:solidFill>
                <a:latin typeface="Arial" panose="020B0604020202020204" pitchFamily="34" charset="0"/>
                <a:cs typeface="Arial" panose="020B0604020202020204" pitchFamily="34" charset="0"/>
              </a:rPr>
              <a:t>stratification method </a:t>
            </a:r>
            <a:r>
              <a:rPr lang="en-US" sz="2200" dirty="0">
                <a:solidFill>
                  <a:srgbClr val="006600"/>
                </a:solidFill>
                <a:latin typeface="Arial" panose="020B0604020202020204" pitchFamily="34" charset="0"/>
                <a:cs typeface="Arial" panose="020B0604020202020204" pitchFamily="34" charset="0"/>
              </a:rPr>
              <a:t>to partition the data.</a:t>
            </a:r>
          </a:p>
          <a:p>
            <a:pPr marL="214313" indent="-214313">
              <a:buFont typeface="Arial" panose="020B0604020202020204" pitchFamily="34" charset="0"/>
              <a:buChar char="•"/>
            </a:pPr>
            <a:endParaRPr lang="en-US" sz="2200" dirty="0">
              <a:solidFill>
                <a:srgbClr val="006600"/>
              </a:solidFill>
              <a:latin typeface="Arial" panose="020B0604020202020204" pitchFamily="34" charset="0"/>
              <a:cs typeface="Arial" panose="020B0604020202020204" pitchFamily="34" charset="0"/>
            </a:endParaRPr>
          </a:p>
          <a:p>
            <a:r>
              <a:rPr lang="en-US" sz="2200" b="1" u="sng" dirty="0">
                <a:solidFill>
                  <a:srgbClr val="006600"/>
                </a:solidFill>
                <a:latin typeface="Arial" panose="020B0604020202020204" pitchFamily="34" charset="0"/>
                <a:cs typeface="Arial" pitchFamily="34" charset="0"/>
              </a:rPr>
              <a:t>Stratification Method: </a:t>
            </a:r>
            <a:r>
              <a:rPr lang="en-US" sz="2200" dirty="0">
                <a:solidFill>
                  <a:srgbClr val="006600"/>
                </a:solidFill>
                <a:latin typeface="Arial" panose="020B0604020202020204" pitchFamily="34" charset="0"/>
                <a:cs typeface="Arial" panose="020B0604020202020204" pitchFamily="34" charset="0"/>
              </a:rPr>
              <a:t>stratification method where we divide the data set into 8 stratums which is based on the combination of 3 key clinical features. </a:t>
            </a:r>
          </a:p>
          <a:p>
            <a:r>
              <a:rPr lang="en-US" sz="2200" dirty="0">
                <a:solidFill>
                  <a:srgbClr val="006600"/>
                </a:solidFill>
                <a:latin typeface="Arial" panose="020B0604020202020204" pitchFamily="34" charset="0"/>
                <a:cs typeface="Arial" panose="020B0604020202020204" pitchFamily="34" charset="0"/>
              </a:rPr>
              <a:t>-For each stratum, we random separate it into 5 subgroups. </a:t>
            </a:r>
          </a:p>
          <a:p>
            <a:r>
              <a:rPr lang="en-US" sz="2200" dirty="0">
                <a:solidFill>
                  <a:srgbClr val="006600"/>
                </a:solidFill>
                <a:latin typeface="Arial" panose="020B0604020202020204" pitchFamily="34" charset="0"/>
                <a:cs typeface="Arial" panose="020B0604020202020204" pitchFamily="34" charset="0"/>
              </a:rPr>
              <a:t>-And then we pick one subgroup from each stratum and combine the data as one test data set. </a:t>
            </a:r>
          </a:p>
          <a:p>
            <a:r>
              <a:rPr lang="en-US" sz="2200" dirty="0">
                <a:solidFill>
                  <a:srgbClr val="006600"/>
                </a:solidFill>
                <a:latin typeface="Arial" panose="020B0604020202020204" pitchFamily="34" charset="0"/>
                <a:cs typeface="Arial" panose="020B0604020202020204" pitchFamily="34" charset="0"/>
              </a:rPr>
              <a:t>-In this way, we partition the data into 5 folds and also balance the data to preserve the key clinical features.</a:t>
            </a:r>
          </a:p>
          <a:p>
            <a:endParaRPr lang="en-US" sz="2200" b="1" u="sng" dirty="0">
              <a:solidFill>
                <a:schemeClr val="accent6">
                  <a:lumMod val="75000"/>
                </a:schemeClr>
              </a:solidFill>
              <a:latin typeface="Arial" panose="020B0604020202020204" pitchFamily="34" charset="0"/>
              <a:cs typeface="Arial" panose="020B0604020202020204" pitchFamily="34" charset="0"/>
            </a:endParaRPr>
          </a:p>
          <a:p>
            <a:endParaRPr lang="en-US" sz="2200" b="1" u="sng" dirty="0">
              <a:solidFill>
                <a:schemeClr val="accent6">
                  <a:lumMod val="75000"/>
                </a:schemeClr>
              </a:solidFill>
              <a:latin typeface="Arial" panose="020B0604020202020204" pitchFamily="34" charset="0"/>
              <a:cs typeface="Arial" panose="020B0604020202020204" pitchFamily="34" charset="0"/>
            </a:endParaRPr>
          </a:p>
          <a:p>
            <a:endParaRPr lang="en-US" sz="2200" b="1" u="sng" dirty="0">
              <a:solidFill>
                <a:schemeClr val="accent6">
                  <a:lumMod val="75000"/>
                </a:schemeClr>
              </a:solidFill>
              <a:latin typeface="Arial" panose="020B0604020202020204" pitchFamily="34" charset="0"/>
              <a:cs typeface="Arial" panose="020B0604020202020204" pitchFamily="34" charset="0"/>
            </a:endParaRPr>
          </a:p>
          <a:p>
            <a:endParaRPr lang="en-US" sz="2200" b="1" u="sng" dirty="0">
              <a:solidFill>
                <a:schemeClr val="accent6">
                  <a:lumMod val="75000"/>
                </a:schemeClr>
              </a:solidFill>
              <a:latin typeface="Arial" panose="020B0604020202020204" pitchFamily="34" charset="0"/>
              <a:cs typeface="Arial" panose="020B0604020202020204" pitchFamily="34" charset="0"/>
            </a:endParaRPr>
          </a:p>
          <a:p>
            <a:endParaRPr lang="en-US" sz="2200" b="1" u="sng" dirty="0">
              <a:solidFill>
                <a:schemeClr val="accent6">
                  <a:lumMod val="75000"/>
                </a:schemeClr>
              </a:solidFill>
              <a:latin typeface="Arial" panose="020B0604020202020204" pitchFamily="34" charset="0"/>
              <a:cs typeface="Arial" panose="020B0604020202020204" pitchFamily="34" charset="0"/>
            </a:endParaRPr>
          </a:p>
          <a:p>
            <a:endParaRPr lang="en-US" sz="2200" b="1" u="sng" dirty="0">
              <a:solidFill>
                <a:schemeClr val="accent6">
                  <a:lumMod val="75000"/>
                </a:schemeClr>
              </a:solidFill>
              <a:latin typeface="Arial" panose="020B0604020202020204" pitchFamily="34" charset="0"/>
              <a:cs typeface="Arial" panose="020B0604020202020204" pitchFamily="34" charset="0"/>
            </a:endParaRPr>
          </a:p>
          <a:p>
            <a:pPr defTabSz="685800">
              <a:spcBef>
                <a:spcPct val="20000"/>
              </a:spcBef>
              <a:defRPr/>
            </a:pPr>
            <a:endParaRPr lang="en-US" sz="2200" dirty="0">
              <a:solidFill>
                <a:srgbClr val="00703C"/>
              </a:solidFill>
              <a:latin typeface="Arial" pitchFamily="34" charset="0"/>
              <a:cs typeface="Arial" pitchFamily="34" charset="0"/>
            </a:endParaRPr>
          </a:p>
          <a:p>
            <a:pPr defTabSz="685800">
              <a:spcBef>
                <a:spcPct val="20000"/>
              </a:spcBef>
              <a:defRPr/>
            </a:pPr>
            <a:endParaRPr lang="en-US" sz="2200" dirty="0">
              <a:solidFill>
                <a:srgbClr val="00703C"/>
              </a:solidFill>
              <a:latin typeface="Arial" pitchFamily="34" charset="0"/>
              <a:cs typeface="Arial" pitchFamily="34" charset="0"/>
            </a:endParaRPr>
          </a:p>
          <a:p>
            <a:pPr defTabSz="685800">
              <a:spcBef>
                <a:spcPct val="20000"/>
              </a:spcBef>
              <a:defRPr/>
            </a:pPr>
            <a:endParaRPr lang="en-US" sz="2200" dirty="0">
              <a:solidFill>
                <a:srgbClr val="00703C"/>
              </a:solidFill>
              <a:latin typeface="Arial" pitchFamily="34" charset="0"/>
              <a:cs typeface="Arial" pitchFamily="34" charset="0"/>
            </a:endParaRPr>
          </a:p>
          <a:p>
            <a:pPr defTabSz="685800">
              <a:spcBef>
                <a:spcPct val="20000"/>
              </a:spcBef>
              <a:defRPr/>
            </a:pPr>
            <a:endParaRPr lang="en-US" sz="2200" dirty="0">
              <a:solidFill>
                <a:srgbClr val="00703C"/>
              </a:solidFill>
              <a:latin typeface="Arial" pitchFamily="34" charset="0"/>
              <a:cs typeface="Arial" pitchFamily="34" charset="0"/>
            </a:endParaRPr>
          </a:p>
          <a:p>
            <a:pPr defTabSz="685800">
              <a:spcBef>
                <a:spcPct val="20000"/>
              </a:spcBef>
              <a:defRPr/>
            </a:pPr>
            <a:endParaRPr lang="en-US" sz="2200" dirty="0">
              <a:solidFill>
                <a:srgbClr val="00703C"/>
              </a:solidFill>
              <a:latin typeface="Arial" pitchFamily="34" charset="0"/>
              <a:cs typeface="Arial" pitchFamily="34" charset="0"/>
            </a:endParaRPr>
          </a:p>
          <a:p>
            <a:pPr defTabSz="685800">
              <a:spcBef>
                <a:spcPct val="20000"/>
              </a:spcBef>
              <a:defRPr/>
            </a:pPr>
            <a:endParaRPr lang="en-US" sz="2200" dirty="0">
              <a:solidFill>
                <a:srgbClr val="00703C"/>
              </a:solidFill>
              <a:latin typeface="Arial" pitchFamily="34" charset="0"/>
              <a:cs typeface="Arial" pitchFamily="34" charset="0"/>
            </a:endParaRPr>
          </a:p>
          <a:p>
            <a:pPr defTabSz="685800">
              <a:spcBef>
                <a:spcPct val="20000"/>
              </a:spcBef>
              <a:defRPr/>
            </a:pPr>
            <a:endParaRPr lang="en-US" sz="2200" dirty="0">
              <a:solidFill>
                <a:srgbClr val="00703C"/>
              </a:solidFill>
              <a:latin typeface="Arial" pitchFamily="34" charset="0"/>
              <a:cs typeface="Arial" pitchFamily="34" charset="0"/>
            </a:endParaRPr>
          </a:p>
        </p:txBody>
      </p:sp>
    </p:spTree>
    <p:extLst>
      <p:ext uri="{BB962C8B-B14F-4D97-AF65-F5344CB8AC3E}">
        <p14:creationId xmlns:p14="http://schemas.microsoft.com/office/powerpoint/2010/main" val="408929992"/>
      </p:ext>
    </p:extLst>
  </p:cSld>
  <p:clrMapOvr>
    <a:masterClrMapping/>
  </p:clrMapOvr>
</p:sld>
</file>

<file path=ppt/theme/theme1.xml><?xml version="1.0" encoding="utf-8"?>
<a:theme xmlns:a="http://schemas.openxmlformats.org/drawingml/2006/main" name="UNCCharlotte_template02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1864</TotalTime>
  <Words>2908</Words>
  <Application>Microsoft Office PowerPoint</Application>
  <PresentationFormat>On-screen Show (4:3)</PresentationFormat>
  <Paragraphs>443</Paragraphs>
  <Slides>45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宋体</vt:lpstr>
      <vt:lpstr>Arial</vt:lpstr>
      <vt:lpstr>Calibri</vt:lpstr>
      <vt:lpstr>Cambria Math</vt:lpstr>
      <vt:lpstr>Wingdings</vt:lpstr>
      <vt:lpstr>UNCCharlotte_template02 (1)</vt:lpstr>
      <vt:lpstr>Gene expression classifiers for relapse - free survival risk classification and outcome prediction in pediatric B - precursor acute lymphoblastic leukemia </vt:lpstr>
      <vt:lpstr>PowerPoint Presentation</vt:lpstr>
      <vt:lpstr>Introduction</vt:lpstr>
      <vt:lpstr>Introduction</vt:lpstr>
      <vt:lpstr>PowerPoint Presentation</vt:lpstr>
      <vt:lpstr>PowerPoint Presentation</vt:lpstr>
      <vt:lpstr>PowerPoint Presentation</vt:lpstr>
      <vt:lpstr>PowerPoint Presentation</vt:lpstr>
      <vt:lpstr>PowerPoint Presentation</vt:lpstr>
      <vt:lpstr>Innovations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Part 3 classify the risk group  </vt:lpstr>
      <vt:lpstr>PowerPoint Presentation</vt:lpstr>
      <vt:lpstr>PowerPoint Presentation</vt:lpstr>
      <vt:lpstr>PowerPoint Presentation</vt:lpstr>
      <vt:lpstr>PowerPoint Presentation</vt:lpstr>
      <vt:lpstr>PowerPoint Presentation</vt:lpstr>
      <vt:lpstr>PowerPoint Presentation</vt:lpstr>
      <vt:lpstr>Result</vt:lpstr>
      <vt:lpstr>Result</vt:lpstr>
      <vt:lpstr>Results</vt:lpstr>
      <vt:lpstr>PowerPoint Presentation</vt:lpstr>
      <vt:lpstr>Results</vt:lpstr>
      <vt:lpstr>Midterm Result Problems </vt:lpstr>
      <vt:lpstr>Midterm Result Problems </vt:lpstr>
      <vt:lpstr>Possible Reasons</vt:lpstr>
      <vt:lpstr>Possible Reasons</vt:lpstr>
      <vt:lpstr>Solutions</vt:lpstr>
      <vt:lpstr>Results</vt:lpstr>
      <vt:lpstr>Results</vt:lpstr>
      <vt:lpstr>Results</vt:lpstr>
      <vt:lpstr>Results</vt:lpstr>
      <vt:lpstr>PowerPoint Presentation</vt:lpstr>
      <vt:lpstr>Conclusion</vt:lpstr>
      <vt:lpstr>Conclusion</vt:lpstr>
      <vt:lpstr>Future works</vt:lpstr>
      <vt:lpstr>PowerPoint Presentation</vt:lpstr>
      <vt:lpstr>References</vt:lpstr>
    </vt:vector>
  </TitlesOfParts>
  <Company>UNC Charlotte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Arial 44 bold</dc:title>
  <dc:creator>Cindy Jones</dc:creator>
  <cp:lastModifiedBy>Sha Yu</cp:lastModifiedBy>
  <cp:revision>105</cp:revision>
  <dcterms:created xsi:type="dcterms:W3CDTF">2014-04-28T15:04:37Z</dcterms:created>
  <dcterms:modified xsi:type="dcterms:W3CDTF">2017-11-30T04:07:28Z</dcterms:modified>
</cp:coreProperties>
</file>