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01" r:id="rId9"/>
    <p:sldId id="302" r:id="rId10"/>
    <p:sldId id="303" r:id="rId11"/>
    <p:sldId id="319" r:id="rId12"/>
    <p:sldId id="274" r:id="rId13"/>
    <p:sldId id="275" r:id="rId14"/>
    <p:sldId id="279" r:id="rId15"/>
    <p:sldId id="280" r:id="rId16"/>
    <p:sldId id="281" r:id="rId17"/>
    <p:sldId id="284" r:id="rId18"/>
    <p:sldId id="282" r:id="rId19"/>
    <p:sldId id="285" r:id="rId20"/>
    <p:sldId id="289" r:id="rId21"/>
    <p:sldId id="320" r:id="rId22"/>
    <p:sldId id="321" r:id="rId23"/>
    <p:sldId id="290" r:id="rId24"/>
    <p:sldId id="293" r:id="rId25"/>
    <p:sldId id="294" r:id="rId26"/>
    <p:sldId id="304" r:id="rId27"/>
    <p:sldId id="324" r:id="rId28"/>
    <p:sldId id="329" r:id="rId29"/>
    <p:sldId id="323" r:id="rId30"/>
    <p:sldId id="306" r:id="rId31"/>
    <p:sldId id="308" r:id="rId32"/>
    <p:sldId id="325" r:id="rId33"/>
    <p:sldId id="326" r:id="rId34"/>
    <p:sldId id="327" r:id="rId35"/>
    <p:sldId id="328" r:id="rId36"/>
    <p:sldId id="330" r:id="rId37"/>
    <p:sldId id="331" r:id="rId38"/>
    <p:sldId id="332" r:id="rId39"/>
    <p:sldId id="311" r:id="rId40"/>
    <p:sldId id="322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81957" autoAdjust="0"/>
  </p:normalViewPr>
  <p:slideViewPr>
    <p:cSldViewPr>
      <p:cViewPr>
        <p:scale>
          <a:sx n="66" d="100"/>
          <a:sy n="66" d="100"/>
        </p:scale>
        <p:origin x="1539" y="3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rteam2017/Bio_programmingI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2743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Gene expression classifiers for relapse - free survival risk classification and outcome prediction in pediatric B - precursor acute lymphoblastic leukemia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October 31, 2017</a:t>
            </a:r>
          </a:p>
          <a:p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Mario </a:t>
            </a:r>
            <a:r>
              <a:rPr lang="en-US" sz="24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Barbé</a:t>
            </a:r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Olga Better,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Peilin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Chen, Sha Yu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set.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order to reproduce the data to get the same results from source paper we need to find a way to normalize the data in the same mythology used in the literature.</a:t>
            </a: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 of CEL files from TARGET ALL repository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Read files and normalize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Apply robust multi-array average (RMA)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Filter probes 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Exhibiting little variation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Consistently low signal across the samples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Clinical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Merge with Gene expression data 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NIH projects medical spending on cancer 200 billions dollars by 2020.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More funds for research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Cancer in child has a tremendous impact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Family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Society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increase disability-adjusted life years.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Most frequent children's cancer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Acute Leukemia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Lymphocytic variant (ALL)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 cell or T cell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5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228600" y="762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851636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400" b="1" u="sng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Data structure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207 CELL files (207 patients)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RMA, we obtained for each patient 54,675 probes (data frame 54,675 rows and 207 columns).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filtering process, we ended up with 21,148 probes per patient. (Kang et al 23,775).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2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Stratified Random Sampling (details included in the report)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 into five groups to prepare for the cross validation and also preserve the key features, we adopted stratified random sampling.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Based on literature review and our data structure, we decide to partition the sample data into 8 strata based on the combination of three key features: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363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Stratified Random Sampling (</a:t>
                </a:r>
                <a:r>
                  <a:rPr lang="en-US" sz="2200" b="1" u="sng" dirty="0" err="1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Con’t</a:t>
                </a:r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3638688"/>
              </a:xfrm>
              <a:prstGeom prst="rect">
                <a:avLst/>
              </a:prstGeom>
              <a:blipFill>
                <a:blip r:embed="rId2"/>
                <a:stretch>
                  <a:fillRect l="-937" t="-838" r="-576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Stratified Random Sampling 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sample size is small (207), we want sample size for 5 strata to be as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to avoid bias.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To achieve this goal, we proposed our own algorithm to do    sampling.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 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0"/>
            <a:ext cx="9144000" cy="11430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4714" y="13716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3.Calculate cox score and determine the candidate thresholds</a:t>
            </a:r>
          </a:p>
          <a:p>
            <a:pPr algn="just"/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calculate cox score for genes on each training set and get the candidate thresholds based on the cox-score distribution on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further select the genes with cox score greater than the thresholds and keep them for approaching PCA.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EF7D-0950-4403-A503-C30B2D15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A9C5-4C67-4EE5-924D-6F67CFDE33F0}"/>
              </a:ext>
            </a:extLst>
          </p:cNvPr>
          <p:cNvSpPr txBox="1"/>
          <p:nvPr/>
        </p:nvSpPr>
        <p:spPr>
          <a:xfrm>
            <a:off x="381000" y="10668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3.Calculate cox score and determine the candidate thresholds 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genes sorted by the cox-score value is saved as sorted_cox_score.csv.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checking the genes sorted by the cox-score, we spotted some genetic meaning behind 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Olga, could you please fill this part if you think we need to present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2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3.Calculate cox score and determine the candidate thresholds</a:t>
            </a:r>
          </a:p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2.178759627 is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0.10893798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are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evenly distributed between the lower and upper bound.</a:t>
            </a:r>
          </a:p>
        </p:txBody>
      </p:sp>
    </p:spTree>
    <p:extLst>
      <p:ext uri="{BB962C8B-B14F-4D97-AF65-F5344CB8AC3E}">
        <p14:creationId xmlns:p14="http://schemas.microsoft.com/office/powerpoint/2010/main" val="110912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2FD9D-6F8D-45B0-84AD-319DBA0F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29"/>
            <a:ext cx="9144000" cy="6172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8A6AD3-1FC8-4F64-AC5E-60DA354B2E16}"/>
              </a:ext>
            </a:extLst>
          </p:cNvPr>
          <p:cNvSpPr/>
          <p:nvPr/>
        </p:nvSpPr>
        <p:spPr>
          <a:xfrm>
            <a:off x="304800" y="218497"/>
            <a:ext cx="348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</a:p>
        </p:txBody>
      </p:sp>
    </p:spTree>
    <p:extLst>
      <p:ext uri="{BB962C8B-B14F-4D97-AF65-F5344CB8AC3E}">
        <p14:creationId xmlns:p14="http://schemas.microsoft.com/office/powerpoint/2010/main" val="41537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ALL subtypes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Early pre-B (pro-B)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Common ALL 50%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Pre-B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B-cell ALL (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Burkitt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 leukemia) 4%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T-cell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Pre-T ALL 5-10%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T-cell ALL 15-20%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143000"/>
            <a:ext cx="8763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4.Perform PCA and build cox proportional hazard model.</a:t>
            </a:r>
          </a:p>
          <a:p>
            <a:pPr algn="just"/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generated the first principal component score w for each patients in the test dataset, which is based on the PCA model in the train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survival data by combine 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event_free_suvival_time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relapse, w together.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we have 20(#thresholds)*5(#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cv_folds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 100 files for building cox proportional hazard model in  R by using 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coxph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packages.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029" y="0"/>
            <a:ext cx="9144000" cy="1143000"/>
          </a:xfrm>
        </p:spPr>
        <p:txBody>
          <a:bodyPr/>
          <a:lstStyle/>
          <a:p>
            <a:r>
              <a:rPr lang="en-US" dirty="0"/>
              <a:t>Midterm Result Problems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61471" y="9906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1.Top ranked genes based on Cox-score differs 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733800"/>
            <a:ext cx="336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Midterm Result Problems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90500" y="1295400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cox proportional hazard model is Not significant!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Penny: could you please phase the previous result here?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3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Possible Reasons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143000"/>
            <a:ext cx="8763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Reason: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their paper,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definition of Relapse free survival (RFS) is not clear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get survival rate for some events, we need to define the events.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dataset we use it has four conditions: relapse, death, censored and SMN.  They have three vital Status: Alive, death, unknown.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simplify the model at this stage, we consider death as events, because for those who’s first event is relapse have high chance to be observed death later on.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3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Possible Reasons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1430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possible reasons: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normalization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would be a minor issue, because when calculating cox-score, the bias would be cancelled off by the quotient)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filters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Kang et al filtered out the probe set that were present in less than 50% of the samples. We filtered out the probes with features exhibiting little variation, or consistently low signal across the samples.</a:t>
            </a:r>
            <a:endParaRPr lang="en-US" sz="2400" dirty="0"/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0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29" y="170543"/>
            <a:ext cx="9144000" cy="97245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olutions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143000"/>
            <a:ext cx="83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Clarification of definition of Relapse free survival (RFS)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clarification of definition of Relapse free survival (RFS), we contacted the author of this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new definition for RFS: we consider relapse as events and all the other three cases as censored. (death, censored and SMN).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new model is significant now!</a:t>
            </a:r>
          </a:p>
        </p:txBody>
      </p:sp>
    </p:spTree>
    <p:extLst>
      <p:ext uri="{BB962C8B-B14F-4D97-AF65-F5344CB8AC3E}">
        <p14:creationId xmlns:p14="http://schemas.microsoft.com/office/powerpoint/2010/main" val="65842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114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52400" y="927556"/>
            <a:ext cx="8763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Calculate geometric mean the LRT score for each threshold and determine the final model.</a:t>
            </a: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calculate the geometric mean of log rank test score in each test dataset, we get the averaged log rank test score for each thresholds.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choose the model with the threshold that maximize the mean LRT score as our final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114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52400" y="927556"/>
            <a:ext cx="876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Calculate geometric mean the LRT score for each threshold and determine the final model. (</a:t>
            </a:r>
            <a:r>
              <a:rPr lang="en-US" sz="2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lh6.googleusercontent.com/3D_PJWshbgL_x9hr0uj8j5vdZGrYSL4adfc7rtKqdEYC2o-4XZ07Js4oJrcBGmT051-yvtS6E884l3Y5q_yed43vHc-h1-U75FuYgfQdm2MNMnOkZwOb8lzU7c8a0C0qLaD6uDRU">
            <a:extLst>
              <a:ext uri="{FF2B5EF4-FFF2-40B4-BE49-F238E27FC236}">
                <a16:creationId xmlns:a16="http://schemas.microsoft.com/office/drawing/2014/main" id="{35055F1A-53D9-42B4-B261-9ADDD87A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04975"/>
            <a:ext cx="54102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34E146-DB6E-4607-898A-4F6F0C7514C7}"/>
              </a:ext>
            </a:extLst>
          </p:cNvPr>
          <p:cNvSpPr/>
          <p:nvPr/>
        </p:nvSpPr>
        <p:spPr>
          <a:xfrm>
            <a:off x="170543" y="52578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selected candidate is threshold 15, valued at 1.634, and the corresponding number of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-sets is 30(see yellow highlight)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114" y="0"/>
            <a:ext cx="9144000" cy="1143000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152400" y="927556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Fit the final model on whole data set.</a:t>
            </a: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CF098-C413-4791-A18C-DAAEE94DE7FE}"/>
              </a:ext>
            </a:extLst>
          </p:cNvPr>
          <p:cNvSpPr/>
          <p:nvPr/>
        </p:nvSpPr>
        <p:spPr>
          <a:xfrm>
            <a:off x="152400" y="1455003"/>
            <a:ext cx="85344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the 30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-sets selected in 4, to find first principal component score (w) for each patients in the whole dataset (207 patients).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is significant and the exponential value of coefficient 1.1852 indicates that high value of w have a higher relapse hazard.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5.googleusercontent.com/-nhdBRp7aGj4eWUXFJtVLoIe1RoJFxZb0_U_y4wBqufKQI4umP4HGv3Xrv8ooeTXfEihtnyIt3XUvgZwPv5LpjB-fzOsImYCOtmJT1P7NQkd1l0uLcY__dinJ-l3M7lnbJDBgIm1">
            <a:extLst>
              <a:ext uri="{FF2B5EF4-FFF2-40B4-BE49-F238E27FC236}">
                <a16:creationId xmlns:a16="http://schemas.microsoft.com/office/drawing/2014/main" id="{ADD8C95D-6B34-4E91-94C1-E887F976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835316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Based on our results continue to build cox proportional hazard model regard the PCA score as a covariate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candidate thresholds to conduct cross validation on the training and test datasets we have now and select a relative good working model.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are expected to have different results compared to Kang’s.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Define the events in other way(search if there are some related papers) and recalculate the cox-score, try to align our results would with Kang’s results.  </a:t>
            </a:r>
          </a:p>
          <a:p>
            <a:pPr marL="342900" indent="-342900">
              <a:buFont typeface="Arial"/>
              <a:buChar char="•"/>
            </a:pP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details about this course project, see our </a:t>
            </a:r>
            <a:r>
              <a:rPr 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account: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https://github.com/ourteam2017/Bio_programmingI-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Clinical presentation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Pallor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Bruising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Fever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Enlarged liver and or spleen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3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1.	Cancer costs projected to reach at least $158 billion in 2020. 2015 2015-07-23 2017-09-10]; Available from: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pubmed</a:t>
            </a:r>
            <a:r>
              <a:rPr lang="en-US" sz="1400" dirty="0"/>
              <a:t>/.</a:t>
            </a:r>
          </a:p>
          <a:p>
            <a:r>
              <a:rPr lang="en-US" sz="1400" dirty="0"/>
              <a:t>2.	</a:t>
            </a:r>
            <a:r>
              <a:rPr lang="en-US" sz="1400" dirty="0" err="1"/>
              <a:t>Dores</a:t>
            </a:r>
            <a:r>
              <a:rPr lang="en-US" sz="1400" dirty="0"/>
              <a:t>, G.M., et al., Acute leukemia incidence and patient survival among children and adults in the United States, 2001-2007. Blood, 2012. 119(1): p. 34-43.</a:t>
            </a:r>
          </a:p>
          <a:p>
            <a:r>
              <a:rPr lang="en-US" sz="1400" dirty="0"/>
              <a:t>3.	WHO | Disability-adjusted life years (DALYs). WHO 2017 2017-01-27 15:23:13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gho</a:t>
            </a:r>
            <a:r>
              <a:rPr lang="en-US" sz="1400" dirty="0"/>
              <a:t>/</a:t>
            </a:r>
            <a:r>
              <a:rPr lang="en-US" sz="1400" dirty="0" err="1"/>
              <a:t>mortality_burden_disease</a:t>
            </a:r>
            <a:r>
              <a:rPr lang="en-US" sz="1400" dirty="0"/>
              <a:t>/</a:t>
            </a:r>
            <a:r>
              <a:rPr lang="en-US" sz="1400" dirty="0" err="1"/>
              <a:t>daly_rates</a:t>
            </a:r>
            <a:r>
              <a:rPr lang="en-US" sz="1400" dirty="0"/>
              <a:t>/text/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4.	WHO | Metrics: Disability-Adjusted Life Year (DALY). WHO 2014 2014-03-11 14:56:00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healthinfo</a:t>
            </a:r>
            <a:r>
              <a:rPr lang="en-US" sz="1400" dirty="0"/>
              <a:t>/</a:t>
            </a:r>
            <a:r>
              <a:rPr lang="en-US" sz="1400" dirty="0" err="1"/>
              <a:t>global_burden_disease</a:t>
            </a:r>
            <a:r>
              <a:rPr lang="en-US" sz="1400" dirty="0"/>
              <a:t>/</a:t>
            </a:r>
            <a:r>
              <a:rPr lang="en-US" sz="1400" dirty="0" err="1"/>
              <a:t>metrics_daly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5.	Ward, E., et al., Childhood and adolescent cancer statistics, 2014. CA Cancer J </a:t>
            </a:r>
            <a:r>
              <a:rPr lang="en-US" sz="1400" dirty="0" err="1"/>
              <a:t>Clin</a:t>
            </a:r>
            <a:r>
              <a:rPr lang="en-US" sz="1400" dirty="0"/>
              <a:t>, 2014. 64(2): p. 83-103.</a:t>
            </a:r>
          </a:p>
          <a:p>
            <a:r>
              <a:rPr lang="en-US" sz="1400" dirty="0"/>
              <a:t>6.	</a:t>
            </a:r>
            <a:r>
              <a:rPr lang="en-US" sz="1400" dirty="0" err="1"/>
              <a:t>Svendsen</a:t>
            </a:r>
            <a:r>
              <a:rPr lang="en-US" sz="1400" dirty="0"/>
              <a:t>, A.L., et al., Time trends in the incidence of acute lymphoblastic leukemia among children 1976-2002: a population-based Nordic study. J </a:t>
            </a:r>
            <a:r>
              <a:rPr lang="en-US" sz="1400" dirty="0" err="1"/>
              <a:t>Pediatr</a:t>
            </a:r>
            <a:r>
              <a:rPr lang="en-US" sz="1400" dirty="0"/>
              <a:t>, 2007. 151(5): p. 548-50.</a:t>
            </a:r>
          </a:p>
          <a:p>
            <a:r>
              <a:rPr lang="en-US" sz="1400" dirty="0"/>
              <a:t>7.	NIH Categorical Spending -NIH Research Portfolio Online Reporting Tools (</a:t>
            </a:r>
            <a:r>
              <a:rPr lang="en-US" sz="1400" dirty="0" err="1"/>
              <a:t>RePORT</a:t>
            </a:r>
            <a:r>
              <a:rPr lang="en-US" sz="1400" dirty="0"/>
              <a:t>). 2017  2017-09-10]; Available from: https://</a:t>
            </a:r>
            <a:r>
              <a:rPr lang="en-US" sz="1400" dirty="0" err="1"/>
              <a:t>report.nih.gov</a:t>
            </a:r>
            <a:r>
              <a:rPr lang="en-US" sz="1400" dirty="0"/>
              <a:t>/</a:t>
            </a:r>
            <a:r>
              <a:rPr lang="en-US" sz="1400" dirty="0" err="1"/>
              <a:t>categorical_spending.aspx</a:t>
            </a:r>
            <a:r>
              <a:rPr lang="en-US" sz="1400" dirty="0"/>
              <a:t>.</a:t>
            </a:r>
          </a:p>
          <a:p>
            <a:r>
              <a:rPr lang="en-US" sz="1400" dirty="0"/>
              <a:t>8.	Kang, H., et al., Gene expression classifiers for relapse-free survival and minimal residual disease improve risk classification and outcome prediction in pediatric B-precursor acute lymphoblastic leukemia. Blood, 2010. 115(7): p. 1394-405.</a:t>
            </a:r>
          </a:p>
          <a:p>
            <a:r>
              <a:rPr lang="en-US" sz="1400" dirty="0"/>
              <a:t>9.	</a:t>
            </a:r>
            <a:r>
              <a:rPr lang="en-US" sz="1400" dirty="0" err="1"/>
              <a:t>Conter</a:t>
            </a:r>
            <a:r>
              <a:rPr lang="en-US" sz="1400" dirty="0"/>
              <a:t>, V., et al., Molecular response to treatment redefines all prognostic factors in children and adolescents with B-cell precursor acute lymphoblastic leukemia: results in 3184 patients of the AIEOP-BFM ALL 2000 study. Blood, 2010. 115(16): p. 3206-14.</a:t>
            </a:r>
          </a:p>
          <a:p>
            <a:r>
              <a:rPr lang="en-US" sz="1400" dirty="0"/>
              <a:t>10.	Schultz, K.R., et al., Risk- and response-based classification of childhood B-precursor acute lymphoblastic leukemia: a combined analysis of prognostic markers from the Pediatric Oncology Group (POG) and Children's Cancer Group (CCG). Blood, 2007. 109(3): p. 926-35.</a:t>
            </a:r>
          </a:p>
          <a:p>
            <a:r>
              <a:rPr lang="en-US" sz="1400" dirty="0"/>
              <a:t>11.	Koo, H.H., Philadelphia chromosome-positive acute lymphoblastic leukemia in childhood. Korean J </a:t>
            </a:r>
            <a:r>
              <a:rPr lang="en-US" sz="1400" dirty="0" err="1"/>
              <a:t>Pediatr</a:t>
            </a:r>
            <a:r>
              <a:rPr lang="en-US" sz="1400" dirty="0"/>
              <a:t>, 2011. 54(3): p. 106-10.</a:t>
            </a:r>
          </a:p>
          <a:p>
            <a:r>
              <a:rPr lang="en-US" sz="1400" dirty="0"/>
              <a:t>12.	</a:t>
            </a:r>
            <a:r>
              <a:rPr lang="en-US" sz="1400" dirty="0" err="1"/>
              <a:t>Moricke</a:t>
            </a:r>
            <a:r>
              <a:rPr lang="en-US" sz="1400" dirty="0"/>
              <a:t>, A., et al., Risk-adjusted therapy of acute lymphoblastic leukemia can decrease treatment burden and improve survival: treatment results of 2169 unselected pediatric and adolescent patients enrolled in the trial ALL-BFM 95. Blood, 2008. 111(9): p. 4477-89.</a:t>
            </a:r>
          </a:p>
          <a:p>
            <a:r>
              <a:rPr lang="en-US" sz="1400" dirty="0"/>
              <a:t>13.	</a:t>
            </a:r>
            <a:r>
              <a:rPr lang="en-US" sz="1400" dirty="0" err="1"/>
              <a:t>Moghrabi</a:t>
            </a:r>
            <a:r>
              <a:rPr lang="en-US" sz="1400" dirty="0"/>
              <a:t>, A., et al., Results of the Dana-Farber Cancer Institute ALL Consortium Protocol 95-01 for children with acute lymphoblastic leukemia. Blood, 2007. 109(3): p. 896-904.</a:t>
            </a:r>
          </a:p>
          <a:p>
            <a:r>
              <a:rPr lang="en-US" sz="1400" dirty="0"/>
              <a:t>14.	</a:t>
            </a:r>
            <a:r>
              <a:rPr lang="en-US" sz="1400" dirty="0" err="1"/>
              <a:t>Veerman</a:t>
            </a:r>
            <a:r>
              <a:rPr lang="en-US" sz="1400" dirty="0"/>
              <a:t>, A.J., et al., Dexamethasone-based therapy for childhood acute lymphoblastic </a:t>
            </a:r>
            <a:r>
              <a:rPr lang="en-US" sz="1400" dirty="0" err="1"/>
              <a:t>leukaemia</a:t>
            </a:r>
            <a:r>
              <a:rPr lang="en-US" sz="1400" dirty="0"/>
              <a:t>: results of the prospective Dutch Childhood Oncology Group (DCOG) protocol ALL-9 (1997-2004). Lancet </a:t>
            </a:r>
            <a:r>
              <a:rPr lang="en-US" sz="1400" dirty="0" err="1"/>
              <a:t>Oncol</a:t>
            </a:r>
            <a:r>
              <a:rPr lang="en-US" sz="1400" dirty="0"/>
              <a:t>, 2009. 10(10): p. 957-66.</a:t>
            </a:r>
          </a:p>
          <a:p>
            <a:r>
              <a:rPr lang="en-US" sz="1400" dirty="0"/>
              <a:t>15.	</a:t>
            </a:r>
            <a:r>
              <a:rPr lang="en-US" sz="1400" dirty="0" err="1"/>
              <a:t>Mullighan</a:t>
            </a:r>
            <a:r>
              <a:rPr lang="en-US" sz="1400" dirty="0"/>
              <a:t>, C.G., et al., JAK mutations in high-risk childhood acute lymphoblastic leukemia. Proc Natl </a:t>
            </a:r>
            <a:r>
              <a:rPr lang="en-US" sz="1400" dirty="0" err="1"/>
              <a:t>Acad</a:t>
            </a:r>
            <a:r>
              <a:rPr lang="en-US" sz="1400" dirty="0"/>
              <a:t> </a:t>
            </a:r>
            <a:r>
              <a:rPr lang="en-US" sz="1400" dirty="0" err="1"/>
              <a:t>Sci</a:t>
            </a:r>
            <a:r>
              <a:rPr lang="en-US" sz="1400" dirty="0"/>
              <a:t> U S A, 2009. 106(23): p. 9414-8.</a:t>
            </a:r>
          </a:p>
          <a:p>
            <a:r>
              <a:rPr lang="en-US" sz="1400" dirty="0"/>
              <a:t>16.	Harvey, R.C., et al., Rearrangement of CRLF2 is associated with mutation of JAK kinases, alteration of IKZF1, Hispanic/Latino ethnicity, and a poor outcome in pediatric B-progenitor acute lymphoblastic leukemia. Blood, 2010. 115(26): p. 5312-21.</a:t>
            </a:r>
          </a:p>
          <a:p>
            <a:r>
              <a:rPr lang="en-US" sz="1400" dirty="0"/>
              <a:t>17.	Harvey, R.C., et al., Identification of novel cluster groups in pediatric high-risk B-precursor acute lymphoblastic leukemia with gene expression profiling: correlation with genome-wide DNA copy number alterations, clinical characteristics, and outcome. Blood, 2010. 116(23): p. 4874-84.</a:t>
            </a:r>
          </a:p>
          <a:p>
            <a:r>
              <a:rPr lang="en-US" sz="1400" dirty="0"/>
              <a:t>18.	Zhang, J., et al., Key pathways are frequently mutated in high-risk childhood acute lymphoblastic leukemia: a report from the Children's Oncology Group. Blood, 2011. 118(11): p. 3080-7.</a:t>
            </a:r>
          </a:p>
          <a:p>
            <a:r>
              <a:rPr lang="en-US" sz="1400" dirty="0"/>
              <a:t>19.	Gautier, L., et al., </a:t>
            </a:r>
            <a:r>
              <a:rPr lang="en-US" sz="1400" dirty="0" err="1"/>
              <a:t>affy</a:t>
            </a:r>
            <a:r>
              <a:rPr lang="en-US" sz="1400" dirty="0"/>
              <a:t>--analysis of </a:t>
            </a:r>
            <a:r>
              <a:rPr lang="en-US" sz="1400" dirty="0" err="1"/>
              <a:t>Affymetrix</a:t>
            </a:r>
            <a:r>
              <a:rPr lang="en-US" sz="1400" dirty="0"/>
              <a:t> </a:t>
            </a:r>
            <a:r>
              <a:rPr lang="en-US" sz="1400" dirty="0" err="1"/>
              <a:t>GeneChip</a:t>
            </a:r>
            <a:r>
              <a:rPr lang="en-US" sz="1400" dirty="0"/>
              <a:t> data at the probe level. Bioinformatics, 2004. 20(3): p. 307-15.</a:t>
            </a:r>
          </a:p>
          <a:p>
            <a:r>
              <a:rPr lang="en-US" sz="1400" dirty="0"/>
              <a:t>20.	</a:t>
            </a:r>
            <a:r>
              <a:rPr lang="en-US" sz="1400" dirty="0" err="1"/>
              <a:t>Hahne</a:t>
            </a:r>
            <a:r>
              <a:rPr lang="en-US" sz="1400" dirty="0"/>
              <a:t>, </a:t>
            </a:r>
            <a:r>
              <a:rPr lang="en-US" sz="1400" dirty="0" err="1"/>
              <a:t>R.G.a.V.C.a.W.H.a.F</a:t>
            </a:r>
            <a:r>
              <a:rPr lang="en-US" sz="1400" dirty="0"/>
              <a:t>., </a:t>
            </a:r>
            <a:r>
              <a:rPr lang="en-US" sz="1400" dirty="0" err="1"/>
              <a:t>genefilter</a:t>
            </a:r>
            <a:r>
              <a:rPr lang="en-US" sz="1400" dirty="0"/>
              <a:t>: </a:t>
            </a:r>
            <a:r>
              <a:rPr lang="en-US" sz="1400" dirty="0" err="1"/>
              <a:t>genefilter</a:t>
            </a:r>
            <a:r>
              <a:rPr lang="en-US" sz="1400" dirty="0"/>
              <a:t>: methods for filtering genes from high-throughput experiments. 2017.</a:t>
            </a:r>
          </a:p>
          <a:p>
            <a:r>
              <a:rPr lang="en-US" sz="1400" dirty="0"/>
              <a:t>21.	Gentleman, R., annotate: Annotation for microarrays. 2017.</a:t>
            </a:r>
          </a:p>
          <a:p>
            <a:r>
              <a:rPr lang="en-US" sz="1400" dirty="0"/>
              <a:t>22.	Bair, E., et al., Prediction by Supervised Principal Components. Journal of the American Statistical Association, 2006. 101(473): p. 119-137.</a:t>
            </a:r>
          </a:p>
          <a:p>
            <a:r>
              <a:rPr lang="en-US" sz="1400" dirty="0"/>
              <a:t>23.	Childhood Acute Lymphoblastic Leukemia Treatment (PDQ®)—Health Professional Version - National Cancer Institute. 2017  2017-10-25]; Available from: https://</a:t>
            </a:r>
            <a:r>
              <a:rPr lang="en-US" sz="1400" dirty="0" err="1"/>
              <a:t>www.cancer.gov</a:t>
            </a:r>
            <a:r>
              <a:rPr lang="en-US" sz="1400" dirty="0"/>
              <a:t>/types/leukemia/</a:t>
            </a:r>
            <a:r>
              <a:rPr lang="en-US" sz="1400" dirty="0" err="1"/>
              <a:t>hp</a:t>
            </a:r>
            <a:r>
              <a:rPr lang="en-US" sz="1400" dirty="0"/>
              <a:t>/child-all-treatment-pdq - link/_580_toc.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7249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ALL Clinical trials classification differs depending on the research group 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Berlin-Frankfurt-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Münster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(BFM)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Treatment 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Prednisone prophase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Minimal residual disease (MRD)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induction phase (week five)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consolidation phase (week 12)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Children’s Oncology Group (COG)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Age 1 to &lt; 10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White blood cell count at diagnosis &lt;50,000 cells/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uL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MRD at the end of the induction phase (day 29)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Compromise of testes and / or CNS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Presence 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intrachromosomal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amplification or extreme </a:t>
            </a:r>
            <a:r>
              <a:rPr lang="en-US" sz="22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hyperploidy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Some groups experience 75-80% five-year-event-free-survival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Probably we are mixing different type of patients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Over treat: increasing the risk of adverse event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Under treat: reducing the chances of remission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JAK mutation in high-risk patients similar to Phi+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Hispanic/Latino associated rearrangement in CRLF2, JAK kinases mutations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Deep Whole-exome sequencing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insights why patients relapse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Genome-wide DNA copy number abnormalities  novel cluster groups that may used for diagnosis, risk classification, and therapy.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DNA copy number and deep whole-exome not routinely used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technology in widely available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aim to reproduce Kang et al methodology to analyze gene expression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Develop COX-regression model based on PCA of gene expression’s COX-score.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Using open source software.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results.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3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4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84582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22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method, A novel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2548</Words>
  <Application>Microsoft Office PowerPoint</Application>
  <PresentationFormat>On-screen Show (4:3)</PresentationFormat>
  <Paragraphs>418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SimSun</vt:lpstr>
      <vt:lpstr>Arial</vt:lpstr>
      <vt:lpstr>Calibri</vt:lpstr>
      <vt:lpstr>Cambria Math</vt:lpstr>
      <vt:lpstr>Wingdings</vt:lpstr>
      <vt:lpstr>UNCCharlotte_template02 (1)</vt:lpstr>
      <vt:lpstr>Gene expression classifiers for relapse - free survival risk classification and outcome prediction in pediatric B - precursor acute lymphoblastic leukemia 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Results</vt:lpstr>
      <vt:lpstr>PowerPoint Presentation</vt:lpstr>
      <vt:lpstr>Results</vt:lpstr>
      <vt:lpstr>Midterm Result Problems </vt:lpstr>
      <vt:lpstr>Midterm Result Problems </vt:lpstr>
      <vt:lpstr>Possible Reasons</vt:lpstr>
      <vt:lpstr>Possible Reasons</vt:lpstr>
      <vt:lpstr>Solutions</vt:lpstr>
      <vt:lpstr>Results</vt:lpstr>
      <vt:lpstr>Results</vt:lpstr>
      <vt:lpstr>Results</vt:lpstr>
      <vt:lpstr>Future works</vt:lpstr>
      <vt:lpstr>References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Sha Yu</cp:lastModifiedBy>
  <cp:revision>102</cp:revision>
  <dcterms:created xsi:type="dcterms:W3CDTF">2014-04-28T15:04:37Z</dcterms:created>
  <dcterms:modified xsi:type="dcterms:W3CDTF">2017-11-29T22:14:32Z</dcterms:modified>
</cp:coreProperties>
</file>