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12" r:id="rId2"/>
    <p:sldId id="313" r:id="rId3"/>
    <p:sldId id="314" r:id="rId4"/>
    <p:sldId id="315" r:id="rId5"/>
    <p:sldId id="316" r:id="rId6"/>
    <p:sldId id="317" r:id="rId7"/>
    <p:sldId id="318" r:id="rId8"/>
    <p:sldId id="301" r:id="rId9"/>
    <p:sldId id="302" r:id="rId10"/>
    <p:sldId id="303" r:id="rId11"/>
    <p:sldId id="319" r:id="rId12"/>
    <p:sldId id="274" r:id="rId13"/>
    <p:sldId id="275" r:id="rId14"/>
    <p:sldId id="279" r:id="rId15"/>
    <p:sldId id="280" r:id="rId16"/>
    <p:sldId id="281" r:id="rId17"/>
    <p:sldId id="284" r:id="rId18"/>
    <p:sldId id="282" r:id="rId19"/>
    <p:sldId id="285" r:id="rId20"/>
    <p:sldId id="320" r:id="rId21"/>
    <p:sldId id="321" r:id="rId22"/>
    <p:sldId id="289" r:id="rId23"/>
    <p:sldId id="290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22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8" autoAdjust="0"/>
    <p:restoredTop sz="81957" autoAdjust="0"/>
  </p:normalViewPr>
  <p:slideViewPr>
    <p:cSldViewPr>
      <p:cViewPr varScale="1">
        <p:scale>
          <a:sx n="106" d="100"/>
          <a:sy n="106" d="100"/>
        </p:scale>
        <p:origin x="23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49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9A27-DD1B-412F-B42D-A65474D5A2C1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5484-31D9-443A-AF8F-7E42192CD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BEBE5-9359-7E43-846C-4840E4FCA625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8A88-08D2-9F4C-89D9-3EDA54C54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8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A8A88-08D2-9F4C-89D9-3EDA54C547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CC_Logo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6021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6A42D0-1383-D144-A10F-2C183D15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DB4BD0-DF65-A148-9637-CB436D5E4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E1B984-75EB-B14D-926F-CB005797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6750-9F8D-8146-9C36-362E115E955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A8B6E1-1321-0B44-A4D3-75D2661E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21A063-423C-F74A-832F-C50A1D57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147B-6709-6F45-B049-A0CC6C2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CB4718-6765-2C4D-90DE-1185371E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875150-327B-EF41-A3DF-5289D5A3F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6D8A71-E0E2-2949-9D18-8A08A9CF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6750-9F8D-8146-9C36-362E115E955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32A32B-8FED-4C48-8C63-93477565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956CC3-EDB4-F940-B082-5FCA26EE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A147B-6709-6F45-B049-A0CC6C242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1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CC_Logo_RGB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Presentation Title, Arial 44 bold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410200"/>
            <a:ext cx="85344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		Day, Month 11, 2009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   Enter presenter full name here – Arial 24 pt</a:t>
            </a:r>
          </a:p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553085"/>
            <a:ext cx="6553200" cy="140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2" r:id="rId3"/>
    <p:sldLayoutId id="2147483653" r:id="rId4"/>
    <p:sldLayoutId id="2147483656" r:id="rId5"/>
    <p:sldLayoutId id="2147483657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00703C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ctr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3200" kern="1200" baseline="0">
          <a:solidFill>
            <a:srgbClr val="00703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urteam2017/Bio_programmingI-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5867400"/>
            <a:ext cx="8610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00" y="27432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Gene expression classifiers for relapse - free survival risk classification and outcome prediction in pediatric B - precursor acute lymphoblastic leukemia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510540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October 31, 2017</a:t>
            </a:r>
          </a:p>
          <a:p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Mario </a:t>
            </a:r>
            <a:r>
              <a:rPr lang="en-US" sz="24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Barbé</a:t>
            </a:r>
            <a:r>
              <a:rPr lang="en-US" sz="24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Olga Better,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Peilin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Chen, Sha Yu</a:t>
            </a:r>
            <a:endParaRPr lang="en-US" sz="24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HHS_Logo_4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81000"/>
            <a:ext cx="4276254" cy="198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838200" y="6324600"/>
            <a:ext cx="7391400" cy="158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3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4B76D9-0243-7D49-A881-03846CD2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Method, using the </a:t>
            </a: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R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normalize the data set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R to Normalize the data </a:t>
            </a:r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 method :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reproduce the data to get the same results from source paper we need to find a way to </a:t>
            </a:r>
            <a:r>
              <a:rPr lang="en-US" sz="220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 and Different </a:t>
            </a:r>
            <a:r>
              <a:rPr lang="en-US" sz="220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 the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in the same mythology used in the literature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 order to do the normalization of the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Affy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-array data we used the open source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bioLite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package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-This package was not used in the source paper, thus creating a novel method to normalize the data to achieve same results.</a:t>
            </a:r>
          </a:p>
          <a:p>
            <a:pPr marL="0" indent="0"/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8512FE17-FCC2-C446-9C33-2F494002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7543800" cy="1066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Innovations</a:t>
            </a:r>
          </a:p>
        </p:txBody>
      </p:sp>
    </p:spTree>
    <p:extLst>
      <p:ext uri="{BB962C8B-B14F-4D97-AF65-F5344CB8AC3E}">
        <p14:creationId xmlns:p14="http://schemas.microsoft.com/office/powerpoint/2010/main" val="60293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 data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FTP Download of CEL files from TARGET ALL repository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Read files and normalize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Apply robust multi-array average (RMA)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Filter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probes 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xhibiting little variation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Consistently </a:t>
            </a: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low signal across the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samples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Clinical data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FTP Download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erge with Gene expression data set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Randomly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partition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balanced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proportions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key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characteristics.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Combine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serve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out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(5-fold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cross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validation).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1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alculate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for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𝑖𝑡h gene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 rank the genes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according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(details to be found next slide)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 measures the association between genes and RFS (relapse-free survival).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greater the cox-score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of the gene, the higher association with RFS.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066800"/>
                <a:ext cx="9067800" cy="5410200"/>
              </a:xfrm>
              <a:prstGeom prst="rect">
                <a:avLst/>
              </a:prstGeom>
              <a:blipFill rotWithShape="0">
                <a:blip r:embed="rId2"/>
                <a:stretch>
                  <a:fillRect l="-874" t="-676" r="-67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0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0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4" y="1066800"/>
            <a:ext cx="8578850" cy="49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2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iven threshold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we select the group of genes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such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cox-score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satisf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ies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|</m:t>
                        </m:r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|&gt;</m:t>
                    </m:r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 that is, we select the genes 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associate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 RFS.</a:t>
                </a: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𝜏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’s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exclude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irrelevant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genes.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 standardized gene expression 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is denoted by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zh-CN" alt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 </m:t>
                        </m:r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{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}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8382000" cy="5029201"/>
              </a:xfrm>
              <a:prstGeom prst="rect">
                <a:avLst/>
              </a:prstGeom>
              <a:blipFill rotWithShape="0">
                <a:blip r:embed="rId2"/>
                <a:stretch>
                  <a:fillRect l="-945" t="-727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89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1: Build Prediction 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3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Adopt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principal component analysis (PCA)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to get the first principal component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(which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accounts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variability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set)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and the loading values of selected genes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a popular approach of dimension reduction and it creates variables that are linear combinations of the original variables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.</a:t>
                </a: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 can get the </a:t>
                </a:r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score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 the 𝑗𝑡h patient as a linear combination: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10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Denote the predicted PCA score for 207 patients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207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66800"/>
                <a:ext cx="8686800" cy="5181601"/>
              </a:xfrm>
              <a:prstGeom prst="rect">
                <a:avLst/>
              </a:prstGeom>
              <a:blipFill rotWithShape="0">
                <a:blip r:embed="rId3"/>
                <a:stretch>
                  <a:fillRect l="-912" t="-70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new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patient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gene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expression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(</m:t>
                    </m:r>
                    <m:sSub>
                      <m:sSubPr>
                        <m:ctrlP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0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00703C"/>
                                </a:solidFill>
                                <a:latin typeface="Cambria Math" charset="0"/>
                                <a:ea typeface="Arial" charset="0"/>
                                <a:cs typeface="Arial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using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loaded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values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achieved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set:</a:t>
                </a: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2</m:t>
                          </m:r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</m:t>
                          </m:r>
                        </m:sub>
                      </m:sSub>
                      <m:r>
                        <a:rPr lang="en-US" sz="2200" i="1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∙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𝑝𝑗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altLang="zh-CN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45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pPr lvl="0"/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</a:t>
                </a:r>
                <a:r>
                  <a:rPr lang="zh-CN" alt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5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 proportional hazard model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RFS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𝜆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𝑤</m:t>
                          </m:r>
                          <m:r>
                            <a:rPr lang="en-US" altLang="zh-CN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′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703C"/>
                          </a:solidFill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200" b="0" i="1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rgbClr val="00703C"/>
                              </a:solidFill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𝑤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00703C"/>
                                  </a:solidFill>
                                  <a:latin typeface="Cambria Math" charset="0"/>
                                  <a:ea typeface="Arial" charset="0"/>
                                  <a:cs typeface="Arial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200" b="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𝜆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703C"/>
                            </a:solidFill>
                            <a:latin typeface="Cambria Math" charset="0"/>
                            <a:ea typeface="Arial" charset="0"/>
                            <a:cs typeface="Arial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baseline function,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𝑤</m:t>
                    </m:r>
                    <m:r>
                      <a:rPr lang="en-US" altLang="zh-CN" sz="2200" b="0" i="1" smtClean="0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′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predicted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PCA 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 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 and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703C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𝛽</m:t>
                    </m:r>
                  </m:oMath>
                </a14:m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is the coefficient.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lvl="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Since PCA score 𝑤 is a linear combination of the highly associated genes, we evaluate the genes related to the hazard rate of leukemia.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760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b="1" i="1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</a:p>
              <a:p>
                <a:endParaRPr lang="en-US" sz="2200" u="sng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Step </a:t>
                </a:r>
                <a:r>
                  <a:rPr lang="en-US" altLang="zh-CN" sz="2200" u="sng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6</a:t>
                </a:r>
                <a:r>
                  <a:rPr 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: 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20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models,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likelihood-ratio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(LRT)</a:t>
                </a:r>
                <a:r>
                  <a:rPr lang="zh-CN" altLang="en-US" sz="220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fitted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cox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Repeat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until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every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part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has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been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test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set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once.</a:t>
                </a: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charset="0"/>
                  <a:buChar char="•"/>
                  <a:defRPr/>
                </a:pP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Calculate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geometric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scores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for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each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candidate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threshold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</m:oMath>
                </a14:m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choose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with</a:t>
                </a:r>
                <a14:m>
                  <m:oMath xmlns:m="http://schemas.openxmlformats.org/officeDocument/2006/math">
                    <m:r>
                      <a:rPr lang="zh-CN" altLang="en-US" sz="2200" b="0" i="0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zh-CN" altLang="en-US" sz="2200" i="1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𝜏</m:t>
                    </m:r>
                    <m:r>
                      <a:rPr lang="zh-CN" altLang="en-US" sz="2200" b="0" i="1" smtClean="0">
                        <a:solidFill>
                          <a:srgbClr val="00703C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that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maximizes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mean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LRT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as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final</a:t>
                </a:r>
                <a:r>
                  <a:rPr lang="zh-CN" altLang="en-US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2200" dirty="0">
                    <a:solidFill>
                      <a:srgbClr val="00703C"/>
                    </a:solidFill>
                    <a:latin typeface="Arial" charset="0"/>
                    <a:ea typeface="Arial" charset="0"/>
                    <a:cs typeface="Arial" charset="0"/>
                  </a:rPr>
                  <a:t>model.</a:t>
                </a: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2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1700" dirty="0">
                  <a:solidFill>
                    <a:srgbClr val="00703C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29600" cy="5181601"/>
              </a:xfrm>
              <a:prstGeom prst="rect">
                <a:avLst/>
              </a:prstGeom>
              <a:blipFill rotWithShape="0">
                <a:blip r:embed="rId2"/>
                <a:stretch>
                  <a:fillRect l="-963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66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3532"/>
            <a:ext cx="7924800" cy="808038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/>
              <a:t>Part 3 classify the risk group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In the whole dataset (the training set combine with the test set): 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Calculate the cox-score for each gene Select the genes whose cox-score is greater or equal to . 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Perform PCA based on the selected genes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Fit cox model to the first component of PCA score, get the estimated </a:t>
                </a:r>
                <a:endParaRPr lang="en-US" sz="22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Use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as a classifier for each patient.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positive, classified as high risk group; </a:t>
                </a:r>
              </a:p>
              <a:p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    if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score is negative, classified as low risk group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sz="2200" dirty="0">
                    <a:solidFill>
                      <a:srgbClr val="00703C"/>
                    </a:solidFill>
                    <a:latin typeface="Arial"/>
                    <a:cs typeface="Arial"/>
                  </a:rPr>
                  <a:t>Compare the survival rate (by Kaplan-Meier estimator) between the high/low risk group</a:t>
                </a:r>
              </a:p>
              <a:p>
                <a:endParaRPr lang="en-US" sz="2200" dirty="0">
                  <a:solidFill>
                    <a:srgbClr val="00703C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00200"/>
                <a:ext cx="8305800" cy="44935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Methodology- Statistical Analyses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2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NIH projects medical spending on cancer 200 billions dollars by 2020.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More funds for research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Cancer in child has a tremendous impact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Family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Society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increase disability-adjusted life years.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Most frequent children's cancer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Acute Leukemia</a:t>
            </a:r>
          </a:p>
          <a:p>
            <a:pPr marL="4000500" lvl="8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Lymphocytic variant (ALL)</a:t>
            </a:r>
          </a:p>
          <a:p>
            <a:pPr marL="4000500" lvl="8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 cell or T cell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207 CELL files (207 patients)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After RMA, we obtained for each patient 54,675 probes (data frame 54,675 rows and 207 columns).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After filtering process, we ended up with 21,148 probes per patient. (Kang et al 23,775).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Results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0"/>
            <a:ext cx="8853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AC0CF3-90B9-49F7-BE2F-18D5F72E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33"/>
            <a:ext cx="8610600" cy="737191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urrent Result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0A668D1-D296-4ACF-9B40-358DC83B98B3}"/>
              </a:ext>
            </a:extLst>
          </p:cNvPr>
          <p:cNvSpPr txBox="1"/>
          <p:nvPr/>
        </p:nvSpPr>
        <p:spPr>
          <a:xfrm>
            <a:off x="304800" y="747824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To better present the whole analysis procedure, we include the </a:t>
            </a:r>
            <a:r>
              <a:rPr lang="en-US" altLang="zh-CN" sz="2200" dirty="0">
                <a:solidFill>
                  <a:srgbClr val="00703C"/>
                </a:solidFill>
                <a:latin typeface="Arial" charset="0"/>
                <a:cs typeface="Arial" charset="0"/>
              </a:rPr>
              <a:t>following flow chart[8]</a:t>
            </a: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C8C4B03-24F0-4844-BF15-E74BE92D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83" y="1500936"/>
            <a:ext cx="737523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81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10668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Determine the key sample characteristics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information provided by National Cancer Institute (NCI), the Patient and clinical disease characteristics affecting prognosis include the following [23]: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blood cell (WBC) count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nervous system (CNS) involvement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Testicular involvement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 syndrome (trisomy 21).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Race and ethnicity.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at diagnosis and during treatment. 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06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66800"/>
            <a:ext cx="8458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Determine the key sample characteristics (cont’d.)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key clinical features used to group the patients vary from data to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cross-checking the keys clinical features with our gene data set, we find out that some key features have lots of missing data, which makes them unusable.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considered, we decide to base our sampling on the following three key features: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WBC count at diagnosis.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MRD (minimal residual disease) day 29.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2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DCD37691-5C17-40CF-84B0-043A30816183}"/>
                  </a:ext>
                </a:extLst>
              </p:cNvPr>
              <p:cNvSpPr txBox="1"/>
              <p:nvPr/>
            </p:nvSpPr>
            <p:spPr>
              <a:xfrm>
                <a:off x="342900" y="1002757"/>
                <a:ext cx="8458200" cy="533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Stratified Random Sampling</a:t>
                </a:r>
              </a:p>
              <a:p>
                <a:endParaRPr lang="en-US" sz="2200" b="1" u="sng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200" u="sng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2: Partition the whole sample based on key features</a:t>
                </a:r>
              </a:p>
              <a:p>
                <a:endParaRPr lang="en-US" sz="2200" u="sng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set three dummy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66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6600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each key clinical feature as following:</a:t>
                </a: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&gt;10</m:t>
                            </m:r>
                          </m:e>
                          <m:e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 1&lt;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𝑎𝑔𝑒</m:t>
                            </m:r>
                            <m:r>
                              <a:rPr lang="en-US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&lt;10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1   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&gt;5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𝑊𝐵𝐶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≤5</m:t>
                            </m:r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1         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𝑝𝑜𝑠𝑡𝑖𝑣𝑒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𝑀𝑅𝐷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29 </m:t>
                              </m:r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𝑛𝑜𝑛𝑝𝑜𝑠𝑡𝑖𝑣𝑒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 a result, we can partition the sample data into 8 strata based on the combination of three key features.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D37691-5C17-40CF-84B0-043A30816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002757"/>
                <a:ext cx="8458200" cy="5331460"/>
              </a:xfrm>
              <a:prstGeom prst="rect">
                <a:avLst/>
              </a:prstGeom>
              <a:blipFill>
                <a:blip r:embed="rId2"/>
                <a:stretch>
                  <a:fillRect l="-937" t="-571" r="-576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83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458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Partition the whole sample based on key features (cont’d.)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get the sample size for these eight stratums are: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4,14, 47, 60, 0, 7, 24, 51,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which yields the total sum same as sample size 207.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Noticed that there is one stratum that actually has no patient, thus we eliminate that particular stratum, resulting in 7 strata as the final result.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79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5725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randomly partition each stratum into 5 subgroups and then choose one subgroup from all 7 stratums and pool them together as a stratified random sample.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just do the random partition on each stratum without any restriction, we may observe the following result: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38, 42, 42, 42, 43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our total sample size 207 is not a large number, we want to try to balance the sample size for each fold to reduce the bias.</a:t>
            </a:r>
          </a:p>
        </p:txBody>
      </p:sp>
    </p:spTree>
    <p:extLst>
      <p:ext uri="{BB962C8B-B14F-4D97-AF65-F5344CB8AC3E}">
        <p14:creationId xmlns:p14="http://schemas.microsoft.com/office/powerpoint/2010/main" val="2111327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2900" y="1002757"/>
            <a:ext cx="845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 the following algorithm to restrict the sample size for each fold to reduce the bias.</a:t>
            </a:r>
          </a:p>
        </p:txBody>
      </p:sp>
    </p:spTree>
    <p:extLst>
      <p:ext uri="{BB962C8B-B14F-4D97-AF65-F5344CB8AC3E}">
        <p14:creationId xmlns:p14="http://schemas.microsoft.com/office/powerpoint/2010/main" val="3833892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the patient in the sample stratum by stratum. For instance, the index for the first stratum is 0, 1, 2, 3 and the index for the second stratum is from 4 to 13.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empty list that consists of 5 lists as the 5 folds. For each of the 8 strata, we randomly distribute equal number of patients into 5 folds and leave out the remaining. For example, there are 14 patients in the second stratum, we randomly distribute 2 patients into 5 folds and leave out 4 patients as the remaining.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each loop of distribution, we remove those patients from the original data set to avoid recurrent selection.</a:t>
            </a:r>
          </a:p>
        </p:txBody>
      </p:sp>
    </p:spTree>
    <p:extLst>
      <p:ext uri="{BB962C8B-B14F-4D97-AF65-F5344CB8AC3E}">
        <p14:creationId xmlns:p14="http://schemas.microsoft.com/office/powerpoint/2010/main" val="322366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008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ALL subtypes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B-cell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Early pre-B (pro-B) ALL 10%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Common ALL 50%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Pre-B ALL 10%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  <a:sym typeface="Wingdings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Mature B-cell ALL (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Burkitt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 leukemia) 4%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T-cell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Pre-T ALL 5-10%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Mature T-cell ALL 15-20%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53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763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pPr algn="just"/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Build stratified random sample (cont’d)</a:t>
            </a:r>
          </a:p>
          <a:p>
            <a:pPr algn="just"/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distribute the remaining patients stratum by stratum. 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starting from the first stratum, we shuffle the remaining patients to achieve randomness. And we distribute the remaining 4 patients into 4 folds.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we sort each fold by the length, from the smallest to the largest.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Next, we shuffle the remaining  4 patients in the second stratum and then distribute them into the 4 folds in sorted fold order. In this way, we make sure the fold with smallest sample size is always assigned first.</a:t>
            </a:r>
          </a:p>
          <a:p>
            <a:pPr marL="457200" indent="-457200" algn="just">
              <a:buFont typeface="+mj-lt"/>
              <a:buAutoNum type="arabicParenR"/>
            </a:pPr>
            <a:endParaRPr lang="en-US" sz="20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en-US" sz="20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steps 1) to 3) for each stratum until all the remaining patients are distrusted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27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066800"/>
            <a:ext cx="8229600" cy="51816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04800" y="914400"/>
            <a:ext cx="8763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Stratified Random Sampling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The five test datasets has sample size 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41,41,41,42,42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with the corresponding training sets</a:t>
            </a:r>
          </a:p>
          <a:p>
            <a:pPr algn="ctr"/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166, 166, 166, 165, 165</a:t>
            </a:r>
          </a:p>
        </p:txBody>
      </p:sp>
    </p:spTree>
    <p:extLst>
      <p:ext uri="{BB962C8B-B14F-4D97-AF65-F5344CB8AC3E}">
        <p14:creationId xmlns:p14="http://schemas.microsoft.com/office/powerpoint/2010/main" val="1415356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7921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Result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5029201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B13287F-7BA3-4ABD-8987-DE115997A325}"/>
              </a:ext>
            </a:extLst>
          </p:cNvPr>
          <p:cNvSpPr txBox="1"/>
          <p:nvPr/>
        </p:nvSpPr>
        <p:spPr>
          <a:xfrm>
            <a:off x="202019" y="990600"/>
            <a:ext cx="868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The cox-score were calculated on each of each training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3C"/>
                </a:solidFill>
                <a:latin typeface="Arial" charset="0"/>
                <a:cs typeface="Arial" charset="0"/>
              </a:rPr>
              <a:t>The following graph shows the distribution of the cox-score on the first training 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CBE01A0-14F6-4569-B1BB-2CAA2350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55288"/>
            <a:ext cx="6629400" cy="31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42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Result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candidate thresholds of cox-score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provide thresholds to select genes in each training sets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Although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tried to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 the training sets,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cox-score distribution in each training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still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moderate variation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table below (only showing the first 10 rows)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The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averaged cox-score is close to the cox-score calculated by the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 dataset.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28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7772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1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candidate thresholds of cox-score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accommodate the variation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2.060257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2.263656,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2.073113,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2.231135,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2.559839),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(0.000035588,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0.000031598,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0.00000733404,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0.000060743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0.0000421042)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2.060257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scores,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0.000060743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cox-scores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thresholds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evenly distributed between the lower and upper bound.</a:t>
            </a:r>
          </a:p>
        </p:txBody>
      </p:sp>
    </p:spTree>
    <p:extLst>
      <p:ext uri="{BB962C8B-B14F-4D97-AF65-F5344CB8AC3E}">
        <p14:creationId xmlns:p14="http://schemas.microsoft.com/office/powerpoint/2010/main" val="3002110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44455" y="762000"/>
            <a:ext cx="876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Thresholds selected: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24865"/>
              </p:ext>
            </p:extLst>
          </p:nvPr>
        </p:nvGraphicFramePr>
        <p:xfrm>
          <a:off x="762000" y="1447800"/>
          <a:ext cx="6934200" cy="479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4" imgW="6083300" imgH="4203700" progId="Word.Document.12">
                  <p:embed/>
                </p:oleObj>
              </mc:Choice>
              <mc:Fallback>
                <p:oleObj name="Document" r:id="rId4" imgW="6083300" imgH="420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447800"/>
                        <a:ext cx="6934200" cy="4791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107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ranked genes based on Cox-score differs from Kang’s paper</a:t>
            </a:r>
          </a:p>
          <a:p>
            <a:pPr marL="342900" indent="-342900">
              <a:buFont typeface="Arial"/>
              <a:buChar char="•"/>
            </a:pP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Kang’s paper selected 32 genes with the highest absolute cox-score value.  The 32 genes are totally different from the top ranked 32 genes from our model (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overlapping! But if we randomly select genes, the probability of no overlapping for 32 top genes is about 95.26%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038600"/>
            <a:ext cx="3365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09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381000" y="457200"/>
            <a:ext cx="8763000" cy="652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u="sng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possible reason leads to such a different result: </a:t>
            </a:r>
            <a:endParaRPr lang="en-US" sz="2200" b="1" u="sng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From their paper, the definition of Relapse free survival (RFS) is not clear. To get survival rate for some events, we need to define the events.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In the dataset we use it has four conditions: relapse, death, censored and SMN.  They have three vital Status: Alive, death, unknown.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Observing death would prevent us observing relapse, therefore relapse and death should be considered as competing risks. Also relapse could be recurrent event, while death can only be observed once. </a:t>
            </a:r>
          </a:p>
          <a:p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To simplify the model at this stage, we consider death as events, because for those who’s first event is relapse have high chance to be observed death later on.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62 death case, 58 comes from relapse, 1 from SMN, and 6 were observed death initially. 105 vital status is unknown, all would be considered as censored. For the  85 alive ones, 68 is from censored record.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from relapse and 1 from SMN.  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95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006600"/>
                </a:solidFill>
              </a:rPr>
              <a:t>P</a:t>
            </a:r>
            <a:r>
              <a:rPr lang="en-US" u="sng" dirty="0" smtClean="0">
                <a:solidFill>
                  <a:srgbClr val="006600"/>
                </a:solidFill>
              </a:rPr>
              <a:t>ossible reasons of difference in results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Different normalization method (this would be a minor issue, because when calculating cox-score, the bias would be cancelled off by the quotient)</a:t>
            </a:r>
          </a:p>
          <a:p>
            <a:endParaRPr lang="en-US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3. Different filters, Kang et al filtered out the probe set that were present in less than 50% of the samples. We filtered out the probes with features exhibiting little variation, or consistently low signal across the samples.</a:t>
            </a:r>
            <a:endParaRPr lang="en-US" sz="2400" dirty="0"/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4. Programming bugs</a:t>
            </a: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5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008000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Clinical presentation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Pallor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Bruising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Fever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Enlarged liver and or spleen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35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CD37691-5C17-40CF-84B0-043A30816183}"/>
              </a:ext>
            </a:extLst>
          </p:cNvPr>
          <p:cNvSpPr txBox="1"/>
          <p:nvPr/>
        </p:nvSpPr>
        <p:spPr>
          <a:xfrm>
            <a:off x="228600" y="1524000"/>
            <a:ext cx="8763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Based on our results continue to build cox proportional hazard model regard the PCA score as a covariate</a:t>
            </a: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candidate thresholds to conduct cross validation on the training and test datasets we have now and select a relative good working model. </a:t>
            </a: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We are expected to have different results compared to Kang’s.</a:t>
            </a:r>
          </a:p>
          <a:p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Define the events in other way(search if there are some related papers) and recalculate the cox-score, try to align our results would with Kang’s results.  </a:t>
            </a:r>
          </a:p>
          <a:p>
            <a:pPr marL="342900" indent="-342900">
              <a:buFont typeface="Arial"/>
              <a:buChar char="•"/>
            </a:pPr>
            <a:endParaRPr lang="en-US" sz="22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details about this course project, see our </a:t>
            </a:r>
            <a:r>
              <a:rPr lang="en-US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200" b="1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ithub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account:</a:t>
            </a:r>
          </a:p>
          <a:p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https://github.com/ourteam2017/Bio_programmingI-</a:t>
            </a:r>
            <a:r>
              <a:rPr lang="en-US" sz="2200" b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92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sz="1400" dirty="0"/>
              <a:t>1.	Cancer costs projected to reach at least $158 billion in 2020. 2015 2015-07-23 2017-09-10]; Available from: https://</a:t>
            </a:r>
            <a:r>
              <a:rPr lang="en-US" sz="1400" dirty="0" err="1"/>
              <a:t>www.ncbi.nlm.nih.gov</a:t>
            </a:r>
            <a:r>
              <a:rPr lang="en-US" sz="1400" dirty="0"/>
              <a:t>/</a:t>
            </a:r>
            <a:r>
              <a:rPr lang="en-US" sz="1400" dirty="0" err="1"/>
              <a:t>pubmed</a:t>
            </a:r>
            <a:r>
              <a:rPr lang="en-US" sz="1400" dirty="0"/>
              <a:t>/.</a:t>
            </a:r>
          </a:p>
          <a:p>
            <a:r>
              <a:rPr lang="en-US" sz="1400" dirty="0"/>
              <a:t>2.	</a:t>
            </a:r>
            <a:r>
              <a:rPr lang="en-US" sz="1400" dirty="0" err="1"/>
              <a:t>Dores</a:t>
            </a:r>
            <a:r>
              <a:rPr lang="en-US" sz="1400" dirty="0"/>
              <a:t>, G.M., et al., Acute leukemia incidence and patient survival among children and adults in the United States, 2001-2007. Blood, 2012. 119(1): p. 34-43.</a:t>
            </a:r>
          </a:p>
          <a:p>
            <a:r>
              <a:rPr lang="en-US" sz="1400" dirty="0"/>
              <a:t>3.	WHO | Disability-adjusted life years (DALYs). WHO 2017 2017-01-27 15:23:13 2017-09-10]; Available from: http://</a:t>
            </a:r>
            <a:r>
              <a:rPr lang="en-US" sz="1400" dirty="0" err="1"/>
              <a:t>www.who.int</a:t>
            </a:r>
            <a:r>
              <a:rPr lang="en-US" sz="1400" dirty="0"/>
              <a:t>/</a:t>
            </a:r>
            <a:r>
              <a:rPr lang="en-US" sz="1400" dirty="0" err="1"/>
              <a:t>gho</a:t>
            </a:r>
            <a:r>
              <a:rPr lang="en-US" sz="1400" dirty="0"/>
              <a:t>/</a:t>
            </a:r>
            <a:r>
              <a:rPr lang="en-US" sz="1400" dirty="0" err="1"/>
              <a:t>mortality_burden_disease</a:t>
            </a:r>
            <a:r>
              <a:rPr lang="en-US" sz="1400" dirty="0"/>
              <a:t>/</a:t>
            </a:r>
            <a:r>
              <a:rPr lang="en-US" sz="1400" dirty="0" err="1"/>
              <a:t>daly_rates</a:t>
            </a:r>
            <a:r>
              <a:rPr lang="en-US" sz="1400" dirty="0"/>
              <a:t>/text/</a:t>
            </a:r>
            <a:r>
              <a:rPr lang="en-US" sz="1400" dirty="0" err="1"/>
              <a:t>en</a:t>
            </a:r>
            <a:r>
              <a:rPr lang="en-US" sz="1400" dirty="0"/>
              <a:t>/.</a:t>
            </a:r>
          </a:p>
          <a:p>
            <a:r>
              <a:rPr lang="en-US" sz="1400" dirty="0"/>
              <a:t>4.	WHO | Metrics: Disability-Adjusted Life Year (DALY). WHO 2014 2014-03-11 14:56:00 2017-09-10]; Available from: http://</a:t>
            </a:r>
            <a:r>
              <a:rPr lang="en-US" sz="1400" dirty="0" err="1"/>
              <a:t>www.who.int</a:t>
            </a:r>
            <a:r>
              <a:rPr lang="en-US" sz="1400" dirty="0"/>
              <a:t>/</a:t>
            </a:r>
            <a:r>
              <a:rPr lang="en-US" sz="1400" dirty="0" err="1"/>
              <a:t>healthinfo</a:t>
            </a:r>
            <a:r>
              <a:rPr lang="en-US" sz="1400" dirty="0"/>
              <a:t>/</a:t>
            </a:r>
            <a:r>
              <a:rPr lang="en-US" sz="1400" dirty="0" err="1"/>
              <a:t>global_burden_disease</a:t>
            </a:r>
            <a:r>
              <a:rPr lang="en-US" sz="1400" dirty="0"/>
              <a:t>/</a:t>
            </a:r>
            <a:r>
              <a:rPr lang="en-US" sz="1400" dirty="0" err="1"/>
              <a:t>metrics_daly</a:t>
            </a:r>
            <a:r>
              <a:rPr lang="en-US" sz="1400" dirty="0"/>
              <a:t>/</a:t>
            </a:r>
            <a:r>
              <a:rPr lang="en-US" sz="1400" dirty="0" err="1"/>
              <a:t>en</a:t>
            </a:r>
            <a:r>
              <a:rPr lang="en-US" sz="1400" dirty="0"/>
              <a:t>/.</a:t>
            </a:r>
          </a:p>
          <a:p>
            <a:r>
              <a:rPr lang="en-US" sz="1400" dirty="0"/>
              <a:t>5.	Ward, E., et al., Childhood and adolescent cancer statistics, 2014. CA Cancer J </a:t>
            </a:r>
            <a:r>
              <a:rPr lang="en-US" sz="1400" dirty="0" err="1"/>
              <a:t>Clin</a:t>
            </a:r>
            <a:r>
              <a:rPr lang="en-US" sz="1400" dirty="0"/>
              <a:t>, 2014. 64(2): p. 83-103.</a:t>
            </a:r>
          </a:p>
          <a:p>
            <a:r>
              <a:rPr lang="en-US" sz="1400" dirty="0"/>
              <a:t>6.	</a:t>
            </a:r>
            <a:r>
              <a:rPr lang="en-US" sz="1400" dirty="0" err="1"/>
              <a:t>Svendsen</a:t>
            </a:r>
            <a:r>
              <a:rPr lang="en-US" sz="1400" dirty="0"/>
              <a:t>, A.L., et al., Time trends in the incidence of acute lymphoblastic leukemia among children 1976-2002: a population-based Nordic study. J </a:t>
            </a:r>
            <a:r>
              <a:rPr lang="en-US" sz="1400" dirty="0" err="1"/>
              <a:t>Pediatr</a:t>
            </a:r>
            <a:r>
              <a:rPr lang="en-US" sz="1400" dirty="0"/>
              <a:t>, 2007. 151(5): p. 548-50.</a:t>
            </a:r>
          </a:p>
          <a:p>
            <a:r>
              <a:rPr lang="en-US" sz="1400" dirty="0"/>
              <a:t>7.	NIH Categorical Spending -NIH Research Portfolio Online Reporting Tools (</a:t>
            </a:r>
            <a:r>
              <a:rPr lang="en-US" sz="1400" dirty="0" err="1"/>
              <a:t>RePORT</a:t>
            </a:r>
            <a:r>
              <a:rPr lang="en-US" sz="1400" dirty="0"/>
              <a:t>). 2017  2017-09-10]; Available from: https://</a:t>
            </a:r>
            <a:r>
              <a:rPr lang="en-US" sz="1400" dirty="0" err="1"/>
              <a:t>report.nih.gov</a:t>
            </a:r>
            <a:r>
              <a:rPr lang="en-US" sz="1400" dirty="0"/>
              <a:t>/</a:t>
            </a:r>
            <a:r>
              <a:rPr lang="en-US" sz="1400" dirty="0" err="1"/>
              <a:t>categorical_spending.aspx</a:t>
            </a:r>
            <a:r>
              <a:rPr lang="en-US" sz="1400" dirty="0"/>
              <a:t>.</a:t>
            </a:r>
          </a:p>
          <a:p>
            <a:r>
              <a:rPr lang="en-US" sz="1400" dirty="0"/>
              <a:t>8.	Kang, H., et al., Gene expression classifiers for relapse-free survival and minimal residual disease improve risk classification and outcome prediction in pediatric B-precursor acute lymphoblastic leukemia. Blood, 2010. 115(7): p. 1394-405.</a:t>
            </a:r>
          </a:p>
          <a:p>
            <a:r>
              <a:rPr lang="en-US" sz="1400" dirty="0"/>
              <a:t>9.	</a:t>
            </a:r>
            <a:r>
              <a:rPr lang="en-US" sz="1400" dirty="0" err="1"/>
              <a:t>Conter</a:t>
            </a:r>
            <a:r>
              <a:rPr lang="en-US" sz="1400" dirty="0"/>
              <a:t>, V., et al., Molecular response to treatment redefines all prognostic factors in children and adolescents with B-cell precursor acute lymphoblastic leukemia: results in 3184 patients of the AIEOP-BFM ALL 2000 study. Blood, 2010. 115(16): p. 3206-14.</a:t>
            </a:r>
          </a:p>
          <a:p>
            <a:r>
              <a:rPr lang="en-US" sz="1400" dirty="0"/>
              <a:t>10.	Schultz, K.R., et al., Risk- and response-based classification of childhood B-precursor acute lymphoblastic leukemia: a combined analysis of prognostic markers from the Pediatric Oncology Group (POG) and Children's Cancer Group (CCG). Blood, 2007. 109(3): p. 926-35.</a:t>
            </a:r>
          </a:p>
          <a:p>
            <a:r>
              <a:rPr lang="en-US" sz="1400" dirty="0"/>
              <a:t>11.	Koo, H.H., Philadelphia chromosome-positive acute lymphoblastic leukemia in childhood. Korean J </a:t>
            </a:r>
            <a:r>
              <a:rPr lang="en-US" sz="1400" dirty="0" err="1"/>
              <a:t>Pediatr</a:t>
            </a:r>
            <a:r>
              <a:rPr lang="en-US" sz="1400" dirty="0"/>
              <a:t>, 2011. 54(3): p. 106-10.</a:t>
            </a:r>
          </a:p>
          <a:p>
            <a:r>
              <a:rPr lang="en-US" sz="1400" dirty="0"/>
              <a:t>12.	</a:t>
            </a:r>
            <a:r>
              <a:rPr lang="en-US" sz="1400" dirty="0" err="1"/>
              <a:t>Moricke</a:t>
            </a:r>
            <a:r>
              <a:rPr lang="en-US" sz="1400" dirty="0"/>
              <a:t>, A., et al., Risk-adjusted therapy of acute lymphoblastic leukemia can decrease treatment burden and improve survival: treatment results of 2169 unselected pediatric and adolescent patients enrolled in the trial ALL-BFM 95. Blood, 2008. 111(9): p. 4477-89.</a:t>
            </a:r>
          </a:p>
          <a:p>
            <a:r>
              <a:rPr lang="en-US" sz="1400" dirty="0"/>
              <a:t>13.	</a:t>
            </a:r>
            <a:r>
              <a:rPr lang="en-US" sz="1400" dirty="0" err="1"/>
              <a:t>Moghrabi</a:t>
            </a:r>
            <a:r>
              <a:rPr lang="en-US" sz="1400" dirty="0"/>
              <a:t>, A., et al., Results of the Dana-Farber Cancer Institute ALL Consortium Protocol 95-01 for children with acute lymphoblastic leukemia. Blood, 2007. 109(3): p. 896-904.</a:t>
            </a:r>
          </a:p>
          <a:p>
            <a:r>
              <a:rPr lang="en-US" sz="1400" dirty="0"/>
              <a:t>14.	</a:t>
            </a:r>
            <a:r>
              <a:rPr lang="en-US" sz="1400" dirty="0" err="1"/>
              <a:t>Veerman</a:t>
            </a:r>
            <a:r>
              <a:rPr lang="en-US" sz="1400" dirty="0"/>
              <a:t>, A.J., et al., Dexamethasone-based therapy for childhood acute lymphoblastic </a:t>
            </a:r>
            <a:r>
              <a:rPr lang="en-US" sz="1400" dirty="0" err="1"/>
              <a:t>leukaemia</a:t>
            </a:r>
            <a:r>
              <a:rPr lang="en-US" sz="1400" dirty="0"/>
              <a:t>: results of the prospective Dutch Childhood Oncology Group (DCOG) protocol ALL-9 (1997-2004). Lancet </a:t>
            </a:r>
            <a:r>
              <a:rPr lang="en-US" sz="1400" dirty="0" err="1"/>
              <a:t>Oncol</a:t>
            </a:r>
            <a:r>
              <a:rPr lang="en-US" sz="1400" dirty="0"/>
              <a:t>, 2009. 10(10): p. 957-66.</a:t>
            </a:r>
          </a:p>
          <a:p>
            <a:r>
              <a:rPr lang="en-US" sz="1400" dirty="0"/>
              <a:t>15.	</a:t>
            </a:r>
            <a:r>
              <a:rPr lang="en-US" sz="1400" dirty="0" err="1"/>
              <a:t>Mullighan</a:t>
            </a:r>
            <a:r>
              <a:rPr lang="en-US" sz="1400" dirty="0"/>
              <a:t>, C.G., et al., JAK mutations in high-risk childhood acute lymphoblastic leukemia. Proc Natl </a:t>
            </a:r>
            <a:r>
              <a:rPr lang="en-US" sz="1400" dirty="0" err="1"/>
              <a:t>Acad</a:t>
            </a:r>
            <a:r>
              <a:rPr lang="en-US" sz="1400" dirty="0"/>
              <a:t> </a:t>
            </a:r>
            <a:r>
              <a:rPr lang="en-US" sz="1400" dirty="0" err="1"/>
              <a:t>Sci</a:t>
            </a:r>
            <a:r>
              <a:rPr lang="en-US" sz="1400" dirty="0"/>
              <a:t> U S A, 2009. 106(23): p. 9414-8.</a:t>
            </a:r>
          </a:p>
          <a:p>
            <a:r>
              <a:rPr lang="en-US" sz="1400" dirty="0"/>
              <a:t>16.	Harvey, R.C., et al., Rearrangement of CRLF2 is associated with mutation of JAK kinases, alteration of IKZF1, Hispanic/Latino ethnicity, and a poor outcome in pediatric B-progenitor acute lymphoblastic leukemia. Blood, 2010. 115(26): p. 5312-21.</a:t>
            </a:r>
          </a:p>
          <a:p>
            <a:r>
              <a:rPr lang="en-US" sz="1400" dirty="0"/>
              <a:t>17.	Harvey, R.C., et al., Identification of novel cluster groups in pediatric high-risk B-precursor acute lymphoblastic leukemia with gene expression profiling: correlation with genome-wide DNA copy number alterations, clinical characteristics, and outcome. Blood, 2010. 116(23): p. 4874-84.</a:t>
            </a:r>
          </a:p>
          <a:p>
            <a:r>
              <a:rPr lang="en-US" sz="1400" dirty="0"/>
              <a:t>18.	Zhang, J., et al., Key pathways are frequently mutated in high-risk childhood acute lymphoblastic leukemia: a report from the Children's Oncology Group. Blood, 2011. 118(11): p. 3080-7.</a:t>
            </a:r>
          </a:p>
          <a:p>
            <a:r>
              <a:rPr lang="en-US" sz="1400" dirty="0"/>
              <a:t>19.	Gautier, L., et al., </a:t>
            </a:r>
            <a:r>
              <a:rPr lang="en-US" sz="1400" dirty="0" err="1"/>
              <a:t>affy</a:t>
            </a:r>
            <a:r>
              <a:rPr lang="en-US" sz="1400" dirty="0"/>
              <a:t>--analysis of </a:t>
            </a:r>
            <a:r>
              <a:rPr lang="en-US" sz="1400" dirty="0" err="1"/>
              <a:t>Affymetrix</a:t>
            </a:r>
            <a:r>
              <a:rPr lang="en-US" sz="1400" dirty="0"/>
              <a:t> </a:t>
            </a:r>
            <a:r>
              <a:rPr lang="en-US" sz="1400" dirty="0" err="1"/>
              <a:t>GeneChip</a:t>
            </a:r>
            <a:r>
              <a:rPr lang="en-US" sz="1400" dirty="0"/>
              <a:t> data at the probe level. Bioinformatics, 2004. 20(3): p. 307-15.</a:t>
            </a:r>
          </a:p>
          <a:p>
            <a:r>
              <a:rPr lang="en-US" sz="1400" dirty="0"/>
              <a:t>20.	</a:t>
            </a:r>
            <a:r>
              <a:rPr lang="en-US" sz="1400" dirty="0" err="1"/>
              <a:t>Hahne</a:t>
            </a:r>
            <a:r>
              <a:rPr lang="en-US" sz="1400" dirty="0"/>
              <a:t>, </a:t>
            </a:r>
            <a:r>
              <a:rPr lang="en-US" sz="1400" dirty="0" err="1"/>
              <a:t>R.G.a.V.C.a.W.H.a.F</a:t>
            </a:r>
            <a:r>
              <a:rPr lang="en-US" sz="1400" dirty="0"/>
              <a:t>., </a:t>
            </a:r>
            <a:r>
              <a:rPr lang="en-US" sz="1400" dirty="0" err="1"/>
              <a:t>genefilter</a:t>
            </a:r>
            <a:r>
              <a:rPr lang="en-US" sz="1400" dirty="0"/>
              <a:t>: </a:t>
            </a:r>
            <a:r>
              <a:rPr lang="en-US" sz="1400" dirty="0" err="1"/>
              <a:t>genefilter</a:t>
            </a:r>
            <a:r>
              <a:rPr lang="en-US" sz="1400" dirty="0"/>
              <a:t>: methods for filtering genes from high-throughput experiments. 2017.</a:t>
            </a:r>
          </a:p>
          <a:p>
            <a:r>
              <a:rPr lang="en-US" sz="1400" dirty="0"/>
              <a:t>21.	Gentleman, R., annotate: Annotation for microarrays. 2017.</a:t>
            </a:r>
          </a:p>
          <a:p>
            <a:r>
              <a:rPr lang="en-US" sz="1400" dirty="0"/>
              <a:t>22.	Bair, E., et al., Prediction by Supervised Principal Components. Journal of the American Statistical Association, 2006. 101(473): p. 119-137.</a:t>
            </a:r>
          </a:p>
          <a:p>
            <a:r>
              <a:rPr lang="en-US" sz="1400" dirty="0"/>
              <a:t>23.	Childhood Acute Lymphoblastic Leukemia Treatment (PDQ®)—Health Professional Version - National Cancer Institute. 2017  2017-10-25]; Available from: https://</a:t>
            </a:r>
            <a:r>
              <a:rPr lang="en-US" sz="1400" dirty="0" err="1"/>
              <a:t>www.cancer.gov</a:t>
            </a:r>
            <a:r>
              <a:rPr lang="en-US" sz="1400" dirty="0"/>
              <a:t>/types/leukemia/</a:t>
            </a:r>
            <a:r>
              <a:rPr lang="en-US" sz="1400" dirty="0" err="1"/>
              <a:t>hp</a:t>
            </a:r>
            <a:r>
              <a:rPr lang="en-US" sz="1400" dirty="0"/>
              <a:t>/child-all-treatment-pdq - link/_580_toc</a:t>
            </a:r>
            <a:r>
              <a:rPr lang="en-US" sz="1400" dirty="0" smtClean="0"/>
              <a:t>.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ALL Clinical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trials classification differs depending on the research group 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Berlin-Frankfurt-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Münster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(BFM)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Treatment  response</a:t>
            </a:r>
          </a:p>
          <a:p>
            <a:pPr marL="17145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Prednisone prophase response</a:t>
            </a:r>
          </a:p>
          <a:p>
            <a:pPr marL="17145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Minimal residual disease (MRD)</a:t>
            </a:r>
          </a:p>
          <a:p>
            <a:pPr marL="2171700" lvl="4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End induction phase (week five)</a:t>
            </a:r>
          </a:p>
          <a:p>
            <a:pPr marL="2171700" lvl="4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End consolidation phase (week 12)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Children’s Oncology Group (COG)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Age 1 to &lt; 10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White blood cell count at diagnosis &lt;50,000 cells/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uL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MRD at the end of the induction phase (day 29)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Compromise of testes and / or CNS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Presence 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intrachromosomal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amplification or extreme </a:t>
            </a:r>
            <a:r>
              <a:rPr lang="en-US" sz="2200" dirty="0" err="1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hyperploidy</a:t>
            </a: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Some groups experience 75-80% five-year-event-free-survival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Probably we are mixing different type of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patients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Over treat: increasing the risk of adverse event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Under treat: reducing the chances of remission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Research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JAK mutation in high-risk patients similar to Phi+ ALL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Hispanic/Latino associated rearrangement in CRLF2, JAK kinases mutations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Deep Whole-exome sequencing </a:t>
            </a: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 insights why patients relapse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  <a:sym typeface="Wingdings"/>
              </a:rPr>
              <a:t>Genome-wide DNA copy number abnormalities  novel cluster groups that may used for diagnosis, risk classification, and therapy.</a:t>
            </a: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1"/>
            <a:ext cx="82296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1" u="sng" strike="noStrike" kern="1200" cap="none" spc="0" normalizeH="0" noProof="0" dirty="0" smtClean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DNA copy number and deep whole-exome not routinely used in clinical practice.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Gene expression technology in widely available in clinical practice.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We aim to reproduce Kang et al methodology to analyze gene expression data: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Develop COX-regression model based on PCA of gene expression’s COX-score.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Using open source software.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Compare results.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700" dirty="0" smtClean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DFFD1B34-A3F9-E047-A664-A081E93B6979}"/>
              </a:ext>
            </a:extLst>
          </p:cNvPr>
          <p:cNvSpPr txBox="1">
            <a:spLocks/>
          </p:cNvSpPr>
          <p:nvPr/>
        </p:nvSpPr>
        <p:spPr>
          <a:xfrm>
            <a:off x="1066800" y="762000"/>
            <a:ext cx="68580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Previous work</a:t>
            </a:r>
            <a:endParaRPr lang="en-US" sz="4000" b="1" dirty="0">
              <a:solidFill>
                <a:srgbClr val="008000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30F853E-6B3C-314F-8E91-537F3C771A5C}"/>
              </a:ext>
            </a:extLst>
          </p:cNvPr>
          <p:cNvSpPr txBox="1">
            <a:spLocks/>
          </p:cNvSpPr>
          <p:nvPr/>
        </p:nvSpPr>
        <p:spPr>
          <a:xfrm>
            <a:off x="381000" y="1371600"/>
            <a:ext cx="8458200" cy="434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175" indent="-257175" algn="ctr" defTabSz="685800">
              <a:spcBef>
                <a:spcPct val="20000"/>
              </a:spcBef>
              <a:defRPr/>
            </a:pPr>
            <a:endParaRPr lang="en-US" sz="2200" b="1" i="1" u="sng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Classify children with high-risk ALL into different risk groups and provide them with the corresponding treatment.</a:t>
            </a: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Used a supervised learning algorithms and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cross­validation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techniques to build a 42­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probe­set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(38­gene) expression classifier predictive of children with high-risk ALL.</a:t>
            </a:r>
          </a:p>
          <a:p>
            <a:pPr marL="257175" indent="-2571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To test the predictive power of gene expression classifier for RFS: - They applied a multivariate proportional Cox hazards regression analysis.</a:t>
            </a:r>
          </a:p>
          <a:p>
            <a:pPr lvl="1">
              <a:spcBef>
                <a:spcPct val="20000"/>
              </a:spcBef>
              <a:defRPr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	- Diagonal linear discriminant analysis to build a prediction model between gene expression classifier and </a:t>
            </a:r>
            <a:r>
              <a:rPr lang="en-US" sz="2200" dirty="0" err="1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end­induction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 MRD</a:t>
            </a:r>
            <a:r>
              <a:rPr lang="en-US" sz="2200" dirty="0">
                <a:solidFill>
                  <a:srgbClr val="006600"/>
                </a:solidFill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54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FE45C82A-9C56-6840-A898-00CB29B71F04}"/>
              </a:ext>
            </a:extLst>
          </p:cNvPr>
          <p:cNvSpPr txBox="1">
            <a:spLocks/>
          </p:cNvSpPr>
          <p:nvPr/>
        </p:nvSpPr>
        <p:spPr>
          <a:xfrm>
            <a:off x="762000" y="533400"/>
            <a:ext cx="68580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8000"/>
                </a:solidFill>
                <a:latin typeface="Arial" pitchFamily="34" charset="0"/>
                <a:ea typeface="+mj-ea"/>
                <a:cs typeface="Arial" pitchFamily="34" charset="0"/>
              </a:rPr>
              <a:t>Innovations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DC2AFD8-C514-134B-BC9D-CDE1F4C38C14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83820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175" indent="-257175" algn="ctr" defTabSz="685800">
              <a:spcBef>
                <a:spcPct val="20000"/>
              </a:spcBef>
              <a:defRPr/>
            </a:pPr>
            <a:endParaRPr lang="en-US" sz="2200" b="1" i="1" u="sng" dirty="0">
              <a:solidFill>
                <a:srgbClr val="0066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major novel methods to be able to reproduce the results of the Kang et al [8] paper.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method, A novel </a:t>
            </a:r>
            <a:r>
              <a:rPr lang="en-US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method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partition the data</a:t>
            </a:r>
            <a:r>
              <a:rPr lang="en-US" sz="22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u="sng" dirty="0">
                <a:solidFill>
                  <a:srgbClr val="006600"/>
                </a:solidFill>
                <a:latin typeface="Arial" panose="020B0604020202020204" pitchFamily="34" charset="0"/>
                <a:cs typeface="Arial" pitchFamily="34" charset="0"/>
              </a:rPr>
              <a:t>Stratification Method: </a:t>
            </a:r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stratification method where we divide the data set into 8 stratums which is based on the combination of 3 key clinical features.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-For each stratum, we random separate it into 5 subgroups.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-And then we pick one subgroup from each stratum and combine the data as one test data set. </a:t>
            </a:r>
          </a:p>
          <a:p>
            <a:r>
              <a:rPr 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 this way, we partition the data into 5 folds and also balance the data to preserve the key clinical features.</a:t>
            </a: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u="sng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defTabSz="685800">
              <a:spcBef>
                <a:spcPct val="20000"/>
              </a:spcBef>
              <a:defRPr/>
            </a:pPr>
            <a:endParaRPr lang="en-US" sz="22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9992"/>
      </p:ext>
    </p:extLst>
  </p:cSld>
  <p:clrMapOvr>
    <a:masterClrMapping/>
  </p:clrMapOvr>
</p:sld>
</file>

<file path=ppt/theme/theme1.xml><?xml version="1.0" encoding="utf-8"?>
<a:theme xmlns:a="http://schemas.openxmlformats.org/drawingml/2006/main" name="UNCCharlotte_template02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UNCCharlotte_template02 (1)</Template>
  <TotalTime>1744</TotalTime>
  <Words>2947</Words>
  <Application>Microsoft Macintosh PowerPoint</Application>
  <PresentationFormat>On-screen Show (4:3)</PresentationFormat>
  <Paragraphs>459</Paragraphs>
  <Slides>41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Cambria Math</vt:lpstr>
      <vt:lpstr>Wingdings</vt:lpstr>
      <vt:lpstr>宋体</vt:lpstr>
      <vt:lpstr>UNCCharlotte_template02 (1)</vt:lpstr>
      <vt:lpstr>Document</vt:lpstr>
      <vt:lpstr>Gene expression classifiers for relapse - free survival risk classification and outcome prediction in pediatric B - precursor acute lymphoblastic leukemia </vt:lpstr>
      <vt:lpstr>PowerPoint Presentation</vt:lpstr>
      <vt:lpstr>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Innovations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3 classify the risk group  </vt:lpstr>
      <vt:lpstr>PowerPoint Presentation</vt:lpstr>
      <vt:lpstr>PowerPoint Presentation</vt:lpstr>
      <vt:lpstr>Current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Result</vt:lpstr>
      <vt:lpstr>Current Result</vt:lpstr>
      <vt:lpstr>Current Results</vt:lpstr>
      <vt:lpstr>PowerPoint Presentation</vt:lpstr>
      <vt:lpstr>Problems </vt:lpstr>
      <vt:lpstr>PowerPoint Presentation</vt:lpstr>
      <vt:lpstr>Possible reasons of difference in results</vt:lpstr>
      <vt:lpstr>Future works</vt:lpstr>
      <vt:lpstr>References</vt:lpstr>
    </vt:vector>
  </TitlesOfParts>
  <Company>UNC Charlotte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Arial 44 bold</dc:title>
  <dc:creator>Cindy Jones</dc:creator>
  <cp:lastModifiedBy>Microsoft Office User</cp:lastModifiedBy>
  <cp:revision>93</cp:revision>
  <dcterms:created xsi:type="dcterms:W3CDTF">2014-04-28T15:04:37Z</dcterms:created>
  <dcterms:modified xsi:type="dcterms:W3CDTF">2017-10-31T13:33:31Z</dcterms:modified>
</cp:coreProperties>
</file>