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1" r:id="rId2"/>
    <p:sldId id="302" r:id="rId3"/>
    <p:sldId id="303" r:id="rId4"/>
    <p:sldId id="274" r:id="rId5"/>
    <p:sldId id="275" r:id="rId6"/>
    <p:sldId id="279" r:id="rId7"/>
    <p:sldId id="280" r:id="rId8"/>
    <p:sldId id="281" r:id="rId9"/>
    <p:sldId id="284" r:id="rId10"/>
    <p:sldId id="282" r:id="rId11"/>
    <p:sldId id="285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2954" autoAdjust="0"/>
  </p:normalViewPr>
  <p:slideViewPr>
    <p:cSldViewPr>
      <p:cViewPr varScale="1">
        <p:scale>
          <a:sx n="91" d="100"/>
          <a:sy n="91" d="100"/>
        </p:scale>
        <p:origin x="-10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42D0-1383-D144-A10F-2C183D15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DB4BD0-DF65-A148-9637-CB436D5E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E1B984-75EB-B14D-926F-CB0057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8B6E1-1321-0B44-A4D3-75D2661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21A063-423C-F74A-832F-C50A1D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CB4718-6765-2C4D-90DE-1185371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875150-327B-EF41-A3DF-5289D5A3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6D8A71-E0E2-2949-9D18-8A08A9C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32A32B-8FED-4C48-8C63-9347756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956CC3-EDB4-F940-B082-5FCA26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urteam2017/Bio_programmingI-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FFD1B34-A3F9-E047-A664-A081E93B6979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en-US" sz="4000" b="1" dirty="0">
              <a:solidFill>
                <a:srgbClr val="008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30F853E-6B3C-314F-8E91-537F3C771A5C}"/>
              </a:ext>
            </a:extLst>
          </p:cNvPr>
          <p:cNvSpPr txBox="1">
            <a:spLocks/>
          </p:cNvSpPr>
          <p:nvPr/>
        </p:nvSpPr>
        <p:spPr>
          <a:xfrm>
            <a:off x="381000" y="1371600"/>
            <a:ext cx="84582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Classify children with high-risk ALL into different risk groups and provide them with the corresponding treatment.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Used a supervised learning algorithms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cross­validation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techniques to build a 42­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probe­set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(38­gene) expression classifier predictive of children with high-risk ALL.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test the predictive power of gene expression classifier for RFS: - They applied a multivariate proportional Cox hazards regression analysis.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	- Diagonal linear discriminant analysis to build a prediction model between gene expression classifier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end­induction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MRD</a:t>
            </a:r>
            <a:r>
              <a:rPr lang="en-US" sz="2200" dirty="0">
                <a:solidFill>
                  <a:srgbClr val="006600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="" xmlns:m="http://schemas.openxmlformats.org/officeDocument/2006/math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AC0CF3-90B9-49F7-BE2F-18D5F72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33"/>
            <a:ext cx="8610600" cy="73719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A668D1-D296-4ACF-9B40-358DC83B98B3}"/>
              </a:ext>
            </a:extLst>
          </p:cNvPr>
          <p:cNvSpPr txBox="1"/>
          <p:nvPr/>
        </p:nvSpPr>
        <p:spPr>
          <a:xfrm>
            <a:off x="304800" y="747824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3" y="1500936"/>
            <a:ext cx="73752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information provided by National Cancer Institute (NCI), the Patient and clinical disease characteristics affecting prognosis include the following [23]: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blood cell (WBC)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nervous system (CNS)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Testicular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syndrome (trisomy 21).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and ethnicity.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at diagnosis and during treatment.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clinical features used to group the patients vary from data to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cross-checking the keys clinical features with our gene data set, we find out that some key features have lots of missing data, which makes them unusable.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considered, we decide to base our sampling on the following three key features: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2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Stratified Random Sampling</a:t>
                </a:r>
              </a:p>
              <a:p>
                <a:endParaRPr lang="en-US" sz="2200" b="1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2: Partition the whole sample based on key features</a:t>
                </a:r>
              </a:p>
              <a:p>
                <a:endParaRPr lang="en-US" sz="2200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set three dummy variables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key clinical feature as following: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=""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blipFill>
                <a:blip r:embed="rId2"/>
                <a:stretch>
                  <a:fillRect l="-937" t="-571" r="-576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Partition the whole sample based on key features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sample size for these eight stratums are: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4,14, 47, 60, 0, 7, 24, 51,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which yields the total sum same as sample size 207.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Noticed that there is one stratum that actually has no patient, thus we eliminate that particular stratum, resulting in 7 strata as the final result.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572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randomly partition each stratum into 5 subgroups and then choose one subgroup from all 7 stratums and pool them together as a stratified random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just do the random partition on each stratum without any restriction, we may observe the following result: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38, 42, 42, 42, 43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total sample size 207 is not a large number, we want to try to balance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211132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the following algorithm to restrict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383389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patient in the sample stratum by stratum. For instance, the index for the first stratum is 0, 1, 2, 3 and the index for the second stratum is from 4 to 13.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empty list that consists of 5 lists as the 5 folds. For each of the 8 strata, we randomly distribute equal number of patients into 5 folds and leave out the remaining. For example, there are 14 patients in the second stratum, we randomly distribute 2 patients into 5 folds and leave out 4 patients as the remaining.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loop of distribution, we remove those patients from the original data set to avoid recurrent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2236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E45C82A-9C56-6840-A898-00CB29B71F04}"/>
              </a:ext>
            </a:extLst>
          </p:cNvPr>
          <p:cNvSpPr txBox="1">
            <a:spLocks/>
          </p:cNvSpPr>
          <p:nvPr/>
        </p:nvSpPr>
        <p:spPr>
          <a:xfrm>
            <a:off x="762000" y="5334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Innovations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DC2AFD8-C514-134B-BC9D-CDE1F4C38C1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8382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major novel methods to be able to reproduce the results of the Kang et al [8] paper.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method, A novel 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itchFamily="34" charset="0"/>
              </a:rPr>
              <a:t>Stratification Method: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where we divide the data set into 8 stratums which is based on the combination of 3 key clinical features.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each stratum, we random separate it into 5 subgroups.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then we pick one subgroup from each stratum and combine the data as one test data set.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this way, we partition the data into 5 folds and also balance the data to preserve the key clinical features.</a:t>
            </a: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pPr algn="just"/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pPr algn="just"/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distribute the remaining patients stratum by stratum.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starting from the first stratum, we shuffle the remaining patients to achieve randomness. And we distribute the remaining 4 patients into 4 folds.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we sort each fold by the length, from the smallest to the largest.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we shuffle the remaining  4 patients in the second stratum and then distribute them into the 4 folds in sorted fold order. In this way, we make sure the fold with smallest sample size is always assigned first.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1) to 3) for each stratum until all the remaining patients are distrusted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</p:txBody>
      </p:sp>
    </p:spTree>
    <p:extLst>
      <p:ext uri="{BB962C8B-B14F-4D97-AF65-F5344CB8AC3E}">
        <p14:creationId xmlns:p14="http://schemas.microsoft.com/office/powerpoint/2010/main" val="141535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B13287F-7BA3-4ABD-8987-DE115997A325}"/>
              </a:ext>
            </a:extLst>
          </p:cNvPr>
          <p:cNvSpPr txBox="1"/>
          <p:nvPr/>
        </p:nvSpPr>
        <p:spPr>
          <a:xfrm>
            <a:off x="202019" y="990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cox-score were calculated on each of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following graph shows the distribution of the cox-score on the first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BE01A0-14F6-4569-B1BB-2CAA235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5288"/>
            <a:ext cx="6629400" cy="31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provide thresholds to select genes in each training sets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Although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tried to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the training sets,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cox-score distribution in each training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still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moderate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table below (only showing the first 10 rows)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averaged cox-score is close to the cox-score calculated by the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dataset.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2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1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accommodate the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2.263656,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2.073113,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2.231135,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2.559839),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(0.000035588,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0.000031598,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0.00000733404,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0.0000421042)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 between the lower and upper bound.</a:t>
            </a:r>
          </a:p>
        </p:txBody>
      </p:sp>
    </p:spTree>
    <p:extLst>
      <p:ext uri="{BB962C8B-B14F-4D97-AF65-F5344CB8AC3E}">
        <p14:creationId xmlns:p14="http://schemas.microsoft.com/office/powerpoint/2010/main" val="300211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4455" y="762000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selected: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24865"/>
              </p:ext>
            </p:extLst>
          </p:nvPr>
        </p:nvGraphicFramePr>
        <p:xfrm>
          <a:off x="762000" y="1447800"/>
          <a:ext cx="6934200" cy="479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6083300" imgH="4203700" progId="Word.Document.12">
                  <p:embed/>
                </p:oleObj>
              </mc:Choice>
              <mc:Fallback>
                <p:oleObj name="Document" r:id="rId4" imgW="6083300" imgH="420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447800"/>
                        <a:ext cx="6934200" cy="479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107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ranked genes based on Cox-score different from Kang’s paper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Kang’s paper selected 32 genes with the highest absolute cox-score value.  The 32 genes are totally different from the top ranked 32 genes from our model (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overlapping! But if we randomly select genes, the probability of no overlapping for 32 top genes is about 95.26%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s-I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s-I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you address the issure with our rank 1 gene here.....</a:t>
            </a:r>
            <a:endParaRPr lang="en-US" sz="2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Mario </a:t>
            </a:r>
            <a:r>
              <a:rPr lang="is-IS" sz="2200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…....</a:t>
            </a: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09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81000" y="457200"/>
            <a:ext cx="8763000" cy="652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possible reason leads to such a different result: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From their paper, the definition of Relapse free survival (RFS) is not clear. To get survival rate for some events, we need to define the events.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 the dataset we use it has four conditions: relapse, death, censored and SMN.  They have three vital Status: Alive, death, unknown.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Observing death would prevent us observing relapse, therefore relapse and death should be considered as competing risks. Also relapse could be recurrent event, while death can only be observed once. 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 simplify the model at this stage, we consider death as events, because for those who’s first event is relapse have high chance to be observed death later on.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62 death case, 58 comes from relapse, 1 from SMN, and 6 were observed death initially. 105 vital status is unknown, all would be considered as censored. For the  85 alive ones, 68 is from censored record.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from relapse and 1 from SMN. 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95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possible reason leads to such a different result: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Different normalization method (this would be a minor issue, because when calculating cox-score, the bias would be cancelled off by the quotient)</a:t>
            </a: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3. Programming bugs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5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4B76D9-0243-7D49-A881-03846CD2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Method, using the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the data set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to Normalize the data Set: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reproduce the data to get the same results from source paper we need to find a way to normalize the data in the same mythology used in the literature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order to do the normalization of the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Affy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-array data we used the open source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bioLite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package was not used in the source paper, thus creating a novel method to normalize the data to achieve same results.</a:t>
            </a:r>
          </a:p>
          <a:p>
            <a:pPr marL="0" indent="0"/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512FE17-FCC2-C446-9C33-2F49400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066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Innovations</a:t>
            </a:r>
          </a:p>
        </p:txBody>
      </p:sp>
    </p:spTree>
    <p:extLst>
      <p:ext uri="{BB962C8B-B14F-4D97-AF65-F5344CB8AC3E}">
        <p14:creationId xmlns:p14="http://schemas.microsoft.com/office/powerpoint/2010/main" val="602933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Based on our results continue build cox proportional hazard model regard the PCA score as a covariate</a:t>
            </a: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candidate thresholds to conduct cross validation on the training and test datasets we have now and select a relative good working model.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We are expected to have different results compared to Kang’s.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Define the events in other way(search if there are some related papers) and recalculate the cox-score, try to align our results would with Kang’s results.  </a:t>
            </a:r>
            <a:endParaRPr lang="en-US" sz="2200" b="1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details about this course project, see our </a:t>
            </a:r>
            <a:r>
              <a:rPr lang="en-US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200" b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ithub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account:</a:t>
            </a: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https://github.com/ourteam2017/Bio_programmingI-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=""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=""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=""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=""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=""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=""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1649</TotalTime>
  <Words>2633</Words>
  <Application>Microsoft Macintosh PowerPoint</Application>
  <PresentationFormat>On-screen Show (4:3)</PresentationFormat>
  <Paragraphs>297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UNCCharlotte_template02 (1)</vt:lpstr>
      <vt:lpstr>Document</vt:lpstr>
      <vt:lpstr>PowerPoint Presentation</vt:lpstr>
      <vt:lpstr>PowerPoint Presentation</vt:lpstr>
      <vt:lpstr>Innovations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Current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Result</vt:lpstr>
      <vt:lpstr>PowerPoint Presentation</vt:lpstr>
      <vt:lpstr>Current Results</vt:lpstr>
      <vt:lpstr>PowerPoint Presentation</vt:lpstr>
      <vt:lpstr>Problems </vt:lpstr>
      <vt:lpstr>PowerPoint Presentation</vt:lpstr>
      <vt:lpstr>PowerPoint Presentation</vt:lpstr>
      <vt:lpstr>Next works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Penny</cp:lastModifiedBy>
  <cp:revision>88</cp:revision>
  <dcterms:created xsi:type="dcterms:W3CDTF">2014-04-28T15:04:37Z</dcterms:created>
  <dcterms:modified xsi:type="dcterms:W3CDTF">2017-10-31T03:13:33Z</dcterms:modified>
</cp:coreProperties>
</file>