
<file path=[Content_Types].xml><?xml version="1.0" encoding="utf-8"?>
<Types xmlns="http://schemas.openxmlformats.org/package/2006/content-types">
  <Default Extension="wmf" ContentType="image/x-wmf"/>
  <Default Extension="gif" ContentType="image/gi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5143500" type="screen16x9"/>
  <p:notesSz cx="7096125" cy="1023461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5" d="100"/>
          <a:sy n="125" d="100"/>
        </p:scale>
        <p:origin x="-1122" y="-44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 /><Relationship Id="rId55" Type="http://schemas.openxmlformats.org/officeDocument/2006/relationships/tableStyles" Target="tableStyles.xml" /><Relationship Id="rId5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1673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78932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9207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2ABF96-FCBA-D57E-356D-D1659274080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FDE020-1758-FEB7-94EA-9F71BB7D664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589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1678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7326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DE2043-E178-C04D-37FA-B7A633B9699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170007" name="Google Shape;116;g35f391192_017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807886" name="Google Shape;117;g35f391192_017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31" tIns="99031" rIns="99031" bIns="99031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/>
              <a:t>When the </a:t>
            </a:r>
            <a:r>
              <a:rPr lang="en-US"/>
              <a:t>probability distribution has a discrete support, it is called a probability mass function (</a:t>
            </a:r>
            <a:r>
              <a:rPr lang="en-US"/>
              <a:t>pmf</a:t>
            </a:r>
            <a:r>
              <a:rPr lang="en-US"/>
              <a:t>). Its sum is 1.</a:t>
            </a:r>
            <a:endParaRPr/>
          </a:p>
          <a:p>
            <a:pPr marL="0" indent="0" defTabSz="990477">
              <a:buNone/>
              <a:defRPr/>
            </a:pPr>
            <a:r>
              <a:rPr lang="en-US"/>
              <a:t>When the </a:t>
            </a:r>
            <a:r>
              <a:rPr lang="en-US"/>
              <a:t>probability distribution has a continuous support, it is called a probability mass function (</a:t>
            </a:r>
            <a:r>
              <a:rPr lang="en-US"/>
              <a:t>pdf</a:t>
            </a:r>
            <a:r>
              <a:rPr lang="en-US"/>
              <a:t>). Its integral is 1.</a:t>
            </a:r>
            <a:endParaRPr lang="en-US"/>
          </a:p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587393" name="Google Shape;116;g35f391192_017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355110" name="Google Shape;117;g35f391192_017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31" tIns="99031" rIns="99031" bIns="99031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/>
              <a:t>Discrete probability distributions are for processes that are essentially discrete (</a:t>
            </a:r>
            <a:r>
              <a:rPr lang="en-US"/>
              <a:t>Bernouilli</a:t>
            </a:r>
            <a:r>
              <a:rPr lang="en-US"/>
              <a:t>), or for outcomes that result from counting (Binomial,</a:t>
            </a:r>
            <a:r>
              <a:rPr lang="en-US"/>
              <a:t> Poisson)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4761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6514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4891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C1DDF4-33B9-AD9D-E778-55048E65A7D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9293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7541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1762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B6261D-87C6-7532-0C8E-BCDC59D5A81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0419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2335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62395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50615-2E82-CD36-2546-75D2D0A6157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492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44408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40354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437DD8-7A7E-5D66-379F-A6A77504151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1179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18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41523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9F46DF-78D0-CE9B-2DBB-7AF14CB2CCF1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3711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9323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265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DBE327-7C5D-9FEF-DD75-26885630CF2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9709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58537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69260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C7D677-1F14-79F9-94F9-0017175ED1D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9912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6945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9197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D4B96E-483B-C160-5C73-9C92CA7B869E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149301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144368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55843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01423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35684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FBA2D3-9B48-A9C0-172E-E20489551B39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0082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7848735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3468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648945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914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37233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90784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1B928-4ECA-36B2-69E2-1C65CE7DA1E2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930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9775404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49179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669665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7887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D6D9C0-1074-305B-82E5-775041671711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8996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9520077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1825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221133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356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550505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334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41867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49437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D590B6-5937-07F2-2BA9-F15E7D01647B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7199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07660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51516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A11C80-BC6A-7DB1-378C-9FC3E8054411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1802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6918146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5230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178576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1671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9869069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087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7824419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5096529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595115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1390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93234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27533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DBCD41-EB12-B3D4-5ACD-0E656B27851C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66511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3649115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731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4580975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6845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445004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2454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7463555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60540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72581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78977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1871344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500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52826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3765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4846957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357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66996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0960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430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6411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CBD964-0362-4BF4-8113-FDCA07B288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1232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1140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80103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B26379-230D-8254-266D-A8145E7E6F8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4511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90134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7789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BD4C32-914C-C056-C039-E3307838440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878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99809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15034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7DA15A-87D1-6D84-3C99-F210BCF7F77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5081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80005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58722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091D1A-C087-1808-756E-E56BE01A5EC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8333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27178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showMasterSp="1" type="title" userDrawn="1">
  <p:cSld name="TIT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012325" y="1851670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6208125" y="3845845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-169067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88437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1" showMasterPhAnim="0" showMasterSp="1" type="tx" userDrawn="1">
  <p:cSld name="1_Title + 1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18574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1100398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6"/>
          <p:cNvSpPr/>
          <p:nvPr/>
        </p:nvSpPr>
        <p:spPr bwMode="auto">
          <a:xfrm>
            <a:off x="813272" y="86913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 bwMode="auto">
          <a:xfrm>
            <a:off x="691200" y="291418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 bwMode="auto"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 bwMode="auto"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showMasterSp="1" userDrawn="1">
  <p:cSld name="Subtitl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 bwMode="auto"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 bwMode="auto"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 bwMode="auto"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3165233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 bwMode="auto"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 bwMode="auto"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 bwMode="auto"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lab.com/ousabd/statscourse2023/-/tree/master/ 2.03-2.04_bayesian-statistics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etosa.io/conditional/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gif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n.wikipedia.org/wiki/Conjugate_prior#Table_of_conjugate_distributions" TargetMode="Externa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jp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helf.sites.sheffield.ac.uk" TargetMode="Externa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i.org/10.3758/PBR.16.2.225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 bwMode="auto">
          <a:xfrm>
            <a:off x="1475656" y="1851670"/>
            <a:ext cx="6982569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</a:t>
            </a: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statistics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2/4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br>
              <a:rPr lang="en" sz="3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Core concepts &amp;</a:t>
            </a:r>
            <a:b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parameter estimation</a:t>
            </a:r>
            <a:endParaRPr sz="3600" b="0" i="1"/>
          </a:p>
        </p:txBody>
      </p:sp>
      <p:sp>
        <p:nvSpPr>
          <p:cNvPr id="879952550" name="Google Shape;70;p12"/>
          <p:cNvSpPr txBox="1"/>
          <p:nvPr/>
        </p:nvSpPr>
        <p:spPr bwMode="auto">
          <a:xfrm flipH="0" flipV="0">
            <a:off x="179511" y="4184181"/>
            <a:ext cx="8507287" cy="79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spcBef>
                <a:spcPts val="999"/>
              </a:spcBef>
              <a:defRPr/>
            </a:pP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Oussama Abdoun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MEng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PhD)</a:t>
            </a: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oussama.abdoun@pm.me</a:t>
            </a:r>
            <a:endParaRPr lang="en-US" sz="14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Bayesian Statistics – CRNL </a:t>
            </a: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dec 2024</a:t>
            </a:r>
            <a:endParaRPr sz="1200" i="1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999"/>
              </a:spcAft>
              <a:buNone/>
              <a:defRPr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621361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What we 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“</a:t>
            </a:r>
            <a:r>
              <a:rPr lang="fr-FR"/>
              <a:t>discovered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”</a:t>
            </a:r>
            <a:endParaRPr lang="fr-FR"/>
          </a:p>
        </p:txBody>
      </p:sp>
      <p:sp>
        <p:nvSpPr>
          <p:cNvPr id="17695375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DF86FF0-14D4-15D1-6D16-70BB691CCB6D}" type="slidenum">
              <a:rPr lang="en"/>
              <a:t/>
            </a:fld>
            <a:endParaRPr lang="en"/>
          </a:p>
        </p:txBody>
      </p:sp>
      <p:sp>
        <p:nvSpPr>
          <p:cNvPr id="2147399121" name="Google Shape;120;p18"/>
          <p:cNvSpPr txBox="1"/>
          <p:nvPr/>
        </p:nvSpPr>
        <p:spPr bwMode="auto">
          <a:xfrm flipH="0" flipV="0">
            <a:off x="691198" y="1043934"/>
            <a:ext cx="7714281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Making a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statement about a hypothesis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(given the data) requires information on the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probability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of the hypothesis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prior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to seeing the data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2987824" y="804355"/>
            <a:ext cx="5727246" cy="3639603"/>
          </a:xfrm>
        </p:spPr>
        <p:txBody>
          <a:bodyPr/>
          <a:lstStyle/>
          <a:p>
            <a:pPr marL="38100" indent="0">
              <a:lnSpc>
                <a:spcPts val="2600"/>
              </a:lnSpc>
              <a:buNone/>
              <a:defRPr/>
            </a:pPr>
            <a:r>
              <a:rPr lang="en-US" sz="1800" i="1"/>
              <a:t>Modern </a:t>
            </a:r>
            <a:r>
              <a:rPr lang="en-US" sz="1800" i="1"/>
              <a:t>statisticians have developed </a:t>
            </a:r>
            <a:r>
              <a:rPr lang="en-US" sz="1800" i="1"/>
              <a:t>extensive mathematical </a:t>
            </a:r>
            <a:r>
              <a:rPr lang="en-US" sz="1800" i="1"/>
              <a:t>techniques, but for the most part have rejected </a:t>
            </a:r>
            <a:r>
              <a:rPr lang="en-US" sz="1800" i="1"/>
              <a:t>the notion </a:t>
            </a:r>
            <a:r>
              <a:rPr lang="en-US" sz="1800" i="1"/>
              <a:t>of the probability of a hypothesis, and thereby </a:t>
            </a:r>
            <a:r>
              <a:rPr lang="en-US" sz="1800" i="1"/>
              <a:t>deprived themselves </a:t>
            </a:r>
            <a:r>
              <a:rPr lang="en-US" sz="1800" i="1"/>
              <a:t>of any way of saying precisely what </a:t>
            </a:r>
            <a:r>
              <a:rPr lang="en-US" sz="1800" i="1"/>
              <a:t>they mean when </a:t>
            </a:r>
            <a:r>
              <a:rPr lang="en-US" sz="1800" i="1"/>
              <a:t>they decide between </a:t>
            </a:r>
            <a:r>
              <a:rPr lang="en-US" sz="1800" i="1"/>
              <a:t>hypotheses.</a:t>
            </a:r>
            <a:endParaRPr/>
          </a:p>
          <a:p>
            <a:pPr marL="38100" indent="0">
              <a:buNone/>
              <a:defRPr/>
            </a:pPr>
            <a:endParaRPr lang="en-US" sz="1200" b="1">
              <a:solidFill>
                <a:schemeClr val="accent1"/>
              </a:solidFill>
            </a:endParaRPr>
          </a:p>
          <a:p>
            <a:pPr marL="38100" indent="0" algn="r">
              <a:buNone/>
              <a:defRPr/>
            </a:pPr>
            <a:r>
              <a:rPr lang="en-US" sz="1600" b="1">
                <a:solidFill>
                  <a:schemeClr val="accent1"/>
                </a:solidFill>
              </a:rPr>
              <a:t>Harold </a:t>
            </a:r>
            <a:r>
              <a:rPr lang="en-US" sz="1600" b="1">
                <a:solidFill>
                  <a:schemeClr val="accent1"/>
                </a:solidFill>
              </a:rPr>
              <a:t>Jeffreys</a:t>
            </a:r>
            <a:br>
              <a:rPr lang="en-US" sz="1600">
                <a:solidFill>
                  <a:schemeClr val="accent1"/>
                </a:solidFill>
              </a:rPr>
            </a:br>
            <a:r>
              <a:rPr lang="en-US" sz="1600">
                <a:solidFill>
                  <a:schemeClr val="accent1"/>
                </a:solidFill>
              </a:rPr>
              <a:t>Theory of probability (1961)</a:t>
            </a:r>
            <a:endParaRPr lang="fr-FR" sz="160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8" y="2897794"/>
            <a:ext cx="4867672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1.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Elements of probability theory</a:t>
            </a:r>
            <a:endParaRPr sz="360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949924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Basic concepts</a:t>
            </a:r>
            <a:endParaRPr sz="2400"/>
          </a:p>
        </p:txBody>
      </p:sp>
      <p:sp>
        <p:nvSpPr>
          <p:cNvPr id="1935960011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18AD51B-00C0-7C1B-C00B-C1EA8327B1A9}" type="slidenum">
              <a:rPr lang="en"/>
              <a:t/>
            </a:fld>
            <a:endParaRPr/>
          </a:p>
        </p:txBody>
      </p:sp>
      <p:sp>
        <p:nvSpPr>
          <p:cNvPr id="1035091103" name="Google Shape;120;p18"/>
          <p:cNvSpPr txBox="1"/>
          <p:nvPr/>
        </p:nvSpPr>
        <p:spPr bwMode="auto">
          <a:xfrm>
            <a:off x="691200" y="1154831"/>
            <a:ext cx="7761600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fr-FR" sz="1300" b="0"/>
              <a:t>Tossing a coin </a:t>
            </a:r>
            <a:r>
              <a:rPr lang="fr-FR" sz="1300" b="0"/>
              <a:t>is</a:t>
            </a:r>
            <a:r>
              <a:rPr lang="fr-FR" sz="1300" b="0"/>
              <a:t> a </a:t>
            </a:r>
            <a:r>
              <a:rPr lang="fr-FR" sz="1300" b="0"/>
              <a:t>process</a:t>
            </a:r>
            <a:r>
              <a:rPr lang="fr-FR" sz="1300" b="0"/>
              <a:t> </a:t>
            </a:r>
            <a:r>
              <a:rPr lang="fr-FR" sz="1300" b="0"/>
              <a:t>that</a:t>
            </a:r>
            <a:r>
              <a:rPr lang="fr-FR" sz="1300" b="0"/>
              <a:t> </a:t>
            </a:r>
            <a:r>
              <a:rPr lang="fr-FR" sz="1300" b="0"/>
              <a:t>results</a:t>
            </a:r>
            <a:r>
              <a:rPr lang="fr-FR" sz="1300" b="0"/>
              <a:t> in a </a:t>
            </a:r>
            <a:r>
              <a:rPr lang="fr-FR" sz="1300" b="0"/>
              <a:t>random</a:t>
            </a:r>
            <a:r>
              <a:rPr lang="fr-FR" sz="1300" b="0"/>
              <a:t> </a:t>
            </a:r>
            <a:r>
              <a:rPr lang="fr-FR" sz="1300" b="0"/>
              <a:t>outcome</a:t>
            </a:r>
            <a:r>
              <a:rPr lang="fr-FR" sz="1300" b="0"/>
              <a:t>.</a:t>
            </a:r>
            <a:br>
              <a:rPr lang="fr-FR" sz="1300" b="0"/>
            </a:br>
            <a:r>
              <a:rPr lang="fr-FR" sz="1300" b="0"/>
              <a:t>Let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denote</a:t>
            </a:r>
            <a:r>
              <a:rPr lang="fr-FR" sz="1300" b="0"/>
              <a:t> the </a:t>
            </a:r>
            <a:r>
              <a:rPr lang="fr-FR" sz="1300" b="0"/>
              <a:t>outcome</a:t>
            </a:r>
            <a:r>
              <a:rPr lang="fr-FR" sz="1300" b="0"/>
              <a:t>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is</a:t>
            </a:r>
            <a:r>
              <a:rPr lang="fr-FR" sz="1300" b="0"/>
              <a:t> a 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random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 variable</a:t>
            </a:r>
            <a:r>
              <a:rPr lang="fr-FR" sz="1300" b="0"/>
              <a:t>.</a:t>
            </a:r>
            <a:endParaRPr sz="130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can</a:t>
            </a:r>
            <a:r>
              <a:rPr lang="fr-FR" sz="1300" b="0"/>
              <a:t> </a:t>
            </a:r>
            <a:r>
              <a:rPr lang="fr-FR" sz="1300" b="0"/>
              <a:t>take</a:t>
            </a:r>
            <a:r>
              <a:rPr lang="fr-FR" sz="1300" b="0"/>
              <a:t> one of </a:t>
            </a:r>
            <a:r>
              <a:rPr lang="fr-FR" sz="1300" b="0"/>
              <a:t>two</a:t>
            </a:r>
            <a:r>
              <a:rPr lang="fr-FR" sz="1300" b="0"/>
              <a:t> values: </a:t>
            </a:r>
            <a:r>
              <a:rPr lang="fr-FR" sz="1300" b="0"/>
              <a:t>heads</a:t>
            </a:r>
            <a:r>
              <a:rPr lang="fr-FR" sz="1300" b="0"/>
              <a:t> or </a:t>
            </a:r>
            <a:r>
              <a:rPr lang="fr-FR" sz="1300" b="0"/>
              <a:t>tails</a:t>
            </a:r>
            <a:r>
              <a:rPr lang="fr-FR" sz="1300" b="0"/>
              <a:t>, </a:t>
            </a:r>
            <a:r>
              <a:rPr lang="fr-FR" sz="1300" b="0"/>
              <a:t>each</a:t>
            </a:r>
            <a:r>
              <a:rPr lang="fr-FR" sz="1300" b="0"/>
              <a:t> </a:t>
            </a:r>
            <a:r>
              <a:rPr lang="fr-FR" sz="1300" b="0"/>
              <a:t>with</a:t>
            </a:r>
            <a:r>
              <a:rPr lang="fr-FR" sz="1300" b="0"/>
              <a:t> a </a:t>
            </a:r>
            <a:r>
              <a:rPr lang="fr-FR" sz="1300" b="0"/>
              <a:t>probability</a:t>
            </a:r>
            <a:r>
              <a:rPr lang="fr-FR" sz="1300" b="0"/>
              <a:t> 0.5:</a:t>
            </a:r>
            <a:endParaRPr sz="1300"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 i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h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𝑒𝑎𝑑𝑠</m:t>
                              </m:r>
                            </m:e>
                          </m:d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=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0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r>
              <a:rPr sz="13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/>
                            <a:rPr sz="1300">
                              <a:latin typeface="Cambria Math"/>
                              <a:ea typeface="Cambria Math"/>
                              <a:cs typeface="Cambria Math"/>
                            </a:rPr>
                            <m:t>and</m:t>
                          </m:r>
                          <m:r>
                            <m:rPr/>
                            <a:rPr sz="13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𝑡𝑎𝑖𝑙𝑠</m:t>
                              </m:r>
                            </m:e>
                          </m:d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=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0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endParaRPr sz="1300" b="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a:r>
              <a:rPr lang="fr-FR" sz="1300" b="0"/>
              <a:t>Every</a:t>
            </a:r>
            <a:r>
              <a:rPr lang="fr-FR" sz="1300" b="0"/>
              <a:t> time the coin </a:t>
            </a:r>
            <a:r>
              <a:rPr lang="fr-FR" sz="1300" b="0"/>
              <a:t>is</a:t>
            </a:r>
            <a:r>
              <a:rPr lang="fr-FR" sz="1300" b="0"/>
              <a:t> </a:t>
            </a:r>
            <a:r>
              <a:rPr lang="fr-FR" sz="1300" b="0"/>
              <a:t>tossed</a:t>
            </a:r>
            <a:r>
              <a:rPr lang="fr-FR" sz="1300" b="0"/>
              <a:t>, </a:t>
            </a:r>
            <a:r>
              <a:rPr lang="fr-FR" sz="1300" b="0"/>
              <a:t>we</a:t>
            </a:r>
            <a:r>
              <a:rPr lang="fr-FR" sz="1300" b="0"/>
              <a:t> </a:t>
            </a:r>
            <a:r>
              <a:rPr lang="fr-FR" sz="1300" b="0"/>
              <a:t>obtain</a:t>
            </a:r>
            <a:r>
              <a:rPr lang="fr-FR" sz="1300" b="0"/>
              <a:t> a 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realization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𝑋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en-US" sz="13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en-US" sz="13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latin typeface="Cambria Math"/>
                            </a:rPr>
                            <m:t> </m:t>
                          </m:r>
                          <m:r>
                            <m:rPr/>
                            <a:rPr lang="en-US" sz="13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en-US" sz="1300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en-US" sz="1300" b="0" i="1">
                          <a:latin typeface="Cambria Math"/>
                        </a:rPr>
                        <m:t>, </m:t>
                      </m:r>
                      <m:sSub>
                        <m:sSub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en-US" sz="1300" b="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fr-FR" sz="1300" b="0"/>
              <a:t>, etc.</a:t>
            </a:r>
            <a:endParaRPr sz="1300"/>
          </a:p>
          <a:p>
            <a:pPr>
              <a:lnSpc>
                <a:spcPct val="150000"/>
              </a:lnSpc>
              <a:defRPr/>
            </a:pPr>
            <a:r>
              <a:rPr lang="fr-FR" sz="1300" b="0"/>
              <a:t>We</a:t>
            </a:r>
            <a:r>
              <a:rPr lang="fr-FR" sz="1300" b="0"/>
              <a:t> </a:t>
            </a:r>
            <a:r>
              <a:rPr lang="fr-FR" sz="1300" b="0"/>
              <a:t>expect</a:t>
            </a:r>
            <a:r>
              <a:rPr lang="fr-FR" sz="1300" b="0"/>
              <a:t> about 50% of the </a:t>
            </a:r>
            <a:r>
              <a:rPr lang="fr-FR" sz="1300" b="0"/>
              <a:t>realizations</a:t>
            </a:r>
            <a:r>
              <a:rPr lang="fr-FR" sz="1300" b="0"/>
              <a:t> to </a:t>
            </a:r>
            <a:r>
              <a:rPr lang="fr-FR" sz="1300" b="0"/>
              <a:t>be</a:t>
            </a:r>
            <a:r>
              <a:rPr lang="fr-FR" sz="1300" b="0"/>
              <a:t> </a:t>
            </a:r>
            <a:r>
              <a:rPr lang="fr-FR" sz="1300" b="0"/>
              <a:t>heads</a:t>
            </a:r>
            <a:r>
              <a:rPr lang="fr-FR" sz="1300" b="0"/>
              <a:t>, and 50% to </a:t>
            </a:r>
            <a:r>
              <a:rPr lang="fr-FR" sz="1300" b="0"/>
              <a:t>be</a:t>
            </a:r>
            <a:r>
              <a:rPr lang="fr-FR" sz="1300" b="0"/>
              <a:t> </a:t>
            </a:r>
            <a:r>
              <a:rPr lang="fr-FR" sz="1300" b="0"/>
              <a:t>tails</a:t>
            </a:r>
            <a:r>
              <a:rPr lang="fr-FR" sz="1300" b="0"/>
              <a:t>.</a:t>
            </a:r>
            <a:endParaRPr sz="1300"/>
          </a:p>
          <a:p>
            <a:pPr>
              <a:lnSpc>
                <a:spcPct val="150000"/>
              </a:lnSpc>
              <a:defRPr/>
            </a:pPr>
            <a:r>
              <a:rPr lang="fr-FR" sz="1300" b="0"/>
              <a:t>If </a:t>
            </a:r>
            <a:r>
              <a:rPr lang="fr-FR" sz="1300" b="0"/>
              <a:t>we</a:t>
            </a:r>
            <a:r>
              <a:rPr lang="fr-FR" sz="1300" b="0"/>
              <a:t> </a:t>
            </a:r>
            <a:r>
              <a:rPr lang="fr-FR" sz="1300" b="0"/>
              <a:t>assign</a:t>
            </a:r>
            <a:r>
              <a:rPr lang="fr-FR" sz="1300" b="0"/>
              <a:t> the value 1 to </a:t>
            </a:r>
            <a:r>
              <a:rPr lang="fr-FR" sz="1300" b="0"/>
              <a:t>heads</a:t>
            </a:r>
            <a:r>
              <a:rPr lang="fr-FR" sz="1300" b="0"/>
              <a:t> and 0 to </a:t>
            </a:r>
            <a:r>
              <a:rPr lang="fr-FR" sz="1300" b="0"/>
              <a:t>tails</a:t>
            </a:r>
            <a:r>
              <a:rPr lang="fr-FR" sz="1300" b="0"/>
              <a:t>, </a:t>
            </a:r>
            <a:r>
              <a:rPr lang="fr-FR" sz="1300" b="0"/>
              <a:t>then</a:t>
            </a:r>
            <a:r>
              <a:rPr lang="fr-FR" sz="1300" b="0"/>
              <a:t> the </a:t>
            </a:r>
            <a:r>
              <a:rPr lang="fr-FR" sz="1300" b="0" i="1">
                <a:solidFill>
                  <a:schemeClr val="accent1"/>
                </a:solidFill>
              </a:rPr>
              <a:t>expected</a:t>
            </a:r>
            <a:r>
              <a:rPr lang="fr-FR" sz="1300" b="0" i="1">
                <a:solidFill>
                  <a:schemeClr val="accent1"/>
                </a:solidFill>
              </a:rPr>
              <a:t> value </a:t>
            </a:r>
            <a:r>
              <a:rPr lang="fr-FR" sz="1300" b="0"/>
              <a:t>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is</a:t>
            </a:r>
            <a:r>
              <a:rPr lang="fr-FR" sz="1300" b="0"/>
              <a:t> 0.5:</a:t>
            </a:r>
            <a:endParaRPr sz="1300"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 i="0">
                              <a:latin typeface="Cambria Math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/>
                            <a:rPr lang="en-US" sz="1300" b="0" i="1">
                              <a:latin typeface="Cambria Math"/>
                            </a:rPr>
                            <m:t>1</m:t>
                          </m:r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endParaRPr sz="1300" b="0"/>
          </a:p>
        </p:txBody>
      </p:sp>
      <p:pic>
        <p:nvPicPr>
          <p:cNvPr id="492219406" name="Picture 2" descr="Z:\media\truecrypt1\pro\teaching\2020_EcoleDoctorale_Stats\1-01\coin-toss.jpg"/>
          <p:cNvPicPr>
            <a:picLocks noChangeAspect="1" noChangeArrowheads="1"/>
          </p:cNvPicPr>
          <p:nvPr/>
        </p:nvPicPr>
        <p:blipFill>
          <a:blip r:embed="rId3"/>
          <a:srcRect l="15458" t="0" r="15456" b="0"/>
          <a:stretch/>
        </p:blipFill>
        <p:spPr bwMode="auto">
          <a:xfrm>
            <a:off x="7328829" y="1099678"/>
            <a:ext cx="1347625" cy="1097280"/>
          </a:xfrm>
          <a:prstGeom prst="rect">
            <a:avLst/>
          </a:prstGeom>
          <a:noFill/>
        </p:spPr>
      </p:pic>
      <p:pic>
        <p:nvPicPr>
          <p:cNvPr id="1377594426" name="Picture 3" descr="Z:\media\truecrypt1\pro\teaching\2020_EcoleDoctorale_Stats\1-01\coin_heads-tails.jp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186685" y="2647353"/>
            <a:ext cx="1631912" cy="11938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59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229702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298BEB6-F0F6-11C7-CBE5-24A24323C006}" type="slidenum">
              <a:rPr lang="en"/>
              <a:t/>
            </a:fld>
            <a:endParaRPr/>
          </a:p>
        </p:txBody>
      </p:sp>
      <p:sp>
        <p:nvSpPr>
          <p:cNvPr id="287066332" name="Google Shape;120;p18"/>
          <p:cNvSpPr txBox="1"/>
          <p:nvPr/>
        </p:nvSpPr>
        <p:spPr bwMode="auto">
          <a:xfrm>
            <a:off x="691200" y="1059581"/>
            <a:ext cx="661710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 b="0"/>
              <a:t>The </a:t>
            </a:r>
            <a:r>
              <a:rPr lang="en-US" sz="1400" b="0" i="1">
                <a:solidFill>
                  <a:schemeClr val="accent1"/>
                </a:solidFill>
              </a:rPr>
              <a:t>probability </a:t>
            </a:r>
            <a:r>
              <a:rPr lang="en-US" sz="1400" b="0" i="1">
                <a:solidFill>
                  <a:schemeClr val="accent1"/>
                </a:solidFill>
              </a:rPr>
              <a:t>distribution </a:t>
            </a:r>
            <a:r>
              <a:rPr lang="en-US" sz="1400" b="0"/>
              <a:t>is the </a:t>
            </a:r>
            <a:r>
              <a:rPr lang="en-US" sz="1400" b="0"/>
              <a:t>function </a:t>
            </a:r>
            <a:r>
              <a:rPr lang="en-US" sz="1400" b="0"/>
              <a:t>that gives the probabilities of occurrence </a:t>
            </a:r>
            <a:r>
              <a:rPr lang="en-US" sz="1400" b="0"/>
              <a:t>for </a:t>
            </a:r>
            <a:r>
              <a:rPr lang="en-US" sz="1400" b="0"/>
              <a:t>different possible outcomes </a:t>
            </a:r>
            <a:r>
              <a:rPr lang="en-US" sz="1400" b="0"/>
              <a:t>of a random process.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>
              <a:lnSpc>
                <a:spcPct val="150000"/>
              </a:lnSpc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set of values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can take is the </a:t>
            </a:r>
            <a:r>
              <a:rPr lang="en-US" sz="1400" b="0" i="1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support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 </a:t>
            </a:r>
            <a:r>
              <a:rPr lang="en-US" sz="1400" b="0"/>
              <a:t>Here, it is </a:t>
            </a:r>
            <a:r>
              <a:rPr lang="en-US" sz="1400" b="0" i="1">
                <a:solidFill>
                  <a:schemeClr val="accent1"/>
                </a:solidFill>
              </a:rPr>
              <a:t>discrete</a:t>
            </a:r>
            <a:r>
              <a:rPr lang="en-US" sz="1400" b="0">
                <a:solidFill>
                  <a:schemeClr val="accent3"/>
                </a:solidFill>
              </a:rPr>
              <a:t>.</a:t>
            </a:r>
            <a:endParaRPr/>
          </a:p>
          <a:p>
            <a:pPr>
              <a:spcBef>
                <a:spcPts val="599"/>
              </a:spcBef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probability distribution is </a:t>
            </a:r>
            <a:r>
              <a:rPr lang="en-US" sz="1400" b="0" i="1">
                <a:solidFill>
                  <a:schemeClr val="accent1"/>
                </a:solidFill>
              </a:rPr>
              <a:t> u</a:t>
            </a:r>
            <a:r>
              <a:rPr lang="en-US" sz="1400" b="0" i="1">
                <a:solidFill>
                  <a:schemeClr val="accent1"/>
                </a:solidFill>
              </a:rPr>
              <a:t>niform</a:t>
            </a:r>
            <a:r>
              <a:rPr lang="en-US" sz="1400" b="0">
                <a:solidFill>
                  <a:schemeClr val="accent3"/>
                </a:solidFill>
              </a:rPr>
              <a:t>:</a:t>
            </a:r>
            <a:r>
              <a:rPr lang="en-US" sz="1400" b="0">
                <a:solidFill>
                  <a:schemeClr val="accent1"/>
                </a:solidFill>
              </a:rPr>
              <a:t> </a:t>
            </a:r>
            <a:r>
              <a:rPr lang="en-US" sz="1400" b="0"/>
              <a:t>the </a:t>
            </a:r>
            <a:r>
              <a:rPr lang="en-US" sz="1400" b="0"/>
              <a:t>two </a:t>
            </a:r>
            <a:r>
              <a:rPr lang="en-US" sz="1400" b="0"/>
              <a:t>possible outcomes, </a:t>
            </a:r>
            <a:r>
              <a:rPr lang="en-US" sz="1400" b="0" i="1"/>
              <a:t>heads</a:t>
            </a:r>
            <a:r>
              <a:rPr lang="en-US" sz="1400" b="0"/>
              <a:t> and </a:t>
            </a:r>
            <a:r>
              <a:rPr lang="en-US" sz="1400" b="0" i="1"/>
              <a:t>tails</a:t>
            </a:r>
            <a:r>
              <a:rPr lang="en-US" sz="1400" b="0"/>
              <a:t>, are equally likely.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>
              <a:lnSpc>
                <a:spcPct val="150000"/>
              </a:lnSpc>
              <a:defRPr/>
            </a:pPr>
            <a:r>
              <a:rPr lang="en-US" sz="1400" b="0"/>
              <a:t>Suppose the coin is unfair: it yields </a:t>
            </a:r>
            <a:r>
              <a:rPr lang="en-US" sz="1400" b="0" i="1"/>
              <a:t>heads</a:t>
            </a:r>
            <a:r>
              <a:rPr lang="en-US" sz="1400" b="0"/>
              <a:t> with probability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𝑝</m:t>
                      </m:r>
                      <m:r>
                        <m:rPr/>
                        <a:rPr lang="en-US" sz="1400" b="0" i="0">
                          <a:latin typeface="Cambria Math"/>
                        </a:rPr>
                        <m:t> (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𝑝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.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5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/>
              <a:t>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400" b="0"/>
              <a:t>The probability distribution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/>
              <a:t> is still discrete, but not uniform anymore.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400" b="0"/>
              <a:t> </a:t>
            </a:r>
            <a:r>
              <a:rPr lang="fr-FR" sz="1400" b="0"/>
              <a:t>is</a:t>
            </a:r>
            <a:r>
              <a:rPr lang="fr-FR" sz="1400" b="0"/>
              <a:t> </a:t>
            </a:r>
            <a:r>
              <a:rPr lang="fr-FR" sz="1400" b="0"/>
              <a:t>said</a:t>
            </a:r>
            <a:r>
              <a:rPr lang="fr-FR" sz="1400" b="0"/>
              <a:t> to </a:t>
            </a:r>
            <a:r>
              <a:rPr lang="fr-FR" sz="1400" b="0"/>
              <a:t>follow</a:t>
            </a:r>
            <a:r>
              <a:rPr lang="fr-FR" sz="1400" b="0"/>
              <a:t> the </a:t>
            </a:r>
            <a:r>
              <a:rPr lang="fr-FR" sz="1400" b="0" i="1">
                <a:solidFill>
                  <a:schemeClr val="accent1"/>
                </a:solidFill>
              </a:rPr>
              <a:t>Bernouilli</a:t>
            </a:r>
            <a:r>
              <a:rPr lang="fr-FR" sz="1400" b="0" i="1">
                <a:solidFill>
                  <a:schemeClr val="accent1"/>
                </a:solidFill>
              </a:rPr>
              <a:t> distribution </a:t>
            </a:r>
            <a:r>
              <a:rPr lang="fr-FR" sz="1400" b="0"/>
              <a:t>with</a:t>
            </a:r>
            <a:r>
              <a:rPr lang="fr-FR" sz="1400" b="0"/>
              <a:t> </a:t>
            </a:r>
            <a:r>
              <a:rPr lang="fr-FR" sz="1400" b="0" i="1">
                <a:solidFill>
                  <a:schemeClr val="accent1"/>
                </a:solidFill>
              </a:rPr>
              <a:t>parameter</a:t>
            </a:r>
            <a:r>
              <a:rPr lang="fr-FR" sz="1400" b="0">
                <a:solidFill>
                  <a:schemeClr val="accent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𝑝</m:t>
                      </m:r>
                    </m:oMath>
                  </m:oMathPara>
                </a14:m>
              </mc:Choice>
              <mc:Fallback/>
            </mc:AlternateContent>
            <a:r>
              <a:rPr lang="fr-FR" sz="1400" b="0"/>
              <a:t>:</a:t>
            </a:r>
            <a:endParaRPr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𝑋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 ~ 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𝐵𝑒𝑟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br>
              <a:rPr lang="en-US" sz="1400" b="0" i="1">
                <a:latin typeface="Cambria Math"/>
              </a:rPr>
            </a:br>
            <a:endParaRPr lang="fr-FR" sz="1400" b="0"/>
          </a:p>
        </p:txBody>
      </p:sp>
      <p:sp>
        <p:nvSpPr>
          <p:cNvPr id="12871749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/>
              <a:t>Basic concepts</a:t>
            </a:r>
            <a:endParaRPr lang="fr-FR" sz="2400"/>
          </a:p>
        </p:txBody>
      </p:sp>
      <p:pic>
        <p:nvPicPr>
          <p:cNvPr id="636831418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295825" y="3003796"/>
            <a:ext cx="1536884" cy="12295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1526671" name="Picture 1" descr="Z:\media\truecrypt1\pro\teaching\2020_EcoleDoctorale_Stats\1-01\pmf_fair-coin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295825" y="1414247"/>
            <a:ext cx="1536884" cy="12295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5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3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317414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Common discrete probability distributions</a:t>
            </a:r>
            <a:endParaRPr sz="2400"/>
          </a:p>
        </p:txBody>
      </p:sp>
      <p:sp>
        <p:nvSpPr>
          <p:cNvPr id="1875161579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5C26F63-315B-6847-199B-4057CD03A455}" type="slidenum">
              <a:rPr lang="en"/>
              <a:t/>
            </a:fld>
            <a:endParaRPr/>
          </a:p>
        </p:txBody>
      </p:sp>
      <p:sp>
        <p:nvSpPr>
          <p:cNvPr id="253428983" name="TextBox 4"/>
          <p:cNvSpPr txBox="1"/>
          <p:nvPr/>
        </p:nvSpPr>
        <p:spPr bwMode="auto">
          <a:xfrm>
            <a:off x="916279" y="1203597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Bernouilli</a:t>
            </a:r>
            <a:endParaRPr lang="en-US" sz="1200" b="1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541860129" name="Picture 6" descr="Z:\media\truecrypt1\pro\teaching\2020_EcoleDoctorale_Stats\1-01\pmf_unfair-coin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42319" y="1631448"/>
            <a:ext cx="1625423" cy="1300339"/>
          </a:xfrm>
          <a:prstGeom prst="rect">
            <a:avLst/>
          </a:prstGeom>
          <a:noFill/>
        </p:spPr>
      </p:pic>
      <p:sp>
        <p:nvSpPr>
          <p:cNvPr id="1670730695" name="TextBox 12"/>
          <p:cNvSpPr txBox="1"/>
          <p:nvPr/>
        </p:nvSpPr>
        <p:spPr bwMode="auto">
          <a:xfrm>
            <a:off x="3630223" y="1203597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Binomial</a:t>
            </a:r>
            <a:endParaRPr/>
          </a:p>
        </p:txBody>
      </p:sp>
      <p:sp>
        <p:nvSpPr>
          <p:cNvPr id="1321341302" name="TextBox 14"/>
          <p:cNvSpPr txBox="1"/>
          <p:nvPr/>
        </p:nvSpPr>
        <p:spPr bwMode="auto">
          <a:xfrm>
            <a:off x="467543" y="3423072"/>
            <a:ext cx="2232247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Binary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outcome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(no / yes,</a:t>
            </a:r>
            <a:br>
              <a:rPr lang="en-US" sz="1100">
                <a:solidFill>
                  <a:schemeClr val="accent3"/>
                </a:solidFill>
                <a:latin typeface="Montserrat"/>
              </a:rPr>
            </a:br>
            <a:r>
              <a:rPr lang="en-US" sz="1100">
                <a:solidFill>
                  <a:schemeClr val="accent3"/>
                </a:solidFill>
                <a:latin typeface="Montserrat"/>
              </a:rPr>
              <a:t>0 / 1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,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 fail / success, etc.) with</a:t>
            </a:r>
            <a:br>
              <a:rPr lang="en-US" sz="1100">
                <a:solidFill>
                  <a:schemeClr val="accent3"/>
                </a:solidFill>
                <a:latin typeface="Montserrat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= probability of “success”</a:t>
            </a:r>
            <a:endParaRPr/>
          </a:p>
        </p:txBody>
      </p:sp>
      <p:sp>
        <p:nvSpPr>
          <p:cNvPr id="1078411147" name="TextBox 16"/>
          <p:cNvSpPr txBox="1"/>
          <p:nvPr/>
        </p:nvSpPr>
        <p:spPr bwMode="auto">
          <a:xfrm>
            <a:off x="2920541" y="3423072"/>
            <a:ext cx="2808310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Number of successes in a sequence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trials of a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Bernouilli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 process of parameter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</mc:Choice>
              <mc:Fallback/>
            </mc:AlternateContent>
            <a:endParaRPr lang="en-US" sz="1100" b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pic>
        <p:nvPicPr>
          <p:cNvPr id="1709940343" name="Picture 7" descr="Z:\media\truecrypt1\pro\teaching\2020_EcoleDoctorale_Stats\1-01\pmf_binomial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726352" y="1631448"/>
            <a:ext cx="2925767" cy="1300341"/>
          </a:xfrm>
          <a:prstGeom prst="rect">
            <a:avLst/>
          </a:prstGeom>
          <a:noFill/>
        </p:spPr>
      </p:pic>
      <p:pic>
        <p:nvPicPr>
          <p:cNvPr id="1138462232" name="Picture 8" descr="Z:\media\truecrypt1\pro\teaching\2020_EcoleDoctorale_Stats\1-01\pmf_poisson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5966717" y="1631448"/>
            <a:ext cx="2925761" cy="1300339"/>
          </a:xfrm>
          <a:prstGeom prst="rect">
            <a:avLst/>
          </a:prstGeom>
          <a:noFill/>
        </p:spPr>
      </p:pic>
      <p:sp>
        <p:nvSpPr>
          <p:cNvPr id="2087162592" name="TextBox 19"/>
          <p:cNvSpPr txBox="1"/>
          <p:nvPr/>
        </p:nvSpPr>
        <p:spPr bwMode="auto">
          <a:xfrm>
            <a:off x="6948262" y="1203597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Poisson</a:t>
            </a:r>
            <a:endParaRPr/>
          </a:p>
        </p:txBody>
      </p:sp>
      <p:sp>
        <p:nvSpPr>
          <p:cNvPr id="997971170" name="TextBox 20"/>
          <p:cNvSpPr txBox="1"/>
          <p:nvPr/>
        </p:nvSpPr>
        <p:spPr bwMode="auto">
          <a:xfrm>
            <a:off x="5940151" y="3423072"/>
            <a:ext cx="3024335" cy="7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Number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of events occurring in a fixed interval of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time (or space), with events occurring randomly with a constant mean rate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</m:oMath>
                  </m:oMathPara>
                </a14:m>
              </mc:Choice>
              <mc:Fallback/>
            </mc:AlternateContent>
            <a:endParaRPr lang="en-US" sz="1100" b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2142532564" name="TextBox 21"/>
          <p:cNvSpPr txBox="1"/>
          <p:nvPr/>
        </p:nvSpPr>
        <p:spPr bwMode="auto">
          <a:xfrm>
            <a:off x="467543" y="4322007"/>
            <a:ext cx="2232247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Toin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 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coss</a:t>
            </a:r>
            <a:endParaRPr lang="en-US" sz="1000">
              <a:solidFill>
                <a:schemeClr val="accent3"/>
              </a:solidFill>
              <a:latin typeface="Montserrat"/>
            </a:endParaRPr>
          </a:p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Outcome of a medical treatment (cured / not cured)</a:t>
            </a:r>
            <a:endParaRPr/>
          </a:p>
        </p:txBody>
      </p:sp>
      <p:sp>
        <p:nvSpPr>
          <p:cNvPr id="520353937" name="TextBox 22"/>
          <p:cNvSpPr txBox="1"/>
          <p:nvPr/>
        </p:nvSpPr>
        <p:spPr bwMode="auto">
          <a:xfrm>
            <a:off x="2920541" y="4322007"/>
            <a:ext cx="270501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Number of successful treatments in a group of patients</a:t>
            </a:r>
            <a:endParaRPr/>
          </a:p>
        </p:txBody>
      </p:sp>
      <p:sp>
        <p:nvSpPr>
          <p:cNvPr id="1535668336" name="TextBox 23"/>
          <p:cNvSpPr txBox="1"/>
          <p:nvPr/>
        </p:nvSpPr>
        <p:spPr bwMode="auto">
          <a:xfrm>
            <a:off x="5946774" y="4322007"/>
            <a:ext cx="3017532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n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umber of spontaneous spikes 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in 1s bins</a:t>
            </a:r>
            <a:endParaRPr lang="en-US" sz="1000">
              <a:solidFill>
                <a:schemeClr val="accent3"/>
              </a:solidFill>
              <a:latin typeface="Montserrat"/>
            </a:endParaRPr>
          </a:p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n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umber of DNA mutations per million year</a:t>
            </a:r>
            <a:endParaRPr/>
          </a:p>
        </p:txBody>
      </p:sp>
      <p:sp>
        <p:nvSpPr>
          <p:cNvPr id="331184908" name="Rectangle 2"/>
          <p:cNvSpPr/>
          <p:nvPr/>
        </p:nvSpPr>
        <p:spPr bwMode="auto">
          <a:xfrm>
            <a:off x="1045303" y="3003797"/>
            <a:ext cx="819453" cy="307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𝑩𝒆𝒓</m:t>
                      </m:r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𝒑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sp>
        <p:nvSpPr>
          <p:cNvPr id="1419008416" name="Rectangle 25"/>
          <p:cNvSpPr/>
          <p:nvPr/>
        </p:nvSpPr>
        <p:spPr bwMode="auto">
          <a:xfrm>
            <a:off x="3826814" y="3003797"/>
            <a:ext cx="815735" cy="307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𝑩</m:t>
                      </m:r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𝒏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,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𝒑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sp>
        <p:nvSpPr>
          <p:cNvPr id="446140371" name="Rectangle 26"/>
          <p:cNvSpPr/>
          <p:nvPr/>
        </p:nvSpPr>
        <p:spPr bwMode="auto">
          <a:xfrm>
            <a:off x="7144852" y="3003797"/>
            <a:ext cx="843500" cy="307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𝐏𝐨𝐢𝐬</m:t>
                      </m:r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pic>
        <p:nvPicPr>
          <p:cNvPr id="1630402957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8214211" y="267493"/>
            <a:ext cx="678267" cy="5256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8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5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9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41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5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00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6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1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97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6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6547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Continuous</a:t>
            </a:r>
            <a:r>
              <a:rPr lang="fr-FR"/>
              <a:t> distribution</a:t>
            </a:r>
            <a:endParaRPr lang="fr-FR"/>
          </a:p>
        </p:txBody>
      </p:sp>
      <p:sp>
        <p:nvSpPr>
          <p:cNvPr id="1544263108" name="Slide Number Placeholder 4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4320F7A-C72A-C138-8D2F-CD3D07286F40}" type="slidenum">
              <a:rPr lang="en"/>
              <a:t/>
            </a:fld>
            <a:endParaRPr lang="en"/>
          </a:p>
        </p:txBody>
      </p:sp>
      <p:sp>
        <p:nvSpPr>
          <p:cNvPr id="1010097154" name="Google Shape;120;p18"/>
          <p:cNvSpPr txBox="1"/>
          <p:nvPr/>
        </p:nvSpPr>
        <p:spPr bwMode="auto">
          <a:xfrm>
            <a:off x="691200" y="1059581"/>
            <a:ext cx="8041129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/>
              <a:t>Continuous distributions</a:t>
            </a:r>
            <a:r>
              <a:rPr lang="en-US" sz="1400" b="0"/>
              <a:t> are distributions whose </a:t>
            </a:r>
            <a:r>
              <a:rPr lang="en-US" sz="1400"/>
              <a:t>support</a:t>
            </a:r>
            <a:r>
              <a:rPr lang="en-US" sz="1400" b="0"/>
              <a:t> is </a:t>
            </a:r>
            <a:r>
              <a:rPr lang="en-US" sz="1400"/>
              <a:t>infinite</a:t>
            </a:r>
            <a:r>
              <a:rPr lang="en-US" sz="1400" b="0"/>
              <a:t>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>
              <a:lnSpc>
                <a:spcPct val="150000"/>
              </a:lnSpc>
              <a:defRPr/>
            </a:pPr>
            <a:r>
              <a:rPr lang="en-US" sz="1400" b="0"/>
              <a:t>For example, the </a:t>
            </a:r>
            <a:r>
              <a:rPr lang="en-US" sz="1400">
                <a:solidFill>
                  <a:schemeClr val="accent1"/>
                </a:solidFill>
              </a:rPr>
              <a:t>uniform distribution </a:t>
            </a:r>
            <a:r>
              <a:rPr lang="en-US" sz="1400" b="0"/>
              <a:t>between 0 and 1,</a:t>
            </a:r>
            <a:br>
              <a:rPr lang="en-US" sz="1400" b="0"/>
            </a:br>
            <a:r>
              <a:rPr lang="en-US" sz="1400" b="0"/>
              <a:t>denoted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𝑈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(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0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,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1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/>
              <a:t> can take any real value comprised</a:t>
            </a:r>
            <a:br>
              <a:rPr lang="en-US" sz="1400" b="0"/>
            </a:br>
            <a:r>
              <a:rPr lang="en-US" sz="1400" b="0"/>
              <a:t>between 0 and 1 with equal probability.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 indent="446087">
              <a:lnSpc>
                <a:spcPct val="150000"/>
              </a:lnSpc>
              <a:defRPr/>
            </a:pPr>
            <a:r>
              <a:rPr lang="en-US" sz="1400" b="0"/>
              <a:t>The interpretation of the values of a </a:t>
            </a:r>
            <a:r>
              <a:rPr lang="en-US" sz="1400">
                <a:solidFill>
                  <a:schemeClr val="accent1"/>
                </a:solidFill>
              </a:rPr>
              <a:t>probability density</a:t>
            </a:r>
            <a:br>
              <a:rPr lang="en-US" sz="1400">
                <a:solidFill>
                  <a:schemeClr val="accent1"/>
                </a:solidFill>
              </a:rPr>
            </a:br>
            <a:r>
              <a:rPr lang="en-US" sz="1400">
                <a:solidFill>
                  <a:schemeClr val="accent1"/>
                </a:solidFill>
              </a:rPr>
              <a:t>function </a:t>
            </a:r>
            <a:r>
              <a:rPr lang="en-US" sz="1400" b="0"/>
              <a:t>(continuous distributions) is slightly different</a:t>
            </a:r>
            <a:br>
              <a:rPr lang="en-US" sz="1400" b="0"/>
            </a:br>
            <a:r>
              <a:rPr lang="en-US" sz="1400" b="0"/>
              <a:t>from the values of a </a:t>
            </a:r>
            <a:r>
              <a:rPr lang="en-US" sz="1400">
                <a:solidFill>
                  <a:schemeClr val="accent1"/>
                </a:solidFill>
              </a:rPr>
              <a:t>probability mass function</a:t>
            </a:r>
            <a:r>
              <a:rPr lang="en-US" sz="1400" b="0"/>
              <a:t> (discrete</a:t>
            </a:r>
            <a:br>
              <a:rPr lang="en-US" sz="1400" b="0"/>
            </a:br>
            <a:r>
              <a:rPr lang="en-US" sz="1400" b="0"/>
              <a:t>distributions): </a:t>
            </a:r>
            <a:r>
              <a:rPr lang="en-US" sz="1400"/>
              <a:t>relative vs. absolute likelihood</a:t>
            </a:r>
            <a:r>
              <a:rPr lang="en-US" sz="1400" b="0"/>
              <a:t>.</a:t>
            </a:r>
            <a:endParaRPr/>
          </a:p>
        </p:txBody>
      </p:sp>
      <p:pic>
        <p:nvPicPr>
          <p:cNvPr id="435535897" name="Picture 2" descr="Z:\media\truecrypt1\pro\teaching\2020_EcoleDoctorale_Stats\1-02\pdf_uniform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084167" y="1974870"/>
            <a:ext cx="2648161" cy="1893024"/>
          </a:xfrm>
          <a:prstGeom prst="rect">
            <a:avLst/>
          </a:prstGeom>
          <a:noFill/>
        </p:spPr>
      </p:pic>
      <p:sp>
        <p:nvSpPr>
          <p:cNvPr id="1939393913" name="Google Shape;593;p36"/>
          <p:cNvSpPr/>
          <p:nvPr/>
        </p:nvSpPr>
        <p:spPr bwMode="auto">
          <a:xfrm>
            <a:off x="790474" y="3064536"/>
            <a:ext cx="339958" cy="297092"/>
          </a:xfrm>
          <a:custGeom>
            <a:avLst/>
            <a:gdLst/>
            <a:ahLst/>
            <a:cxnLst/>
            <a:rect l="l" t="t" r="r" b="b"/>
            <a:pathLst>
              <a:path w="16266" h="14215" fill="norm" stroke="1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D7A03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09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3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961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The normal distribution</a:t>
            </a:r>
            <a:endParaRPr lang="fr-FR"/>
          </a:p>
        </p:txBody>
      </p:sp>
      <p:sp>
        <p:nvSpPr>
          <p:cNvPr id="1436996310" name="Slide Number Placeholder 4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BCB4EEA-93C8-F41E-D50C-B2F123B558F2}" type="slidenum">
              <a:rPr lang="en"/>
              <a:t/>
            </a:fld>
            <a:endParaRPr lang="en"/>
          </a:p>
        </p:txBody>
      </p:sp>
      <p:pic>
        <p:nvPicPr>
          <p:cNvPr id="1668970845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259631" y="4327637"/>
            <a:ext cx="2304255" cy="620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57376122" name="Picture 3" descr="Z:\media\truecrypt1\pro\teaching\2020_EcoleDoctorale_Stats\1-02\normal_pdf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64019" y="1203595"/>
            <a:ext cx="3607447" cy="2304257"/>
          </a:xfrm>
          <a:prstGeom prst="rect">
            <a:avLst/>
          </a:prstGeom>
          <a:noFill/>
        </p:spPr>
      </p:pic>
      <p:pic>
        <p:nvPicPr>
          <p:cNvPr id="1351825510" name="Picture 4" descr="Z:\media\truecrypt1\pro\teaching\2020_EcoleDoctorale_Stats\1-02\normal_cdf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5000523" y="1203597"/>
            <a:ext cx="3607445" cy="2304255"/>
          </a:xfrm>
          <a:prstGeom prst="rect">
            <a:avLst/>
          </a:prstGeom>
          <a:noFill/>
        </p:spPr>
      </p:pic>
      <p:sp>
        <p:nvSpPr>
          <p:cNvPr id="1747224605" name="TextBox 8"/>
          <p:cNvSpPr txBox="1"/>
          <p:nvPr/>
        </p:nvSpPr>
        <p:spPr bwMode="auto">
          <a:xfrm>
            <a:off x="467543" y="3651869"/>
            <a:ext cx="3888432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i="1">
                <a:solidFill>
                  <a:schemeClr val="accent3"/>
                </a:solidFill>
                <a:latin typeface="Montserrat"/>
              </a:rPr>
              <a:t>Probability density function</a:t>
            </a:r>
            <a:endParaRPr/>
          </a:p>
          <a:p>
            <a:pPr algn="ctr">
              <a:defRPr/>
            </a:pPr>
            <a:r>
              <a:rPr lang="en-US" sz="1200">
                <a:solidFill>
                  <a:schemeClr val="accent3"/>
                </a:solidFill>
                <a:latin typeface="Montserrat"/>
              </a:rPr>
              <a:t>Red curve = </a:t>
            </a:r>
            <a:r>
              <a:rPr lang="en-US" sz="1200" b="1">
                <a:solidFill>
                  <a:schemeClr val="accent1"/>
                </a:solidFill>
                <a:latin typeface="Montserrat"/>
              </a:rPr>
              <a:t>standard normal distribution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1"/>
                          </a:solidFill>
                          <a:latin typeface="Cambria Math"/>
                        </a:rPr>
                        <m:t>𝒁</m:t>
                      </m:r>
                    </m:oMath>
                  </m:oMathPara>
                </a14:m>
              </mc:Choice>
              <mc:Fallback/>
            </mc:AlternateContent>
            <a:endParaRPr lang="en-US" sz="1200" b="1" i="1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999331552" name="TextBox 10"/>
          <p:cNvSpPr txBox="1"/>
          <p:nvPr/>
        </p:nvSpPr>
        <p:spPr bwMode="auto">
          <a:xfrm>
            <a:off x="4860031" y="3579861"/>
            <a:ext cx="388842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i="1">
                <a:solidFill>
                  <a:schemeClr val="accent3"/>
                </a:solidFill>
                <a:latin typeface="Montserrat"/>
              </a:rPr>
              <a:t>Cumulative density function</a:t>
            </a:r>
            <a:endParaRPr/>
          </a:p>
        </p:txBody>
      </p:sp>
      <p:sp>
        <p:nvSpPr>
          <p:cNvPr id="311942952" name="Rectangle 9"/>
          <p:cNvSpPr/>
          <p:nvPr/>
        </p:nvSpPr>
        <p:spPr bwMode="auto">
          <a:xfrm>
            <a:off x="4139951" y="1018929"/>
            <a:ext cx="1147942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𝒩</m:t>
                      </m:r>
                      <m:r>
                        <m:rPr/>
                        <a:rPr lang="en-US" sz="1800" b="0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sz="18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m:rPr/>
                            <a:rPr lang="en-US" sz="18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33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371370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Why is the normal distribution so common?</a:t>
            </a:r>
            <a:endParaRPr sz="2400"/>
          </a:p>
        </p:txBody>
      </p:sp>
      <p:sp>
        <p:nvSpPr>
          <p:cNvPr id="543642049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F4A7F11-1060-894B-FC89-A09802D6C4AB}" type="slidenum">
              <a:rPr lang="en"/>
              <a:t/>
            </a:fld>
            <a:endParaRPr/>
          </a:p>
        </p:txBody>
      </p:sp>
      <p:pic>
        <p:nvPicPr>
          <p:cNvPr id="1710616004" name="Picture 4" descr="Z:\media\truecrypt1\pro\teaching\2020_EcoleDoctorale_Stats\1-01\central-limit-theorem_dice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99791" y="1315609"/>
            <a:ext cx="5904655" cy="1640180"/>
          </a:xfrm>
          <a:prstGeom prst="rect">
            <a:avLst/>
          </a:prstGeom>
          <a:noFill/>
        </p:spPr>
      </p:pic>
      <p:pic>
        <p:nvPicPr>
          <p:cNvPr id="1112456629" name="Picture 5" descr="Z:\media\truecrypt1\pro\teaching\2020_EcoleDoctorale_Stats\1-01\central-limit-theorem_dice-gaussian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699791" y="3326805"/>
            <a:ext cx="5904655" cy="1640180"/>
          </a:xfrm>
          <a:prstGeom prst="rect">
            <a:avLst/>
          </a:prstGeom>
          <a:noFill/>
        </p:spPr>
      </p:pic>
      <p:sp>
        <p:nvSpPr>
          <p:cNvPr id="545660394" name="Google Shape;120;p18"/>
          <p:cNvSpPr txBox="1"/>
          <p:nvPr/>
        </p:nvSpPr>
        <p:spPr bwMode="auto">
          <a:xfrm>
            <a:off x="691200" y="1382658"/>
            <a:ext cx="1576543" cy="150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fr-FR" sz="1100" b="0"/>
              <a:t>Let’s</a:t>
            </a:r>
            <a:r>
              <a:rPr lang="fr-FR" sz="1100" b="0"/>
              <a:t> roll </a:t>
            </a:r>
            <a:r>
              <a:rPr lang="fr-FR" sz="1100" b="0"/>
              <a:t>many</a:t>
            </a:r>
            <a:r>
              <a:rPr lang="fr-FR" sz="1100" b="0"/>
              <a:t> </a:t>
            </a:r>
            <a:r>
              <a:rPr lang="fr-FR" sz="1100" b="0"/>
              <a:t>dice</a:t>
            </a:r>
            <a:r>
              <a:rPr lang="fr-FR" sz="1100" b="0"/>
              <a:t>. </a:t>
            </a:r>
            <a:r>
              <a:rPr lang="fr-FR" sz="1100" b="0"/>
              <a:t>Dice</a:t>
            </a:r>
            <a:r>
              <a:rPr lang="fr-FR" sz="1100" b="0"/>
              <a:t> </a:t>
            </a:r>
            <a:r>
              <a:rPr lang="fr-FR" sz="1100" b="0"/>
              <a:t>rolls</a:t>
            </a:r>
            <a:r>
              <a:rPr lang="fr-FR" sz="1100" b="0"/>
              <a:t> </a:t>
            </a:r>
            <a:r>
              <a:rPr lang="fr-FR" sz="1100" b="0"/>
              <a:t>follow</a:t>
            </a:r>
            <a:r>
              <a:rPr lang="fr-FR" sz="1100" b="0"/>
              <a:t> a </a:t>
            </a:r>
            <a:r>
              <a:rPr lang="fr-FR" sz="1100" b="0"/>
              <a:t>discrete</a:t>
            </a:r>
            <a:r>
              <a:rPr lang="fr-FR" sz="1100" b="0"/>
              <a:t>, </a:t>
            </a:r>
            <a:r>
              <a:rPr lang="fr-FR" sz="1100" b="0"/>
              <a:t>uniform</a:t>
            </a:r>
            <a:r>
              <a:rPr lang="fr-FR" sz="1100" b="0"/>
              <a:t> distribution.</a:t>
            </a:r>
            <a:br>
              <a:rPr lang="fr-FR" sz="1100" b="0"/>
            </a:br>
            <a:endParaRPr lang="fr-FR" sz="1100" b="0"/>
          </a:p>
          <a:p>
            <a:pPr>
              <a:defRPr/>
            </a:pPr>
            <a:r>
              <a:rPr lang="fr-FR" sz="1100"/>
              <a:t>Question:</a:t>
            </a:r>
            <a:r>
              <a:rPr lang="fr-FR" sz="1100" b="0"/>
              <a:t> </a:t>
            </a:r>
            <a:r>
              <a:rPr lang="fr-FR" sz="1100" b="0"/>
              <a:t>What</a:t>
            </a:r>
            <a:r>
              <a:rPr lang="fr-FR" sz="1100" b="0"/>
              <a:t> </a:t>
            </a:r>
            <a:r>
              <a:rPr lang="fr-FR" sz="1100" b="0"/>
              <a:t>is</a:t>
            </a:r>
            <a:r>
              <a:rPr lang="fr-FR" sz="1100" b="0"/>
              <a:t> the distribution of the </a:t>
            </a:r>
            <a:r>
              <a:rPr lang="fr-FR" sz="1100" b="0"/>
              <a:t>sum</a:t>
            </a:r>
            <a:r>
              <a:rPr lang="fr-FR" sz="1100" b="0"/>
              <a:t>?</a:t>
            </a:r>
            <a:endParaRPr lang="fr-FR" sz="1100" b="0"/>
          </a:p>
        </p:txBody>
      </p:sp>
      <p:sp>
        <p:nvSpPr>
          <p:cNvPr id="858852693" name="Google Shape;120;p18"/>
          <p:cNvSpPr txBox="1"/>
          <p:nvPr/>
        </p:nvSpPr>
        <p:spPr bwMode="auto">
          <a:xfrm>
            <a:off x="691200" y="3492309"/>
            <a:ext cx="1864575" cy="130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fr-FR" sz="1100"/>
              <a:t>Result</a:t>
            </a:r>
            <a:r>
              <a:rPr lang="fr-FR" sz="1100"/>
              <a:t>:</a:t>
            </a:r>
            <a:r>
              <a:rPr lang="fr-FR" sz="1100" b="0"/>
              <a:t> The distribution of the </a:t>
            </a:r>
            <a:r>
              <a:rPr lang="fr-FR" sz="1100" b="0"/>
              <a:t>sum</a:t>
            </a:r>
            <a:r>
              <a:rPr lang="fr-FR" sz="1100" b="0"/>
              <a:t> of </a:t>
            </a:r>
            <a:r>
              <a:rPr lang="fr-FR" sz="1100" b="0"/>
              <a:t>uniformly</a:t>
            </a:r>
            <a:r>
              <a:rPr lang="fr-FR" sz="1100" b="0"/>
              <a:t> </a:t>
            </a:r>
            <a:r>
              <a:rPr lang="fr-FR" sz="1100" b="0"/>
              <a:t>distributed</a:t>
            </a:r>
            <a:r>
              <a:rPr lang="fr-FR" sz="1100" b="0"/>
              <a:t> variables looks more and more </a:t>
            </a:r>
            <a:r>
              <a:rPr lang="fr-FR" sz="1100" b="0"/>
              <a:t>gaussian</a:t>
            </a:r>
            <a:r>
              <a:rPr lang="fr-FR" sz="1100" b="0"/>
              <a:t> </a:t>
            </a:r>
            <a:r>
              <a:rPr lang="fr-FR" sz="1100" b="0"/>
              <a:t>when</a:t>
            </a:r>
            <a:r>
              <a:rPr lang="fr-FR" sz="1100" b="0"/>
              <a:t> </a:t>
            </a:r>
            <a:r>
              <a:rPr lang="fr-FR" sz="1100" b="0"/>
              <a:t>we</a:t>
            </a:r>
            <a:r>
              <a:rPr lang="fr-FR" sz="1100" b="0"/>
              <a:t> </a:t>
            </a:r>
            <a:r>
              <a:rPr lang="fr-FR" sz="1100" b="0"/>
              <a:t>increase</a:t>
            </a:r>
            <a:r>
              <a:rPr lang="fr-FR" sz="1100" b="0"/>
              <a:t> the </a:t>
            </a:r>
            <a:r>
              <a:rPr lang="fr-FR" sz="1100" b="0"/>
              <a:t>number</a:t>
            </a:r>
            <a:r>
              <a:rPr lang="fr-FR" sz="1100" b="0"/>
              <a:t> of variables!</a:t>
            </a:r>
            <a:endParaRPr lang="fr-FR" sz="1100" b="0"/>
          </a:p>
        </p:txBody>
      </p:sp>
      <p:pic>
        <p:nvPicPr>
          <p:cNvPr id="101208691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8214211" y="267493"/>
            <a:ext cx="678267" cy="5256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8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45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3493331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lvl="0">
              <a:defRPr/>
            </a:pPr>
            <a:r>
              <a:rPr lang="en" sz="2400"/>
              <a:t>Why is the normal distribution so widespread?</a:t>
            </a:r>
            <a:endParaRPr sz="2400"/>
          </a:p>
        </p:txBody>
      </p:sp>
      <p:sp>
        <p:nvSpPr>
          <p:cNvPr id="1526951509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96B1C17-99A0-F07C-9A2C-626D2A0679FB}" type="slidenum">
              <a:rPr lang="en"/>
              <a:t/>
            </a:fld>
            <a:endParaRPr/>
          </a:p>
        </p:txBody>
      </p:sp>
      <p:sp>
        <p:nvSpPr>
          <p:cNvPr id="304492958" name="Rectangle 2"/>
          <p:cNvSpPr/>
          <p:nvPr/>
        </p:nvSpPr>
        <p:spPr bwMode="auto">
          <a:xfrm>
            <a:off x="683568" y="1131588"/>
            <a:ext cx="7849230" cy="73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Montserrat"/>
              </a:rPr>
              <a:t>Because of the </a:t>
            </a:r>
            <a:r>
              <a:rPr lang="en-US" b="1">
                <a:solidFill>
                  <a:schemeClr val="accent1"/>
                </a:solidFill>
                <a:latin typeface="Montserrat"/>
              </a:rPr>
              <a:t>central limit theorem</a:t>
            </a:r>
            <a:r>
              <a:rPr lang="en-US">
                <a:latin typeface="Montserrat"/>
              </a:rPr>
              <a:t>: the sum of </a:t>
            </a:r>
            <a:r>
              <a:rPr lang="en-US" b="1">
                <a:latin typeface="Montserrat"/>
              </a:rPr>
              <a:t>independent </a:t>
            </a:r>
            <a:r>
              <a:rPr lang="en-US">
                <a:latin typeface="Montserrat"/>
              </a:rPr>
              <a:t>random variables </a:t>
            </a:r>
            <a:r>
              <a:rPr lang="en-US">
                <a:latin typeface="Montserrat"/>
              </a:rPr>
              <a:t>tends </a:t>
            </a:r>
            <a:r>
              <a:rPr lang="en-US">
                <a:latin typeface="Montserrat"/>
              </a:rPr>
              <a:t>toward a normal </a:t>
            </a:r>
            <a:r>
              <a:rPr lang="en-US">
                <a:latin typeface="Montserrat"/>
              </a:rPr>
              <a:t>distribution, even </a:t>
            </a:r>
            <a:r>
              <a:rPr lang="en-US">
                <a:latin typeface="Montserrat"/>
              </a:rPr>
              <a:t>if the original variables themselves are not normally distributed.</a:t>
            </a:r>
            <a:endParaRPr lang="fr-FR">
              <a:latin typeface="Montserrat"/>
            </a:endParaRPr>
          </a:p>
        </p:txBody>
      </p:sp>
      <p:sp>
        <p:nvSpPr>
          <p:cNvPr id="2083617305" name="Rectangle 7"/>
          <p:cNvSpPr/>
          <p:nvPr/>
        </p:nvSpPr>
        <p:spPr bwMode="auto">
          <a:xfrm>
            <a:off x="683568" y="2211709"/>
            <a:ext cx="3024335" cy="267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>
                <a:latin typeface="Montserrat"/>
              </a:rPr>
              <a:t>The properties of most objects, including living beings (size, weight, composition, etc.) result from the superimposed action of many sub-processes.</a:t>
            </a:r>
            <a:endParaRPr/>
          </a:p>
          <a:p>
            <a:pPr>
              <a:defRPr/>
            </a:pPr>
            <a:endParaRPr lang="en-US" i="1">
              <a:latin typeface="Montserrat"/>
            </a:endParaRPr>
          </a:p>
          <a:p>
            <a:pPr>
              <a:defRPr/>
            </a:pPr>
            <a:r>
              <a:rPr lang="en-US" i="1">
                <a:latin typeface="Montserrat"/>
              </a:rPr>
              <a:t>Whatever distributions underlie these processes, the macroscopic result will likely follow a normal distribution thanks to the </a:t>
            </a:r>
            <a:r>
              <a:rPr lang="en-US">
                <a:latin typeface="Montserrat"/>
              </a:rPr>
              <a:t>central limit theorem</a:t>
            </a:r>
            <a:r>
              <a:rPr lang="en-US" i="1">
                <a:latin typeface="Montserrat"/>
              </a:rPr>
              <a:t>.</a:t>
            </a:r>
            <a:endParaRPr lang="fr-FR" i="1">
              <a:latin typeface="Montserrat"/>
            </a:endParaRPr>
          </a:p>
        </p:txBody>
      </p:sp>
      <p:pic>
        <p:nvPicPr>
          <p:cNvPr id="326831106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37173" t="31567" r="54202" b="60256"/>
          <a:stretch/>
        </p:blipFill>
        <p:spPr bwMode="auto">
          <a:xfrm>
            <a:off x="5573822" y="2336053"/>
            <a:ext cx="1209379" cy="720079"/>
          </a:xfrm>
          <a:prstGeom prst="rect">
            <a:avLst/>
          </a:prstGeom>
          <a:noFill/>
        </p:spPr>
      </p:pic>
      <p:pic>
        <p:nvPicPr>
          <p:cNvPr id="1231308630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49982" t="31567" r="41466" b="60256"/>
          <a:stretch/>
        </p:blipFill>
        <p:spPr bwMode="auto">
          <a:xfrm>
            <a:off x="7629387" y="3253316"/>
            <a:ext cx="615019" cy="412963"/>
          </a:xfrm>
          <a:prstGeom prst="rect">
            <a:avLst/>
          </a:prstGeom>
          <a:noFill/>
        </p:spPr>
      </p:pic>
      <p:grpSp>
        <p:nvGrpSpPr>
          <p:cNvPr id="1007236173" name="Group 1"/>
          <p:cNvGrpSpPr/>
          <p:nvPr/>
        </p:nvGrpSpPr>
        <p:grpSpPr bwMode="auto">
          <a:xfrm>
            <a:off x="6909307" y="3954593"/>
            <a:ext cx="612373" cy="413550"/>
            <a:chOff x="5781674" y="3821905"/>
            <a:chExt cx="366712" cy="247649"/>
          </a:xfrm>
        </p:grpSpPr>
        <p:pic>
          <p:nvPicPr>
            <p:cNvPr id="1190466415" name="Picture 2" descr="Z:\media\truecrypt1\pro\teaching\2020_EcoleDoctorale_Stats\1-02\probability-distribution-gallery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5164" t="48169" r="56321" b="43642"/>
            <a:stretch/>
          </p:blipFill>
          <p:spPr bwMode="auto">
            <a:xfrm>
              <a:off x="5781674" y="3821905"/>
              <a:ext cx="366712" cy="247649"/>
            </a:xfrm>
            <a:prstGeom prst="rect">
              <a:avLst/>
            </a:prstGeom>
            <a:noFill/>
          </p:spPr>
        </p:pic>
        <p:pic>
          <p:nvPicPr>
            <p:cNvPr id="341617583" name="Picture 2" descr="Z:\media\truecrypt1\pro\teaching\2020_EcoleDoctorale_Stats\1-02\probability-distribution-gallery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44398" t="48169" r="52782" b="47736"/>
            <a:stretch/>
          </p:blipFill>
          <p:spPr bwMode="auto">
            <a:xfrm>
              <a:off x="5993158" y="3836936"/>
              <a:ext cx="121443" cy="123824"/>
            </a:xfrm>
            <a:prstGeom prst="rect">
              <a:avLst/>
            </a:prstGeom>
            <a:noFill/>
          </p:spPr>
        </p:pic>
      </p:grpSp>
      <p:pic>
        <p:nvPicPr>
          <p:cNvPr id="637211643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24367" t="31398" r="66860" b="60203"/>
          <a:stretch/>
        </p:blipFill>
        <p:spPr bwMode="auto">
          <a:xfrm>
            <a:off x="5863047" y="4232620"/>
            <a:ext cx="630926" cy="424152"/>
          </a:xfrm>
          <a:prstGeom prst="rect">
            <a:avLst/>
          </a:prstGeom>
          <a:noFill/>
        </p:spPr>
      </p:pic>
      <p:pic>
        <p:nvPicPr>
          <p:cNvPr id="560121376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2659" t="78932" r="58548" b="12694"/>
          <a:stretch/>
        </p:blipFill>
        <p:spPr bwMode="auto">
          <a:xfrm>
            <a:off x="4815154" y="3944002"/>
            <a:ext cx="632253" cy="422826"/>
          </a:xfrm>
          <a:prstGeom prst="rect">
            <a:avLst/>
          </a:prstGeom>
          <a:noFill/>
        </p:spPr>
      </p:pic>
      <p:pic>
        <p:nvPicPr>
          <p:cNvPr id="611437106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921" t="78932" r="84232" b="12694"/>
          <a:stretch/>
        </p:blipFill>
        <p:spPr bwMode="auto">
          <a:xfrm>
            <a:off x="4178925" y="3248384"/>
            <a:ext cx="636229" cy="422826"/>
          </a:xfrm>
          <a:prstGeom prst="rect">
            <a:avLst/>
          </a:prstGeom>
          <a:noFill/>
        </p:spPr>
      </p:pic>
      <p:sp>
        <p:nvSpPr>
          <p:cNvPr id="910429493" name="TextBox 13"/>
          <p:cNvSpPr txBox="1"/>
          <p:nvPr/>
        </p:nvSpPr>
        <p:spPr bwMode="auto">
          <a:xfrm>
            <a:off x="3923928" y="4743022"/>
            <a:ext cx="450916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Montserrat"/>
              </a:rPr>
              <a:t>Sub-processes / factors with</a:t>
            </a:r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Montserrat"/>
              </a:rPr>
              <a:t> various distributions</a:t>
            </a:r>
            <a:endParaRPr/>
          </a:p>
        </p:txBody>
      </p:sp>
      <p:cxnSp>
        <p:nvCxnSpPr>
          <p:cNvPr id="1241803844" name="Straight Arrow Connector 4"/>
          <p:cNvCxnSpPr>
            <a:cxnSpLocks/>
            <a:endCxn id="320425359" idx="2"/>
          </p:cNvCxnSpPr>
          <p:nvPr/>
        </p:nvCxnSpPr>
        <p:spPr bwMode="auto">
          <a:xfrm flipV="1">
            <a:off x="4815154" y="3459798"/>
            <a:ext cx="1241452" cy="3957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455487" name="Straight Arrow Connector 17"/>
          <p:cNvCxnSpPr>
            <a:cxnSpLocks/>
            <a:stCxn id="1231308630" idx="1"/>
            <a:endCxn id="320425359" idx="6"/>
          </p:cNvCxnSpPr>
          <p:nvPr/>
        </p:nvCxnSpPr>
        <p:spPr bwMode="auto">
          <a:xfrm flipH="1">
            <a:off x="6300417" y="3459798"/>
            <a:ext cx="1328969" cy="0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425359" name="Oval 18"/>
          <p:cNvSpPr/>
          <p:nvPr/>
        </p:nvSpPr>
        <p:spPr bwMode="auto">
          <a:xfrm>
            <a:off x="6056607" y="3337893"/>
            <a:ext cx="243810" cy="2438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800">
                <a:latin typeface="Montserrat"/>
              </a:rPr>
              <a:t>+</a:t>
            </a:r>
            <a:endParaRPr lang="fr-FR" sz="2800">
              <a:latin typeface="Montserrat"/>
            </a:endParaRPr>
          </a:p>
        </p:txBody>
      </p:sp>
      <p:cxnSp>
        <p:nvCxnSpPr>
          <p:cNvPr id="1305369603" name="Straight Arrow Connector 23"/>
          <p:cNvCxnSpPr>
            <a:cxnSpLocks/>
            <a:endCxn id="320425359" idx="3"/>
          </p:cNvCxnSpPr>
          <p:nvPr/>
        </p:nvCxnSpPr>
        <p:spPr bwMode="auto">
          <a:xfrm flipV="1">
            <a:off x="5435880" y="3545997"/>
            <a:ext cx="656431" cy="398005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9858915" name="Straight Arrow Connector 26"/>
          <p:cNvCxnSpPr>
            <a:cxnSpLocks/>
            <a:stCxn id="637211643" idx="0"/>
            <a:endCxn id="320425359" idx="4"/>
          </p:cNvCxnSpPr>
          <p:nvPr/>
        </p:nvCxnSpPr>
        <p:spPr bwMode="auto">
          <a:xfrm flipV="1">
            <a:off x="6178512" y="3581703"/>
            <a:ext cx="0" cy="650916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845122" name="Straight Arrow Connector 29"/>
          <p:cNvCxnSpPr>
            <a:cxnSpLocks/>
            <a:endCxn id="320425359" idx="5"/>
          </p:cNvCxnSpPr>
          <p:nvPr/>
        </p:nvCxnSpPr>
        <p:spPr bwMode="auto">
          <a:xfrm flipH="1" flipV="1">
            <a:off x="6264712" y="3545997"/>
            <a:ext cx="644595" cy="433695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8432512" name="Straight Arrow Connector 37"/>
          <p:cNvCxnSpPr>
            <a:cxnSpLocks/>
            <a:stCxn id="320425359" idx="0"/>
            <a:endCxn id="326831106" idx="2"/>
          </p:cNvCxnSpPr>
          <p:nvPr/>
        </p:nvCxnSpPr>
        <p:spPr bwMode="auto">
          <a:xfrm flipV="1">
            <a:off x="6178512" y="3056133"/>
            <a:ext cx="0" cy="2817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768588" name="TextBox 41"/>
          <p:cNvSpPr txBox="1"/>
          <p:nvPr/>
        </p:nvSpPr>
        <p:spPr bwMode="auto">
          <a:xfrm>
            <a:off x="3923928" y="1989472"/>
            <a:ext cx="450916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0070C0"/>
                </a:solidFill>
                <a:latin typeface="Montserrat"/>
              </a:rPr>
              <a:t>Resulting property: </a:t>
            </a:r>
            <a:r>
              <a:rPr lang="en-US" sz="1200" b="1">
                <a:solidFill>
                  <a:srgbClr val="0070C0"/>
                </a:solidFill>
                <a:latin typeface="Montserrat"/>
              </a:rPr>
              <a:t>normal distribution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000"/>
              <a:t>On the menu</a:t>
            </a:r>
            <a:endParaRPr sz="4000"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8" name="Google Shape;68;p12"/>
          <p:cNvSpPr txBox="1"/>
          <p:nvPr/>
        </p:nvSpPr>
        <p:spPr bwMode="auto">
          <a:xfrm>
            <a:off x="763208" y="1419622"/>
            <a:ext cx="4096824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ct val="100000"/>
              <a:defRPr/>
            </a:pPr>
            <a:r>
              <a:rPr lang="en-US" sz="2000" b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Part 1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law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Parameter estimation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Credible intervals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Frequentist vs. Bayesian statistics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/>
              </a:buClr>
              <a:buSzPct val="100000"/>
              <a:defRPr/>
            </a:pPr>
            <a:endParaRPr 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Google Shape;68;p12"/>
          <p:cNvSpPr txBox="1"/>
          <p:nvPr/>
        </p:nvSpPr>
        <p:spPr bwMode="auto">
          <a:xfrm>
            <a:off x="4860032" y="1419622"/>
            <a:ext cx="3999985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ct val="100000"/>
              <a:defRPr/>
            </a:pPr>
            <a:r>
              <a:rPr lang="en-US" sz="2000" b="1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Part 2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Prior specification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Numerical resolution (MCMC)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Statistical testing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Factor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Application to simple models: correlation, two-sample tests</a:t>
            </a:r>
            <a:endParaRPr/>
          </a:p>
        </p:txBody>
      </p:sp>
      <p:sp>
        <p:nvSpPr>
          <p:cNvPr id="7" name="Google Shape;70;p12"/>
          <p:cNvSpPr txBox="1"/>
          <p:nvPr/>
        </p:nvSpPr>
        <p:spPr bwMode="auto">
          <a:xfrm>
            <a:off x="691200" y="4184198"/>
            <a:ext cx="7995600" cy="6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" sz="12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Associated code at: </a:t>
            </a:r>
            <a:r>
              <a:rPr lang="fr-FR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hlinkClick r:id="rId3" tooltip="https://gitlab.com/ousabd/statscourse2023/-/tree/master/ 2.03-2.04_bayesian-statistics"/>
              </a:rPr>
              <a:t>gitlab.com/ousabd/statscourse2023/-/tree/master/ 2.03-2.04_bayesian-statistics</a:t>
            </a:r>
            <a:endParaRPr lang="fr-FR"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40252991" name="Picture 8" descr="Z:\media\truecrypt1\pro\teaching\2020_EcoleDoctorale_Stats\1-01\student-t_pdf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99243" y="1635645"/>
            <a:ext cx="2692635" cy="2154109"/>
          </a:xfrm>
          <a:prstGeom prst="rect">
            <a:avLst/>
          </a:prstGeom>
          <a:noFill/>
        </p:spPr>
      </p:pic>
      <p:sp>
        <p:nvSpPr>
          <p:cNvPr id="1114632404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Continuous probability distributions derived from the normal distribution</a:t>
            </a:r>
            <a:endParaRPr sz="2400"/>
          </a:p>
        </p:txBody>
      </p:sp>
      <p:sp>
        <p:nvSpPr>
          <p:cNvPr id="618482101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4838246-F8C1-63C9-E522-B4826A93D027}" type="slidenum">
              <a:rPr lang="en"/>
              <a:t/>
            </a:fld>
            <a:endParaRPr/>
          </a:p>
        </p:txBody>
      </p:sp>
      <p:sp>
        <p:nvSpPr>
          <p:cNvPr id="955471227" name="TextBox 12"/>
          <p:cNvSpPr txBox="1"/>
          <p:nvPr/>
        </p:nvSpPr>
        <p:spPr bwMode="auto">
          <a:xfrm>
            <a:off x="1699290" y="1419621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Student’s t</a:t>
            </a:r>
            <a:endParaRPr/>
          </a:p>
        </p:txBody>
      </p:sp>
      <p:sp>
        <p:nvSpPr>
          <p:cNvPr id="1803091806" name="TextBox 14"/>
          <p:cNvSpPr txBox="1"/>
          <p:nvPr/>
        </p:nvSpPr>
        <p:spPr bwMode="auto">
          <a:xfrm>
            <a:off x="539551" y="3817951"/>
            <a:ext cx="3528391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Difference between the sample mean and the population mean, divided by the sample standard deviation.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0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𝜈</m:t>
                      </m:r>
                      <m:r>
                        <m:rPr/>
                        <a:rPr lang="en-US" sz="1000" b="0" i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en-US" sz="1000">
                <a:solidFill>
                  <a:schemeClr val="accent3"/>
                </a:solidFill>
                <a:latin typeface="Montserrat"/>
              </a:rPr>
              <a:t> </a:t>
            </a:r>
            <a:r>
              <a:rPr lang="en-US" sz="1000" b="1">
                <a:solidFill>
                  <a:schemeClr val="accent1"/>
                </a:solidFill>
                <a:latin typeface="Montserrat"/>
              </a:rPr>
              <a:t>degrees of freedom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 (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dof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)</a:t>
            </a:r>
            <a:endParaRPr/>
          </a:p>
        </p:txBody>
      </p:sp>
      <p:sp>
        <p:nvSpPr>
          <p:cNvPr id="1663663418" name="TextBox 16"/>
          <p:cNvSpPr txBox="1"/>
          <p:nvPr/>
        </p:nvSpPr>
        <p:spPr bwMode="auto">
          <a:xfrm>
            <a:off x="5508103" y="3817951"/>
            <a:ext cx="2881039" cy="43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Sum of the squares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independent, standard normal random variables.</a:t>
            </a:r>
            <a:endParaRPr lang="en-US" sz="1100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1494859384" name="TextBox 22"/>
          <p:cNvSpPr txBox="1"/>
          <p:nvPr/>
        </p:nvSpPr>
        <p:spPr bwMode="auto">
          <a:xfrm>
            <a:off x="877757" y="4568229"/>
            <a:ext cx="729464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defRPr/>
            </a:pPr>
            <a:r>
              <a:rPr lang="en-US">
                <a:solidFill>
                  <a:schemeClr val="accent3"/>
                </a:solidFill>
                <a:latin typeface="Montserrat"/>
              </a:rPr>
              <a:t>Both are extremely useful for </a:t>
            </a:r>
            <a:r>
              <a:rPr lang="en-US" b="1">
                <a:solidFill>
                  <a:schemeClr val="accent1"/>
                </a:solidFill>
                <a:latin typeface="Montserrat"/>
              </a:rPr>
              <a:t>hypothesis testing </a:t>
            </a:r>
            <a:r>
              <a:rPr lang="en-US">
                <a:solidFill>
                  <a:schemeClr val="accent3"/>
                </a:solidFill>
                <a:latin typeface="Montserrat"/>
              </a:rPr>
              <a:t>and </a:t>
            </a:r>
            <a:r>
              <a:rPr lang="en-US" b="1">
                <a:solidFill>
                  <a:schemeClr val="accent1"/>
                </a:solidFill>
                <a:latin typeface="Montserrat"/>
              </a:rPr>
              <a:t>confidence intervals</a:t>
            </a:r>
            <a:endParaRPr/>
          </a:p>
        </p:txBody>
      </p:sp>
      <p:sp>
        <p:nvSpPr>
          <p:cNvPr id="2082332715" name="TextBox 15"/>
          <p:cNvSpPr txBox="1"/>
          <p:nvPr/>
        </p:nvSpPr>
        <p:spPr bwMode="auto">
          <a:xfrm>
            <a:off x="6343805" y="1502662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Chi square</a:t>
            </a:r>
            <a:endParaRPr/>
          </a:p>
        </p:txBody>
      </p:sp>
      <p:pic>
        <p:nvPicPr>
          <p:cNvPr id="254855783" name="Picture 9" descr="Z:\media\truecrypt1\pro\teaching\2020_EcoleDoctorale_Stats\1-01\chi-square_pdf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510297" y="1836432"/>
            <a:ext cx="2806117" cy="18722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774477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Other continuous probability distributions</a:t>
            </a:r>
            <a:endParaRPr sz="2400"/>
          </a:p>
        </p:txBody>
      </p:sp>
      <p:sp>
        <p:nvSpPr>
          <p:cNvPr id="2129287963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841577F-FEEC-DE90-25DC-DE56120E63D4}" type="slidenum">
              <a:rPr lang="en"/>
              <a:t/>
            </a:fld>
            <a:endParaRPr/>
          </a:p>
        </p:txBody>
      </p:sp>
      <p:sp>
        <p:nvSpPr>
          <p:cNvPr id="671510733" name="TextBox 4"/>
          <p:cNvSpPr txBox="1"/>
          <p:nvPr/>
        </p:nvSpPr>
        <p:spPr bwMode="auto">
          <a:xfrm>
            <a:off x="3275856" y="1131589"/>
            <a:ext cx="21063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Inverse Gaussian</a:t>
            </a:r>
            <a:endParaRPr/>
          </a:p>
        </p:txBody>
      </p:sp>
      <p:sp>
        <p:nvSpPr>
          <p:cNvPr id="1351666454" name="TextBox 14"/>
          <p:cNvSpPr txBox="1"/>
          <p:nvPr/>
        </p:nvSpPr>
        <p:spPr bwMode="auto">
          <a:xfrm flipH="0" flipV="0">
            <a:off x="611557" y="4034556"/>
            <a:ext cx="2249283" cy="59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For variables constrained between 0 and 1, such as proportions and frequencies.</a:t>
            </a:r>
            <a:endParaRPr/>
          </a:p>
        </p:txBody>
      </p:sp>
      <p:sp>
        <p:nvSpPr>
          <p:cNvPr id="1532563942" name="TextBox 16"/>
          <p:cNvSpPr txBox="1"/>
          <p:nvPr/>
        </p:nvSpPr>
        <p:spPr bwMode="auto">
          <a:xfrm>
            <a:off x="3059831" y="4034556"/>
            <a:ext cx="2808310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The time for a positive drift, random process to reach a certain level, as in drift diffusion models. Good for RTs.</a:t>
            </a:r>
            <a:endParaRPr lang="en-US" sz="1100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1684725904" name="TextBox 19"/>
          <p:cNvSpPr txBox="1"/>
          <p:nvPr/>
        </p:nvSpPr>
        <p:spPr bwMode="auto">
          <a:xfrm>
            <a:off x="1123225" y="1131589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Beta</a:t>
            </a:r>
            <a:endParaRPr/>
          </a:p>
        </p:txBody>
      </p:sp>
      <p:sp>
        <p:nvSpPr>
          <p:cNvPr id="667079697" name="TextBox 20"/>
          <p:cNvSpPr txBox="1"/>
          <p:nvPr/>
        </p:nvSpPr>
        <p:spPr bwMode="auto">
          <a:xfrm flipH="0" flipV="0">
            <a:off x="6158155" y="4034556"/>
            <a:ext cx="2608907" cy="44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Time for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events to occur in a random Poisson process of rate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/</m:t>
                      </m:r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</mc:Choice>
              <mc:Fallback/>
            </mc:AlternateContent>
            <a:endParaRPr lang="en-US" sz="1100" b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341764930" name="TextBox 17"/>
          <p:cNvSpPr txBox="1"/>
          <p:nvPr/>
        </p:nvSpPr>
        <p:spPr bwMode="auto">
          <a:xfrm>
            <a:off x="6372199" y="1131589"/>
            <a:ext cx="21063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Gamma</a:t>
            </a:r>
            <a:endParaRPr/>
          </a:p>
        </p:txBody>
      </p:sp>
      <p:pic>
        <p:nvPicPr>
          <p:cNvPr id="119111502" name="Picture 2" descr="Z:\media\truecrypt1\pro\teaching\2020_EcoleDoctorale_Stats\1-02\gamma_distribution_pdf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940151" y="1553906"/>
            <a:ext cx="2941291" cy="2205974"/>
          </a:xfrm>
          <a:prstGeom prst="rect">
            <a:avLst/>
          </a:prstGeom>
          <a:noFill/>
        </p:spPr>
      </p:pic>
      <p:pic>
        <p:nvPicPr>
          <p:cNvPr id="1666870958" name="Picture 3" descr="Z:\media\truecrypt1\pro\teaching\2020_EcoleDoctorale_Stats\1-02\inverse-gaussian_pdf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275856" y="1583622"/>
            <a:ext cx="2248409" cy="2248409"/>
          </a:xfrm>
          <a:prstGeom prst="rect">
            <a:avLst/>
          </a:prstGeom>
          <a:noFill/>
        </p:spPr>
      </p:pic>
      <p:pic>
        <p:nvPicPr>
          <p:cNvPr id="1475333220" name="Picture 4" descr="Z:\media\truecrypt1\pro\teaching\2020_EcoleDoctorale_Stats\1-02\pdf_beta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323527" y="1572788"/>
            <a:ext cx="2653833" cy="212306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716015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Bayes’ </a:t>
            </a:r>
            <a:r>
              <a:rPr lang="fr-FR"/>
              <a:t>theorem</a:t>
            </a:r>
            <a:r>
              <a:rPr lang="fr-FR"/>
              <a:t>: </a:t>
            </a:r>
            <a:r>
              <a:rPr lang="fr-FR"/>
              <a:t>derivation</a:t>
            </a:r>
            <a:endParaRPr lang="fr-FR"/>
          </a:p>
        </p:txBody>
      </p:sp>
      <p:sp>
        <p:nvSpPr>
          <p:cNvPr id="52872593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6E75620-5163-F1B8-EDD8-DF6B4FA8C691}" type="slidenum">
              <a:rPr lang="en"/>
              <a:t/>
            </a:fld>
            <a:endParaRPr lang="en"/>
          </a:p>
        </p:txBody>
      </p:sp>
      <p:sp>
        <p:nvSpPr>
          <p:cNvPr id="2051221542" name="TextBox 10"/>
          <p:cNvSpPr txBox="1"/>
          <p:nvPr/>
        </p:nvSpPr>
        <p:spPr bwMode="auto">
          <a:xfrm flipH="0" flipV="0">
            <a:off x="563924" y="1755924"/>
            <a:ext cx="4289838" cy="163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fr-FR" sz="1300" b="1">
                <a:solidFill>
                  <a:schemeClr val="accent1"/>
                </a:solidFill>
                <a:latin typeface="Montserrat"/>
              </a:rPr>
              <a:t>conditional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of A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given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endParaRPr lang="fr-FR" sz="1300" b="1">
              <a:solidFill>
                <a:schemeClr val="accent1"/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r>
              <a:rPr lang="fr-FR" sz="1300" b="1">
                <a:solidFill>
                  <a:schemeClr val="accent1"/>
                </a:solidFill>
                <a:latin typeface="Montserrat"/>
              </a:rPr>
              <a:t>joint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r>
              <a:rPr lang="fr-FR" sz="1300" b="1">
                <a:solidFill>
                  <a:schemeClr val="accent1"/>
                </a:solidFill>
                <a:latin typeface="Montserrat"/>
              </a:rPr>
              <a:t>marginal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of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and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86930873" name="Rectangle 19"/>
          <p:cNvSpPr/>
          <p:nvPr/>
        </p:nvSpPr>
        <p:spPr bwMode="auto">
          <a:xfrm>
            <a:off x="5534163" y="2232479"/>
            <a:ext cx="2575176" cy="57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hlinkClick r:id="rId3" tooltip="https://setosa.io/conditional/"/>
              </a:rPr>
              <a:t>Interactive</a:t>
            </a:r>
            <a:br>
              <a:rPr lang="fr-FR"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hlinkClick r:id="rId3" tooltip="https://setosa.io/conditional/"/>
              </a:rPr>
            </a:br>
            <a:r>
              <a:rPr lang="fr-FR"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hlinkClick r:id="rId3" tooltip="https://setosa.io/conditional/"/>
              </a:rPr>
              <a:t>visualization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21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51947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Bayes’ </a:t>
            </a:r>
            <a:r>
              <a:rPr lang="fr-FR"/>
              <a:t>theorem</a:t>
            </a:r>
            <a:r>
              <a:rPr lang="fr-FR"/>
              <a:t>: </a:t>
            </a:r>
            <a:r>
              <a:rPr lang="fr-FR"/>
              <a:t>derivation</a:t>
            </a:r>
            <a:endParaRPr lang="fr-FR"/>
          </a:p>
        </p:txBody>
      </p:sp>
      <p:sp>
        <p:nvSpPr>
          <p:cNvPr id="1148557977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1A23B30-0CEE-91E3-7DA0-506D3EB41787}" type="slidenum">
              <a:rPr lang="en"/>
              <a:t/>
            </a:fld>
            <a:endParaRPr lang="en"/>
          </a:p>
        </p:txBody>
      </p:sp>
      <p:sp>
        <p:nvSpPr>
          <p:cNvPr id="861384226" name="TextBox 7"/>
          <p:cNvSpPr txBox="1"/>
          <p:nvPr/>
        </p:nvSpPr>
        <p:spPr bwMode="auto">
          <a:xfrm>
            <a:off x="1867815" y="3455970"/>
            <a:ext cx="3096343" cy="1032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m:rPr/>
                        <a:rPr lang="en-US" sz="20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20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m:rPr/>
                                <a:rPr lang="en-US" sz="20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20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2123382036" name="TextBox 10"/>
          <p:cNvSpPr txBox="1"/>
          <p:nvPr/>
        </p:nvSpPr>
        <p:spPr bwMode="auto">
          <a:xfrm flipH="0" flipV="0">
            <a:off x="620612" y="1059580"/>
            <a:ext cx="5680297" cy="109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The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conditional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of A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given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is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the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joint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divided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by the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marginal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of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spcBef>
                <a:spcPts val="599"/>
              </a:spcBef>
              <a:defRPr/>
            </a:pP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Symmetrically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:</a:t>
            </a:r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grpSp>
        <p:nvGrpSpPr>
          <p:cNvPr id="262677707" name="Group 2"/>
          <p:cNvGrpSpPr/>
          <p:nvPr/>
        </p:nvGrpSpPr>
        <p:grpSpPr bwMode="auto">
          <a:xfrm>
            <a:off x="6449546" y="1117992"/>
            <a:ext cx="2298916" cy="307776"/>
            <a:chOff x="6449546" y="2198187"/>
            <a:chExt cx="2298916" cy="307776"/>
          </a:xfrm>
        </p:grpSpPr>
        <p:sp>
          <p:nvSpPr>
            <p:cNvPr id="2060227762" name="TextBox 6"/>
            <p:cNvSpPr txBox="1"/>
            <p:nvPr/>
          </p:nvSpPr>
          <p:spPr bwMode="auto">
            <a:xfrm>
              <a:off x="6705852" y="2198187"/>
              <a:ext cx="20426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i="1">
                <a:solidFill>
                  <a:schemeClr val="tx1">
                    <a:lumMod val="50000"/>
                  </a:schemeClr>
                </a:solidFill>
                <a:latin typeface="Candara"/>
              </a:endParaRPr>
            </a:p>
          </p:txBody>
        </p:sp>
        <p:sp>
          <p:nvSpPr>
            <p:cNvPr id="1919998384" name="Oval 14"/>
            <p:cNvSpPr/>
            <p:nvPr/>
          </p:nvSpPr>
          <p:spPr bwMode="auto">
            <a:xfrm>
              <a:off x="6449546" y="2238678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1</a:t>
              </a:r>
              <a:endParaRPr/>
            </a:p>
          </p:txBody>
        </p:sp>
      </p:grpSp>
      <p:grpSp>
        <p:nvGrpSpPr>
          <p:cNvPr id="874692947" name="Group 16"/>
          <p:cNvGrpSpPr/>
          <p:nvPr/>
        </p:nvGrpSpPr>
        <p:grpSpPr bwMode="auto">
          <a:xfrm>
            <a:off x="6449546" y="1765774"/>
            <a:ext cx="2268587" cy="307776"/>
            <a:chOff x="6449546" y="2615143"/>
            <a:chExt cx="2268587" cy="307776"/>
          </a:xfrm>
        </p:grpSpPr>
        <p:sp>
          <p:nvSpPr>
            <p:cNvPr id="2031184412" name="TextBox 8"/>
            <p:cNvSpPr txBox="1"/>
            <p:nvPr/>
          </p:nvSpPr>
          <p:spPr bwMode="auto">
            <a:xfrm>
              <a:off x="6705852" y="2615143"/>
              <a:ext cx="20122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i="1">
                <a:solidFill>
                  <a:schemeClr val="tx1">
                    <a:lumMod val="50000"/>
                  </a:schemeClr>
                </a:solidFill>
                <a:latin typeface="Candara"/>
              </a:endParaRPr>
            </a:p>
          </p:txBody>
        </p:sp>
        <p:sp>
          <p:nvSpPr>
            <p:cNvPr id="2140474363" name="Oval 15"/>
            <p:cNvSpPr/>
            <p:nvPr/>
          </p:nvSpPr>
          <p:spPr bwMode="auto">
            <a:xfrm>
              <a:off x="6449546" y="2650977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2</a:t>
              </a:r>
              <a:endParaRPr/>
            </a:p>
          </p:txBody>
        </p:sp>
      </p:grpSp>
      <p:grpSp>
        <p:nvGrpSpPr>
          <p:cNvPr id="889212309" name="Group 11"/>
          <p:cNvGrpSpPr/>
          <p:nvPr/>
        </p:nvGrpSpPr>
        <p:grpSpPr bwMode="auto">
          <a:xfrm>
            <a:off x="755575" y="2859781"/>
            <a:ext cx="5950278" cy="292386"/>
            <a:chOff x="755575" y="2205106"/>
            <a:chExt cx="5950278" cy="292386"/>
          </a:xfrm>
        </p:grpSpPr>
        <p:sp>
          <p:nvSpPr>
            <p:cNvPr id="849277798" name="TextBox 12"/>
            <p:cNvSpPr txBox="1"/>
            <p:nvPr/>
          </p:nvSpPr>
          <p:spPr bwMode="auto">
            <a:xfrm>
              <a:off x="755575" y="2205106"/>
              <a:ext cx="5950278" cy="29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Combining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         and	      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we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obtain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Bayes’ 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law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/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equation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/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theorem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:</a:t>
              </a:r>
              <a:endPara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  <p:sp>
          <p:nvSpPr>
            <p:cNvPr id="2082348704" name="Oval 17"/>
            <p:cNvSpPr/>
            <p:nvPr/>
          </p:nvSpPr>
          <p:spPr bwMode="auto">
            <a:xfrm>
              <a:off x="1887619" y="2232766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1</a:t>
              </a:r>
              <a:endParaRPr lang="fr-FR" sz="1100" b="1">
                <a:latin typeface="Montserrat"/>
              </a:endParaRPr>
            </a:p>
          </p:txBody>
        </p:sp>
        <p:sp>
          <p:nvSpPr>
            <p:cNvPr id="1564242645" name="Oval 18"/>
            <p:cNvSpPr/>
            <p:nvPr/>
          </p:nvSpPr>
          <p:spPr bwMode="auto">
            <a:xfrm>
              <a:off x="2607699" y="2233246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2</a:t>
              </a:r>
              <a:endParaRPr lang="fr-FR" sz="1100" b="1">
                <a:latin typeface="Montserrat"/>
              </a:endParaRPr>
            </a:p>
          </p:txBody>
        </p:sp>
      </p:grpSp>
      <p:pic>
        <p:nvPicPr>
          <p:cNvPr id="78478731" name="Picture 2" descr="Z:\media\truecrypt1\pro\teaching\2020_EcoleDoctorale_Stats\2-03\Thomas_Bayes.gif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889428" y="2951493"/>
            <a:ext cx="1450589" cy="155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32179992" name="Rectangle 20"/>
          <p:cNvSpPr/>
          <p:nvPr/>
        </p:nvSpPr>
        <p:spPr bwMode="auto">
          <a:xfrm>
            <a:off x="6721691" y="4547903"/>
            <a:ext cx="1786064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i="1">
                <a:solidFill>
                  <a:schemeClr val="accent3"/>
                </a:solidFill>
                <a:latin typeface="Montserrat"/>
              </a:rPr>
              <a:t>Reverend Thomas Bayes</a:t>
            </a:r>
            <a:endParaRPr/>
          </a:p>
          <a:p>
            <a:pPr algn="ctr">
              <a:defRPr/>
            </a:pPr>
            <a:r>
              <a:rPr lang="en-US" sz="1000" i="1">
                <a:solidFill>
                  <a:schemeClr val="accent3"/>
                </a:solidFill>
                <a:latin typeface="Montserrat"/>
              </a:rPr>
              <a:t>1702-1761</a:t>
            </a:r>
            <a:endParaRPr lang="en-US" sz="1000" i="1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2789478" name="Rectangle 19"/>
          <p:cNvSpPr/>
          <p:nvPr/>
        </p:nvSpPr>
        <p:spPr bwMode="auto">
          <a:xfrm>
            <a:off x="6267588" y="2211709"/>
            <a:ext cx="2571936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05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visualize</a:t>
            </a:r>
            <a:r>
              <a:rPr lang="fr-FR" sz="105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on </a:t>
            </a:r>
            <a:r>
              <a:rPr lang="fr-F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setosa.io/</a:t>
            </a:r>
            <a:r>
              <a:rPr lang="fr-F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conditional</a:t>
            </a:r>
            <a:r>
              <a:rPr lang="fr-F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/</a:t>
            </a:r>
            <a:endParaRPr lang="fr-FR" sz="10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38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2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8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17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55093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2.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Bayesian statistics:</a:t>
            </a:r>
            <a:br>
              <a:rPr lang="en" sz="3600"/>
            </a:br>
            <a:r>
              <a:rPr lang="en" sz="3600"/>
              <a:t>estimation</a:t>
            </a:r>
            <a:endParaRPr sz="3600"/>
          </a:p>
        </p:txBody>
      </p:sp>
      <p:sp>
        <p:nvSpPr>
          <p:cNvPr id="180906602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315565E-527C-DFD3-75E9-EBD9127FDFA3}" type="slidenum">
              <a:rPr lang="en"/>
              <a:t/>
            </a:fld>
            <a:endParaRPr/>
          </a:p>
        </p:txBody>
      </p:sp>
      <p:sp>
        <p:nvSpPr>
          <p:cNvPr id="1592568538" name="Google Shape;87;p14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4676139"/>
            <a:ext cx="2446499" cy="432047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50" i="1"/>
              <a:t>xkcd.com/2059</a:t>
            </a:r>
            <a:endParaRPr sz="1050" i="1"/>
          </a:p>
        </p:txBody>
      </p:sp>
      <p:sp>
        <p:nvSpPr>
          <p:cNvPr id="465515536" name="Rectangle 4"/>
          <p:cNvSpPr/>
          <p:nvPr/>
        </p:nvSpPr>
        <p:spPr bwMode="auto">
          <a:xfrm>
            <a:off x="5800562" y="3683808"/>
            <a:ext cx="3224385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i="1">
                <a:solidFill>
                  <a:schemeClr val="tx1">
                    <a:lumMod val="50000"/>
                  </a:schemeClr>
                </a:solidFill>
                <a:latin typeface="TeXGyreSchola"/>
              </a:rPr>
              <a:t>“Don’t forget to add another term for “</a:t>
            </a:r>
            <a:r>
              <a:rPr lang="en-US" sz="1000">
                <a:solidFill>
                  <a:schemeClr val="tx1">
                    <a:lumMod val="50000"/>
                  </a:schemeClr>
                </a:solidFill>
                <a:latin typeface="TeXGyreSchola"/>
              </a:rPr>
              <a:t>probability that the Modified Bayes’ Theorem is correct</a:t>
            </a:r>
            <a:r>
              <a:rPr lang="en-US" sz="1000" i="1">
                <a:solidFill>
                  <a:schemeClr val="tx1">
                    <a:lumMod val="50000"/>
                  </a:schemeClr>
                </a:solidFill>
                <a:latin typeface="TeXGyreSchola"/>
              </a:rPr>
              <a:t>”.”</a:t>
            </a:r>
            <a:endParaRPr lang="fr-FR" sz="1000" i="1">
              <a:solidFill>
                <a:schemeClr val="tx1">
                  <a:lumMod val="50000"/>
                </a:schemeClr>
              </a:solidFill>
              <a:latin typeface="TeXGyreSchola"/>
            </a:endParaRPr>
          </a:p>
        </p:txBody>
      </p:sp>
      <p:pic>
        <p:nvPicPr>
          <p:cNvPr id="176279637" name="Picture 2" descr="Z:\media\truecrypt1\pro\teaching\2020_EcoleDoctorale_Stats\2-03\xkcd-2059_modified_bayes_theorem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925326" y="1347613"/>
            <a:ext cx="2918403" cy="20147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1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86437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inference</a:t>
            </a:r>
            <a:endParaRPr lang="fr-FR"/>
          </a:p>
        </p:txBody>
      </p:sp>
      <p:sp>
        <p:nvSpPr>
          <p:cNvPr id="1486754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4ED0CE1-465A-0FE3-A15B-A023042257A2}" type="slidenum">
              <a:rPr lang="en"/>
              <a:t/>
            </a:fld>
            <a:endParaRPr lang="en"/>
          </a:p>
        </p:txBody>
      </p:sp>
      <p:sp>
        <p:nvSpPr>
          <p:cNvPr id="1325716795" name="Text Placeholder 1"/>
          <p:cNvSpPr txBox="1"/>
          <p:nvPr/>
        </p:nvSpPr>
        <p:spPr bwMode="auto">
          <a:xfrm>
            <a:off x="683568" y="1059581"/>
            <a:ext cx="7776864" cy="86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>
              <a:buNone/>
              <a:defRPr/>
            </a:pPr>
            <a:r>
              <a:rPr lang="fr-FR" sz="1400" b="1">
                <a:solidFill>
                  <a:schemeClr val="accent1"/>
                </a:solidFill>
              </a:rPr>
              <a:t>Bayesian</a:t>
            </a:r>
            <a:r>
              <a:rPr lang="fr-FR" sz="1400" b="1">
                <a:solidFill>
                  <a:schemeClr val="accent1"/>
                </a:solidFill>
              </a:rPr>
              <a:t> </a:t>
            </a:r>
            <a:r>
              <a:rPr lang="fr-FR" sz="1400" b="1">
                <a:solidFill>
                  <a:schemeClr val="accent1"/>
                </a:solidFill>
              </a:rPr>
              <a:t>inference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is</a:t>
            </a:r>
            <a:r>
              <a:rPr lang="fr-FR" sz="1400">
                <a:solidFill>
                  <a:schemeClr val="accent3"/>
                </a:solidFill>
              </a:rPr>
              <a:t> the application of the Bayes’ </a:t>
            </a:r>
            <a:r>
              <a:rPr lang="fr-FR" sz="1400">
                <a:solidFill>
                  <a:schemeClr val="accent3"/>
                </a:solidFill>
              </a:rPr>
              <a:t>equation</a:t>
            </a:r>
            <a:r>
              <a:rPr lang="fr-FR" sz="1400">
                <a:solidFill>
                  <a:schemeClr val="accent3"/>
                </a:solidFill>
              </a:rPr>
              <a:t> to the estimation of the </a:t>
            </a:r>
            <a:r>
              <a:rPr lang="fr-FR" sz="1400">
                <a:solidFill>
                  <a:schemeClr val="accent3"/>
                </a:solidFill>
              </a:rPr>
              <a:t>parameters</a:t>
            </a:r>
            <a:r>
              <a:rPr lang="fr-FR" sz="1400">
                <a:solidFill>
                  <a:schemeClr val="accent3"/>
                </a:solidFill>
              </a:rPr>
              <a:t> of a </a:t>
            </a:r>
            <a:r>
              <a:rPr lang="fr-FR" sz="1400">
                <a:solidFill>
                  <a:schemeClr val="accent3"/>
                </a:solidFill>
              </a:rPr>
              <a:t>statistical</a:t>
            </a:r>
            <a:r>
              <a:rPr lang="fr-FR" sz="1400">
                <a:solidFill>
                  <a:schemeClr val="accent3"/>
                </a:solidFill>
              </a:rPr>
              <a:t> model.</a:t>
            </a:r>
            <a:endParaRPr lang="fr-FR" sz="1400" b="1">
              <a:solidFill>
                <a:schemeClr val="accent3"/>
              </a:solidFill>
            </a:endParaRPr>
          </a:p>
        </p:txBody>
      </p:sp>
      <p:sp>
        <p:nvSpPr>
          <p:cNvPr id="425987249" name="Rectangle 1"/>
          <p:cNvSpPr/>
          <p:nvPr/>
        </p:nvSpPr>
        <p:spPr bwMode="auto">
          <a:xfrm>
            <a:off x="3557521" y="1735041"/>
            <a:ext cx="2028952" cy="548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580846015" name="Rectangle 6"/>
          <p:cNvSpPr/>
          <p:nvPr/>
        </p:nvSpPr>
        <p:spPr bwMode="auto">
          <a:xfrm>
            <a:off x="3597212" y="3103193"/>
            <a:ext cx="2068642" cy="553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m:rPr/>
                        <a:rPr lang="en-US" b="1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b="1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1707793947" name="Text Placeholder 1"/>
          <p:cNvSpPr txBox="1"/>
          <p:nvPr/>
        </p:nvSpPr>
        <p:spPr bwMode="auto">
          <a:xfrm>
            <a:off x="1907703" y="4227933"/>
            <a:ext cx="5328590" cy="53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w</a:t>
            </a:r>
            <a:r>
              <a:rPr lang="fr-FR" sz="1200">
                <a:solidFill>
                  <a:schemeClr val="accent3"/>
                </a:solidFill>
              </a:rPr>
              <a:t>here</a:t>
            </a:r>
            <a:r>
              <a:rPr lang="fr-FR" sz="120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denotes the model </a:t>
            </a:r>
            <a:r>
              <a:rPr lang="fr-FR" sz="1200">
                <a:solidFill>
                  <a:schemeClr val="accent3"/>
                </a:solidFill>
              </a:rPr>
              <a:t>parameter</a:t>
            </a:r>
            <a:r>
              <a:rPr lang="fr-FR" sz="1200">
                <a:solidFill>
                  <a:schemeClr val="accent3"/>
                </a:solidFill>
              </a:rPr>
              <a:t>(s)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the </a:t>
            </a:r>
            <a:r>
              <a:rPr lang="fr-FR" sz="1200">
                <a:solidFill>
                  <a:schemeClr val="accent3"/>
                </a:solidFill>
              </a:rPr>
              <a:t>observed</a:t>
            </a:r>
            <a:r>
              <a:rPr lang="fr-FR" sz="1200">
                <a:solidFill>
                  <a:schemeClr val="accent3"/>
                </a:solidFill>
              </a:rPr>
              <a:t> data. </a:t>
            </a:r>
            <a:endParaRPr/>
          </a:p>
        </p:txBody>
      </p:sp>
      <p:sp>
        <p:nvSpPr>
          <p:cNvPr id="1497819204" name="Text Placeholder 1"/>
          <p:cNvSpPr txBox="1"/>
          <p:nvPr/>
        </p:nvSpPr>
        <p:spPr bwMode="auto">
          <a:xfrm>
            <a:off x="3574326" y="2643757"/>
            <a:ext cx="2316981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</a:rPr>
              <a:t>(conditional) likelihood</a:t>
            </a:r>
            <a:endParaRPr/>
          </a:p>
        </p:txBody>
      </p:sp>
      <p:sp>
        <p:nvSpPr>
          <p:cNvPr id="319999288" name="Text Placeholder 1"/>
          <p:cNvSpPr txBox="1"/>
          <p:nvPr/>
        </p:nvSpPr>
        <p:spPr bwMode="auto">
          <a:xfrm>
            <a:off x="5292079" y="3097944"/>
            <a:ext cx="1152127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F0"/>
                </a:solidFill>
              </a:rPr>
              <a:t>prior</a:t>
            </a:r>
            <a:endParaRPr lang="fr-FR" sz="1200">
              <a:solidFill>
                <a:srgbClr val="00B0F0"/>
              </a:solidFill>
            </a:endParaRPr>
          </a:p>
        </p:txBody>
      </p:sp>
      <p:sp>
        <p:nvSpPr>
          <p:cNvPr id="1349099291" name="Text Placeholder 1"/>
          <p:cNvSpPr txBox="1"/>
          <p:nvPr/>
        </p:nvSpPr>
        <p:spPr bwMode="auto">
          <a:xfrm>
            <a:off x="2471040" y="3097944"/>
            <a:ext cx="1152127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</a:rPr>
              <a:t>posterior</a:t>
            </a:r>
            <a:endParaRPr lang="fr-FR" sz="1200">
              <a:solidFill>
                <a:srgbClr val="00B050"/>
              </a:solidFill>
            </a:endParaRPr>
          </a:p>
        </p:txBody>
      </p:sp>
      <p:sp>
        <p:nvSpPr>
          <p:cNvPr id="818711175" name="Text Placeholder 1"/>
          <p:cNvSpPr txBox="1"/>
          <p:nvPr/>
        </p:nvSpPr>
        <p:spPr bwMode="auto">
          <a:xfrm>
            <a:off x="3767185" y="3651869"/>
            <a:ext cx="2316981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arginal likelihood</a:t>
            </a:r>
            <a:endParaRPr lang="fr-FR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09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71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9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049916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inference</a:t>
            </a:r>
            <a:r>
              <a:rPr lang="fr-FR"/>
              <a:t>: </a:t>
            </a:r>
            <a:r>
              <a:rPr lang="fr-FR"/>
              <a:t>interpretations</a:t>
            </a:r>
            <a:endParaRPr lang="fr-FR"/>
          </a:p>
        </p:txBody>
      </p:sp>
      <p:sp>
        <p:nvSpPr>
          <p:cNvPr id="33230333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F35829D-788F-1B56-6F70-55924FEDB2BA}" type="slidenum">
              <a:rPr lang="en"/>
              <a:t/>
            </a:fld>
            <a:endParaRPr lang="en"/>
          </a:p>
        </p:txBody>
      </p:sp>
      <p:sp>
        <p:nvSpPr>
          <p:cNvPr id="1403594460" name="Text Placeholder 1"/>
          <p:cNvSpPr txBox="1"/>
          <p:nvPr/>
        </p:nvSpPr>
        <p:spPr bwMode="auto">
          <a:xfrm>
            <a:off x="683568" y="1059581"/>
            <a:ext cx="7776864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>
                <a:solidFill>
                  <a:schemeClr val="accent3"/>
                </a:solidFill>
              </a:rPr>
              <a:t>The Bayes </a:t>
            </a:r>
            <a:r>
              <a:rPr lang="fr-FR" sz="1300">
                <a:solidFill>
                  <a:schemeClr val="accent3"/>
                </a:solidFill>
              </a:rPr>
              <a:t>equation</a:t>
            </a:r>
            <a:r>
              <a:rPr lang="fr-FR" sz="1300">
                <a:solidFill>
                  <a:schemeClr val="accent3"/>
                </a:solidFill>
              </a:rPr>
              <a:t>…</a:t>
            </a:r>
            <a:endParaRPr/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>
                <a:solidFill>
                  <a:schemeClr val="accent3"/>
                </a:solidFill>
              </a:rPr>
              <a:t>…</a:t>
            </a:r>
            <a:r>
              <a:rPr lang="fr-FR" sz="1300">
                <a:solidFill>
                  <a:srgbClr val="00B050"/>
                </a:solidFill>
              </a:rPr>
              <a:t>integrates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rgbClr val="00B0F0"/>
                </a:solidFill>
              </a:rPr>
              <a:t>prior</a:t>
            </a:r>
            <a:r>
              <a:rPr lang="fr-FR" sz="1300">
                <a:solidFill>
                  <a:srgbClr val="00B0F0"/>
                </a:solidFill>
              </a:rPr>
              <a:t> </a:t>
            </a:r>
            <a:r>
              <a:rPr lang="fr-FR" sz="1300">
                <a:solidFill>
                  <a:srgbClr val="00B0F0"/>
                </a:solidFill>
              </a:rPr>
              <a:t>knowledge</a:t>
            </a:r>
            <a:r>
              <a:rPr lang="fr-FR" sz="1300">
                <a:solidFill>
                  <a:srgbClr val="00B0F0"/>
                </a:solidFill>
              </a:rPr>
              <a:t> </a:t>
            </a:r>
            <a:r>
              <a:rPr lang="fr-FR" sz="1300">
                <a:solidFill>
                  <a:schemeClr val="accent3"/>
                </a:solidFill>
              </a:rPr>
              <a:t>with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rgbClr val="FF0000"/>
                </a:solidFill>
              </a:rPr>
              <a:t>new information </a:t>
            </a:r>
            <a:r>
              <a:rPr lang="fr-FR" sz="1300">
                <a:solidFill>
                  <a:schemeClr val="accent3"/>
                </a:solidFill>
              </a:rPr>
              <a:t>to </a:t>
            </a:r>
            <a:r>
              <a:rPr lang="fr-FR" sz="1300">
                <a:solidFill>
                  <a:schemeClr val="accent3"/>
                </a:solidFill>
              </a:rPr>
              <a:t>yield</a:t>
            </a:r>
            <a:r>
              <a:rPr lang="fr-FR" sz="1300">
                <a:solidFill>
                  <a:schemeClr val="accent3"/>
                </a:solidFill>
              </a:rPr>
              <a:t> the best possible </a:t>
            </a:r>
            <a:r>
              <a:rPr lang="fr-FR" sz="1300">
                <a:solidFill>
                  <a:srgbClr val="00B050"/>
                </a:solidFill>
              </a:rPr>
              <a:t>expectation</a:t>
            </a:r>
            <a:endParaRPr/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>
                <a:solidFill>
                  <a:schemeClr val="accent3"/>
                </a:solidFill>
              </a:rPr>
              <a:t>…</a:t>
            </a:r>
            <a:r>
              <a:rPr lang="fr-FR" sz="1300">
                <a:solidFill>
                  <a:schemeClr val="accent3"/>
                </a:solidFill>
              </a:rPr>
              <a:t>offers</a:t>
            </a:r>
            <a:r>
              <a:rPr lang="fr-FR" sz="1300">
                <a:solidFill>
                  <a:schemeClr val="accent3"/>
                </a:solidFill>
              </a:rPr>
              <a:t> the best </a:t>
            </a:r>
            <a:r>
              <a:rPr lang="fr-FR" sz="1300">
                <a:solidFill>
                  <a:srgbClr val="00B050"/>
                </a:solidFill>
              </a:rPr>
              <a:t>compromise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chemeClr val="accent3"/>
                </a:solidFill>
              </a:rPr>
              <a:t>between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rgbClr val="00B0F0"/>
                </a:solidFill>
              </a:rPr>
              <a:t>subjective </a:t>
            </a:r>
            <a:r>
              <a:rPr lang="fr-FR" sz="1300">
                <a:solidFill>
                  <a:srgbClr val="00B0F0"/>
                </a:solidFill>
              </a:rPr>
              <a:t>beliefs</a:t>
            </a:r>
            <a:r>
              <a:rPr lang="fr-FR" sz="1300">
                <a:solidFill>
                  <a:srgbClr val="00B0F0"/>
                </a:solidFill>
              </a:rPr>
              <a:t> </a:t>
            </a:r>
            <a:r>
              <a:rPr lang="fr-FR" sz="1300">
                <a:solidFill>
                  <a:schemeClr val="accent3"/>
                </a:solidFill>
              </a:rPr>
              <a:t>and </a:t>
            </a:r>
            <a:r>
              <a:rPr lang="fr-FR" sz="1300">
                <a:solidFill>
                  <a:srgbClr val="FF0000"/>
                </a:solidFill>
              </a:rPr>
              <a:t>observed</a:t>
            </a:r>
            <a:r>
              <a:rPr lang="fr-FR" sz="1300">
                <a:solidFill>
                  <a:srgbClr val="FF0000"/>
                </a:solidFill>
              </a:rPr>
              <a:t> </a:t>
            </a:r>
            <a:r>
              <a:rPr lang="fr-FR" sz="1300">
                <a:solidFill>
                  <a:srgbClr val="FF0000"/>
                </a:solidFill>
              </a:rPr>
              <a:t>data</a:t>
            </a:r>
            <a:endParaRPr lang="fr-FR" sz="1300">
              <a:solidFill>
                <a:schemeClr val="accent4"/>
              </a:solidFill>
            </a:endParaRPr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…</a:t>
            </a:r>
            <a:r>
              <a:rPr lang="fr-FR" sz="1300" b="1">
                <a:solidFill>
                  <a:srgbClr val="00B050"/>
                </a:solidFill>
              </a:rPr>
              <a:t>updates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rgbClr val="00B0F0"/>
                </a:solidFill>
              </a:rPr>
              <a:t>prior</a:t>
            </a:r>
            <a:r>
              <a:rPr lang="fr-FR" sz="1300" b="1">
                <a:solidFill>
                  <a:srgbClr val="00B0F0"/>
                </a:solidFill>
              </a:rPr>
              <a:t> </a:t>
            </a:r>
            <a:r>
              <a:rPr lang="fr-FR" sz="1300" b="1">
                <a:solidFill>
                  <a:srgbClr val="00B0F0"/>
                </a:solidFill>
              </a:rPr>
              <a:t>belief</a:t>
            </a:r>
            <a:r>
              <a:rPr lang="fr-FR" sz="1300" b="1">
                <a:solidFill>
                  <a:srgbClr val="00B0F0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with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rgbClr val="FF0000"/>
                </a:solidFill>
              </a:rPr>
              <a:t>new </a:t>
            </a:r>
            <a:r>
              <a:rPr lang="fr-FR" sz="1300" b="1">
                <a:solidFill>
                  <a:srgbClr val="FF0000"/>
                </a:solidFill>
              </a:rPr>
              <a:t>evidence</a:t>
            </a:r>
            <a:endParaRPr lang="fr-FR" sz="1300" b="1">
              <a:solidFill>
                <a:srgbClr val="FF0000"/>
              </a:solidFill>
            </a:endParaRPr>
          </a:p>
        </p:txBody>
      </p:sp>
      <p:sp>
        <p:nvSpPr>
          <p:cNvPr id="478151171" name="Rectangle 5"/>
          <p:cNvSpPr/>
          <p:nvPr/>
        </p:nvSpPr>
        <p:spPr bwMode="auto">
          <a:xfrm>
            <a:off x="3597212" y="3386030"/>
            <a:ext cx="2068642" cy="553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m:rPr/>
                        <a:rPr lang="en-US" b="1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b="1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94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94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94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499168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Application</a:t>
            </a:r>
            <a:r>
              <a:rPr lang="fr-FR" sz="2600"/>
              <a:t> : the space planarians</a:t>
            </a:r>
            <a:endParaRPr lang="fr-FR" sz="2600"/>
          </a:p>
        </p:txBody>
      </p:sp>
      <p:sp>
        <p:nvSpPr>
          <p:cNvPr id="154539260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9D023E6-4032-FBC3-2657-28237CD6A89C}" type="slidenum">
              <a:rPr lang="en"/>
              <a:t/>
            </a:fld>
            <a:endParaRPr lang="en"/>
          </a:p>
        </p:txBody>
      </p:sp>
      <p:pic>
        <p:nvPicPr>
          <p:cNvPr id="1849638161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7999403" y="315432"/>
            <a:ext cx="831719" cy="644582"/>
          </a:xfrm>
          <a:prstGeom prst="rect">
            <a:avLst/>
          </a:prstGeom>
          <a:noFill/>
        </p:spPr>
      </p:pic>
      <p:pic>
        <p:nvPicPr>
          <p:cNvPr id="7192161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116523" y="1874153"/>
            <a:ext cx="2910951" cy="1615896"/>
          </a:xfrm>
          <a:prstGeom prst="rect">
            <a:avLst/>
          </a:prstGeom>
        </p:spPr>
      </p:pic>
      <p:pic>
        <p:nvPicPr>
          <p:cNvPr id="176286592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8069" y="1927047"/>
            <a:ext cx="2011367" cy="1510110"/>
          </a:xfrm>
          <a:prstGeom prst="rect">
            <a:avLst/>
          </a:prstGeom>
        </p:spPr>
      </p:pic>
      <p:cxnSp>
        <p:nvCxnSpPr>
          <p:cNvPr id="1958725990" name="Straight Arrow Connector 9"/>
          <p:cNvCxnSpPr>
            <a:cxnSpLocks/>
          </p:cNvCxnSpPr>
          <p:nvPr/>
        </p:nvCxnSpPr>
        <p:spPr bwMode="auto">
          <a:xfrm>
            <a:off x="6912259" y="2850797"/>
            <a:ext cx="1224133" cy="0"/>
          </a:xfrm>
          <a:prstGeom prst="straightConnector1">
            <a:avLst/>
          </a:prstGeom>
          <a:ln w="1905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562640" name="Straight Arrow Connector 11"/>
          <p:cNvCxnSpPr>
            <a:cxnSpLocks/>
          </p:cNvCxnSpPr>
          <p:nvPr/>
        </p:nvCxnSpPr>
        <p:spPr bwMode="auto">
          <a:xfrm>
            <a:off x="8136396" y="2850797"/>
            <a:ext cx="360038" cy="0"/>
          </a:xfrm>
          <a:prstGeom prst="straightConnector1">
            <a:avLst/>
          </a:prstGeom>
          <a:ln w="1905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591168" name="Google Shape;87;p14"/>
          <p:cNvSpPr txBox="1"/>
          <p:nvPr/>
        </p:nvSpPr>
        <p:spPr bwMode="auto">
          <a:xfrm>
            <a:off x="7992379" y="2849973"/>
            <a:ext cx="648072" cy="36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599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Font typeface="Montserrat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?</m:t>
                      </m:r>
                    </m:oMath>
                  </m:oMathPara>
                </a14:m>
              </mc:Choice>
              <mc:Fallback/>
            </mc:AlternateContent>
            <a:endParaRPr lang="en-US" sz="140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5032215" name="Google Shape;87;p14"/>
          <p:cNvSpPr txBox="1"/>
          <p:nvPr/>
        </p:nvSpPr>
        <p:spPr bwMode="auto">
          <a:xfrm>
            <a:off x="7200291" y="2858955"/>
            <a:ext cx="648072" cy="36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599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Font typeface="Montserrat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US" sz="1400" i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9992295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881090" y="2180459"/>
            <a:ext cx="1255302" cy="553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864632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What we 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“</a:t>
            </a:r>
            <a:r>
              <a:rPr lang="fr-FR"/>
              <a:t>discovered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”</a:t>
            </a:r>
            <a:endParaRPr lang="fr-FR"/>
          </a:p>
        </p:txBody>
      </p:sp>
      <p:sp>
        <p:nvSpPr>
          <p:cNvPr id="1320898382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3A80013-FDD8-1FC9-EB40-E10CADAA1AC9}" type="slidenum">
              <a:rPr lang="en"/>
              <a:t/>
            </a:fld>
            <a:endParaRPr lang="en"/>
          </a:p>
        </p:txBody>
      </p:sp>
      <p:sp>
        <p:nvSpPr>
          <p:cNvPr id="1051606947" name="Google Shape;120;p18"/>
          <p:cNvSpPr txBox="1"/>
          <p:nvPr/>
        </p:nvSpPr>
        <p:spPr bwMode="auto">
          <a:xfrm flipH="0" flipV="0">
            <a:off x="691198" y="1043933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Making a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statement about a hypothesis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(given the data) requires information on the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probability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of the hypothesis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to seeing the data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51922277" name="Google Shape;120;p18"/>
          <p:cNvSpPr txBox="1"/>
          <p:nvPr/>
        </p:nvSpPr>
        <p:spPr bwMode="auto">
          <a:xfrm flipH="0" flipV="0">
            <a:off x="691198" y="1719673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Both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prior and the data “pull” the posterior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toward their means, proportional to their </a:t>
            </a:r>
            <a:r>
              <a:rPr lang="en-US" sz="14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precision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/>
          </a:p>
        </p:txBody>
      </p:sp>
      <p:sp>
        <p:nvSpPr>
          <p:cNvPr id="597225849" name="Google Shape;120;p18"/>
          <p:cNvSpPr txBox="1"/>
          <p:nvPr/>
        </p:nvSpPr>
        <p:spPr bwMode="auto">
          <a:xfrm flipH="0" flipV="0">
            <a:off x="691198" y="2395413"/>
            <a:ext cx="7714280" cy="92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precision of the posterior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is always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higher than both the precision of the prior and the precision of the likelihood</a:t>
            </a:r>
            <a:b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-US" sz="18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it measures the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amount of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combined information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2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13419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Application</a:t>
            </a:r>
            <a:r>
              <a:rPr lang="fr-FR" sz="2600"/>
              <a:t> : the coin </a:t>
            </a:r>
            <a:r>
              <a:rPr lang="fr-FR" sz="2600"/>
              <a:t>example</a:t>
            </a:r>
            <a:endParaRPr lang="fr-FR" sz="2600"/>
          </a:p>
        </p:txBody>
      </p:sp>
      <p:sp>
        <p:nvSpPr>
          <p:cNvPr id="162144854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5A5298D-FEB0-A8A3-930D-9C5D97CA1AD0}" type="slidenum">
              <a:rPr lang="en"/>
              <a:t/>
            </a:fld>
            <a:endParaRPr lang="en"/>
          </a:p>
        </p:txBody>
      </p:sp>
      <p:pic>
        <p:nvPicPr>
          <p:cNvPr id="137198234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7999403" y="315432"/>
            <a:ext cx="831719" cy="644582"/>
          </a:xfrm>
          <a:prstGeom prst="rect">
            <a:avLst/>
          </a:prstGeom>
          <a:noFill/>
        </p:spPr>
      </p:pic>
      <p:pic>
        <p:nvPicPr>
          <p:cNvPr id="790179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563124" y="2210799"/>
            <a:ext cx="2112997" cy="1023687"/>
          </a:xfrm>
          <a:prstGeom prst="rect">
            <a:avLst/>
          </a:prstGeom>
        </p:spPr>
      </p:pic>
      <p:pic>
        <p:nvPicPr>
          <p:cNvPr id="58152289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325525" y="2151270"/>
            <a:ext cx="1147851" cy="1142748"/>
          </a:xfrm>
          <a:prstGeom prst="rect">
            <a:avLst/>
          </a:prstGeom>
        </p:spPr>
      </p:pic>
      <p:pic>
        <p:nvPicPr>
          <p:cNvPr id="125875132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753820" y="1800156"/>
            <a:ext cx="1485816" cy="1648893"/>
          </a:xfrm>
          <a:prstGeom prst="rect">
            <a:avLst/>
          </a:prstGeom>
        </p:spPr>
      </p:pic>
      <p:sp>
        <p:nvSpPr>
          <p:cNvPr id="133932588" name="Google Shape;120;p18"/>
          <p:cNvSpPr txBox="1"/>
          <p:nvPr/>
        </p:nvSpPr>
        <p:spPr bwMode="auto">
          <a:xfrm flipH="0" flipV="0">
            <a:off x="455474" y="3507825"/>
            <a:ext cx="2887950" cy="8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Scenario A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Standard modern coin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959852607" name="Google Shape;120;p18"/>
          <p:cNvSpPr txBox="1"/>
          <p:nvPr/>
        </p:nvSpPr>
        <p:spPr bwMode="auto">
          <a:xfrm flipH="0" flipV="0">
            <a:off x="3175647" y="3507825"/>
            <a:ext cx="2887950" cy="8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Scenario B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Ancient, irregular coin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418101753" name="Google Shape;120;p18"/>
          <p:cNvSpPr txBox="1"/>
          <p:nvPr/>
        </p:nvSpPr>
        <p:spPr bwMode="auto">
          <a:xfrm flipH="0" flipV="0">
            <a:off x="6052752" y="3507825"/>
            <a:ext cx="2887950" cy="8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Scenario C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Magic show coin</a:t>
            </a:r>
            <a:endParaRPr lang="en-US" sz="12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1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8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7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658003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Recap of frequentist statistics</a:t>
            </a:r>
            <a:endParaRPr lang="fr-FR"/>
          </a:p>
        </p:txBody>
      </p:sp>
      <p:sp>
        <p:nvSpPr>
          <p:cNvPr id="473718440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B4146E4-A19B-9DE9-1F4B-317B208C4200}" type="slidenum">
              <a:rPr lang="en"/>
              <a:t/>
            </a:fld>
            <a:endParaRPr lang="en"/>
          </a:p>
        </p:txBody>
      </p:sp>
      <p:sp>
        <p:nvSpPr>
          <p:cNvPr id="1849141414" name="Google Shape;120;p18"/>
          <p:cNvSpPr txBox="1"/>
          <p:nvPr/>
        </p:nvSpPr>
        <p:spPr bwMode="auto">
          <a:xfrm flipH="0" flipV="0">
            <a:off x="691199" y="1043934"/>
            <a:ext cx="8139924" cy="40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 frequentist statistics,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parameter estimation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relies on maximizing </a:t>
            </a:r>
            <a:r>
              <a:rPr lang="en-US" sz="14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data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likelihood</a:t>
            </a:r>
            <a:endParaRPr sz="1400"/>
          </a:p>
        </p:txBody>
      </p:sp>
      <p:sp>
        <p:nvSpPr>
          <p:cNvPr id="342633771" name="Google Shape;120;p18"/>
          <p:cNvSpPr txBox="1"/>
          <p:nvPr/>
        </p:nvSpPr>
        <p:spPr bwMode="auto">
          <a:xfrm flipH="0" flipV="0">
            <a:off x="691199" y="1448286"/>
            <a:ext cx="8139924" cy="112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 frequentist statistics,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the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interpretation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of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CIs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and </a:t>
            </a:r>
            <a:r>
              <a:rPr lang="en-US" sz="14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-values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is convoluted and counter-intuitive: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they do </a:t>
            </a:r>
            <a:r>
              <a:rPr lang="en-US" sz="1300" b="0" i="0" u="sng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not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state anything about population parameters/hypotheses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Is can only be interpreted in relation to a </a:t>
            </a:r>
            <a:r>
              <a:rPr lang="en-US" sz="13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series of replications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(e.g. meta-analysis)</a:t>
            </a:r>
            <a:endParaRPr lang="en-US"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-values are </a:t>
            </a:r>
            <a:r>
              <a:rPr lang="en-US" sz="1300" b="0" i="0" u="sng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not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absolute measures of evidence</a:t>
            </a:r>
            <a:endParaRPr lang="en-US" sz="1300"/>
          </a:p>
        </p:txBody>
      </p:sp>
      <p:sp>
        <p:nvSpPr>
          <p:cNvPr id="1383961795" name="Google Shape;120;p18"/>
          <p:cNvSpPr txBox="1"/>
          <p:nvPr/>
        </p:nvSpPr>
        <p:spPr bwMode="auto">
          <a:xfrm flipH="0" flipV="0">
            <a:off x="691199" y="2773925"/>
            <a:ext cx="8139924" cy="136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modern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NHST is fundamentally broken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it combines, in an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inconsistent 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way,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two distinct procedures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(Fisher's and the Neyman-Pearson) that had fundamentally different goals and only superficial resemblance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for example, it is used to decide between two hypotheses but it specifies only one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publication system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(favoring p &lt; .05) perpetuates these inconsistencies</a:t>
            </a:r>
            <a:r>
              <a:rPr sz="1300" b="0"/>
              <a:t> and creates downstream issues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988354788" name="Google Shape;120;p18"/>
          <p:cNvSpPr txBox="1"/>
          <p:nvPr/>
        </p:nvSpPr>
        <p:spPr bwMode="auto">
          <a:xfrm flipH="0" flipV="0">
            <a:off x="691199" y="4341427"/>
            <a:ext cx="8139924" cy="65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 statistics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provides inference (CIs and hypothesis testing) with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intuitive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and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straightforward interpretation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63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9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3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190650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The coin </a:t>
            </a:r>
            <a:r>
              <a:rPr lang="fr-FR" sz="2600"/>
              <a:t>example</a:t>
            </a:r>
            <a:r>
              <a:rPr lang="fr-FR" sz="2600"/>
              <a:t>: the </a:t>
            </a:r>
            <a:r>
              <a:rPr lang="fr-FR" sz="2600">
                <a:solidFill>
                  <a:srgbClr val="FF0000"/>
                </a:solidFill>
              </a:rPr>
              <a:t>likelihood</a:t>
            </a:r>
            <a:endParaRPr lang="fr-FR" sz="2600"/>
          </a:p>
        </p:txBody>
      </p:sp>
      <p:sp>
        <p:nvSpPr>
          <p:cNvPr id="7554356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8537B3-CC1B-1227-F8DA-FCA46FD43A00}" type="slidenum">
              <a:rPr lang="en"/>
              <a:t/>
            </a:fld>
            <a:endParaRPr lang="en"/>
          </a:p>
        </p:txBody>
      </p:sp>
      <p:sp>
        <p:nvSpPr>
          <p:cNvPr id="758128806" name="Rectangle 5"/>
          <p:cNvSpPr/>
          <p:nvPr/>
        </p:nvSpPr>
        <p:spPr bwMode="auto">
          <a:xfrm>
            <a:off x="5528392" y="1073106"/>
            <a:ext cx="1707903" cy="4834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2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244362235" name="Rectangle 8"/>
          <p:cNvSpPr/>
          <p:nvPr/>
        </p:nvSpPr>
        <p:spPr bwMode="auto">
          <a:xfrm>
            <a:off x="5528392" y="1787593"/>
            <a:ext cx="1699375" cy="4834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2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2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429316624" name="Text Placeholder 1"/>
          <p:cNvSpPr txBox="1"/>
          <p:nvPr/>
        </p:nvSpPr>
        <p:spPr bwMode="auto">
          <a:xfrm>
            <a:off x="755575" y="2391886"/>
            <a:ext cx="8064895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We model the number of heads coming out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fr-FR" sz="1200" i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</mc:Choice>
              <mc:Fallback/>
            </mc:AlternateContent>
            <a:r>
              <a:rPr lang="en-US" sz="1200">
                <a:solidFill>
                  <a:schemeClr val="accent3"/>
                </a:solidFill>
              </a:rPr>
              <a:t> coin tosses </a:t>
            </a:r>
            <a:r>
              <a:rPr lang="en-US" sz="1200">
                <a:solidFill>
                  <a:schemeClr val="accent3"/>
                </a:solidFill>
              </a:rPr>
              <a:t>as a random variable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i="1">
                          <a:solidFill>
                            <a:schemeClr val="accent3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en-US" sz="1200">
                <a:solidFill>
                  <a:schemeClr val="accent3"/>
                </a:solidFill>
              </a:rPr>
              <a:t> that follows a binomial distribution. </a:t>
            </a:r>
            <a:r>
              <a:rPr lang="fr-FR" sz="1200">
                <a:solidFill>
                  <a:schemeClr val="accent3"/>
                </a:solidFill>
              </a:rPr>
              <a:t>Therefore</a:t>
            </a:r>
            <a:r>
              <a:rPr lang="fr-FR" sz="120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4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denotes the </a:t>
            </a:r>
            <a:r>
              <a:rPr lang="fr-FR" sz="1200">
                <a:solidFill>
                  <a:schemeClr val="accent3"/>
                </a:solidFill>
              </a:rPr>
              <a:t>parameter</a:t>
            </a:r>
            <a:r>
              <a:rPr lang="fr-FR" sz="1200">
                <a:solidFill>
                  <a:schemeClr val="accent3"/>
                </a:solidFill>
              </a:rPr>
              <a:t> of the binomial distribution (the </a:t>
            </a:r>
            <a:r>
              <a:rPr lang="fr-FR" sz="1200" b="1">
                <a:solidFill>
                  <a:schemeClr val="accent3"/>
                </a:solidFill>
              </a:rPr>
              <a:t>probability</a:t>
            </a:r>
            <a:r>
              <a:rPr lang="fr-FR" sz="1200" b="1">
                <a:solidFill>
                  <a:schemeClr val="accent3"/>
                </a:solidFill>
              </a:rPr>
              <a:t> of the coin</a:t>
            </a:r>
            <a:r>
              <a:rPr lang="fr-FR" sz="1200" b="1">
                <a:solidFill>
                  <a:schemeClr val="accent3"/>
                </a:solidFill>
              </a:rPr>
              <a:t> </a:t>
            </a:r>
            <a:r>
              <a:rPr lang="fr-FR" sz="1200" b="1">
                <a:solidFill>
                  <a:schemeClr val="accent3"/>
                </a:solidFill>
              </a:rPr>
              <a:t>to land on </a:t>
            </a:r>
            <a:r>
              <a:rPr lang="fr-FR" sz="1200" b="1">
                <a:solidFill>
                  <a:schemeClr val="accent3"/>
                </a:solidFill>
              </a:rPr>
              <a:t>heads</a:t>
            </a:r>
            <a:r>
              <a:rPr lang="fr-FR" sz="1200">
                <a:solidFill>
                  <a:schemeClr val="accent3"/>
                </a:solidFill>
              </a:rPr>
              <a:t>) and</a:t>
            </a:r>
            <a:r>
              <a:rPr lang="fr-FR" sz="120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6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the </a:t>
            </a:r>
            <a:r>
              <a:rPr lang="fr-FR" sz="1200" b="1">
                <a:solidFill>
                  <a:schemeClr val="accent3"/>
                </a:solidFill>
              </a:rPr>
              <a:t>number</a:t>
            </a:r>
            <a:r>
              <a:rPr lang="fr-FR" sz="1200" b="1">
                <a:solidFill>
                  <a:schemeClr val="accent3"/>
                </a:solidFill>
              </a:rPr>
              <a:t> of </a:t>
            </a:r>
            <a:r>
              <a:rPr lang="fr-FR" sz="1200" b="1">
                <a:solidFill>
                  <a:schemeClr val="accent3"/>
                </a:solidFill>
              </a:rPr>
              <a:t>heads</a:t>
            </a:r>
            <a:r>
              <a:rPr lang="fr-FR" sz="1200" b="1">
                <a:solidFill>
                  <a:schemeClr val="accent3"/>
                </a:solidFill>
              </a:rPr>
              <a:t> out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fr-FR" sz="1200" i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</mc:Choice>
              <mc:Fallback/>
            </mc:AlternateContent>
            <a:r>
              <a:rPr lang="fr-FR" sz="1200" b="1">
                <a:solidFill>
                  <a:schemeClr val="accent3"/>
                </a:solidFill>
              </a:rPr>
              <a:t> coin tosses</a:t>
            </a:r>
            <a:r>
              <a:rPr lang="fr-FR" sz="1200">
                <a:solidFill>
                  <a:schemeClr val="accent3"/>
                </a:solidFill>
              </a:rPr>
              <a:t>.</a:t>
            </a:r>
            <a:endParaRPr/>
          </a:p>
        </p:txBody>
      </p:sp>
      <p:sp>
        <p:nvSpPr>
          <p:cNvPr id="1553710740" name="Text Placeholder 1"/>
          <p:cNvSpPr txBox="1"/>
          <p:nvPr/>
        </p:nvSpPr>
        <p:spPr bwMode="auto">
          <a:xfrm>
            <a:off x="755575" y="1059581"/>
            <a:ext cx="4723606" cy="5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Let’s apply the Bayesian equation for model parameters…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497659912" name="Text Placeholder 1"/>
          <p:cNvSpPr txBox="1"/>
          <p:nvPr/>
        </p:nvSpPr>
        <p:spPr bwMode="auto">
          <a:xfrm>
            <a:off x="755575" y="1771682"/>
            <a:ext cx="4723606" cy="5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…to the specific situation of assessing whether a coin is fair: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2126591746" name="Rectangle 1"/>
          <p:cNvSpPr/>
          <p:nvPr/>
        </p:nvSpPr>
        <p:spPr bwMode="auto">
          <a:xfrm>
            <a:off x="832970" y="3675111"/>
            <a:ext cx="4216090" cy="956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𝑋</m:t>
                      </m:r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 ~ </m:t>
                      </m:r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b="0" i="1">
              <a:solidFill>
                <a:schemeClr val="accent3"/>
              </a:solidFill>
              <a:latin typeface="Cambria Math"/>
            </a:endParaRPr>
          </a:p>
          <a:p>
            <a:pPr>
              <a:defRPr/>
            </a:pPr>
            <a:endParaRPr lang="en-US" b="0" i="1">
              <a:solidFill>
                <a:schemeClr val="accent3"/>
              </a:solidFill>
              <a:latin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⇒</m:t>
                      </m:r>
                      <m:r>
                        <m:rPr/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m:rPr/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pic>
        <p:nvPicPr>
          <p:cNvPr id="192373709" name="Picture 7" descr="Z:\media\truecrypt1\pro\teaching\2020_EcoleDoctorale_Stats\1-01\pmf_binomial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580111" y="3459087"/>
            <a:ext cx="2925767" cy="1300341"/>
          </a:xfrm>
          <a:prstGeom prst="rect">
            <a:avLst/>
          </a:prstGeom>
          <a:noFill/>
        </p:spPr>
      </p:pic>
      <p:sp>
        <p:nvSpPr>
          <p:cNvPr id="1714439755" name="Text Placeholder 1"/>
          <p:cNvSpPr txBox="1"/>
          <p:nvPr/>
        </p:nvSpPr>
        <p:spPr bwMode="auto">
          <a:xfrm>
            <a:off x="5220072" y="4755231"/>
            <a:ext cx="3634627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000" i="1">
                <a:solidFill>
                  <a:schemeClr val="accent3"/>
                </a:solidFill>
              </a:rPr>
              <a:t>probability mass function of a binomial distribution</a:t>
            </a:r>
            <a:endParaRPr lang="fr-FR" sz="1000" i="1">
              <a:solidFill>
                <a:schemeClr val="accent3"/>
              </a:solidFill>
            </a:endParaRPr>
          </a:p>
        </p:txBody>
      </p:sp>
      <p:sp>
        <p:nvSpPr>
          <p:cNvPr id="861258671" name="Rectangle 8"/>
          <p:cNvSpPr/>
          <p:nvPr/>
        </p:nvSpPr>
        <p:spPr bwMode="auto">
          <a:xfrm>
            <a:off x="7086421" y="315432"/>
            <a:ext cx="1759031" cy="53215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4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7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43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59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66002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The coin </a:t>
            </a:r>
            <a:r>
              <a:rPr lang="fr-FR" sz="2600"/>
              <a:t>example</a:t>
            </a:r>
            <a:r>
              <a:rPr lang="fr-FR" sz="2600"/>
              <a:t>: </a:t>
            </a:r>
            <a:r>
              <a:rPr lang="fr-FR" sz="2600"/>
              <a:t>the </a:t>
            </a:r>
            <a:r>
              <a:rPr lang="fr-FR" sz="2600">
                <a:solidFill>
                  <a:srgbClr val="00B0F0"/>
                </a:solidFill>
              </a:rPr>
              <a:t>prior</a:t>
            </a:r>
            <a:endParaRPr lang="fr-FR" sz="2600"/>
          </a:p>
        </p:txBody>
      </p:sp>
      <p:sp>
        <p:nvSpPr>
          <p:cNvPr id="166942321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EB647BD-50E4-3AE3-4863-3274C68A23C4}" type="slidenum">
              <a:rPr lang="en"/>
              <a:t/>
            </a:fld>
            <a:endParaRPr lang="en"/>
          </a:p>
        </p:txBody>
      </p:sp>
      <p:sp>
        <p:nvSpPr>
          <p:cNvPr id="934811897" name="Rectangle 8"/>
          <p:cNvSpPr/>
          <p:nvPr/>
        </p:nvSpPr>
        <p:spPr bwMode="auto">
          <a:xfrm>
            <a:off x="7086421" y="315432"/>
            <a:ext cx="1759031" cy="53215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4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776313488" name="Text Placeholder 1"/>
          <p:cNvSpPr txBox="1"/>
          <p:nvPr/>
        </p:nvSpPr>
        <p:spPr bwMode="auto">
          <a:xfrm>
            <a:off x="755575" y="1203597"/>
            <a:ext cx="51845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The model parameter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2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unknown</a:t>
            </a:r>
            <a:r>
              <a:rPr lang="fr-FR" sz="1200">
                <a:solidFill>
                  <a:schemeClr val="accent3"/>
                </a:solidFill>
              </a:rPr>
              <a:t>. In the </a:t>
            </a:r>
            <a:r>
              <a:rPr lang="fr-FR" sz="1200">
                <a:solidFill>
                  <a:schemeClr val="accent3"/>
                </a:solidFill>
              </a:rPr>
              <a:t>Bayesian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paradigm</a:t>
            </a:r>
            <a:r>
              <a:rPr lang="fr-FR" sz="1200">
                <a:solidFill>
                  <a:schemeClr val="accent3"/>
                </a:solidFill>
              </a:rPr>
              <a:t>, </a:t>
            </a:r>
            <a:r>
              <a:rPr lang="fr-FR" sz="1200">
                <a:solidFill>
                  <a:schemeClr val="accent3"/>
                </a:solidFill>
              </a:rPr>
              <a:t>it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also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modeled</a:t>
            </a:r>
            <a:r>
              <a:rPr lang="fr-FR" sz="1200">
                <a:solidFill>
                  <a:schemeClr val="accent3"/>
                </a:solidFill>
              </a:rPr>
              <a:t> as a </a:t>
            </a:r>
            <a:r>
              <a:rPr lang="fr-FR" sz="1200">
                <a:solidFill>
                  <a:schemeClr val="accent3"/>
                </a:solidFill>
              </a:rPr>
              <a:t>random</a:t>
            </a:r>
            <a:r>
              <a:rPr lang="fr-FR" sz="1200">
                <a:solidFill>
                  <a:schemeClr val="accent3"/>
                </a:solidFill>
              </a:rPr>
              <a:t> variable.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2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a </a:t>
            </a:r>
            <a:r>
              <a:rPr lang="fr-FR" sz="1200">
                <a:solidFill>
                  <a:schemeClr val="accent3"/>
                </a:solidFill>
              </a:rPr>
              <a:t>continuous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quantity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between</a:t>
            </a:r>
            <a:r>
              <a:rPr lang="fr-FR" sz="1200">
                <a:solidFill>
                  <a:schemeClr val="accent3"/>
                </a:solidFill>
              </a:rPr>
              <a:t> 0 and 1. </a:t>
            </a:r>
            <a:r>
              <a:rPr lang="fr-FR" sz="1200">
                <a:solidFill>
                  <a:schemeClr val="accent3"/>
                </a:solidFill>
              </a:rPr>
              <a:t>The Beta distribution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well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suited</a:t>
            </a:r>
            <a:r>
              <a:rPr lang="fr-FR" sz="1200">
                <a:solidFill>
                  <a:schemeClr val="accent3"/>
                </a:solidFill>
              </a:rPr>
              <a:t> to model </a:t>
            </a:r>
            <a:r>
              <a:rPr lang="fr-FR" sz="1200">
                <a:solidFill>
                  <a:schemeClr val="accent3"/>
                </a:solidFill>
              </a:rPr>
              <a:t>this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kind</a:t>
            </a:r>
            <a:r>
              <a:rPr lang="fr-FR" sz="1200">
                <a:solidFill>
                  <a:schemeClr val="accent3"/>
                </a:solidFill>
              </a:rPr>
              <a:t> of variable:</a:t>
            </a:r>
            <a:endParaRPr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166145455" name="Rectangle 1"/>
          <p:cNvSpPr/>
          <p:nvPr/>
        </p:nvSpPr>
        <p:spPr bwMode="auto">
          <a:xfrm>
            <a:off x="1907703" y="2499741"/>
            <a:ext cx="2314863" cy="1004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eta</m:t>
                      </m:r>
                    </m:oMath>
                  </m:oMathPara>
                </a14:m>
              </mc:Choice>
              <mc:Fallback/>
            </mc:AlternateContent>
            <a:endParaRPr lang="en-US" b="0" i="1">
              <a:solidFill>
                <a:schemeClr val="tx1">
                  <a:lumMod val="50000"/>
                </a:schemeClr>
              </a:solidFill>
              <a:latin typeface="Cambria Math"/>
            </a:endParaRPr>
          </a:p>
          <a:p>
            <a:pPr>
              <a:defRPr/>
            </a:pPr>
            <a:endParaRPr lang="en-US" b="0" i="1">
              <a:solidFill>
                <a:schemeClr val="tx1">
                  <a:lumMod val="50000"/>
                </a:schemeClr>
              </a:solidFill>
              <a:latin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⇒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𝑝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 m:val="on"/>
                            </m:rPr>
                            <a:rPr lang="fr-FR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pic>
        <p:nvPicPr>
          <p:cNvPr id="1438268442" name="Picture 4" descr="Z:\media\truecrypt1\pro\teaching\2020_EcoleDoctorale_Stats\1-02\pdf_beta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868143" y="2174537"/>
            <a:ext cx="2926783" cy="2341427"/>
          </a:xfrm>
          <a:prstGeom prst="rect">
            <a:avLst/>
          </a:prstGeom>
          <a:noFill/>
        </p:spPr>
      </p:pic>
      <p:sp>
        <p:nvSpPr>
          <p:cNvPr id="254122489" name="Text Placeholder 1"/>
          <p:cNvSpPr txBox="1"/>
          <p:nvPr/>
        </p:nvSpPr>
        <p:spPr bwMode="auto">
          <a:xfrm>
            <a:off x="6159281" y="4531698"/>
            <a:ext cx="2626515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000" i="1">
                <a:solidFill>
                  <a:schemeClr val="accent3"/>
                </a:solidFill>
              </a:rPr>
              <a:t>probability density functions of various Beta distributions</a:t>
            </a:r>
            <a:endParaRPr lang="fr-FR" sz="1000" i="1">
              <a:solidFill>
                <a:schemeClr val="accent3"/>
              </a:solidFill>
            </a:endParaRPr>
          </a:p>
        </p:txBody>
      </p:sp>
      <p:sp>
        <p:nvSpPr>
          <p:cNvPr id="1819752425" name="Text Placeholder 1"/>
          <p:cNvSpPr txBox="1"/>
          <p:nvPr/>
        </p:nvSpPr>
        <p:spPr bwMode="auto">
          <a:xfrm>
            <a:off x="755575" y="3651869"/>
            <a:ext cx="5184576" cy="105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  <a:ea typeface="Cambria Math"/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/>
                        <a:rPr lang="en-US" sz="14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US" sz="1200">
                <a:solidFill>
                  <a:schemeClr val="accent3"/>
                </a:solidFill>
                <a:ea typeface="Cambria Math"/>
              </a:rPr>
              <a:t>is the Beta </a:t>
            </a:r>
            <a:r>
              <a:rPr lang="en-US" sz="1200" i="1">
                <a:solidFill>
                  <a:schemeClr val="accent3"/>
                </a:solidFill>
                <a:ea typeface="Cambria Math"/>
              </a:rPr>
              <a:t>function</a:t>
            </a:r>
            <a:r>
              <a:rPr lang="en-US" sz="1200">
                <a:solidFill>
                  <a:schemeClr val="accent3"/>
                </a:solidFill>
                <a:ea typeface="Cambria Math"/>
              </a:rPr>
              <a:t>.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  <a:ea typeface="Cambria Math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are parameters of the </a:t>
            </a:r>
            <a:r>
              <a:rPr lang="en-US" sz="1200" b="0" i="1">
                <a:solidFill>
                  <a:schemeClr val="accent3"/>
                </a:solidFill>
              </a:rPr>
              <a:t>prior</a:t>
            </a:r>
            <a:r>
              <a:rPr lang="en-US" sz="1200" b="0">
                <a:solidFill>
                  <a:schemeClr val="accent3"/>
                </a:solidFill>
              </a:rPr>
              <a:t> Beta distribution, and are called </a:t>
            </a:r>
            <a:r>
              <a:rPr lang="en-US" sz="1200" b="1">
                <a:solidFill>
                  <a:schemeClr val="accent1"/>
                </a:solidFill>
              </a:rPr>
              <a:t>hyperparameters</a:t>
            </a:r>
            <a:r>
              <a:rPr lang="en-US" sz="1200" b="0">
                <a:solidFill>
                  <a:schemeClr val="accent1"/>
                </a:solidFill>
              </a:rPr>
              <a:t> t</a:t>
            </a:r>
            <a:r>
              <a:rPr lang="en-US" sz="1200" b="0">
                <a:solidFill>
                  <a:schemeClr val="accent3"/>
                </a:solidFill>
              </a:rPr>
              <a:t>o avoid the confusion with parameters of the </a:t>
            </a:r>
            <a:r>
              <a:rPr lang="en-US" sz="1200" b="0" i="1">
                <a:solidFill>
                  <a:schemeClr val="accent3"/>
                </a:solidFill>
              </a:rPr>
              <a:t>samp</a:t>
            </a:r>
            <a:r>
              <a:rPr lang="fr-FR" sz="1200" i="1">
                <a:solidFill>
                  <a:schemeClr val="accent3"/>
                </a:solidFill>
              </a:rPr>
              <a:t>ling</a:t>
            </a:r>
            <a:r>
              <a:rPr lang="fr-FR" sz="1200" i="1">
                <a:solidFill>
                  <a:schemeClr val="accent3"/>
                </a:solidFill>
              </a:rPr>
              <a:t> model</a:t>
            </a:r>
            <a:r>
              <a:rPr lang="fr-FR" sz="1200">
                <a:solidFill>
                  <a:schemeClr val="accent3"/>
                </a:solidFill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6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2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75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36585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fr-FR" sz="2600"/>
              <a:t>The coin </a:t>
            </a:r>
            <a:r>
              <a:rPr lang="fr-FR" sz="2600"/>
              <a:t>example</a:t>
            </a:r>
            <a:r>
              <a:rPr lang="fr-FR" sz="2600"/>
              <a:t>: </a:t>
            </a:r>
            <a:r>
              <a:rPr lang="fr-FR" sz="2600"/>
              <a:t>the </a:t>
            </a:r>
            <a:r>
              <a:rPr lang="fr-FR" sz="2600" b="1" i="0" u="none" strike="noStrike" cap="none" spc="0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posterior</a:t>
            </a:r>
            <a:endParaRPr lang="fr-FR" sz="2600"/>
          </a:p>
        </p:txBody>
      </p:sp>
      <p:sp>
        <p:nvSpPr>
          <p:cNvPr id="7263858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D82985C-ADBF-732F-89FF-372DD54C20B0}" type="slidenum">
              <a:rPr lang="en"/>
              <a:t/>
            </a:fld>
            <a:endParaRPr lang="en"/>
          </a:p>
        </p:txBody>
      </p:sp>
      <p:sp>
        <p:nvSpPr>
          <p:cNvPr id="1782486091" name="Text Placeholder 1"/>
          <p:cNvSpPr txBox="1"/>
          <p:nvPr/>
        </p:nvSpPr>
        <p:spPr bwMode="auto">
          <a:xfrm>
            <a:off x="755575" y="1851669"/>
            <a:ext cx="7920879" cy="79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Combining everything, and after some (omitted) </a:t>
            </a:r>
            <a:r>
              <a:rPr lang="en-US" sz="1200" b="0">
                <a:solidFill>
                  <a:schemeClr val="accent3"/>
                </a:solidFill>
              </a:rPr>
              <a:t>maths</a:t>
            </a:r>
            <a:r>
              <a:rPr lang="en-US" sz="1200" b="0">
                <a:solidFill>
                  <a:schemeClr val="accent3"/>
                </a:solidFill>
              </a:rPr>
              <a:t>, we finally obtain a mathematical expression for the </a:t>
            </a:r>
            <a:r>
              <a:rPr lang="en-US" sz="1200">
                <a:solidFill>
                  <a:srgbClr val="00B050"/>
                </a:solidFill>
              </a:rPr>
              <a:t>posterior distribution</a:t>
            </a:r>
            <a:r>
              <a:rPr lang="en-US" sz="1200" b="0">
                <a:solidFill>
                  <a:schemeClr val="accent3"/>
                </a:solidFill>
              </a:rPr>
              <a:t>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520129117" name="Rectangle 12"/>
          <p:cNvSpPr/>
          <p:nvPr/>
        </p:nvSpPr>
        <p:spPr bwMode="auto">
          <a:xfrm>
            <a:off x="3079829" y="2571750"/>
            <a:ext cx="3272370" cy="573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−1+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nor m:val="on"/>
                            </m:rPr>
                            <a:rPr lang="fr-FR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54338522" name="Text Placeholder 1"/>
          <p:cNvSpPr txBox="1"/>
          <p:nvPr/>
        </p:nvSpPr>
        <p:spPr bwMode="auto">
          <a:xfrm>
            <a:off x="755575" y="3459353"/>
            <a:ext cx="5616623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Which is the equation of a Beta distribution too, just like the prior!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825638804" name="Rectangle 19"/>
          <p:cNvSpPr/>
          <p:nvPr/>
        </p:nvSpPr>
        <p:spPr bwMode="auto">
          <a:xfrm>
            <a:off x="3235608" y="4059984"/>
            <a:ext cx="2602420" cy="3356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𝑞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|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𝑘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𝑛</m:t>
                      </m:r>
                      <m:r>
                        <m:rPr/>
                        <a:rPr lang="en-US" sz="1600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Beta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 </m:t>
                          </m:r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6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pic>
        <p:nvPicPr>
          <p:cNvPr id="365487268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985387" y="3792494"/>
            <a:ext cx="1119335" cy="867485"/>
          </a:xfrm>
          <a:prstGeom prst="rect">
            <a:avLst/>
          </a:prstGeom>
          <a:noFill/>
        </p:spPr>
      </p:pic>
      <p:sp>
        <p:nvSpPr>
          <p:cNvPr id="555427400" name="Text Placeholder 1"/>
          <p:cNvSpPr txBox="1"/>
          <p:nvPr/>
        </p:nvSpPr>
        <p:spPr bwMode="auto">
          <a:xfrm flipH="0" flipV="0">
            <a:off x="755575" y="1310099"/>
            <a:ext cx="5112567" cy="36314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ctr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The denominator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𝑘</m:t>
                      </m:r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can be calculated using </a:t>
            </a:r>
            <a:r>
              <a:rPr lang="en-US" sz="1200" b="1">
                <a:solidFill>
                  <a:schemeClr val="accent3"/>
                </a:solidFill>
              </a:rPr>
              <a:t>marginalization</a:t>
            </a:r>
            <a:r>
              <a:rPr lang="en-US" sz="1200" b="0">
                <a:solidFill>
                  <a:schemeClr val="accent3"/>
                </a:solidFill>
              </a:rPr>
              <a:t>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857590663" name="Rectangle 9"/>
          <p:cNvSpPr/>
          <p:nvPr/>
        </p:nvSpPr>
        <p:spPr bwMode="auto">
          <a:xfrm>
            <a:off x="5724127" y="1096354"/>
            <a:ext cx="3063209" cy="576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grow m:val="off"/>
                          <m:ctrl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m:rPr/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𝑑𝑞</m:t>
                          </m:r>
                        </m:e>
                      </m:nary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sp>
        <p:nvSpPr>
          <p:cNvPr id="2083958969" name="Rectangle 8"/>
          <p:cNvSpPr/>
          <p:nvPr/>
        </p:nvSpPr>
        <p:spPr bwMode="auto">
          <a:xfrm>
            <a:off x="7086421" y="315432"/>
            <a:ext cx="1759031" cy="53215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4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12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63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48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45419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What we 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“</a:t>
            </a:r>
            <a:r>
              <a:rPr lang="fr-FR"/>
              <a:t>discovered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”</a:t>
            </a:r>
            <a:endParaRPr lang="fr-FR"/>
          </a:p>
        </p:txBody>
      </p:sp>
      <p:sp>
        <p:nvSpPr>
          <p:cNvPr id="132081619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5A46D5A-061D-3017-5F98-6C2F3B4CE384}" type="slidenum">
              <a:rPr lang="en"/>
              <a:t/>
            </a:fld>
            <a:endParaRPr lang="en"/>
          </a:p>
        </p:txBody>
      </p:sp>
      <p:sp>
        <p:nvSpPr>
          <p:cNvPr id="1432178334" name="Google Shape;120;p18"/>
          <p:cNvSpPr txBox="1"/>
          <p:nvPr/>
        </p:nvSpPr>
        <p:spPr bwMode="auto">
          <a:xfrm flipH="0" flipV="0">
            <a:off x="691198" y="1139184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Making a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statement about a hypothesis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(given the data) requires information on the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probability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of the hypothesis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to seeing the data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336843090" name="Google Shape;120;p18"/>
          <p:cNvSpPr txBox="1"/>
          <p:nvPr/>
        </p:nvSpPr>
        <p:spPr bwMode="auto">
          <a:xfrm flipH="0" flipV="0">
            <a:off x="691198" y="1814923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Both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the prior and the data “pull” the posterior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toward their means, proportional to their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precision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852681783" name="Google Shape;120;p18"/>
          <p:cNvSpPr txBox="1"/>
          <p:nvPr/>
        </p:nvSpPr>
        <p:spPr bwMode="auto">
          <a:xfrm flipH="0" flipV="0">
            <a:off x="691198" y="2490663"/>
            <a:ext cx="7714280" cy="92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precision of the posterior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is always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higher than both the precision of the prior and the precision of the likelihood</a:t>
            </a:r>
            <a:b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</a:br>
            <a:r>
              <a:rPr lang="en-US" sz="18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it measures the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amount of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combined information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289420089" name="Google Shape;120;p18"/>
          <p:cNvSpPr txBox="1"/>
          <p:nvPr/>
        </p:nvSpPr>
        <p:spPr bwMode="auto">
          <a:xfrm flipH="0" flipV="0">
            <a:off x="691198" y="3415123"/>
            <a:ext cx="771428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Well-chosen distributions make the calculation of the posterior easy</a:t>
            </a:r>
            <a:b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</a:b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Given a model of how the data is generated (the likelihood function), a </a:t>
            </a:r>
            <a:r>
              <a:rPr lang="en-US" sz="14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conjugate distribution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can be chosen for the prior, so that the posterior will have the same distribution as the prior (see other examples on </a:t>
            </a:r>
            <a:r>
              <a:rPr lang="en-US" sz="1400" b="0" i="0" u="sng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  <a:hlinkClick r:id="rId3" tooltip="Table of conjugate distributions"/>
              </a:rPr>
              <a:t>Wikipedia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)</a:t>
            </a:r>
            <a:b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otherwise, 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numerical simulations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(see parts 3 and 4 of this course)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68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864023" name="Title 4"/>
          <p:cNvSpPr>
            <a:spLocks noGrp="1"/>
          </p:cNvSpPr>
          <p:nvPr>
            <p:ph type="title"/>
          </p:nvPr>
        </p:nvSpPr>
        <p:spPr bwMode="auto">
          <a:xfrm flipH="0" flipV="0">
            <a:off x="691199" y="-169066"/>
            <a:ext cx="8139924" cy="968999"/>
          </a:xfrm>
        </p:spPr>
        <p:txBody>
          <a:bodyPr/>
          <a:lstStyle/>
          <a:p>
            <a:pPr>
              <a:defRPr/>
            </a:pPr>
            <a:r>
              <a:rPr lang="fr-FR" sz="2600"/>
              <a:t>Surprising combinations of prior &amp; likelihood</a:t>
            </a:r>
            <a:endParaRPr sz="2600"/>
          </a:p>
        </p:txBody>
      </p:sp>
      <p:sp>
        <p:nvSpPr>
          <p:cNvPr id="79024891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2C2A010-C5B8-B658-B9E0-41F8887BE6DF}" type="slidenum">
              <a:rPr lang="en"/>
              <a:t/>
            </a:fld>
            <a:endParaRPr lang="en"/>
          </a:p>
        </p:txBody>
      </p:sp>
      <p:pic>
        <p:nvPicPr>
          <p:cNvPr id="4862621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6874" y="1316557"/>
            <a:ext cx="3596374" cy="3596374"/>
          </a:xfrm>
          <a:prstGeom prst="rect">
            <a:avLst/>
          </a:prstGeom>
        </p:spPr>
      </p:pic>
      <p:sp>
        <p:nvSpPr>
          <p:cNvPr id="1234182373" name="Google Shape;120;p18"/>
          <p:cNvSpPr txBox="1"/>
          <p:nvPr/>
        </p:nvSpPr>
        <p:spPr bwMode="auto">
          <a:xfrm flipH="0" flipV="0">
            <a:off x="4682286" y="1316557"/>
            <a:ext cx="3874488" cy="177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When one distribution is more heavy-tailed than the other (e.g. a t-distribution and a Gaussian), the heavy-tailed one “gives way” to the other in the posterior.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defRPr/>
            </a:pP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defRPr/>
            </a:pP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But when both are heavy-tailed and far apart, a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strange posterior can arise!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792313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6"/>
            <a:ext cx="7985255" cy="968999"/>
          </a:xfrm>
        </p:spPr>
        <p:txBody>
          <a:bodyPr/>
          <a:lstStyle/>
          <a:p>
            <a:pPr>
              <a:defRPr/>
            </a:pPr>
            <a:r>
              <a:rPr lang="fr-FR" sz="2600"/>
              <a:t>The central </a:t>
            </a:r>
            <a:r>
              <a:rPr lang="fr-FR" sz="2600"/>
              <a:t>role</a:t>
            </a:r>
            <a:r>
              <a:rPr lang="fr-FR" sz="2600"/>
              <a:t> of the </a:t>
            </a:r>
            <a:r>
              <a:rPr lang="fr-FR" sz="2600"/>
              <a:t>posterior</a:t>
            </a:r>
            <a:r>
              <a:rPr lang="fr-FR" sz="2600"/>
              <a:t> distribution</a:t>
            </a:r>
            <a:endParaRPr lang="fr-FR" sz="2600"/>
          </a:p>
        </p:txBody>
      </p:sp>
      <p:sp>
        <p:nvSpPr>
          <p:cNvPr id="1355038860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FD47966-56AC-788E-A428-6B574B32B9AB}" type="slidenum">
              <a:rPr lang="en"/>
              <a:t/>
            </a:fld>
            <a:endParaRPr lang="en"/>
          </a:p>
        </p:txBody>
      </p:sp>
      <p:sp>
        <p:nvSpPr>
          <p:cNvPr id="1728311748" name="Text Placeholder 1"/>
          <p:cNvSpPr txBox="1"/>
          <p:nvPr/>
        </p:nvSpPr>
        <p:spPr bwMode="auto">
          <a:xfrm>
            <a:off x="683568" y="1250082"/>
            <a:ext cx="7776864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In </a:t>
            </a:r>
            <a:r>
              <a:rPr lang="fr-FR" sz="1300" b="1">
                <a:solidFill>
                  <a:schemeClr val="accent3"/>
                </a:solidFill>
              </a:rPr>
              <a:t>Bayesian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statistics</a:t>
            </a:r>
            <a:r>
              <a:rPr lang="fr-FR" sz="1300" b="1">
                <a:solidFill>
                  <a:schemeClr val="accent3"/>
                </a:solidFill>
              </a:rPr>
              <a:t>, all </a:t>
            </a:r>
            <a:r>
              <a:rPr lang="fr-FR" sz="1300" b="1">
                <a:solidFill>
                  <a:schemeClr val="accent3"/>
                </a:solidFill>
              </a:rPr>
              <a:t>results</a:t>
            </a:r>
            <a:r>
              <a:rPr lang="fr-FR" sz="1300" b="1">
                <a:solidFill>
                  <a:schemeClr val="accent3"/>
                </a:solidFill>
              </a:rPr>
              <a:t> are </a:t>
            </a:r>
            <a:r>
              <a:rPr lang="fr-FR" sz="1300" b="1">
                <a:solidFill>
                  <a:schemeClr val="accent3"/>
                </a:solidFill>
              </a:rPr>
              <a:t>derived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from</a:t>
            </a:r>
            <a:r>
              <a:rPr lang="fr-FR" sz="1300" b="1">
                <a:solidFill>
                  <a:schemeClr val="accent3"/>
                </a:solidFill>
              </a:rPr>
              <a:t> the </a:t>
            </a:r>
            <a:r>
              <a:rPr lang="fr-FR" sz="1300" b="1">
                <a:solidFill>
                  <a:schemeClr val="accent3"/>
                </a:solidFill>
              </a:rPr>
              <a:t>posterior</a:t>
            </a:r>
            <a:r>
              <a:rPr lang="fr-FR" sz="1300" b="1">
                <a:solidFill>
                  <a:schemeClr val="accent3"/>
                </a:solidFill>
              </a:rPr>
              <a:t> distribution</a:t>
            </a:r>
            <a:endParaRPr sz="1300" b="1">
              <a:solidFill>
                <a:srgbClr val="FF0000"/>
              </a:solidFill>
            </a:endParaRPr>
          </a:p>
        </p:txBody>
      </p:sp>
      <p:sp>
        <p:nvSpPr>
          <p:cNvPr id="1255534229" name="Text Placeholder 1"/>
          <p:cNvSpPr txBox="1"/>
          <p:nvPr/>
        </p:nvSpPr>
        <p:spPr bwMode="auto">
          <a:xfrm flipH="0" flipV="0">
            <a:off x="3160350" y="1957799"/>
            <a:ext cx="2823299" cy="6139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posterior</a:t>
            </a: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 distribution</a:t>
            </a:r>
            <a:endParaRPr sz="1600" b="1">
              <a:solidFill>
                <a:srgbClr val="00B050"/>
              </a:solidFill>
              <a:latin typeface="Montserrat"/>
              <a:cs typeface="Montserrat"/>
            </a:endParaRPr>
          </a:p>
        </p:txBody>
      </p:sp>
      <p:sp>
        <p:nvSpPr>
          <p:cNvPr id="287904112" name="Text Placeholder 1"/>
          <p:cNvSpPr txBox="1"/>
          <p:nvPr/>
        </p:nvSpPr>
        <p:spPr bwMode="auto">
          <a:xfrm>
            <a:off x="611558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46552634" name="Text Placeholder 1"/>
          <p:cNvSpPr txBox="1"/>
          <p:nvPr/>
        </p:nvSpPr>
        <p:spPr bwMode="auto">
          <a:xfrm>
            <a:off x="2675788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HDI, ETI</a:t>
            </a:r>
            <a:endParaRPr/>
          </a:p>
        </p:txBody>
      </p:sp>
      <p:sp>
        <p:nvSpPr>
          <p:cNvPr id="316532193" name="Text Placeholder 1"/>
          <p:cNvSpPr txBox="1"/>
          <p:nvPr/>
        </p:nvSpPr>
        <p:spPr bwMode="auto">
          <a:xfrm>
            <a:off x="4740017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hypothesis</a:t>
            </a:r>
            <a:r>
              <a:rPr lang="fr-FR" sz="1300" b="1">
                <a:solidFill>
                  <a:schemeClr val="accent6"/>
                </a:solidFill>
              </a:rPr>
              <a:t> </a:t>
            </a:r>
            <a:r>
              <a:rPr lang="fr-FR" sz="1300" b="1">
                <a:solidFill>
                  <a:schemeClr val="accent6"/>
                </a:solidFill>
              </a:rPr>
              <a:t>testing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Bayes factor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13201067" name="Text Placeholder 1"/>
          <p:cNvSpPr txBox="1"/>
          <p:nvPr/>
        </p:nvSpPr>
        <p:spPr bwMode="auto">
          <a:xfrm>
            <a:off x="6804247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prediction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p</a:t>
            </a:r>
            <a:r>
              <a:rPr lang="fr-FR" sz="1100" i="1">
                <a:solidFill>
                  <a:schemeClr val="accent6"/>
                </a:solidFill>
              </a:rPr>
              <a:t>osterior</a:t>
            </a:r>
            <a:r>
              <a:rPr lang="fr-FR" sz="1100" i="1">
                <a:solidFill>
                  <a:schemeClr val="accent6"/>
                </a:solidFill>
              </a:rPr>
              <a:t> </a:t>
            </a:r>
            <a:r>
              <a:rPr lang="fr-FR" sz="1100" i="1">
                <a:solidFill>
                  <a:schemeClr val="accent6"/>
                </a:solidFill>
              </a:rPr>
              <a:t>predictive</a:t>
            </a:r>
            <a:r>
              <a:rPr lang="fr-FR" sz="1100" i="1">
                <a:solidFill>
                  <a:schemeClr val="accent6"/>
                </a:solidFill>
              </a:rPr>
              <a:t> distribution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279054164" name="Straight Arrow Connector 2"/>
          <p:cNvCxnSpPr>
            <a:cxnSpLocks/>
          </p:cNvCxnSpPr>
          <p:nvPr/>
        </p:nvCxnSpPr>
        <p:spPr bwMode="auto">
          <a:xfrm flipH="1">
            <a:off x="2411559" y="2571750"/>
            <a:ext cx="1080319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420054" name="Straight Arrow Connector 15"/>
          <p:cNvCxnSpPr>
            <a:cxnSpLocks/>
          </p:cNvCxnSpPr>
          <p:nvPr/>
        </p:nvCxnSpPr>
        <p:spPr bwMode="auto">
          <a:xfrm>
            <a:off x="5652120" y="2571750"/>
            <a:ext cx="1152126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416576" name="Straight Arrow Connector 18"/>
          <p:cNvCxnSpPr>
            <a:cxnSpLocks/>
            <a:endCxn id="316532193" idx="0"/>
          </p:cNvCxnSpPr>
          <p:nvPr/>
        </p:nvCxnSpPr>
        <p:spPr bwMode="auto">
          <a:xfrm>
            <a:off x="5076055" y="2571750"/>
            <a:ext cx="563961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621167" name="Straight Arrow Connector 20"/>
          <p:cNvCxnSpPr>
            <a:cxnSpLocks/>
            <a:endCxn id="46552634" idx="0"/>
          </p:cNvCxnSpPr>
          <p:nvPr/>
        </p:nvCxnSpPr>
        <p:spPr bwMode="auto">
          <a:xfrm flipH="1">
            <a:off x="3575788" y="2571750"/>
            <a:ext cx="492154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5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2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41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2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42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16644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Point and </a:t>
            </a:r>
            <a:r>
              <a:rPr lang="fr-FR" sz="2600"/>
              <a:t>interval</a:t>
            </a:r>
            <a:r>
              <a:rPr lang="fr-FR" sz="2600"/>
              <a:t> </a:t>
            </a:r>
            <a:r>
              <a:rPr lang="fr-FR" sz="2600"/>
              <a:t>estimates</a:t>
            </a:r>
            <a:endParaRPr lang="fr-FR" sz="2600"/>
          </a:p>
        </p:txBody>
      </p:sp>
      <p:sp>
        <p:nvSpPr>
          <p:cNvPr id="153656972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5F59456-A363-9ECE-80CF-2527E8FDDFB1}" type="slidenum">
              <a:rPr lang="en"/>
              <a:t/>
            </a:fld>
            <a:endParaRPr lang="en"/>
          </a:p>
        </p:txBody>
      </p:sp>
      <p:pic>
        <p:nvPicPr>
          <p:cNvPr id="941424168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350475" y="4213683"/>
            <a:ext cx="784455" cy="607952"/>
          </a:xfrm>
          <a:prstGeom prst="rect">
            <a:avLst/>
          </a:prstGeom>
          <a:noFill/>
        </p:spPr>
      </p:pic>
      <p:sp>
        <p:nvSpPr>
          <p:cNvPr id="90061763" name="Google Shape;128;p19"/>
          <p:cNvSpPr txBox="1"/>
          <p:nvPr/>
        </p:nvSpPr>
        <p:spPr bwMode="auto">
          <a:xfrm>
            <a:off x="2764167" y="1061883"/>
            <a:ext cx="4040079" cy="645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bayestestR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package in the 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easystats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 ecosystem</a:t>
            </a:r>
            <a:endParaRPr/>
          </a:p>
          <a:p>
            <a:pPr algn="ctr">
              <a:lnSpc>
                <a:spcPct val="150000"/>
              </a:lnSpc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easystats.github.io/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bayestestR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/</a:t>
            </a:r>
            <a:endParaRPr lang="en-US" sz="10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400682356" name="Text Placeholder 1"/>
          <p:cNvSpPr txBox="1"/>
          <p:nvPr/>
        </p:nvSpPr>
        <p:spPr bwMode="auto">
          <a:xfrm>
            <a:off x="3038040" y="2211709"/>
            <a:ext cx="1656383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1119091203" name="Text Placeholder 1"/>
          <p:cNvSpPr txBox="1"/>
          <p:nvPr/>
        </p:nvSpPr>
        <p:spPr bwMode="auto">
          <a:xfrm>
            <a:off x="4838439" y="2211709"/>
            <a:ext cx="1728191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</a:t>
            </a:r>
            <a:r>
              <a:rPr lang="fr-FR" sz="1100" i="1">
                <a:solidFill>
                  <a:schemeClr val="accent3"/>
                </a:solidFill>
              </a:rPr>
              <a:t>, (ETI)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635297600" name="Google Shape;128;p19"/>
          <p:cNvSpPr txBox="1"/>
          <p:nvPr/>
        </p:nvSpPr>
        <p:spPr bwMode="auto">
          <a:xfrm>
            <a:off x="3037743" y="3147813"/>
            <a:ext cx="1649543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oint_estimate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509141086" name="Google Shape;128;p19"/>
          <p:cNvSpPr txBox="1"/>
          <p:nvPr/>
        </p:nvSpPr>
        <p:spPr bwMode="auto">
          <a:xfrm>
            <a:off x="4838791" y="3147813"/>
            <a:ext cx="1727838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hdi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26893549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418603" y="4213683"/>
            <a:ext cx="784455" cy="607952"/>
          </a:xfrm>
          <a:prstGeom prst="rect">
            <a:avLst/>
          </a:prstGeom>
          <a:noFill/>
        </p:spPr>
      </p:pic>
      <p:pic>
        <p:nvPicPr>
          <p:cNvPr id="1222954061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87442" y="2213787"/>
            <a:ext cx="2616451" cy="15698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48704160" name="Picture 3"/>
          <p:cNvPicPr>
            <a:picLocks noChangeAspect="1" noChangeArrowheads="1"/>
          </p:cNvPicPr>
          <p:nvPr/>
        </p:nvPicPr>
        <p:blipFill>
          <a:blip r:embed="rId5"/>
          <a:srcRect l="0" t="0" r="20036" b="0"/>
          <a:stretch/>
        </p:blipFill>
        <p:spPr bwMode="auto">
          <a:xfrm>
            <a:off x="6804247" y="2213788"/>
            <a:ext cx="2092223" cy="156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9409491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Credible interval: 95% or 90%?</a:t>
            </a:r>
            <a:endParaRPr lang="fr-FR" sz="2600"/>
          </a:p>
        </p:txBody>
      </p:sp>
      <p:sp>
        <p:nvSpPr>
          <p:cNvPr id="10100669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24FFF01-C3D5-2132-5F15-F0C5163A1455}" type="slidenum">
              <a:rPr lang="en"/>
              <a:t/>
            </a:fld>
            <a:endParaRPr lang="en"/>
          </a:p>
        </p:txBody>
      </p:sp>
      <p:pic>
        <p:nvPicPr>
          <p:cNvPr id="919913041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55575" y="1301897"/>
            <a:ext cx="4210297" cy="2565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33052084" name="Google Shape;120;p18"/>
          <p:cNvSpPr txBox="1"/>
          <p:nvPr/>
        </p:nvSpPr>
        <p:spPr bwMode="auto">
          <a:xfrm>
            <a:off x="5292079" y="1275606"/>
            <a:ext cx="3384375" cy="35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400">
                <a:solidFill>
                  <a:schemeClr val="accent3"/>
                </a:solidFill>
              </a:rPr>
              <a:t>Compared to the 95%, the 90% credible interval is…</a:t>
            </a:r>
            <a:endParaRPr lang="en-US" sz="1400">
              <a:solidFill>
                <a:schemeClr val="accent3"/>
              </a:solidFill>
            </a:endParaRPr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sz="1400">
                <a:solidFill>
                  <a:srgbClr val="92D050"/>
                </a:solidFill>
              </a:rPr>
              <a:t>+ more stable</a:t>
            </a:r>
            <a:r>
              <a:rPr lang="en-US" sz="1400" b="0">
                <a:solidFill>
                  <a:srgbClr val="92D050"/>
                </a:solidFill>
              </a:rPr>
              <a:t> to numerical errors</a:t>
            </a:r>
            <a:endParaRPr/>
          </a:p>
          <a:p>
            <a:pPr>
              <a:defRPr/>
            </a:pPr>
            <a:r>
              <a:rPr lang="en-US" sz="1400">
                <a:solidFill>
                  <a:srgbClr val="FD7A03"/>
                </a:solidFill>
                <a:latin typeface="Calibri"/>
                <a:cs typeface="Calibri"/>
              </a:rPr>
              <a:t>– </a:t>
            </a:r>
            <a:r>
              <a:rPr lang="en-US" sz="1400">
                <a:solidFill>
                  <a:srgbClr val="FD7A03"/>
                </a:solidFill>
              </a:rPr>
              <a:t>less conservative</a:t>
            </a:r>
            <a:endParaRPr/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b="0">
                <a:solidFill>
                  <a:schemeClr val="accent3"/>
                </a:solidFill>
                <a:latin typeface="Arial Unicode MS"/>
                <a:ea typeface="Arial Unicode MS"/>
                <a:cs typeface="Arial Unicode MS"/>
              </a:rPr>
              <a:t>➙</a:t>
            </a:r>
            <a:r>
              <a:rPr lang="en-US" sz="1400" b="0">
                <a:solidFill>
                  <a:schemeClr val="accent3"/>
                </a:solidFill>
              </a:rPr>
              <a:t> Use </a:t>
            </a:r>
            <a:r>
              <a:rPr lang="en-US" sz="1400">
                <a:solidFill>
                  <a:schemeClr val="accent3"/>
                </a:solidFill>
              </a:rPr>
              <a:t>95%</a:t>
            </a:r>
            <a:r>
              <a:rPr lang="en-US" sz="1400" b="0">
                <a:solidFill>
                  <a:schemeClr val="accent3"/>
                </a:solidFill>
              </a:rPr>
              <a:t> if there are more than </a:t>
            </a:r>
            <a:r>
              <a:rPr lang="en-US" sz="1400">
                <a:solidFill>
                  <a:schemeClr val="accent3"/>
                </a:solidFill>
              </a:rPr>
              <a:t>10.000 samples </a:t>
            </a:r>
            <a:r>
              <a:rPr lang="en-US" sz="1400" b="0">
                <a:solidFill>
                  <a:schemeClr val="accent3"/>
                </a:solidFill>
              </a:rPr>
              <a:t>of the posterior distribution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b="0">
                <a:solidFill>
                  <a:schemeClr val="accent3"/>
                </a:solidFill>
              </a:rPr>
              <a:t>In </a:t>
            </a:r>
            <a:r>
              <a:rPr lang="en-US" sz="1050" b="0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r>
              <a:rPr lang="en-US" sz="1050" b="0">
                <a:solidFill>
                  <a:schemeClr val="accent3"/>
                </a:solidFill>
              </a:rPr>
              <a:t>, the default is </a:t>
            </a:r>
            <a:r>
              <a:rPr lang="en-US" sz="1050">
                <a:solidFill>
                  <a:schemeClr val="accent3"/>
                </a:solidFill>
              </a:rPr>
              <a:t>89%</a:t>
            </a:r>
            <a:r>
              <a:rPr lang="en-US" sz="1050" b="0">
                <a:solidFill>
                  <a:schemeClr val="accent3"/>
                </a:solidFill>
              </a:rPr>
              <a:t> (!) to highlight the arbitrariness of the confidence level.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673535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Frequentist</a:t>
            </a:r>
            <a:r>
              <a:rPr lang="fr-FR"/>
              <a:t> vs. </a:t>
            </a: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statistics</a:t>
            </a:r>
            <a:endParaRPr lang="fr-FR"/>
          </a:p>
        </p:txBody>
      </p:sp>
      <p:sp>
        <p:nvSpPr>
          <p:cNvPr id="189365122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75379F7-BA11-AE57-AA65-040ABBFF184B}" type="slidenum">
              <a:rPr lang="en"/>
              <a:t/>
            </a:fld>
            <a:endParaRPr lang="en"/>
          </a:p>
        </p:txBody>
      </p:sp>
      <p:sp>
        <p:nvSpPr>
          <p:cNvPr id="1636813181" name="Google Shape;120;p18"/>
          <p:cNvSpPr txBox="1"/>
          <p:nvPr/>
        </p:nvSpPr>
        <p:spPr bwMode="auto">
          <a:xfrm>
            <a:off x="2404127" y="1131589"/>
            <a:ext cx="2887951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Frequentist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Long-run frequency of events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fixed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data only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“Confidence interval”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 Confidence </a:t>
            </a:r>
            <a:r>
              <a:rPr lang="en-US" sz="1200" b="0">
                <a:solidFill>
                  <a:schemeClr val="accent3"/>
                </a:solidFill>
              </a:rPr>
              <a:t>level is a property of the procedure, not of </a:t>
            </a:r>
            <a:r>
              <a:rPr lang="en-US" sz="1200" b="0">
                <a:solidFill>
                  <a:schemeClr val="accent3"/>
                </a:solidFill>
              </a:rPr>
              <a:t>the interval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268744823" name="Google Shape;120;p18"/>
          <p:cNvSpPr txBox="1"/>
          <p:nvPr/>
        </p:nvSpPr>
        <p:spPr bwMode="auto">
          <a:xfrm>
            <a:off x="5436095" y="1131589"/>
            <a:ext cx="3312367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Bayesian</a:t>
            </a:r>
            <a:endParaRPr/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Degree of belief / certainty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probabilistic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posterior (data + prior)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“Credibility intervals”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Confidence </a:t>
            </a:r>
            <a:r>
              <a:rPr lang="en-US" sz="1200" b="0">
                <a:solidFill>
                  <a:schemeClr val="accent3"/>
                </a:solidFill>
              </a:rPr>
              <a:t>level is a statement about the </a:t>
            </a:r>
            <a:r>
              <a:rPr lang="en-US" sz="1200" b="0">
                <a:solidFill>
                  <a:schemeClr val="accent3"/>
                </a:solidFill>
              </a:rPr>
              <a:t>uncertainty around the estimate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343393671" name="Google Shape;120;p18"/>
          <p:cNvSpPr txBox="1"/>
          <p:nvPr/>
        </p:nvSpPr>
        <p:spPr bwMode="auto">
          <a:xfrm>
            <a:off x="179511" y="1131589"/>
            <a:ext cx="201622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Definition of probability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View on model parameters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Method of estimation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Uncertainty interval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pic>
        <p:nvPicPr>
          <p:cNvPr id="516836609" name="Picture 2"/>
          <p:cNvPicPr>
            <a:picLocks noChangeAspect="1" noChangeArrowheads="1"/>
          </p:cNvPicPr>
          <p:nvPr/>
        </p:nvPicPr>
        <p:blipFill>
          <a:blip r:embed="rId3"/>
          <a:srcRect l="13254" t="18809" r="3561" b="13126"/>
          <a:stretch/>
        </p:blipFill>
        <p:spPr bwMode="auto">
          <a:xfrm>
            <a:off x="5580111" y="3945602"/>
            <a:ext cx="1423746" cy="6989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66919917" name="Picture 3"/>
          <p:cNvPicPr>
            <a:picLocks noChangeAspect="1" noChangeArrowheads="1"/>
          </p:cNvPicPr>
          <p:nvPr/>
        </p:nvPicPr>
        <p:blipFill>
          <a:blip r:embed="rId4"/>
          <a:srcRect l="10276" t="10346" r="20036" b="14418"/>
          <a:stretch/>
        </p:blipFill>
        <p:spPr bwMode="auto">
          <a:xfrm>
            <a:off x="7278437" y="3887357"/>
            <a:ext cx="1192734" cy="7726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9358042" name="Picture 2"/>
          <p:cNvPicPr>
            <a:picLocks noChangeAspect="1" noChangeArrowheads="1"/>
          </p:cNvPicPr>
          <p:nvPr/>
        </p:nvPicPr>
        <p:blipFill>
          <a:blip r:embed="rId5"/>
          <a:srcRect l="0" t="7055" r="0" b="30364"/>
          <a:stretch/>
        </p:blipFill>
        <p:spPr bwMode="auto">
          <a:xfrm>
            <a:off x="2843806" y="3867894"/>
            <a:ext cx="2008591" cy="91400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93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813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4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93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813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813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5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3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48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48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9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848683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3</a:t>
            </a:r>
            <a:r>
              <a:rPr lang="en" sz="8800">
                <a:solidFill>
                  <a:srgbClr val="C7F464"/>
                </a:solidFill>
              </a:rPr>
              <a:t>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Prior specification</a:t>
            </a:r>
            <a:endParaRPr sz="3600"/>
          </a:p>
        </p:txBody>
      </p:sp>
      <p:sp>
        <p:nvSpPr>
          <p:cNvPr id="193723600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C36EAF6-DE35-1218-6EB5-136977C22A86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18902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Medical test example</a:t>
            </a:r>
            <a:endParaRPr lang="fr-FR"/>
          </a:p>
        </p:txBody>
      </p:sp>
      <p:sp>
        <p:nvSpPr>
          <p:cNvPr id="6955329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3B8A2E8-4054-4776-28D2-8F3C136EE12C}" type="slidenum">
              <a:rPr lang="en"/>
              <a:t/>
            </a:fld>
            <a:endParaRPr lang="en"/>
          </a:p>
        </p:txBody>
      </p:sp>
      <p:sp>
        <p:nvSpPr>
          <p:cNvPr id="2113554158" name="Text Placeholder 1"/>
          <p:cNvSpPr txBox="1"/>
          <p:nvPr/>
        </p:nvSpPr>
        <p:spPr bwMode="auto">
          <a:xfrm flipH="0" flipV="0">
            <a:off x="683568" y="2144329"/>
            <a:ext cx="4141955" cy="212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400" b="1">
                <a:solidFill>
                  <a:schemeClr val="accent3"/>
                </a:solidFill>
              </a:rPr>
              <a:t>Frequentist</a:t>
            </a:r>
            <a:r>
              <a:rPr lang="fr-FR" sz="1400" b="1">
                <a:solidFill>
                  <a:schemeClr val="accent3"/>
                </a:solidFill>
              </a:rPr>
              <a:t>-like </a:t>
            </a:r>
            <a:r>
              <a:rPr lang="fr-FR" sz="1400" b="1">
                <a:solidFill>
                  <a:schemeClr val="accent3"/>
                </a:solidFill>
              </a:rPr>
              <a:t>approach</a:t>
            </a:r>
            <a:r>
              <a:rPr lang="fr-FR" sz="1400" b="1">
                <a:solidFill>
                  <a:schemeClr val="accent3"/>
                </a:solidFill>
              </a:rPr>
              <a:t>:</a:t>
            </a:r>
            <a:r>
              <a:rPr lang="fr-FR" sz="1400">
                <a:solidFill>
                  <a:schemeClr val="accent3"/>
                </a:solidFill>
              </a:rPr>
              <a:t> H</a:t>
            </a:r>
            <a:r>
              <a:rPr lang="fr-FR" sz="1400" baseline="-25000">
                <a:solidFill>
                  <a:schemeClr val="accent3"/>
                </a:solidFill>
              </a:rPr>
              <a:t>0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= no cancer. </a:t>
            </a:r>
            <a:r>
              <a:rPr lang="fr-FR" sz="1400">
                <a:solidFill>
                  <a:schemeClr val="accent3"/>
                </a:solidFill>
              </a:rPr>
              <a:t>According</a:t>
            </a:r>
            <a:r>
              <a:rPr lang="fr-FR" sz="1400">
                <a:solidFill>
                  <a:schemeClr val="accent3"/>
                </a:solidFill>
              </a:rPr>
              <a:t> to the </a:t>
            </a:r>
            <a:r>
              <a:rPr lang="fr-FR" sz="1400">
                <a:solidFill>
                  <a:schemeClr val="accent3"/>
                </a:solidFill>
              </a:rPr>
              <a:t>medical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literature</a:t>
            </a:r>
            <a:r>
              <a:rPr lang="fr-FR" sz="1400">
                <a:solidFill>
                  <a:schemeClr val="accent3"/>
                </a:solidFill>
              </a:rPr>
              <a:t>, the </a:t>
            </a:r>
            <a:r>
              <a:rPr lang="fr-FR" sz="1400">
                <a:solidFill>
                  <a:schemeClr val="accent3"/>
                </a:solidFill>
              </a:rPr>
              <a:t>probability</a:t>
            </a:r>
            <a:r>
              <a:rPr lang="fr-FR" sz="1400">
                <a:solidFill>
                  <a:schemeClr val="accent3"/>
                </a:solidFill>
              </a:rPr>
              <a:t> of </a:t>
            </a:r>
            <a:r>
              <a:rPr lang="fr-FR" sz="1400">
                <a:solidFill>
                  <a:schemeClr val="accent3"/>
                </a:solidFill>
              </a:rPr>
              <a:t>getting</a:t>
            </a:r>
            <a:r>
              <a:rPr lang="fr-FR" sz="1400">
                <a:solidFill>
                  <a:schemeClr val="accent3"/>
                </a:solidFill>
              </a:rPr>
              <a:t> a </a:t>
            </a:r>
            <a:r>
              <a:rPr lang="fr-FR" sz="1400" i="1">
                <a:solidFill>
                  <a:schemeClr val="accent3"/>
                </a:solidFill>
              </a:rPr>
              <a:t>false positive</a:t>
            </a:r>
            <a:r>
              <a:rPr lang="fr-FR" sz="1400">
                <a:solidFill>
                  <a:schemeClr val="accent3"/>
                </a:solidFill>
              </a:rPr>
              <a:t> test</a:t>
            </a:r>
            <a:br>
              <a:rPr lang="fr-FR" sz="1400">
                <a:solidFill>
                  <a:schemeClr val="accent3"/>
                </a:solidFill>
              </a:rPr>
            </a:br>
            <a:r>
              <a:rPr lang="fr-FR" sz="1400">
                <a:solidFill>
                  <a:schemeClr val="accent3"/>
                </a:solidFill>
              </a:rPr>
              <a:t>(= </a:t>
            </a:r>
            <a:r>
              <a:rPr lang="fr-FR" sz="1400">
                <a:solidFill>
                  <a:schemeClr val="accent3"/>
                </a:solidFill>
              </a:rPr>
              <a:t>observing</a:t>
            </a:r>
            <a:r>
              <a:rPr lang="fr-FR" sz="1400">
                <a:solidFill>
                  <a:schemeClr val="accent3"/>
                </a:solidFill>
              </a:rPr>
              <a:t> the data </a:t>
            </a:r>
            <a:r>
              <a:rPr lang="fr-FR" sz="1400">
                <a:solidFill>
                  <a:schemeClr val="accent3"/>
                </a:solidFill>
              </a:rPr>
              <a:t>assuming</a:t>
            </a:r>
            <a:r>
              <a:rPr lang="fr-FR" sz="1400">
                <a:solidFill>
                  <a:schemeClr val="accent3"/>
                </a:solidFill>
              </a:rPr>
              <a:t> H</a:t>
            </a:r>
            <a:r>
              <a:rPr lang="fr-FR" sz="1400" baseline="-25000">
                <a:solidFill>
                  <a:schemeClr val="accent3"/>
                </a:solidFill>
              </a:rPr>
              <a:t>0</a:t>
            </a:r>
            <a:r>
              <a:rPr lang="fr-FR" sz="1400">
                <a:solidFill>
                  <a:schemeClr val="accent3"/>
                </a:solidFill>
              </a:rPr>
              <a:t>) </a:t>
            </a:r>
            <a:r>
              <a:rPr lang="fr-FR" sz="1400">
                <a:solidFill>
                  <a:schemeClr val="accent3"/>
                </a:solidFill>
              </a:rPr>
              <a:t>is</a:t>
            </a:r>
            <a:r>
              <a:rPr lang="fr-FR" sz="1400">
                <a:solidFill>
                  <a:schemeClr val="accent3"/>
                </a:solidFill>
              </a:rPr>
              <a:t> .10</a:t>
            </a:r>
            <a:endParaRPr/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600" b="1">
                <a:solidFill>
                  <a:schemeClr val="accent3"/>
                </a:solidFill>
              </a:rPr>
              <a:t>→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 i="1">
                <a:solidFill>
                  <a:schemeClr val="accent3"/>
                </a:solidFill>
              </a:rPr>
              <a:t>p </a:t>
            </a:r>
            <a:r>
              <a:rPr lang="fr-FR" sz="1400">
                <a:solidFill>
                  <a:schemeClr val="accent3"/>
                </a:solidFill>
              </a:rPr>
              <a:t>&gt; .05 </a:t>
            </a:r>
            <a:r>
              <a:rPr lang="fr-FR" sz="1400">
                <a:solidFill>
                  <a:schemeClr val="accent3"/>
                </a:solidFill>
              </a:rPr>
              <a:t>therefore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we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can</a:t>
            </a:r>
            <a:r>
              <a:rPr lang="fr-FR" sz="1400">
                <a:solidFill>
                  <a:schemeClr val="accent3"/>
                </a:solidFill>
              </a:rPr>
              <a:t> not </a:t>
            </a:r>
            <a:r>
              <a:rPr lang="fr-FR" sz="1400">
                <a:solidFill>
                  <a:schemeClr val="accent3"/>
                </a:solidFill>
              </a:rPr>
              <a:t>reject</a:t>
            </a:r>
            <a:r>
              <a:rPr lang="fr-FR" sz="1400">
                <a:solidFill>
                  <a:schemeClr val="accent3"/>
                </a:solidFill>
              </a:rPr>
              <a:t> the </a:t>
            </a:r>
            <a:r>
              <a:rPr lang="fr-FR" sz="1400">
                <a:solidFill>
                  <a:schemeClr val="accent3"/>
                </a:solidFill>
              </a:rPr>
              <a:t>null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hypothesis</a:t>
            </a:r>
            <a:endParaRPr lang="fr-FR" sz="1400">
              <a:solidFill>
                <a:schemeClr val="accent3"/>
              </a:solidFill>
            </a:endParaRPr>
          </a:p>
        </p:txBody>
      </p:sp>
      <p:pic>
        <p:nvPicPr>
          <p:cNvPr id="107389051" name="Picture 3" descr="Z:\media\truecrypt1\pro\teaching\2020_EcoleDoctorale_Stats\2-03\woman-2.gif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556075" y="2754923"/>
            <a:ext cx="1680219" cy="2240293"/>
          </a:xfrm>
          <a:prstGeom prst="rect">
            <a:avLst/>
          </a:prstGeom>
          <a:noFill/>
        </p:spPr>
      </p:pic>
      <p:sp>
        <p:nvSpPr>
          <p:cNvPr id="557325561" name="Oval Callout 8"/>
          <p:cNvSpPr/>
          <p:nvPr/>
        </p:nvSpPr>
        <p:spPr bwMode="auto">
          <a:xfrm>
            <a:off x="6588223" y="2067136"/>
            <a:ext cx="1296144" cy="936103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i="1">
                <a:latin typeface="Montserrat"/>
              </a:rPr>
              <a:t>Ok, </a:t>
            </a:r>
            <a:r>
              <a:rPr lang="fr-FR" i="1">
                <a:latin typeface="Montserrat"/>
              </a:rPr>
              <a:t>so</a:t>
            </a:r>
            <a:r>
              <a:rPr lang="fr-FR" i="1">
                <a:latin typeface="Montserrat"/>
              </a:rPr>
              <a:t> </a:t>
            </a:r>
            <a:r>
              <a:rPr lang="fr-FR" i="1">
                <a:latin typeface="Montserrat"/>
              </a:rPr>
              <a:t>what</a:t>
            </a:r>
            <a:r>
              <a:rPr lang="fr-FR" i="1">
                <a:latin typeface="Montserrat"/>
              </a:rPr>
              <a:t>??</a:t>
            </a:r>
            <a:endParaRPr lang="fr-FR" i="1">
              <a:latin typeface="Montserrat"/>
            </a:endParaRPr>
          </a:p>
        </p:txBody>
      </p:sp>
      <p:sp>
        <p:nvSpPr>
          <p:cNvPr id="712459336" name="Text Placeholder 1"/>
          <p:cNvSpPr txBox="1"/>
          <p:nvPr/>
        </p:nvSpPr>
        <p:spPr bwMode="auto">
          <a:xfrm flipH="0" flipV="0">
            <a:off x="807460" y="1173776"/>
            <a:ext cx="7529076" cy="710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400">
                <a:solidFill>
                  <a:schemeClr val="accent3"/>
                </a:solidFill>
              </a:rPr>
              <a:t>A </a:t>
            </a:r>
            <a:r>
              <a:rPr lang="fr-FR" sz="1400">
                <a:solidFill>
                  <a:schemeClr val="accent3"/>
                </a:solidFill>
              </a:rPr>
              <a:t>4</a:t>
            </a:r>
            <a:r>
              <a:rPr lang="fr-FR" sz="1400">
                <a:solidFill>
                  <a:schemeClr val="accent3"/>
                </a:solidFill>
              </a:rPr>
              <a:t>4-year </a:t>
            </a:r>
            <a:r>
              <a:rPr lang="fr-FR" sz="1400">
                <a:solidFill>
                  <a:schemeClr val="accent3"/>
                </a:solidFill>
              </a:rPr>
              <a:t>old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woman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got</a:t>
            </a:r>
            <a:r>
              <a:rPr lang="fr-FR" sz="1400">
                <a:solidFill>
                  <a:schemeClr val="accent3"/>
                </a:solidFill>
              </a:rPr>
              <a:t> a positive test </a:t>
            </a:r>
            <a:r>
              <a:rPr lang="fr-FR" sz="1400">
                <a:solidFill>
                  <a:schemeClr val="accent3"/>
                </a:solidFill>
              </a:rPr>
              <a:t>from</a:t>
            </a:r>
            <a:r>
              <a:rPr lang="fr-FR" sz="1400">
                <a:solidFill>
                  <a:schemeClr val="accent3"/>
                </a:solidFill>
              </a:rPr>
              <a:t> a </a:t>
            </a:r>
            <a:r>
              <a:rPr lang="fr-FR" sz="1400">
                <a:solidFill>
                  <a:schemeClr val="accent3"/>
                </a:solidFill>
              </a:rPr>
              <a:t>mammogram</a:t>
            </a:r>
            <a:r>
              <a:rPr lang="fr-FR" sz="1400">
                <a:solidFill>
                  <a:schemeClr val="accent3"/>
                </a:solidFill>
              </a:rPr>
              <a:t>.</a:t>
            </a:r>
            <a:endParaRPr/>
          </a:p>
          <a:p>
            <a:pPr marL="76199" indent="0" algn="ctr">
              <a:buNone/>
              <a:defRPr/>
            </a:pPr>
            <a:r>
              <a:rPr lang="fr-FR" sz="1400" b="1">
                <a:solidFill>
                  <a:schemeClr val="accent3"/>
                </a:solidFill>
              </a:rPr>
              <a:t>How </a:t>
            </a:r>
            <a:r>
              <a:rPr lang="fr-FR" sz="1400" b="1">
                <a:solidFill>
                  <a:schemeClr val="accent3"/>
                </a:solidFill>
              </a:rPr>
              <a:t>worried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should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she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be</a:t>
            </a:r>
            <a:r>
              <a:rPr lang="fr-FR" sz="1400" b="1">
                <a:solidFill>
                  <a:schemeClr val="accent3"/>
                </a:solidFill>
              </a:rPr>
              <a:t> about </a:t>
            </a:r>
            <a:r>
              <a:rPr lang="fr-FR" sz="1400" b="1">
                <a:solidFill>
                  <a:schemeClr val="accent3"/>
                </a:solidFill>
              </a:rPr>
              <a:t>having</a:t>
            </a:r>
            <a:r>
              <a:rPr lang="fr-FR" sz="1400" b="1">
                <a:solidFill>
                  <a:schemeClr val="accent3"/>
                </a:solidFill>
              </a:rPr>
              <a:t> a </a:t>
            </a:r>
            <a:r>
              <a:rPr lang="fr-FR" sz="1400" b="1">
                <a:solidFill>
                  <a:schemeClr val="accent3"/>
                </a:solidFill>
              </a:rPr>
              <a:t>breast</a:t>
            </a:r>
            <a:r>
              <a:rPr lang="fr-FR" sz="1400" b="1">
                <a:solidFill>
                  <a:schemeClr val="accent3"/>
                </a:solidFill>
              </a:rPr>
              <a:t> cancer?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5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8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32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1301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Choosing</a:t>
            </a:r>
            <a:r>
              <a:rPr lang="fr-FR"/>
              <a:t> the </a:t>
            </a:r>
            <a:r>
              <a:rPr lang="fr-FR"/>
              <a:t>prior</a:t>
            </a:r>
            <a:endParaRPr lang="fr-FR"/>
          </a:p>
        </p:txBody>
      </p:sp>
      <p:sp>
        <p:nvSpPr>
          <p:cNvPr id="633621223" name="Google Shape;120;p18"/>
          <p:cNvSpPr txBox="1"/>
          <p:nvPr/>
        </p:nvSpPr>
        <p:spPr bwMode="auto">
          <a:xfrm flipH="0" flipV="0">
            <a:off x="1189481" y="3723876"/>
            <a:ext cx="1627814" cy="43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3"/>
                </a:solidFill>
              </a:rPr>
              <a:t>diffuse priors</a:t>
            </a:r>
            <a:endParaRPr/>
          </a:p>
        </p:txBody>
      </p:sp>
      <p:sp>
        <p:nvSpPr>
          <p:cNvPr id="1042982981" name="Google Shape;120;p18"/>
          <p:cNvSpPr txBox="1"/>
          <p:nvPr/>
        </p:nvSpPr>
        <p:spPr bwMode="auto">
          <a:xfrm flipH="0" flipV="0">
            <a:off x="586908" y="1419620"/>
            <a:ext cx="2832959" cy="9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 b="0" i="1">
                <a:solidFill>
                  <a:schemeClr val="accent3"/>
                </a:solidFill>
              </a:rPr>
              <a:t>“I know nothing of the modeled phenomena and I want the prior to express that high uncertainty.”</a:t>
            </a:r>
            <a:endParaRPr lang="en-US" sz="1200" b="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32170215" name="Google Shape;120;p18"/>
          <p:cNvSpPr txBox="1"/>
          <p:nvPr/>
        </p:nvSpPr>
        <p:spPr bwMode="auto">
          <a:xfrm flipH="0" flipV="0">
            <a:off x="3709026" y="1419620"/>
            <a:ext cx="2166918" cy="9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 b="0" i="1">
                <a:solidFill>
                  <a:schemeClr val="accent3"/>
                </a:solidFill>
              </a:rPr>
              <a:t>“</a:t>
            </a:r>
            <a:r>
              <a:rPr lang="en-US" sz="1200" b="0" i="1">
                <a:solidFill>
                  <a:schemeClr val="accent3"/>
                </a:solidFill>
              </a:rPr>
              <a:t>T</a:t>
            </a:r>
            <a:r>
              <a:rPr lang="en-US" sz="1200" b="0" i="1">
                <a:solidFill>
                  <a:schemeClr val="accent3"/>
                </a:solidFill>
              </a:rPr>
              <a:t>here are physical constraints that dictate what values are unlikely.”</a:t>
            </a:r>
            <a:endParaRPr lang="en-US" sz="1200" b="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53231215" name="Google Shape;120;p18"/>
          <p:cNvSpPr txBox="1"/>
          <p:nvPr/>
        </p:nvSpPr>
        <p:spPr bwMode="auto">
          <a:xfrm flipH="0" flipV="0">
            <a:off x="6228182" y="1419620"/>
            <a:ext cx="2736302" cy="9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 b="0" i="1">
                <a:solidFill>
                  <a:schemeClr val="accent3"/>
                </a:solidFill>
              </a:rPr>
              <a:t>“I have expert judgment based on experience, existing literature and technical considerations.”</a:t>
            </a:r>
            <a:endParaRPr lang="en-US" sz="1200" b="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4111114" name="Google Shape;120;p18"/>
          <p:cNvSpPr txBox="1"/>
          <p:nvPr/>
        </p:nvSpPr>
        <p:spPr bwMode="auto">
          <a:xfrm>
            <a:off x="6336194" y="3723876"/>
            <a:ext cx="2520279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3"/>
                </a:solidFill>
              </a:rPr>
              <a:t>informative priors</a:t>
            </a:r>
            <a:endParaRPr/>
          </a:p>
        </p:txBody>
      </p:sp>
      <p:cxnSp>
        <p:nvCxnSpPr>
          <p:cNvPr id="845237851" name="Straight Arrow Connector 8"/>
          <p:cNvCxnSpPr>
            <a:cxnSpLocks/>
            <a:stCxn id="1042982981" idx="2"/>
            <a:endCxn id="633621223" idx="0"/>
          </p:cNvCxnSpPr>
          <p:nvPr/>
        </p:nvCxnSpPr>
        <p:spPr bwMode="auto">
          <a:xfrm rot="5399942" flipH="0" flipV="0">
            <a:off x="1314455" y="3034942"/>
            <a:ext cx="1377866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139926" name="Straight Arrow Connector 11"/>
          <p:cNvCxnSpPr>
            <a:cxnSpLocks/>
            <a:stCxn id="1332170215" idx="2"/>
            <a:endCxn id="1218388136" idx="0"/>
          </p:cNvCxnSpPr>
          <p:nvPr/>
        </p:nvCxnSpPr>
        <p:spPr bwMode="auto">
          <a:xfrm rot="5399942" flipH="0" flipV="0">
            <a:off x="4103552" y="3034942"/>
            <a:ext cx="1377866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262991" name="Straight Arrow Connector 14"/>
          <p:cNvCxnSpPr>
            <a:cxnSpLocks/>
            <a:stCxn id="1353231215" idx="2"/>
          </p:cNvCxnSpPr>
          <p:nvPr/>
        </p:nvCxnSpPr>
        <p:spPr bwMode="auto">
          <a:xfrm rot="5399942" flipH="0" flipV="1">
            <a:off x="6929591" y="3014533"/>
            <a:ext cx="1337049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067089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622CDF8-8A6E-0367-967F-9530BC966DD0}" type="slidenum">
              <a:rPr lang="en"/>
              <a:t/>
            </a:fld>
            <a:endParaRPr/>
          </a:p>
        </p:txBody>
      </p:sp>
      <p:sp>
        <p:nvSpPr>
          <p:cNvPr id="1218388136" name="Google Shape;120;p18"/>
          <p:cNvSpPr txBox="1"/>
          <p:nvPr/>
        </p:nvSpPr>
        <p:spPr bwMode="auto">
          <a:xfrm>
            <a:off x="3532347" y="3723876"/>
            <a:ext cx="2520279" cy="43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3"/>
                </a:solidFill>
              </a:rPr>
              <a:t>weakly informative priors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7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13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23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1731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Diffuse </a:t>
            </a:r>
            <a:r>
              <a:rPr lang="fr-FR"/>
              <a:t>priors</a:t>
            </a:r>
            <a:endParaRPr lang="fr-FR"/>
          </a:p>
        </p:txBody>
      </p:sp>
      <p:sp>
        <p:nvSpPr>
          <p:cNvPr id="411031845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3EA0941-57EA-4F17-89B9-B493CBA2B602}" type="slidenum">
              <a:rPr lang="en"/>
              <a:t/>
            </a:fld>
            <a:endParaRPr/>
          </a:p>
        </p:txBody>
      </p:sp>
      <p:sp>
        <p:nvSpPr>
          <p:cNvPr id="2111020997" name="Google Shape;120;p18"/>
          <p:cNvSpPr txBox="1"/>
          <p:nvPr/>
        </p:nvSpPr>
        <p:spPr bwMode="auto">
          <a:xfrm>
            <a:off x="723241" y="1203597"/>
            <a:ext cx="4536504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400">
                <a:solidFill>
                  <a:schemeClr val="accent1"/>
                </a:solidFill>
              </a:rPr>
              <a:t>Flat/uniform prior</a:t>
            </a:r>
            <a:endParaRPr/>
          </a:p>
          <a:p>
            <a:pPr>
              <a:spcBef>
                <a:spcPts val="599"/>
              </a:spcBef>
              <a:defRPr/>
            </a:pPr>
            <a:r>
              <a:rPr lang="en-US" sz="1400" b="0">
                <a:solidFill>
                  <a:schemeClr val="accent3"/>
                </a:solidFill>
              </a:rPr>
              <a:t>Assign equal probability to all parameter </a:t>
            </a:r>
            <a:r>
              <a:rPr lang="en-US" sz="1400" b="0">
                <a:solidFill>
                  <a:schemeClr val="accent3"/>
                </a:solidFill>
              </a:rPr>
              <a:t>values.</a:t>
            </a: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888538237" name="Rectangle 3"/>
          <p:cNvSpPr/>
          <p:nvPr/>
        </p:nvSpPr>
        <p:spPr bwMode="auto">
          <a:xfrm>
            <a:off x="783081" y="3246368"/>
            <a:ext cx="5842624" cy="466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Bayesian estimate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en-US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𝐴𝑃</m:t>
                          </m:r>
                        </m:sub>
                      </m:sSub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𝑝𝑜𝑠𝑡𝑒𝑟𝑖𝑜𝑟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𝑝𝑜𝑠𝑡𝑒𝑟𝑖𝑜𝑟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𝑝𝑜𝑠𝑡𝑒𝑟𝑖𝑜𝑟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den>
                      </m:f>
                      <m:r>
                        <m:rPr/>
                        <a:rPr lang="en-US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>
              <a:solidFill>
                <a:schemeClr val="tx1">
                  <a:lumMod val="50000"/>
                </a:schemeClr>
              </a:solidFill>
              <a:ea typeface="Cambria Math"/>
            </a:endParaRPr>
          </a:p>
        </p:txBody>
      </p:sp>
      <p:sp>
        <p:nvSpPr>
          <p:cNvPr id="402692635" name="Rectangle 4"/>
          <p:cNvSpPr/>
          <p:nvPr/>
        </p:nvSpPr>
        <p:spPr bwMode="auto">
          <a:xfrm>
            <a:off x="783081" y="2571750"/>
            <a:ext cx="2603469" cy="402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Frequentist estimate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: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𝑀𝐿𝐸</m:t>
                          </m:r>
                        </m:sub>
                      </m:sSub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i="1">
              <a:solidFill>
                <a:schemeClr val="tx1">
                  <a:lumMod val="50000"/>
                </a:schemeClr>
              </a:solidFill>
              <a:latin typeface="Cambria Math"/>
              <a:ea typeface="Cambria Math"/>
            </a:endParaRPr>
          </a:p>
        </p:txBody>
      </p:sp>
      <p:sp>
        <p:nvSpPr>
          <p:cNvPr id="564561458" name="Rectangle 23"/>
          <p:cNvSpPr/>
          <p:nvPr/>
        </p:nvSpPr>
        <p:spPr bwMode="auto">
          <a:xfrm>
            <a:off x="1547663" y="4166143"/>
            <a:ext cx="3105786" cy="366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/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𝑀𝐿𝐸</m:t>
                              </m:r>
                            </m:sub>
                          </m:s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𝐴𝑃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groupChr>
                        <m:groupChrPr>
                          <m:chr m:val="⇔"/>
                          <m:pos m:val="top"/>
                          <m:vertJc m:val="top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groupCh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𝑝𝑟𝑖𝑜𝑟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𝑝𝑟𝑖𝑜𝑟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chemeClr val="tx1">
                  <a:lumMod val="50000"/>
                </a:schemeClr>
              </a:solidFill>
              <a:ea typeface="Cambria Math"/>
            </a:endParaRPr>
          </a:p>
        </p:txBody>
      </p:sp>
      <p:sp>
        <p:nvSpPr>
          <p:cNvPr id="1516080718" name="Rectangle 5"/>
          <p:cNvSpPr/>
          <p:nvPr/>
        </p:nvSpPr>
        <p:spPr bwMode="auto">
          <a:xfrm flipH="0" flipV="0">
            <a:off x="5259745" y="4118502"/>
            <a:ext cx="3527357" cy="45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99"/>
              </a:spcBef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Under </a:t>
            </a:r>
            <a:r>
              <a:rPr lang="en-US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uniform prior, the posterior MAP coincides with the frequentist MLE!</a:t>
            </a:r>
            <a:endParaRPr lang="en-US" sz="1200" b="1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614226589" name="Group 24"/>
          <p:cNvGrpSpPr/>
          <p:nvPr/>
        </p:nvGrpSpPr>
        <p:grpSpPr bwMode="auto">
          <a:xfrm>
            <a:off x="5562731" y="1131589"/>
            <a:ext cx="3372631" cy="1845495"/>
            <a:chOff x="1115615" y="2763877"/>
            <a:chExt cx="3868574" cy="2116875"/>
          </a:xfrm>
        </p:grpSpPr>
        <p:pic>
          <p:nvPicPr>
            <p:cNvPr id="1664049513" name="Picture 2" descr="Z:\media\truecrypt1\pro\teaching\2020_EcoleDoctorale_Stats\2-03\non-informative_beta-prior.png"/>
            <p:cNvPicPr>
              <a:picLocks noChangeAspect="1" noChangeArrowheads="1"/>
            </p:cNvPicPr>
            <p:nvPr/>
          </p:nvPicPr>
          <p:blipFill>
            <a:blip r:embed="rId3"/>
            <a:srcRect l="0" t="15817" r="0" b="10363"/>
            <a:stretch/>
          </p:blipFill>
          <p:spPr bwMode="auto">
            <a:xfrm>
              <a:off x="1115615" y="2763877"/>
              <a:ext cx="3868574" cy="2039825"/>
            </a:xfrm>
            <a:prstGeom prst="rect">
              <a:avLst/>
            </a:prstGeom>
            <a:noFill/>
          </p:spPr>
        </p:pic>
        <p:sp>
          <p:nvSpPr>
            <p:cNvPr id="2019152043" name="Google Shape;120;p18"/>
            <p:cNvSpPr txBox="1"/>
            <p:nvPr/>
          </p:nvSpPr>
          <p:spPr bwMode="auto">
            <a:xfrm>
              <a:off x="3013261" y="4590347"/>
              <a:ext cx="293455" cy="29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200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</mc:Choice>
                <mc:Fallback/>
              </mc:AlternateContent>
              <a:endParaRPr lang="en-US" sz="1200" b="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572167551" name="Rectangle 14"/>
          <p:cNvSpPr/>
          <p:nvPr/>
        </p:nvSpPr>
        <p:spPr bwMode="auto">
          <a:xfrm>
            <a:off x="6766416" y="1923678"/>
            <a:ext cx="854208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200">
                          <a:solidFill>
                            <a:srgbClr val="0000FF"/>
                          </a:solidFill>
                          <a:latin typeface="Cambria Math"/>
                        </a:rPr>
                        <m:t>Beta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9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53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16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2364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Diffuse </a:t>
            </a:r>
            <a:r>
              <a:rPr lang="fr-FR"/>
              <a:t>priors</a:t>
            </a:r>
            <a:endParaRPr lang="fr-FR"/>
          </a:p>
        </p:txBody>
      </p:sp>
      <p:sp>
        <p:nvSpPr>
          <p:cNvPr id="63342634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739236F-6CFB-B468-918C-1756F6903394}" type="slidenum">
              <a:rPr lang="en"/>
              <a:t/>
            </a:fld>
            <a:endParaRPr/>
          </a:p>
        </p:txBody>
      </p:sp>
      <p:sp>
        <p:nvSpPr>
          <p:cNvPr id="774884280" name="Google Shape;120;p18"/>
          <p:cNvSpPr txBox="1"/>
          <p:nvPr/>
        </p:nvSpPr>
        <p:spPr bwMode="auto">
          <a:xfrm flipH="0" flipV="0">
            <a:off x="707950" y="1203597"/>
            <a:ext cx="4132698" cy="10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600">
                <a:solidFill>
                  <a:schemeClr val="accent1"/>
                </a:solidFill>
              </a:rPr>
              <a:t>Jeffreys</a:t>
            </a:r>
            <a:r>
              <a:rPr lang="en-US" sz="1600">
                <a:solidFill>
                  <a:schemeClr val="accent1"/>
                </a:solidFill>
              </a:rPr>
              <a:t> prior</a:t>
            </a:r>
            <a:endParaRPr sz="3600"/>
          </a:p>
          <a:p>
            <a:pPr>
              <a:lnSpc>
                <a:spcPct val="114999"/>
              </a:lnSpc>
              <a:spcBef>
                <a:spcPts val="599"/>
              </a:spcBef>
              <a:defRPr/>
            </a:pPr>
            <a:r>
              <a:rPr lang="en-US" sz="1400" b="0">
                <a:solidFill>
                  <a:schemeClr val="accent3"/>
                </a:solidFill>
              </a:rPr>
              <a:t>= a prior that is </a:t>
            </a:r>
            <a:r>
              <a:rPr lang="en-US" sz="1400" b="1">
                <a:solidFill>
                  <a:schemeClr val="accent3"/>
                </a:solidFill>
              </a:rPr>
              <a:t>invariant to </a:t>
            </a:r>
            <a:r>
              <a:rPr lang="en-US" sz="1400" b="1">
                <a:solidFill>
                  <a:schemeClr val="accent3"/>
                </a:solidFill>
              </a:rPr>
              <a:t>reparametrizations</a:t>
            </a:r>
            <a:r>
              <a:rPr lang="en-US" sz="1400" b="1">
                <a:solidFill>
                  <a:schemeClr val="accent3"/>
                </a:solidFill>
              </a:rPr>
              <a:t> </a:t>
            </a:r>
            <a:r>
              <a:rPr lang="en-US" sz="1400" b="0">
                <a:solidFill>
                  <a:schemeClr val="accent3"/>
                </a:solidFill>
              </a:rPr>
              <a:t>of the sampling model</a:t>
            </a:r>
            <a:endParaRPr sz="3600"/>
          </a:p>
        </p:txBody>
      </p:sp>
      <p:grpSp>
        <p:nvGrpSpPr>
          <p:cNvPr id="1804932760" name="Group 38"/>
          <p:cNvGrpSpPr/>
          <p:nvPr/>
        </p:nvGrpSpPr>
        <p:grpSpPr bwMode="auto">
          <a:xfrm>
            <a:off x="5436095" y="994205"/>
            <a:ext cx="2887704" cy="1008110"/>
            <a:chOff x="5652119" y="1203597"/>
            <a:chExt cx="2887704" cy="1008110"/>
          </a:xfrm>
        </p:grpSpPr>
        <p:sp>
          <p:nvSpPr>
            <p:cNvPr id="447205841" name="Google Shape;120;p18"/>
            <p:cNvSpPr txBox="1"/>
            <p:nvPr/>
          </p:nvSpPr>
          <p:spPr bwMode="auto">
            <a:xfrm>
              <a:off x="5796135" y="1203597"/>
              <a:ext cx="2523731" cy="42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100" b="0" i="1">
                  <a:solidFill>
                    <a:schemeClr val="accent3"/>
                  </a:solidFill>
                </a:rPr>
                <a:t>Example for a Bernoulli model</a:t>
              </a:r>
              <a:endParaRPr/>
            </a:p>
          </p:txBody>
        </p:sp>
        <p:sp>
          <p:nvSpPr>
            <p:cNvPr id="260711621" name="Google Shape;120;p18"/>
            <p:cNvSpPr txBox="1"/>
            <p:nvPr/>
          </p:nvSpPr>
          <p:spPr bwMode="auto">
            <a:xfrm>
              <a:off x="7308303" y="1562450"/>
              <a:ext cx="1231519" cy="649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>
                  <a:solidFill>
                    <a:schemeClr val="accent2">
                      <a:lumMod val="50000"/>
                    </a:schemeClr>
                  </a:solidFill>
                </a:rPr>
                <a:t>Odds</a:t>
              </a: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parametrization</a:t>
              </a:r>
              <a:endParaRPr lang="en-US" sz="1000" b="0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l-GR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𝜓</m:t>
                        </m:r>
                        <m:r>
                          <m:rPr/>
                          <a:rPr lang="en-US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/>
                          <a:rPr lang="en-US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q</m:t>
                            </m:r>
                          </m:e>
                        </m:d>
                        <m:r>
                          <m:rPr/>
                          <a:rPr lang="en-US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m:rPr/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q</m:t>
                            </m:r>
                          </m:num>
                          <m:den>
                            <m:r>
                              <m:rPr/>
                              <a:rPr lang="en-US" sz="10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1−q</m:t>
                            </m:r>
                          </m:den>
                        </m:f>
                      </m:oMath>
                    </m:oMathPara>
                  </a14:m>
                </mc:Choice>
                <mc:Fallback/>
              </mc:AlternateContent>
              <a:endParaRPr lang="en-US" sz="1000" b="0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49908636" name="Google Shape;120;p18"/>
            <p:cNvSpPr txBox="1"/>
            <p:nvPr/>
          </p:nvSpPr>
          <p:spPr bwMode="auto">
            <a:xfrm>
              <a:off x="5652119" y="1562449"/>
              <a:ext cx="1216503" cy="649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</a:rPr>
                <a:t>Standard</a:t>
              </a: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parametrizati</a:t>
              </a: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on</a:t>
              </a:r>
              <a:endParaRPr/>
            </a:p>
            <a:p>
              <a:pPr algn="ctr">
                <a:lnSpc>
                  <a:spcPct val="150000"/>
                </a:lnSpc>
                <a:spcBef>
                  <a:spcPts val="599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000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q</m:t>
                        </m:r>
                      </m:oMath>
                    </m:oMathPara>
                  </a14:m>
                </mc:Choice>
                <mc:Fallback/>
              </mc:AlternateContent>
              <a:endParaRPr lang="en-US" sz="1000" b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64791955" name="Straight Arrow Connector 13"/>
            <p:cNvCxnSpPr>
              <a:cxnSpLocks/>
              <a:stCxn id="749908636" idx="3"/>
              <a:endCxn id="260711621" idx="1"/>
            </p:cNvCxnSpPr>
            <p:nvPr/>
          </p:nvCxnSpPr>
          <p:spPr bwMode="auto">
            <a:xfrm>
              <a:off x="6868623" y="1887079"/>
              <a:ext cx="439679" cy="0"/>
            </a:xfrm>
            <a:prstGeom prst="straightConnector1">
              <a:avLst/>
            </a:prstGeom>
            <a:ln w="952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1975639" name="Google Shape;120;p18"/>
            <p:cNvSpPr txBox="1"/>
            <p:nvPr/>
          </p:nvSpPr>
          <p:spPr bwMode="auto">
            <a:xfrm>
              <a:off x="6948263" y="1828354"/>
              <a:ext cx="293455" cy="29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200" b="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en-US" sz="1200" b="0" i="1">
                <a:solidFill>
                  <a:schemeClr val="accent3"/>
                </a:solidFill>
              </a:endParaRPr>
            </a:p>
          </p:txBody>
        </p:sp>
      </p:grpSp>
      <p:grpSp>
        <p:nvGrpSpPr>
          <p:cNvPr id="135301058" name="Group 39"/>
          <p:cNvGrpSpPr/>
          <p:nvPr/>
        </p:nvGrpSpPr>
        <p:grpSpPr bwMode="auto">
          <a:xfrm>
            <a:off x="5436095" y="2074325"/>
            <a:ext cx="2887704" cy="450059"/>
            <a:chOff x="5652119" y="2283717"/>
            <a:chExt cx="2887704" cy="450059"/>
          </a:xfrm>
        </p:grpSpPr>
        <p:sp>
          <p:nvSpPr>
            <p:cNvPr id="2010462599" name="Google Shape;120;p18"/>
            <p:cNvSpPr txBox="1"/>
            <p:nvPr/>
          </p:nvSpPr>
          <p:spPr bwMode="auto">
            <a:xfrm>
              <a:off x="5652119" y="2283717"/>
              <a:ext cx="1216503" cy="42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Jeffreys prior</a:t>
              </a:r>
              <a:endParaRPr/>
            </a:p>
            <a:p>
              <a:pPr algn="ctr">
                <a:defRPr/>
              </a:pP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for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000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q</m:t>
                        </m:r>
                      </m:oMath>
                    </m:oMathPara>
                  </a14:m>
                </mc:Choice>
                <mc:Fallback/>
              </mc:AlternateContent>
              <a:endParaRPr lang="en-US" sz="1000" b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sz="1000" b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17959657" name="Google Shape;120;p18"/>
            <p:cNvSpPr txBox="1"/>
            <p:nvPr/>
          </p:nvSpPr>
          <p:spPr bwMode="auto">
            <a:xfrm>
              <a:off x="7308303" y="2283717"/>
              <a:ext cx="1231519" cy="42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Jeffreys prior</a:t>
              </a:r>
              <a:endParaRPr/>
            </a:p>
            <a:p>
              <a:pPr algn="ctr">
                <a:defRPr/>
              </a:pP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f</a:t>
              </a: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or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l-GR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𝜓</m:t>
                        </m:r>
                      </m:oMath>
                    </m:oMathPara>
                  </a14:m>
                </mc:Choice>
                <mc:Fallback/>
              </mc:AlternateContent>
              <a:endParaRPr lang="en-US" sz="1000" b="0" i="1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sz="1000" b="0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sz="1000" b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987946895" name="Straight Arrow Connector 15"/>
            <p:cNvCxnSpPr>
              <a:cxnSpLocks/>
              <a:stCxn id="2010462599" idx="3"/>
              <a:endCxn id="2117959657" idx="1"/>
            </p:cNvCxnSpPr>
            <p:nvPr/>
          </p:nvCxnSpPr>
          <p:spPr bwMode="auto">
            <a:xfrm>
              <a:off x="6868623" y="2498554"/>
              <a:ext cx="439679" cy="0"/>
            </a:xfrm>
            <a:prstGeom prst="straightConnector1">
              <a:avLst/>
            </a:prstGeom>
            <a:ln w="952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229955" name="Google Shape;120;p18"/>
            <p:cNvSpPr txBox="1"/>
            <p:nvPr/>
          </p:nvSpPr>
          <p:spPr bwMode="auto">
            <a:xfrm>
              <a:off x="6948263" y="2443371"/>
              <a:ext cx="293455" cy="29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200" b="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en-US" sz="1200" b="0" i="1">
                <a:solidFill>
                  <a:schemeClr val="accent3"/>
                </a:solidFill>
              </a:endParaRPr>
            </a:p>
          </p:txBody>
        </p:sp>
      </p:grpSp>
      <p:sp>
        <p:nvSpPr>
          <p:cNvPr id="437555058" name="Google Shape;120;p18"/>
          <p:cNvSpPr txBox="1"/>
          <p:nvPr/>
        </p:nvSpPr>
        <p:spPr bwMode="auto">
          <a:xfrm flipH="0" flipV="0">
            <a:off x="707950" y="2532600"/>
            <a:ext cx="4132698" cy="85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600">
                <a:solidFill>
                  <a:schemeClr val="accent1"/>
                </a:solidFill>
              </a:rPr>
              <a:t>Reference prior</a:t>
            </a:r>
            <a:endParaRPr sz="3600"/>
          </a:p>
          <a:p>
            <a:pPr>
              <a:lnSpc>
                <a:spcPct val="114999"/>
              </a:lnSpc>
              <a:spcBef>
                <a:spcPts val="599"/>
              </a:spcBef>
              <a:defRPr/>
            </a:pPr>
            <a:r>
              <a:rPr lang="en-US" sz="1400" b="0">
                <a:solidFill>
                  <a:schemeClr val="accent3"/>
                </a:solidFill>
              </a:rPr>
              <a:t>= the prior that maximizes the contribution of the data relatively to the </a:t>
            </a:r>
            <a:r>
              <a:rPr lang="en-US" sz="1400" b="0">
                <a:solidFill>
                  <a:schemeClr val="accent3"/>
                </a:solidFill>
              </a:rPr>
              <a:t>prior</a:t>
            </a:r>
            <a:r>
              <a:rPr lang="en-US" sz="1400" b="0">
                <a:solidFill>
                  <a:schemeClr val="accent3"/>
                </a:solidFill>
              </a:rPr>
              <a:t>.</a:t>
            </a: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969545113" name="Google Shape;120;p18"/>
          <p:cNvSpPr txBox="1"/>
          <p:nvPr/>
        </p:nvSpPr>
        <p:spPr bwMode="auto">
          <a:xfrm>
            <a:off x="851967" y="3749586"/>
            <a:ext cx="3418233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spcBef>
                <a:spcPts val="599"/>
              </a:spcBef>
              <a:defRPr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univariate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 settings,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Jeffreys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 prior is the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reference prior !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50457399" name="Group 3"/>
          <p:cNvGrpSpPr/>
          <p:nvPr/>
        </p:nvGrpSpPr>
        <p:grpSpPr bwMode="auto">
          <a:xfrm>
            <a:off x="5076055" y="3003797"/>
            <a:ext cx="3372631" cy="1845495"/>
            <a:chOff x="5076055" y="3003797"/>
            <a:chExt cx="3372631" cy="1845495"/>
          </a:xfrm>
        </p:grpSpPr>
        <p:grpSp>
          <p:nvGrpSpPr>
            <p:cNvPr id="966531954" name="Group 21"/>
            <p:cNvGrpSpPr/>
            <p:nvPr/>
          </p:nvGrpSpPr>
          <p:grpSpPr bwMode="auto">
            <a:xfrm>
              <a:off x="5076055" y="3003797"/>
              <a:ext cx="3372631" cy="1845495"/>
              <a:chOff x="1115615" y="2763877"/>
              <a:chExt cx="3868574" cy="2116875"/>
            </a:xfrm>
          </p:grpSpPr>
          <p:pic>
            <p:nvPicPr>
              <p:cNvPr id="1495723762" name="Picture 2" descr="Z:\media\truecrypt1\pro\teaching\2020_EcoleDoctorale_Stats\2-03\non-informative_beta-prior.png"/>
              <p:cNvPicPr>
                <a:picLocks noChangeAspect="1" noChangeArrowheads="1"/>
              </p:cNvPicPr>
              <p:nvPr/>
            </p:nvPicPr>
            <p:blipFill>
              <a:blip r:embed="rId3"/>
              <a:srcRect l="0" t="15817" r="0" b="10363"/>
              <a:stretch/>
            </p:blipFill>
            <p:spPr bwMode="auto">
              <a:xfrm>
                <a:off x="1115615" y="2763877"/>
                <a:ext cx="3868574" cy="2039825"/>
              </a:xfrm>
              <a:prstGeom prst="rect">
                <a:avLst/>
              </a:prstGeom>
              <a:noFill/>
            </p:spPr>
          </p:pic>
          <p:sp>
            <p:nvSpPr>
              <p:cNvPr id="1062724079" name="Google Shape;120;p18"/>
              <p:cNvSpPr txBox="1"/>
              <p:nvPr/>
            </p:nvSpPr>
            <p:spPr bwMode="auto">
              <a:xfrm>
                <a:off x="3013261" y="4590347"/>
                <a:ext cx="293455" cy="290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algn="ctr"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en-US" sz="1200" b="0" i="1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42460950" name="Rectangle 25"/>
            <p:cNvSpPr/>
            <p:nvPr/>
          </p:nvSpPr>
          <p:spPr bwMode="auto">
            <a:xfrm>
              <a:off x="6321619" y="3774945"/>
              <a:ext cx="854208" cy="2769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FF"/>
                            </a:solidFill>
                            <a:latin typeface="Cambria Math"/>
                          </a:rPr>
                          <m:t>Beta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sz="1200">
                <a:solidFill>
                  <a:srgbClr val="0000FF"/>
                </a:solidFill>
              </a:endParaRPr>
            </a:p>
          </p:txBody>
        </p:sp>
        <p:sp>
          <p:nvSpPr>
            <p:cNvPr id="294777379" name="Rectangle 26"/>
            <p:cNvSpPr/>
            <p:nvPr/>
          </p:nvSpPr>
          <p:spPr bwMode="auto">
            <a:xfrm>
              <a:off x="6321619" y="4074801"/>
              <a:ext cx="1088246" cy="2769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FF0000"/>
                            </a:solidFill>
                            <a:latin typeface="Cambria Math"/>
                          </a:rPr>
                          <m:t>Beta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0.5</m:t>
                            </m:r>
                            <m:r>
                              <m:rPr/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,0.5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sz="12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3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4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5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0232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Informative / </a:t>
            </a:r>
            <a:r>
              <a:rPr lang="fr-FR" i="1"/>
              <a:t>reasonable</a:t>
            </a:r>
            <a:r>
              <a:rPr lang="fr-FR"/>
              <a:t> </a:t>
            </a:r>
            <a:r>
              <a:rPr lang="fr-FR"/>
              <a:t>priors</a:t>
            </a:r>
            <a:endParaRPr lang="fr-FR"/>
          </a:p>
        </p:txBody>
      </p:sp>
      <p:sp>
        <p:nvSpPr>
          <p:cNvPr id="734775052" name="Google Shape;120;p18"/>
          <p:cNvSpPr txBox="1"/>
          <p:nvPr/>
        </p:nvSpPr>
        <p:spPr bwMode="auto">
          <a:xfrm>
            <a:off x="744456" y="1059581"/>
            <a:ext cx="7859989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Imagine you want to test the theory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that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some symptoms of schizophrenia arise from the disruption of low-level perceptual mechanisms. You design a </a:t>
            </a:r>
            <a:r>
              <a:rPr lang="en-US" sz="1300" b="0" i="1" u="none" strike="noStrike" cap="none" spc="0">
                <a:solidFill>
                  <a:schemeClr val="tx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visual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 discrimination task and model the </a:t>
            </a:r>
            <a:r>
              <a:rPr lang="en-US" sz="1300" i="1">
                <a:solidFill>
                  <a:schemeClr val="tx1">
                    <a:lumMod val="50000"/>
                  </a:schemeClr>
                </a:solidFill>
              </a:rPr>
              <a:t>difference in response time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between patients and a control group.</a:t>
            </a:r>
            <a:endParaRPr sz="1300" i="1"/>
          </a:p>
        </p:txBody>
      </p:sp>
      <p:sp>
        <p:nvSpPr>
          <p:cNvPr id="1356386211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7703AFD-A5E0-A4F1-9AD6-F346EEA0FEF0}" type="slidenum">
              <a:rPr lang="en"/>
              <a:t/>
            </a:fld>
            <a:endParaRPr/>
          </a:p>
        </p:txBody>
      </p:sp>
      <p:sp>
        <p:nvSpPr>
          <p:cNvPr id="1920282595" name="Google Shape;120;p18"/>
          <p:cNvSpPr txBox="1"/>
          <p:nvPr/>
        </p:nvSpPr>
        <p:spPr bwMode="auto">
          <a:xfrm flipH="0" flipV="0">
            <a:off x="5635427" y="2887017"/>
            <a:ext cx="2921393" cy="74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400" b="1" i="0"/>
              <a:t>What prior for the population difference in RT?</a:t>
            </a:r>
            <a:endParaRPr sz="1400" b="1" i="0"/>
          </a:p>
        </p:txBody>
      </p:sp>
      <p:grpSp>
        <p:nvGrpSpPr>
          <p:cNvPr id="621978160" name=""/>
          <p:cNvGrpSpPr/>
          <p:nvPr/>
        </p:nvGrpSpPr>
        <p:grpSpPr bwMode="auto">
          <a:xfrm>
            <a:off x="1045800" y="2266949"/>
            <a:ext cx="4118699" cy="2367374"/>
            <a:chOff x="0" y="0"/>
            <a:chExt cx="4118699" cy="2367374"/>
          </a:xfrm>
        </p:grpSpPr>
        <p:pic>
          <p:nvPicPr>
            <p:cNvPr id="1859131858" name=""/>
            <p:cNvPicPr>
              <a:picLocks noChangeAspect="1"/>
            </p:cNvPicPr>
            <p:nvPr/>
          </p:nvPicPr>
          <p:blipFill>
            <a:blip r:embed="rId3"/>
            <a:srcRect l="0" t="0" r="71732" b="15938"/>
            <a:stretch/>
          </p:blipFill>
          <p:spPr bwMode="auto">
            <a:xfrm flipH="0" flipV="0">
              <a:off x="116249" y="0"/>
              <a:ext cx="1335449" cy="1881599"/>
            </a:xfrm>
            <a:prstGeom prst="rect">
              <a:avLst/>
            </a:prstGeom>
          </p:spPr>
        </p:pic>
        <p:pic>
          <p:nvPicPr>
            <p:cNvPr id="453489296" name=""/>
            <p:cNvPicPr>
              <a:picLocks noChangeAspect="1"/>
            </p:cNvPicPr>
            <p:nvPr/>
          </p:nvPicPr>
          <p:blipFill>
            <a:blip r:embed="rId3"/>
            <a:srcRect l="71815" t="0" r="0" b="15938"/>
            <a:stretch/>
          </p:blipFill>
          <p:spPr bwMode="auto">
            <a:xfrm flipH="0" flipV="0">
              <a:off x="2670899" y="0"/>
              <a:ext cx="1331550" cy="1881599"/>
            </a:xfrm>
            <a:prstGeom prst="rect">
              <a:avLst/>
            </a:prstGeom>
          </p:spPr>
        </p:pic>
        <p:sp>
          <p:nvSpPr>
            <p:cNvPr id="427186272" name="Google Shape;120;p18"/>
            <p:cNvSpPr txBox="1"/>
            <p:nvPr/>
          </p:nvSpPr>
          <p:spPr bwMode="auto">
            <a:xfrm flipH="0" flipV="0">
              <a:off x="0" y="1982142"/>
              <a:ext cx="4118699" cy="385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2" tIns="91422" rIns="91422" bIns="91422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598"/>
                </a:spcAft>
                <a:defRPr/>
              </a:pPr>
              <a:r>
                <a:rPr lang="en-US" sz="1200" b="0" i="1"/>
                <a:t>     </a:t>
              </a:r>
              <a:r>
                <a:rPr lang="en-US" sz="1200" b="1" i="1"/>
                <a:t>upright</a:t>
              </a:r>
              <a:r>
                <a:rPr lang="en-US" sz="1200" b="0" i="1"/>
                <a:t>	                  vs.                 </a:t>
              </a:r>
              <a:r>
                <a:rPr lang="en-US" sz="1200" b="1" i="1"/>
                <a:t>upside-down</a:t>
              </a:r>
              <a:endParaRPr sz="1200" b="1" i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7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28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1949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Informative / </a:t>
            </a:r>
            <a:r>
              <a:rPr lang="fr-FR" i="1"/>
              <a:t>reasonable</a:t>
            </a:r>
            <a:r>
              <a:rPr lang="fr-FR"/>
              <a:t> </a:t>
            </a:r>
            <a:r>
              <a:rPr lang="fr-FR"/>
              <a:t>priors</a:t>
            </a:r>
            <a:endParaRPr lang="fr-FR"/>
          </a:p>
        </p:txBody>
      </p:sp>
      <p:pic>
        <p:nvPicPr>
          <p:cNvPr id="1335836525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598675" y="1946919"/>
            <a:ext cx="3736509" cy="18682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242796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598675" y="1946919"/>
            <a:ext cx="3736509" cy="186825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087086644" name="Group 21"/>
          <p:cNvGrpSpPr/>
          <p:nvPr/>
        </p:nvGrpSpPr>
        <p:grpSpPr bwMode="auto">
          <a:xfrm>
            <a:off x="971598" y="4082776"/>
            <a:ext cx="7272807" cy="840738"/>
            <a:chOff x="971598" y="3939901"/>
            <a:chExt cx="7272807" cy="840738"/>
          </a:xfrm>
        </p:grpSpPr>
        <p:sp>
          <p:nvSpPr>
            <p:cNvPr id="1890712094" name="Google Shape;120;p18"/>
            <p:cNvSpPr txBox="1"/>
            <p:nvPr/>
          </p:nvSpPr>
          <p:spPr bwMode="auto">
            <a:xfrm>
              <a:off x="1074537" y="3939901"/>
              <a:ext cx="2663327" cy="3805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physical / logical constrains </a:t>
              </a:r>
              <a:endParaRPr/>
            </a:p>
          </p:txBody>
        </p:sp>
        <p:sp>
          <p:nvSpPr>
            <p:cNvPr id="960950397" name="Google Shape;120;p18"/>
            <p:cNvSpPr txBox="1"/>
            <p:nvPr/>
          </p:nvSpPr>
          <p:spPr bwMode="auto">
            <a:xfrm>
              <a:off x="3758925" y="3939901"/>
              <a:ext cx="1951344" cy="3805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d</a:t>
              </a: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omain knowledge</a:t>
              </a:r>
              <a:endParaRPr/>
            </a:p>
          </p:txBody>
        </p:sp>
        <p:sp>
          <p:nvSpPr>
            <p:cNvPr id="1568591228" name="Google Shape;120;p18"/>
            <p:cNvSpPr txBox="1"/>
            <p:nvPr/>
          </p:nvSpPr>
          <p:spPr bwMode="auto">
            <a:xfrm>
              <a:off x="5731330" y="3939901"/>
              <a:ext cx="1264399" cy="3805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literature</a:t>
              </a:r>
              <a:endParaRPr/>
            </a:p>
          </p:txBody>
        </p:sp>
        <p:sp>
          <p:nvSpPr>
            <p:cNvPr id="232966306" name="Google Shape;120;p18"/>
            <p:cNvSpPr txBox="1"/>
            <p:nvPr/>
          </p:nvSpPr>
          <p:spPr bwMode="auto">
            <a:xfrm>
              <a:off x="7016791" y="3939901"/>
              <a:ext cx="1155607" cy="3805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past data</a:t>
              </a:r>
              <a:endParaRPr/>
            </a:p>
          </p:txBody>
        </p:sp>
        <p:cxnSp>
          <p:nvCxnSpPr>
            <p:cNvPr id="637677134" name="Straight Arrow Connector 10"/>
            <p:cNvCxnSpPr>
              <a:cxnSpLocks/>
              <a:stCxn id="2100542347" idx="3"/>
              <a:endCxn id="2132070538" idx="1"/>
            </p:cNvCxnSpPr>
            <p:nvPr/>
          </p:nvCxnSpPr>
          <p:spPr bwMode="auto">
            <a:xfrm>
              <a:off x="1907703" y="4590351"/>
              <a:ext cx="5400599" cy="0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0542347" name="Google Shape;120;p18"/>
            <p:cNvSpPr txBox="1"/>
            <p:nvPr/>
          </p:nvSpPr>
          <p:spPr bwMode="auto">
            <a:xfrm>
              <a:off x="971598" y="4400062"/>
              <a:ext cx="936103" cy="380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sz="1000" b="0" i="1">
                  <a:solidFill>
                    <a:schemeClr val="tx1">
                      <a:lumMod val="50000"/>
                    </a:schemeClr>
                  </a:solidFill>
                </a:rPr>
                <a:t>weakly informative</a:t>
              </a:r>
              <a:endParaRPr/>
            </a:p>
          </p:txBody>
        </p:sp>
        <p:sp>
          <p:nvSpPr>
            <p:cNvPr id="2132070538" name="Google Shape;120;p18"/>
            <p:cNvSpPr txBox="1"/>
            <p:nvPr/>
          </p:nvSpPr>
          <p:spPr bwMode="auto">
            <a:xfrm>
              <a:off x="7308303" y="4400062"/>
              <a:ext cx="936103" cy="380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r">
                <a:lnSpc>
                  <a:spcPct val="150000"/>
                </a:lnSpc>
                <a:defRPr/>
              </a:pPr>
              <a:r>
                <a:rPr lang="en-US" sz="1000" b="0" i="1">
                  <a:solidFill>
                    <a:schemeClr val="tx1">
                      <a:lumMod val="50000"/>
                    </a:schemeClr>
                  </a:solidFill>
                </a:rPr>
                <a:t>h</a:t>
              </a:r>
              <a:r>
                <a:rPr lang="en-US" sz="1000" b="0" i="1">
                  <a:solidFill>
                    <a:schemeClr val="tx1">
                      <a:lumMod val="50000"/>
                    </a:schemeClr>
                  </a:solidFill>
                </a:rPr>
                <a:t>ighly informative</a:t>
              </a:r>
              <a:endParaRPr/>
            </a:p>
          </p:txBody>
        </p:sp>
      </p:grpSp>
      <p:sp>
        <p:nvSpPr>
          <p:cNvPr id="72316321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0A7D1AE-F70A-410A-472D-B9350BF99EB5}" type="slidenum">
              <a:rPr lang="en"/>
              <a:t/>
            </a:fld>
            <a:endParaRPr/>
          </a:p>
        </p:txBody>
      </p:sp>
      <p:pic>
        <p:nvPicPr>
          <p:cNvPr id="18152605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07720" y="1946919"/>
            <a:ext cx="3649053" cy="1822071"/>
          </a:xfrm>
          <a:prstGeom prst="rect">
            <a:avLst/>
          </a:prstGeom>
        </p:spPr>
      </p:pic>
      <p:sp>
        <p:nvSpPr>
          <p:cNvPr id="1290157072" name="Google Shape;120;p18"/>
          <p:cNvSpPr txBox="1"/>
          <p:nvPr/>
        </p:nvSpPr>
        <p:spPr bwMode="auto">
          <a:xfrm>
            <a:off x="744456" y="1059581"/>
            <a:ext cx="7859989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Imagine you want to test the theory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that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some symptoms of schizophrenia arise from the disruption of low-level perceptual mechanisms. You design a </a:t>
            </a:r>
            <a:r>
              <a:rPr lang="en-US" sz="1300" b="0" i="1" u="none" strike="noStrike" cap="none" spc="0">
                <a:solidFill>
                  <a:schemeClr val="tx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visual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 discrimination task and model the </a:t>
            </a:r>
            <a:r>
              <a:rPr lang="en-US" sz="1300" i="1">
                <a:solidFill>
                  <a:schemeClr val="tx1">
                    <a:lumMod val="50000"/>
                  </a:schemeClr>
                </a:solidFill>
              </a:rPr>
              <a:t>difference in response time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between patients and a control group.</a:t>
            </a:r>
            <a:endParaRPr sz="13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3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2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08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3420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Prior as a bet</a:t>
            </a:r>
            <a:endParaRPr lang="fr-FR" sz="2800"/>
          </a:p>
        </p:txBody>
      </p:sp>
      <p:pic>
        <p:nvPicPr>
          <p:cNvPr id="2135189068" name="Picture 2" descr="Z:\media\truecrypt1\pro\teaching\2020_EcoleDoctorale_Stats\2-03\tea-test.jpg"/>
          <p:cNvPicPr>
            <a:picLocks noChangeAspect="1" noChangeArrowheads="1"/>
          </p:cNvPicPr>
          <p:nvPr/>
        </p:nvPicPr>
        <p:blipFill>
          <a:blip r:embed="rId3"/>
          <a:srcRect l="0" t="0" r="0" b="50000"/>
          <a:stretch/>
        </p:blipFill>
        <p:spPr bwMode="auto">
          <a:xfrm>
            <a:off x="2579643" y="2154633"/>
            <a:ext cx="1872207" cy="1262161"/>
          </a:xfrm>
          <a:prstGeom prst="rect">
            <a:avLst/>
          </a:prstGeom>
          <a:noFill/>
        </p:spPr>
      </p:pic>
      <p:pic>
        <p:nvPicPr>
          <p:cNvPr id="312295804" name="Picture 3" descr="Z:\media\truecrypt1\pro\teaching\2020_EcoleDoctorale_Stats\2-03\tea-test_lady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 bwMode="auto">
          <a:xfrm>
            <a:off x="820630" y="1851669"/>
            <a:ext cx="1106232" cy="1543098"/>
          </a:xfrm>
          <a:prstGeom prst="rect">
            <a:avLst/>
          </a:prstGeom>
          <a:noFill/>
        </p:spPr>
      </p:pic>
      <p:pic>
        <p:nvPicPr>
          <p:cNvPr id="362225583" name="Picture 2" descr="Z:\media\truecrypt1\pro\teaching\2020_EcoleDoctorale_Stats\2-03\tea-test.jpg"/>
          <p:cNvPicPr>
            <a:picLocks noChangeAspect="1" noChangeArrowheads="1"/>
          </p:cNvPicPr>
          <p:nvPr/>
        </p:nvPicPr>
        <p:blipFill>
          <a:blip r:embed="rId3"/>
          <a:srcRect l="0" t="50000" r="0" b="0"/>
          <a:stretch/>
        </p:blipFill>
        <p:spPr bwMode="auto">
          <a:xfrm>
            <a:off x="4860030" y="2139700"/>
            <a:ext cx="1872207" cy="1262161"/>
          </a:xfrm>
          <a:prstGeom prst="rect">
            <a:avLst/>
          </a:prstGeom>
          <a:noFill/>
        </p:spPr>
      </p:pic>
      <p:sp>
        <p:nvSpPr>
          <p:cNvPr id="300824900" name="Oval Callout 4"/>
          <p:cNvSpPr/>
          <p:nvPr/>
        </p:nvSpPr>
        <p:spPr bwMode="auto">
          <a:xfrm>
            <a:off x="1900750" y="1131588"/>
            <a:ext cx="2088229" cy="792085"/>
          </a:xfrm>
          <a:prstGeom prst="wedgeEllipseCallout">
            <a:avLst>
              <a:gd name="adj1" fmla="val -43214"/>
              <a:gd name="adj2" fmla="val 4840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I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can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b="1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taste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which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of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milk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or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tea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has been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poured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first!I</a:t>
            </a:r>
            <a:endParaRPr lang="fr-FR" sz="1050" i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pic>
        <p:nvPicPr>
          <p:cNvPr id="421259934" name="Picture 3" descr="Z:\media\truecrypt1\pro\teaching\2020_EcoleDoctorale_Stats\2-03\tea-test_lady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/>
        </p:blipFill>
        <p:spPr bwMode="auto">
          <a:xfrm>
            <a:off x="7354197" y="1851669"/>
            <a:ext cx="1106232" cy="1543098"/>
          </a:xfrm>
          <a:prstGeom prst="rect">
            <a:avLst/>
          </a:prstGeom>
          <a:noFill/>
        </p:spPr>
      </p:pic>
      <p:sp>
        <p:nvSpPr>
          <p:cNvPr id="1082078278" name="Oval Callout 9"/>
          <p:cNvSpPr/>
          <p:nvPr/>
        </p:nvSpPr>
        <p:spPr bwMode="auto">
          <a:xfrm flipH="0" flipV="0">
            <a:off x="5040673" y="1131588"/>
            <a:ext cx="2313520" cy="792085"/>
          </a:xfrm>
          <a:prstGeom prst="wedgeEllipseCallout">
            <a:avLst>
              <a:gd name="adj1" fmla="val 44697"/>
              <a:gd name="adj2" fmla="val 51044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I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can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b="1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tell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which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of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milk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or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tea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i="1" u="sng">
                <a:solidFill>
                  <a:schemeClr val="tx1">
                    <a:lumMod val="50000"/>
                  </a:schemeClr>
                </a:solidFill>
                <a:latin typeface="Montserrat"/>
              </a:rPr>
              <a:t>is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poured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first in another room!</a:t>
            </a:r>
            <a:endParaRPr lang="fr-FR" sz="1050" i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2064073413" name="Rectangle 10"/>
          <p:cNvSpPr/>
          <p:nvPr/>
        </p:nvSpPr>
        <p:spPr bwMode="auto">
          <a:xfrm>
            <a:off x="4419156" y="2631825"/>
            <a:ext cx="482463" cy="30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latin typeface="Montserrat"/>
              </a:rPr>
              <a:t>or</a:t>
            </a:r>
            <a:endParaRPr lang="en-US">
              <a:latin typeface="Montserrat"/>
            </a:endParaRPr>
          </a:p>
        </p:txBody>
      </p:sp>
      <p:sp>
        <p:nvSpPr>
          <p:cNvPr id="1775542930" name="Rectangle 11"/>
          <p:cNvSpPr/>
          <p:nvPr/>
        </p:nvSpPr>
        <p:spPr bwMode="auto">
          <a:xfrm>
            <a:off x="323526" y="3507852"/>
            <a:ext cx="2100440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>
                <a:latin typeface="Montserrat"/>
              </a:rPr>
              <a:t>Right 9 times out of 10 !</a:t>
            </a:r>
            <a:endParaRPr lang="en-US" sz="1100">
              <a:latin typeface="Montserrat"/>
            </a:endParaRPr>
          </a:p>
        </p:txBody>
      </p:sp>
      <p:sp>
        <p:nvSpPr>
          <p:cNvPr id="621857863" name="Rectangle 12"/>
          <p:cNvSpPr/>
          <p:nvPr/>
        </p:nvSpPr>
        <p:spPr bwMode="auto">
          <a:xfrm>
            <a:off x="6857092" y="3507852"/>
            <a:ext cx="2100440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>
                <a:latin typeface="Montserrat"/>
              </a:rPr>
              <a:t>Right 9 times out of 10 !</a:t>
            </a:r>
            <a:endParaRPr lang="en-US" sz="1100">
              <a:latin typeface="Montserrat"/>
            </a:endParaRPr>
          </a:p>
        </p:txBody>
      </p:sp>
      <p:sp>
        <p:nvSpPr>
          <p:cNvPr id="1883909618" name="Rectangle 13"/>
          <p:cNvSpPr/>
          <p:nvPr/>
        </p:nvSpPr>
        <p:spPr bwMode="auto">
          <a:xfrm>
            <a:off x="323526" y="4011908"/>
            <a:ext cx="2100440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>
                <a:solidFill>
                  <a:schemeClr val="accent1"/>
                </a:solidFill>
                <a:latin typeface="Montserrat"/>
              </a:rPr>
              <a:t>Exceptional palate?</a:t>
            </a:r>
            <a:endParaRPr lang="en-US" sz="1100" b="1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1650839962" name="Rectangle 14"/>
          <p:cNvSpPr/>
          <p:nvPr/>
        </p:nvSpPr>
        <p:spPr bwMode="auto">
          <a:xfrm>
            <a:off x="6562108" y="4011908"/>
            <a:ext cx="2690408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>
                <a:solidFill>
                  <a:schemeClr val="accent2">
                    <a:lumMod val="50000"/>
                  </a:schemeClr>
                </a:solidFill>
                <a:latin typeface="Montserrat"/>
              </a:rPr>
              <a:t>Extra-sensory perception?</a:t>
            </a:r>
            <a:endParaRPr lang="en-US" sz="1100" b="1">
              <a:solidFill>
                <a:schemeClr val="accent2">
                  <a:lumMod val="50000"/>
                </a:schemeClr>
              </a:solidFill>
              <a:latin typeface="Montserrat"/>
            </a:endParaRPr>
          </a:p>
        </p:txBody>
      </p:sp>
      <p:cxnSp>
        <p:nvCxnSpPr>
          <p:cNvPr id="1376605893" name="Straight Arrow Connector 7"/>
          <p:cNvCxnSpPr>
            <a:cxnSpLocks/>
            <a:stCxn id="1775542930" idx="2"/>
            <a:endCxn id="1883909618" idx="0"/>
          </p:cNvCxnSpPr>
          <p:nvPr/>
        </p:nvCxnSpPr>
        <p:spPr bwMode="auto">
          <a:xfrm>
            <a:off x="1373747" y="3769462"/>
            <a:ext cx="0" cy="242444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120700" name="Straight Arrow Connector 19"/>
          <p:cNvCxnSpPr>
            <a:cxnSpLocks/>
            <a:stCxn id="621857863" idx="2"/>
          </p:cNvCxnSpPr>
          <p:nvPr/>
        </p:nvCxnSpPr>
        <p:spPr bwMode="auto">
          <a:xfrm>
            <a:off x="7907313" y="3769462"/>
            <a:ext cx="0" cy="242444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118826" name="Rectangle 24"/>
          <p:cNvSpPr/>
          <p:nvPr/>
        </p:nvSpPr>
        <p:spPr bwMode="auto">
          <a:xfrm>
            <a:off x="2339750" y="4011908"/>
            <a:ext cx="4641274" cy="276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200" i="1">
                <a:latin typeface="Montserrat"/>
              </a:rPr>
              <a:t>Would you use the </a:t>
            </a:r>
            <a:r>
              <a:rPr lang="en-US" sz="1200" b="1" i="1">
                <a:latin typeface="Montserrat"/>
              </a:rPr>
              <a:t>same standard </a:t>
            </a:r>
            <a:r>
              <a:rPr lang="en-US" sz="1200" i="1">
                <a:latin typeface="Montserrat"/>
              </a:rPr>
              <a:t>of evidence?</a:t>
            </a:r>
            <a:endParaRPr lang="en-US" sz="1200" i="1">
              <a:latin typeface="Montserrat"/>
            </a:endParaRPr>
          </a:p>
        </p:txBody>
      </p:sp>
      <p:sp>
        <p:nvSpPr>
          <p:cNvPr id="122877293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B3CFA38-3F83-7694-8494-3E7020E2A762}" type="slidenum">
              <a:rPr lang="en"/>
              <a:t/>
            </a:fld>
            <a:endParaRPr/>
          </a:p>
        </p:txBody>
      </p:sp>
      <p:sp>
        <p:nvSpPr>
          <p:cNvPr id="2113160493" name="Rectangle 26"/>
          <p:cNvSpPr/>
          <p:nvPr/>
        </p:nvSpPr>
        <p:spPr bwMode="auto">
          <a:xfrm>
            <a:off x="1259631" y="4540793"/>
            <a:ext cx="6806193" cy="305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3"/>
                </a:solidFill>
                <a:latin typeface="Montserrat"/>
              </a:rPr>
              <a:t>Bayesian statistics offer a </a:t>
            </a:r>
            <a:r>
              <a:rPr lang="en-US" b="1">
                <a:solidFill>
                  <a:schemeClr val="accent3"/>
                </a:solidFill>
                <a:latin typeface="Montserrat"/>
              </a:rPr>
              <a:t>formal treatment </a:t>
            </a:r>
            <a:r>
              <a:rPr lang="en-US">
                <a:solidFill>
                  <a:schemeClr val="accent3"/>
                </a:solidFill>
                <a:latin typeface="Montserrat"/>
              </a:rPr>
              <a:t>of </a:t>
            </a:r>
            <a:r>
              <a:rPr lang="en-US">
                <a:solidFill>
                  <a:schemeClr val="accent3"/>
                </a:solidFill>
                <a:latin typeface="Montserrat"/>
              </a:rPr>
              <a:t>context and </a:t>
            </a:r>
            <a:r>
              <a:rPr lang="en-US" b="0">
                <a:solidFill>
                  <a:schemeClr val="accent3"/>
                </a:solidFill>
                <a:latin typeface="Montserrat"/>
              </a:rPr>
              <a:t>expectations</a:t>
            </a:r>
            <a:endParaRPr lang="en-US" b="1">
              <a:solidFill>
                <a:schemeClr val="accent3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9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54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6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9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0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5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5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1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799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Prior as a bet</a:t>
            </a:r>
            <a:endParaRPr lang="fr-FR" sz="2800"/>
          </a:p>
        </p:txBody>
      </p:sp>
      <p:sp>
        <p:nvSpPr>
          <p:cNvPr id="12047366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1560114-416B-CD4F-56F6-428F9338664B}" type="slidenum">
              <a:rPr lang="en"/>
              <a:t/>
            </a:fld>
            <a:endParaRPr/>
          </a:p>
        </p:txBody>
      </p:sp>
      <p:sp>
        <p:nvSpPr>
          <p:cNvPr id="546886467" name="Google Shape;120;p18"/>
          <p:cNvSpPr txBox="1"/>
          <p:nvPr/>
        </p:nvSpPr>
        <p:spPr bwMode="auto">
          <a:xfrm flipH="0" flipV="0">
            <a:off x="1498353" y="1271248"/>
            <a:ext cx="6352195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What is the effect of </a:t>
            </a:r>
            <a:r>
              <a:rPr lang="en-US" sz="1300" b="1" i="1">
                <a:solidFill>
                  <a:schemeClr val="tx1">
                    <a:lumMod val="50000"/>
                  </a:schemeClr>
                </a:solidFill>
              </a:rPr>
              <a:t>drinking coffee after dinner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compared to no coffee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on the</a:t>
            </a:r>
            <a:r>
              <a:rPr lang="en-US" sz="1300" b="1" i="1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300" b="1" i="1">
                <a:solidFill>
                  <a:schemeClr val="tx1">
                    <a:lumMod val="50000"/>
                  </a:schemeClr>
                </a:solidFill>
              </a:rPr>
              <a:t>time to fall asleep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?</a:t>
            </a:r>
            <a:endParaRPr sz="1300" i="1"/>
          </a:p>
        </p:txBody>
      </p:sp>
      <p:sp>
        <p:nvSpPr>
          <p:cNvPr id="146731362" name="Google Shape;120;p18"/>
          <p:cNvSpPr txBox="1"/>
          <p:nvPr/>
        </p:nvSpPr>
        <p:spPr bwMode="auto">
          <a:xfrm flipH="0" flipV="0">
            <a:off x="2802299" y="1905769"/>
            <a:ext cx="1920148" cy="74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598"/>
              </a:spcAft>
              <a:defRPr/>
            </a:pPr>
            <a:r>
              <a:rPr lang="en-US" sz="1400" b="1" i="0"/>
              <a:t>treatment /</a:t>
            </a:r>
            <a:br>
              <a:rPr lang="en-US" sz="1400" b="1" i="0"/>
            </a:br>
            <a:r>
              <a:rPr lang="en-US" sz="1400" b="1" i="0"/>
              <a:t>condition</a:t>
            </a:r>
            <a:endParaRPr sz="1400" b="1" i="0"/>
          </a:p>
        </p:txBody>
      </p:sp>
      <p:sp>
        <p:nvSpPr>
          <p:cNvPr id="224887625" name="Google Shape;120;p18"/>
          <p:cNvSpPr txBox="1"/>
          <p:nvPr/>
        </p:nvSpPr>
        <p:spPr bwMode="auto">
          <a:xfrm flipH="0" flipV="0">
            <a:off x="5393099" y="1905769"/>
            <a:ext cx="1920148" cy="74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598"/>
              </a:spcAft>
              <a:defRPr/>
            </a:pPr>
            <a:r>
              <a:rPr lang="en-US" sz="1400" b="1" i="0"/>
              <a:t>dependent variable</a:t>
            </a:r>
            <a:endParaRPr sz="1400" b="1" i="0"/>
          </a:p>
        </p:txBody>
      </p:sp>
      <p:sp>
        <p:nvSpPr>
          <p:cNvPr id="426175465" name="Google Shape;128;p19"/>
          <p:cNvSpPr txBox="1"/>
          <p:nvPr/>
        </p:nvSpPr>
        <p:spPr bwMode="auto">
          <a:xfrm flipH="0" flipV="0">
            <a:off x="3705889" y="3901078"/>
            <a:ext cx="1732219" cy="348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elicit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SHELF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836356861" name="Google Shape;120;p18"/>
          <p:cNvSpPr txBox="1"/>
          <p:nvPr/>
        </p:nvSpPr>
        <p:spPr bwMode="auto">
          <a:xfrm flipH="0" flipV="0">
            <a:off x="2790824" y="3368242"/>
            <a:ext cx="3562348" cy="35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598"/>
              </a:spcAft>
              <a:defRPr/>
            </a:pPr>
            <a:r>
              <a:rPr lang="en-US" sz="1400" b="1" i="0" u="sng">
                <a:solidFill>
                  <a:srgbClr val="0070C0"/>
                </a:solidFill>
                <a:highlight>
                  <a:srgbClr val="D3D3D3"/>
                </a:highlight>
                <a:hlinkClick r:id="rId3" tooltip="https://shelf.sites.sheffield.ac.uk"/>
              </a:rPr>
              <a:t>The Sheffield Elicitation Framework</a:t>
            </a:r>
            <a:endParaRPr sz="1400" b="1" i="0">
              <a:solidFill>
                <a:schemeClr val="accent6">
                  <a:lumMod val="10000"/>
                </a:schemeClr>
              </a:solidFill>
              <a:highlight>
                <a:srgbClr val="D3D3D3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8383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Prior elicitation</a:t>
            </a:r>
            <a:endParaRPr lang="fr-FR"/>
          </a:p>
        </p:txBody>
      </p:sp>
      <p:sp>
        <p:nvSpPr>
          <p:cNvPr id="909650349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28F15AD-5745-DADC-EF52-67E53D4512D5}" type="slidenum">
              <a:rPr lang="en"/>
              <a:t/>
            </a:fld>
            <a:endParaRPr/>
          </a:p>
        </p:txBody>
      </p:sp>
      <p:sp>
        <p:nvSpPr>
          <p:cNvPr id="990928067" name="Google Shape;120;p18"/>
          <p:cNvSpPr txBox="1"/>
          <p:nvPr/>
        </p:nvSpPr>
        <p:spPr bwMode="auto">
          <a:xfrm flipH="0" flipV="0">
            <a:off x="4983291" y="1420547"/>
            <a:ext cx="1209906" cy="3805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literature</a:t>
            </a:r>
            <a:endParaRPr/>
          </a:p>
        </p:txBody>
      </p:sp>
      <p:sp>
        <p:nvSpPr>
          <p:cNvPr id="1006969071" name="Google Shape;120;p18"/>
          <p:cNvSpPr txBox="1"/>
          <p:nvPr/>
        </p:nvSpPr>
        <p:spPr bwMode="auto">
          <a:xfrm>
            <a:off x="4983291" y="3751511"/>
            <a:ext cx="1155606" cy="3805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past data</a:t>
            </a:r>
            <a:endParaRPr/>
          </a:p>
        </p:txBody>
      </p:sp>
      <p:sp>
        <p:nvSpPr>
          <p:cNvPr id="696250344" name="Google Shape;120;p18"/>
          <p:cNvSpPr txBox="1"/>
          <p:nvPr/>
        </p:nvSpPr>
        <p:spPr bwMode="auto">
          <a:xfrm flipH="0" flipV="0">
            <a:off x="737316" y="1420547"/>
            <a:ext cx="2512657" cy="380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physical / logical constraints </a:t>
            </a:r>
            <a:endParaRPr/>
          </a:p>
        </p:txBody>
      </p:sp>
      <p:sp>
        <p:nvSpPr>
          <p:cNvPr id="1114627086" name="Google Shape;120;p18"/>
          <p:cNvSpPr txBox="1"/>
          <p:nvPr/>
        </p:nvSpPr>
        <p:spPr bwMode="auto">
          <a:xfrm>
            <a:off x="738824" y="2719482"/>
            <a:ext cx="1951344" cy="380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omain knowledge</a:t>
            </a:r>
            <a:endParaRPr/>
          </a:p>
        </p:txBody>
      </p:sp>
      <p:sp>
        <p:nvSpPr>
          <p:cNvPr id="241582590" name="Google Shape;120;p18"/>
          <p:cNvSpPr txBox="1"/>
          <p:nvPr/>
        </p:nvSpPr>
        <p:spPr bwMode="auto">
          <a:xfrm flipH="0" flipV="0">
            <a:off x="737316" y="1801126"/>
            <a:ext cx="3114795" cy="65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What is the minimum possible value?</a:t>
            </a:r>
            <a:br>
              <a:rPr lang="en-US" sz="1200" b="0" i="1"/>
            </a:br>
            <a:r>
              <a:rPr lang="en-US" sz="1200" b="0" i="1"/>
              <a:t>The maximum?</a:t>
            </a:r>
            <a:endParaRPr lang="en-US" sz="1200" b="0">
              <a:latin typeface="Cambria Math"/>
              <a:ea typeface="Cambria Math"/>
            </a:endParaRPr>
          </a:p>
        </p:txBody>
      </p:sp>
      <p:sp>
        <p:nvSpPr>
          <p:cNvPr id="485368475" name="Google Shape;120;p18"/>
          <p:cNvSpPr txBox="1"/>
          <p:nvPr/>
        </p:nvSpPr>
        <p:spPr bwMode="auto">
          <a:xfrm flipH="0" flipV="0">
            <a:off x="738824" y="3100060"/>
            <a:ext cx="3114795" cy="65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What is the median value?</a:t>
            </a:r>
            <a:br>
              <a:rPr lang="en-US" sz="1200" b="0" i="1"/>
            </a:br>
            <a:r>
              <a:rPr lang="en-US" sz="1200" b="0" i="1"/>
              <a:t>The quartile values?</a:t>
            </a:r>
            <a:endParaRPr lang="en-US" sz="1200" b="0" i="1"/>
          </a:p>
        </p:txBody>
      </p:sp>
      <p:sp>
        <p:nvSpPr>
          <p:cNvPr id="1115854490" name="Google Shape;128;p19"/>
          <p:cNvSpPr txBox="1"/>
          <p:nvPr/>
        </p:nvSpPr>
        <p:spPr bwMode="auto">
          <a:xfrm flipH="0" flipV="0">
            <a:off x="1274392" y="4153755"/>
            <a:ext cx="1732219" cy="348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elicit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SHELF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993920212" name="Google Shape;120;p18"/>
          <p:cNvSpPr txBox="1"/>
          <p:nvPr/>
        </p:nvSpPr>
        <p:spPr bwMode="auto">
          <a:xfrm flipH="0" flipV="0">
            <a:off x="4983291" y="1801126"/>
            <a:ext cx="3241364" cy="162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Posterior distribution from a Bayesian random effect meta-analysis</a:t>
            </a:r>
            <a:endParaRPr lang="en-US" sz="1200" b="0" i="1"/>
          </a:p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0"/>
              <a:t>Or (more simply)</a:t>
            </a:r>
            <a:endParaRPr lang="en-US" sz="1200" b="0" i="1"/>
          </a:p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the distribution of effect sizes in a meta-analytic study, or informal review</a:t>
            </a:r>
            <a:endParaRPr lang="en-US" sz="1200" b="0">
              <a:latin typeface="Cambria Math"/>
              <a:ea typeface="Cambria Math"/>
            </a:endParaRPr>
          </a:p>
        </p:txBody>
      </p:sp>
      <p:sp>
        <p:nvSpPr>
          <p:cNvPr id="486994735" name="Google Shape;120;p18"/>
          <p:cNvSpPr txBox="1"/>
          <p:nvPr/>
        </p:nvSpPr>
        <p:spPr bwMode="auto">
          <a:xfrm flipH="0" flipV="0">
            <a:off x="4983291" y="4132089"/>
            <a:ext cx="3625913" cy="65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Posterior distribution from a previous study</a:t>
            </a:r>
            <a:endParaRPr lang="en-US" sz="1200" b="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9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99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9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9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6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6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8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2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85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0577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On </a:t>
            </a:r>
            <a:r>
              <a:rPr lang="fr-FR" sz="2800"/>
              <a:t>Bayesian</a:t>
            </a:r>
            <a:r>
              <a:rPr lang="fr-FR" sz="2800"/>
              <a:t> « subjectivity »</a:t>
            </a:r>
            <a:endParaRPr lang="fr-FR" sz="2800"/>
          </a:p>
        </p:txBody>
      </p:sp>
      <p:sp>
        <p:nvSpPr>
          <p:cNvPr id="250610424" name="Google Shape;120;p18"/>
          <p:cNvSpPr txBox="1"/>
          <p:nvPr/>
        </p:nvSpPr>
        <p:spPr bwMode="auto">
          <a:xfrm flipH="0" flipV="0">
            <a:off x="748349" y="1106065"/>
            <a:ext cx="7992887" cy="69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 Bayesian framework requires the setting of a 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prior belief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which some people object to due to its 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subjective 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nature.</a:t>
            </a:r>
            <a:endParaRPr sz="14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1469324122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4FD710C-FD39-3FF9-13FC-12A2A8C8FE55}" type="slidenum">
              <a:rPr lang="en"/>
              <a:t/>
            </a:fld>
            <a:endParaRPr/>
          </a:p>
        </p:txBody>
      </p:sp>
      <p:sp>
        <p:nvSpPr>
          <p:cNvPr id="391655565" name=""/>
          <p:cNvSpPr txBox="1"/>
          <p:nvPr/>
        </p:nvSpPr>
        <p:spPr bwMode="auto">
          <a:xfrm flipH="0" flipV="0">
            <a:off x="748349" y="1912753"/>
            <a:ext cx="7988855" cy="90256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862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But </a:t>
            </a:r>
            <a:r>
              <a:rPr lang="en-US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what is subjectivity? </a:t>
            </a:r>
            <a:r>
              <a:rPr lang="en-US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Definitions from the Oxford Dictionary:</a:t>
            </a:r>
            <a:endParaRPr lang="en-US" sz="12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1.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“the quality of being based on or influenced by personal feelings, tastes, or opinions.”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2.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“the quality of existing in someone's mind rather than the external world.”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1349994502" name=""/>
          <p:cNvSpPr txBox="1"/>
          <p:nvPr/>
        </p:nvSpPr>
        <p:spPr bwMode="auto">
          <a:xfrm flipH="0" flipV="0">
            <a:off x="748349" y="2916132"/>
            <a:ext cx="7839359" cy="13209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5" algn="l">
              <a:lnSpc>
                <a:spcPct val="114999"/>
              </a:lnSpc>
              <a:spcBef>
                <a:spcPts val="599"/>
              </a:spcBef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Scientific practice is full of decisions and judgments that are constantly justified, analyzed and debated between scientists:</a:t>
            </a:r>
            <a:endParaRPr sz="14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239821" lvl="5" indent="-239821" algn="l">
              <a:lnSpc>
                <a:spcPct val="114999"/>
              </a:lnSpc>
              <a:spcBef>
                <a:spcPts val="143"/>
              </a:spcBef>
              <a:buFont typeface="Arial"/>
              <a:buChar char="–"/>
              <a:defRPr/>
            </a:pPr>
            <a:r>
              <a:rPr lang="en-US"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selection of scientific questions worthy of being investigated</a:t>
            </a:r>
            <a:endParaRPr sz="1300" b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239821" lvl="5" indent="-239821" algn="l">
              <a:lnSpc>
                <a:spcPct val="114999"/>
              </a:lnSpc>
              <a:spcBef>
                <a:spcPts val="143"/>
              </a:spcBef>
              <a:buFont typeface="Arial"/>
              <a:buChar char="–"/>
              <a:defRPr/>
            </a:pPr>
            <a:r>
              <a:rPr lang="en-US"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design of experiments</a:t>
            </a:r>
            <a:r>
              <a:rPr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, including the calculation of statistical power</a:t>
            </a:r>
            <a:endParaRPr sz="1300" b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239821" lvl="5" indent="-239821" algn="l">
              <a:lnSpc>
                <a:spcPct val="114999"/>
              </a:lnSpc>
              <a:spcBef>
                <a:spcPts val="143"/>
              </a:spcBef>
              <a:buFont typeface="Arial"/>
              <a:buChar char="–"/>
              <a:defRPr/>
            </a:pPr>
            <a:r>
              <a:rPr lang="en-US"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choice of dependent variables, preprocessing steps, statistical models, etc.</a:t>
            </a:r>
            <a:endParaRPr sz="1300" b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5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99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4126" name="Text Placeholder 4"/>
          <p:cNvSpPr>
            <a:spLocks noGrp="1"/>
          </p:cNvSpPr>
          <p:nvPr>
            <p:ph type="body" idx="1"/>
          </p:nvPr>
        </p:nvSpPr>
        <p:spPr bwMode="auto">
          <a:xfrm flipH="0" flipV="0">
            <a:off x="2987822" y="256667"/>
            <a:ext cx="5939049" cy="3639602"/>
          </a:xfrm>
        </p:spPr>
        <p:txBody>
          <a:bodyPr/>
          <a:lstStyle/>
          <a:p>
            <a:pPr marL="38099" indent="0">
              <a:lnSpc>
                <a:spcPct val="114999"/>
              </a:lnSpc>
              <a:buClr>
                <a:schemeClr val="accent2"/>
              </a:buClr>
              <a:buSzPts val="3000"/>
              <a:buFont typeface="Montserrat"/>
              <a:buNone/>
              <a:defRPr/>
            </a:pP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There is no loss in dispensing with the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illusion of ob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jectivity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in hypothesis testing. Researchers are acclimated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to elements of social negotiation and subjectivity in sci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entific endeavors.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Negotiating the appropriateness of vari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ous alternatives is no more troubling than of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other elements, including design, oper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ationalization, and interpretation. (...)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We have the communal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infrastructure to evaluate and critique the specification of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alternatives. This (...) is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vastly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preferable to the current practice, in which significance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tests are mistakenly regarded as objective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 Even though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inference is subjective, we can agree on the boundaries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of reasonable alternatives.</a:t>
            </a:r>
            <a:endParaRPr lang="en-US" sz="1700" b="0" i="1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38099" indent="0" algn="r">
              <a:lnSpc>
                <a:spcPct val="114999"/>
              </a:lnSpc>
              <a:spcBef>
                <a:spcPts val="0"/>
              </a:spcBef>
              <a:buClr>
                <a:schemeClr val="accent2"/>
              </a:buClr>
              <a:buSzPts val="3000"/>
              <a:buFont typeface="Montserrat"/>
              <a:buNone/>
              <a:defRPr/>
            </a:pPr>
            <a:r>
              <a:rPr lang="en-US" sz="1700" b="1" u="sng">
                <a:solidFill>
                  <a:schemeClr val="accent1"/>
                </a:solidFill>
                <a:hlinkClick r:id="rId3" tooltip="Rouder et al. (2009). Bayesian t tests for accepting and rejecting the null hypothesis"/>
              </a:rPr>
              <a:t>Rouder et al. (2009)</a:t>
            </a:r>
            <a:endParaRPr lang="en-US" sz="1700" b="0" i="1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6002260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2E03ACF-12A9-0091-F769-72556115DB43}" type="slidenum">
              <a:rPr lang="en"/>
              <a:t/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385852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177573765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970CBC8-DD49-6A03-5047-F534B830952D}" type="slidenum">
              <a:rPr lang="en"/>
              <a:t/>
            </a:fld>
            <a:endParaRPr lang="en"/>
          </a:p>
        </p:txBody>
      </p:sp>
      <p:sp>
        <p:nvSpPr>
          <p:cNvPr id="457024779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7373179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2111719231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661626597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867406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975478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118082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6001997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5926083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9258975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3757049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8361534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9808974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9019660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7984529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031194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2638426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5974312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5883057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6159541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7654747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9099095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5213715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8712673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851761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7707364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1252660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7187326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2555326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5936853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3764234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625815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2595334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9203536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724539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3664997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801566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2270383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4134625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463901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4827421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3115653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7959367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2006153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34501899" name=""/>
          <p:cNvGrpSpPr/>
          <p:nvPr/>
        </p:nvGrpSpPr>
        <p:grpSpPr bwMode="auto">
          <a:xfrm>
            <a:off x="3410275" y="1743959"/>
            <a:ext cx="2542442" cy="1934307"/>
            <a:chOff x="0" y="0"/>
            <a:chExt cx="2542442" cy="1934307"/>
          </a:xfrm>
        </p:grpSpPr>
        <p:sp>
          <p:nvSpPr>
            <p:cNvPr id="1281334505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7680561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4320207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1633434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268069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7896484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2097875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8540161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7481221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8723262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0147355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009917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531562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7277284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3412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2905601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0126511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9908087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4696377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0582029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2851265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4689317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8703671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4508719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7771664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599334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2641339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14341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7201601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1985078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7119952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152594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0630061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949139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5877744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4913013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1058604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6607274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7386325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3264964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84864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46878520" name=""/>
          <p:cNvGrpSpPr/>
          <p:nvPr/>
        </p:nvGrpSpPr>
        <p:grpSpPr bwMode="auto">
          <a:xfrm>
            <a:off x="3303666" y="3723988"/>
            <a:ext cx="3144180" cy="588861"/>
            <a:chOff x="0" y="0"/>
            <a:chExt cx="3144180" cy="588861"/>
          </a:xfrm>
        </p:grpSpPr>
        <p:sp>
          <p:nvSpPr>
            <p:cNvPr id="1880701336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738906775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4257444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792715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5143152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800648236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5898595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3906216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49901030" name=""/>
          <p:cNvGrpSpPr/>
          <p:nvPr/>
        </p:nvGrpSpPr>
        <p:grpSpPr bwMode="auto">
          <a:xfrm>
            <a:off x="4046392" y="1379929"/>
            <a:ext cx="1607724" cy="381417"/>
            <a:chOff x="0" y="0"/>
            <a:chExt cx="1607724" cy="381417"/>
          </a:xfrm>
        </p:grpSpPr>
        <p:sp>
          <p:nvSpPr>
            <p:cNvPr id="1408666053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301541631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0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0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87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8050145" name=""/>
          <p:cNvGrpSpPr/>
          <p:nvPr/>
        </p:nvGrpSpPr>
        <p:grpSpPr bwMode="auto">
          <a:xfrm>
            <a:off x="4046392" y="1379929"/>
            <a:ext cx="1607724" cy="381417"/>
            <a:chOff x="0" y="0"/>
            <a:chExt cx="1607724" cy="381417"/>
          </a:xfrm>
        </p:grpSpPr>
        <p:sp>
          <p:nvSpPr>
            <p:cNvPr id="1513604108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93187464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5416160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67997238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D895CCE-E73F-6481-774C-1683A3C48A7D}" type="slidenum">
              <a:rPr lang="en"/>
              <a:t/>
            </a:fld>
            <a:endParaRPr lang="en"/>
          </a:p>
        </p:txBody>
      </p:sp>
      <p:sp>
        <p:nvSpPr>
          <p:cNvPr id="1682284838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2921823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346627899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337812530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0444992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3038692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5478298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0011892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5834319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3018992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2813134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978572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3729087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6188305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8630046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646862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2471979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386511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2676945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266457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508341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5599668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7333696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1437706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195352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3850988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0437855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9126787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4595880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7512756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9747340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2565663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0907371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1519824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2056192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8006072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9336854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4468207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7208045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4164089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0558778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925935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71280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8991527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02440250" name=""/>
          <p:cNvGrpSpPr/>
          <p:nvPr/>
        </p:nvGrpSpPr>
        <p:grpSpPr bwMode="auto">
          <a:xfrm>
            <a:off x="3410275" y="1743959"/>
            <a:ext cx="2542442" cy="1934307"/>
            <a:chOff x="0" y="0"/>
            <a:chExt cx="2542442" cy="1934307"/>
          </a:xfrm>
        </p:grpSpPr>
        <p:sp>
          <p:nvSpPr>
            <p:cNvPr id="1969764012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8835821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300476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8190860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7908098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543960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9612438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3546235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4376061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515677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6476689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129807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0880653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6231803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6343991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9204621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7637225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4070673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2573424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2124568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095044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189614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0417383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7232084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556497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4749430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1068030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5118186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9612319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74773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0187901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411985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6152880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2613646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8657725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4000385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0169787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8609438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2860603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7872410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1843907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50286115" name=""/>
          <p:cNvGrpSpPr/>
          <p:nvPr/>
        </p:nvGrpSpPr>
        <p:grpSpPr bwMode="auto">
          <a:xfrm>
            <a:off x="3303666" y="3723988"/>
            <a:ext cx="3144180" cy="588861"/>
            <a:chOff x="0" y="0"/>
            <a:chExt cx="3144180" cy="588861"/>
          </a:xfrm>
        </p:grpSpPr>
        <p:sp>
          <p:nvSpPr>
            <p:cNvPr id="1093537259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54676959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565528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6579061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3428137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528118299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1919501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5575321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82310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200843482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05DD112-C79F-E14E-F21E-2385056030BF}" type="slidenum">
              <a:rPr lang="en"/>
              <a:t/>
            </a:fld>
            <a:endParaRPr lang="en"/>
          </a:p>
        </p:txBody>
      </p:sp>
      <p:sp>
        <p:nvSpPr>
          <p:cNvPr id="1105428981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1502535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1552344034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170766289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7831787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2607108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1416625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8871471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4477780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8513551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292013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9104712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757327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3302014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0548124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0996159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6708790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5751497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268767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9713156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1016937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369981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2232058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651438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0793409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8578209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876228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4367441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26120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2172086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1822894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0957804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9120803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4170514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4140195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0295337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90176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565218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114185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955049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9573612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3180472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6664017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075272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87203027" name=""/>
          <p:cNvGrpSpPr/>
          <p:nvPr/>
        </p:nvGrpSpPr>
        <p:grpSpPr bwMode="auto">
          <a:xfrm>
            <a:off x="3410275" y="1743959"/>
            <a:ext cx="2542442" cy="1934307"/>
            <a:chOff x="0" y="0"/>
            <a:chExt cx="2542442" cy="1934307"/>
          </a:xfrm>
        </p:grpSpPr>
        <p:sp>
          <p:nvSpPr>
            <p:cNvPr id="1288691080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7999916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6023602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4445473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6573669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822037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0249180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9670513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0601492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9532728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299956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7382558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8747024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9238159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8036359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5903537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2831032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100613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9003615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8412910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368756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7806423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7867384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855906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9738208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9326402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1905662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8402090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810918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4270027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9834107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7441741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5733286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6323631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2747536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2538648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951967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1580435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5228470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7155435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0360895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103998646" name=""/>
          <p:cNvGrpSpPr/>
          <p:nvPr/>
        </p:nvGrpSpPr>
        <p:grpSpPr bwMode="auto">
          <a:xfrm>
            <a:off x="4661763" y="3797237"/>
            <a:ext cx="3144180" cy="588861"/>
            <a:chOff x="0" y="0"/>
            <a:chExt cx="3144180" cy="588861"/>
          </a:xfrm>
        </p:grpSpPr>
        <p:sp>
          <p:nvSpPr>
            <p:cNvPr id="49259262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747179684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0250613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716018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0919007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837106890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231193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44092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87814075" name=""/>
          <p:cNvGrpSpPr/>
          <p:nvPr/>
        </p:nvGrpSpPr>
        <p:grpSpPr bwMode="auto">
          <a:xfrm>
            <a:off x="6370296" y="1743959"/>
            <a:ext cx="2542442" cy="1934307"/>
            <a:chOff x="0" y="0"/>
            <a:chExt cx="2542442" cy="1934307"/>
          </a:xfrm>
        </p:grpSpPr>
        <p:sp>
          <p:nvSpPr>
            <p:cNvPr id="520308226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570139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7913621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4666971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953914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3998766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9488603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747893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390350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4095502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4070674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9198041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527887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357751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356701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3175695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0822004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1804656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9480877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751942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983887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327985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2338601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8880168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46463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2991558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439572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8730887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2644884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5656294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0860447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1095084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2887715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0581513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839030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4876423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9626894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0543186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2012602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801419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6379928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25155947" name=""/>
          <p:cNvGrpSpPr/>
          <p:nvPr/>
        </p:nvGrpSpPr>
        <p:grpSpPr bwMode="auto">
          <a:xfrm>
            <a:off x="4119661" y="1379929"/>
            <a:ext cx="1607724" cy="381417"/>
            <a:chOff x="0" y="0"/>
            <a:chExt cx="1607724" cy="381417"/>
          </a:xfrm>
        </p:grpSpPr>
        <p:sp>
          <p:nvSpPr>
            <p:cNvPr id="1853032354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369050013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184630143" name=""/>
          <p:cNvGrpSpPr/>
          <p:nvPr/>
        </p:nvGrpSpPr>
        <p:grpSpPr bwMode="auto">
          <a:xfrm>
            <a:off x="7075535" y="1379929"/>
            <a:ext cx="1607724" cy="381417"/>
            <a:chOff x="0" y="0"/>
            <a:chExt cx="1607724" cy="381417"/>
          </a:xfrm>
        </p:grpSpPr>
        <p:sp>
          <p:nvSpPr>
            <p:cNvPr id="641501606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700160819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85349751" name="Text Placeholder 1"/>
          <p:cNvSpPr txBox="1"/>
          <p:nvPr/>
        </p:nvSpPr>
        <p:spPr bwMode="auto">
          <a:xfrm flipH="0" flipV="0">
            <a:off x="3415845" y="1107563"/>
            <a:ext cx="2542442" cy="30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50% prevalence</a:t>
            </a:r>
            <a:endParaRPr sz="2200" b="1">
              <a:solidFill>
                <a:schemeClr val="tx1"/>
              </a:solidFill>
            </a:endParaRPr>
          </a:p>
        </p:txBody>
      </p:sp>
      <p:sp>
        <p:nvSpPr>
          <p:cNvPr id="1493538795" name="Text Placeholder 1"/>
          <p:cNvSpPr txBox="1"/>
          <p:nvPr/>
        </p:nvSpPr>
        <p:spPr bwMode="auto">
          <a:xfrm flipH="0" flipV="0">
            <a:off x="6375922" y="1107563"/>
            <a:ext cx="2542442" cy="30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12% prevalence</a:t>
            </a:r>
            <a:endParaRPr sz="22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005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4252311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35ED367-C833-576C-7488-79C058AE5A2E}" type="slidenum">
              <a:rPr lang="en"/>
              <a:t/>
            </a:fld>
            <a:endParaRPr lang="en"/>
          </a:p>
        </p:txBody>
      </p:sp>
      <p:sp>
        <p:nvSpPr>
          <p:cNvPr id="289309326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3968971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875346924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967797753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7755183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2140703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169709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5589113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760445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314754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8108148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1666098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2908190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7179437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6447341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4016829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5413570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2748528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2511171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9436750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6036293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1187084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3342393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6342478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9157865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21204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8851000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2251773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2794227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3569035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4861133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2096733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7614869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2851634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4639623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7173939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116554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151288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170241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115907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9733099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4241725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8749995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7524771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472160634" name=""/>
          <p:cNvGrpSpPr/>
          <p:nvPr/>
        </p:nvGrpSpPr>
        <p:grpSpPr bwMode="auto">
          <a:xfrm>
            <a:off x="4661763" y="3797237"/>
            <a:ext cx="3144180" cy="588861"/>
            <a:chOff x="0" y="0"/>
            <a:chExt cx="3144180" cy="588861"/>
          </a:xfrm>
        </p:grpSpPr>
        <p:sp>
          <p:nvSpPr>
            <p:cNvPr id="721980596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431919464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6044511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6158314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8332606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382136751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4128509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5923480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52822046" name=""/>
          <p:cNvGrpSpPr/>
          <p:nvPr/>
        </p:nvGrpSpPr>
        <p:grpSpPr bwMode="auto">
          <a:xfrm>
            <a:off x="6370296" y="1743959"/>
            <a:ext cx="2542442" cy="1934307"/>
            <a:chOff x="0" y="0"/>
            <a:chExt cx="2542442" cy="1934307"/>
          </a:xfrm>
        </p:grpSpPr>
        <p:sp>
          <p:nvSpPr>
            <p:cNvPr id="2101717950" name=""/>
            <p:cNvSpPr/>
            <p:nvPr/>
          </p:nvSpPr>
          <p:spPr bwMode="auto">
            <a:xfrm rot="0" flipH="0" flipV="0">
              <a:off x="445852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3891355" name=""/>
            <p:cNvSpPr/>
            <p:nvPr/>
          </p:nvSpPr>
          <p:spPr bwMode="auto">
            <a:xfrm rot="0" flipH="0" flipV="0">
              <a:off x="707022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3561252" name=""/>
            <p:cNvSpPr/>
            <p:nvPr/>
          </p:nvSpPr>
          <p:spPr bwMode="auto">
            <a:xfrm rot="0" flipH="0" flipV="0">
              <a:off x="760792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4499093" name=""/>
            <p:cNvSpPr/>
            <p:nvPr/>
          </p:nvSpPr>
          <p:spPr bwMode="auto">
            <a:xfrm rot="0" flipH="0" flipV="0">
              <a:off x="392082" y="42098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900419" name=""/>
            <p:cNvSpPr/>
            <p:nvPr/>
          </p:nvSpPr>
          <p:spPr bwMode="auto">
            <a:xfrm rot="0"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769447" name=""/>
            <p:cNvSpPr/>
            <p:nvPr/>
          </p:nvSpPr>
          <p:spPr bwMode="auto">
            <a:xfrm rot="0"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9798183" name=""/>
            <p:cNvSpPr/>
            <p:nvPr/>
          </p:nvSpPr>
          <p:spPr bwMode="auto">
            <a:xfrm rot="0" flipH="0" flipV="0">
              <a:off x="499622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2355188" name=""/>
            <p:cNvSpPr/>
            <p:nvPr/>
          </p:nvSpPr>
          <p:spPr bwMode="auto">
            <a:xfrm rot="0" flipH="0" flipV="0">
              <a:off x="760792" y="8682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151788" name=""/>
            <p:cNvSpPr/>
            <p:nvPr/>
          </p:nvSpPr>
          <p:spPr bwMode="auto">
            <a:xfrm rot="0" flipH="0" flipV="0">
              <a:off x="392082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3934989" name=""/>
            <p:cNvSpPr/>
            <p:nvPr/>
          </p:nvSpPr>
          <p:spPr bwMode="auto">
            <a:xfrm rot="0" flipH="0" flipV="0">
              <a:off x="653251" y="131231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4612601" name=""/>
            <p:cNvSpPr/>
            <p:nvPr/>
          </p:nvSpPr>
          <p:spPr bwMode="auto">
            <a:xfrm rot="0" flipH="0" flipV="0">
              <a:off x="975872" y="120477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7544475" name=""/>
            <p:cNvSpPr/>
            <p:nvPr/>
          </p:nvSpPr>
          <p:spPr bwMode="auto">
            <a:xfrm rot="0" flipH="0" flipV="0">
              <a:off x="1083413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410610" name=""/>
            <p:cNvSpPr/>
            <p:nvPr/>
          </p:nvSpPr>
          <p:spPr bwMode="auto">
            <a:xfrm rot="0" flipH="0" flipV="0">
              <a:off x="707022" y="166256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8508375" name=""/>
            <p:cNvSpPr/>
            <p:nvPr/>
          </p:nvSpPr>
          <p:spPr bwMode="auto">
            <a:xfrm rot="0"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4253244" name=""/>
            <p:cNvSpPr/>
            <p:nvPr/>
          </p:nvSpPr>
          <p:spPr bwMode="auto">
            <a:xfrm rot="0" flipH="0" flipV="0">
              <a:off x="975872" y="26159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9523915" name=""/>
            <p:cNvSpPr/>
            <p:nvPr/>
          </p:nvSpPr>
          <p:spPr bwMode="auto">
            <a:xfrm rot="0" flipH="0" flipV="0">
              <a:off x="445852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398945" name=""/>
            <p:cNvSpPr/>
            <p:nvPr/>
          </p:nvSpPr>
          <p:spPr bwMode="auto">
            <a:xfrm rot="0"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144079" name=""/>
            <p:cNvSpPr/>
            <p:nvPr/>
          </p:nvSpPr>
          <p:spPr bwMode="auto">
            <a:xfrm rot="0"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7506201" name=""/>
            <p:cNvSpPr/>
            <p:nvPr/>
          </p:nvSpPr>
          <p:spPr bwMode="auto">
            <a:xfrm rot="0" flipH="0" flipV="0">
              <a:off x="1029642" y="150125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7819909" name=""/>
            <p:cNvSpPr/>
            <p:nvPr/>
          </p:nvSpPr>
          <p:spPr bwMode="auto">
            <a:xfrm rot="0" flipH="0" flipV="0">
              <a:off x="1083413" y="8682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5523027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3959209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132736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3309725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7952377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699313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4109299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040158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998231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7138834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987096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8638483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0881890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1463210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0449125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2123298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1601103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5872884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637060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3607404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605638" name=""/>
            <p:cNvSpPr/>
            <p:nvPr/>
          </p:nvSpPr>
          <p:spPr bwMode="auto">
            <a:xfrm rot="0"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542309607" name=""/>
          <p:cNvGrpSpPr/>
          <p:nvPr/>
        </p:nvGrpSpPr>
        <p:grpSpPr bwMode="auto">
          <a:xfrm>
            <a:off x="3410274" y="1743958"/>
            <a:ext cx="2542441" cy="1934307"/>
            <a:chOff x="0" y="0"/>
            <a:chExt cx="2542441" cy="1934307"/>
          </a:xfrm>
        </p:grpSpPr>
        <p:sp>
          <p:nvSpPr>
            <p:cNvPr id="1435047817" name=""/>
            <p:cNvSpPr/>
            <p:nvPr/>
          </p:nvSpPr>
          <p:spPr bwMode="auto">
            <a:xfrm flipH="0" flipV="0">
              <a:off x="445851" y="6904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237400" name=""/>
            <p:cNvSpPr/>
            <p:nvPr/>
          </p:nvSpPr>
          <p:spPr bwMode="auto">
            <a:xfrm flipH="0" flipV="0">
              <a:off x="707022" y="5285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1716253" name=""/>
            <p:cNvSpPr/>
            <p:nvPr/>
          </p:nvSpPr>
          <p:spPr bwMode="auto">
            <a:xfrm flipH="0" flipV="0">
              <a:off x="760790" y="2078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4667969" name=""/>
            <p:cNvSpPr/>
            <p:nvPr/>
          </p:nvSpPr>
          <p:spPr bwMode="auto">
            <a:xfrm flipH="0" flipV="0">
              <a:off x="392081" y="42097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93862" name=""/>
            <p:cNvSpPr/>
            <p:nvPr/>
          </p:nvSpPr>
          <p:spPr bwMode="auto">
            <a:xfrm flipH="0" flipV="0">
              <a:off x="107867" y="6904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2849970" name=""/>
            <p:cNvSpPr/>
            <p:nvPr/>
          </p:nvSpPr>
          <p:spPr bwMode="auto">
            <a:xfrm flipH="0" flipV="0">
              <a:off x="215408" y="10333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0930770" name=""/>
            <p:cNvSpPr/>
            <p:nvPr/>
          </p:nvSpPr>
          <p:spPr bwMode="auto">
            <a:xfrm flipH="0" flipV="0">
              <a:off x="499621" y="10333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041590" name=""/>
            <p:cNvSpPr/>
            <p:nvPr/>
          </p:nvSpPr>
          <p:spPr bwMode="auto">
            <a:xfrm flipH="0" flipV="0">
              <a:off x="760790" y="8682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5290936" name=""/>
            <p:cNvSpPr/>
            <p:nvPr/>
          </p:nvSpPr>
          <p:spPr bwMode="auto">
            <a:xfrm flipH="0" flipV="0">
              <a:off x="392081" y="131230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2408111" name=""/>
            <p:cNvSpPr/>
            <p:nvPr/>
          </p:nvSpPr>
          <p:spPr bwMode="auto">
            <a:xfrm flipH="0" flipV="0">
              <a:off x="653251" y="131230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6227300" name=""/>
            <p:cNvSpPr/>
            <p:nvPr/>
          </p:nvSpPr>
          <p:spPr bwMode="auto">
            <a:xfrm flipH="0" flipV="0">
              <a:off x="975871" y="120476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8319137" name=""/>
            <p:cNvSpPr/>
            <p:nvPr/>
          </p:nvSpPr>
          <p:spPr bwMode="auto">
            <a:xfrm flipH="0" flipV="0">
              <a:off x="1083412" y="5285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6364615" name=""/>
            <p:cNvSpPr/>
            <p:nvPr/>
          </p:nvSpPr>
          <p:spPr bwMode="auto">
            <a:xfrm flipH="0" flipV="0">
              <a:off x="707022" y="166256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5142838" name=""/>
            <p:cNvSpPr/>
            <p:nvPr/>
          </p:nvSpPr>
          <p:spPr bwMode="auto">
            <a:xfrm flipH="0" flipV="0">
              <a:off x="161638" y="36720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3492035" name=""/>
            <p:cNvSpPr/>
            <p:nvPr/>
          </p:nvSpPr>
          <p:spPr bwMode="auto">
            <a:xfrm flipH="0" flipV="0">
              <a:off x="975871" y="26158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3884767" name=""/>
            <p:cNvSpPr/>
            <p:nvPr/>
          </p:nvSpPr>
          <p:spPr bwMode="auto">
            <a:xfrm flipH="0" flipV="0">
              <a:off x="445851" y="2078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5311177" name=""/>
            <p:cNvSpPr/>
            <p:nvPr/>
          </p:nvSpPr>
          <p:spPr bwMode="auto">
            <a:xfrm flipH="0" flipV="0">
              <a:off x="107867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220235" name=""/>
            <p:cNvSpPr/>
            <p:nvPr/>
          </p:nvSpPr>
          <p:spPr bwMode="auto">
            <a:xfrm flipH="0" flipV="0">
              <a:off x="430488" y="160879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7525572" name=""/>
            <p:cNvSpPr/>
            <p:nvPr/>
          </p:nvSpPr>
          <p:spPr bwMode="auto">
            <a:xfrm flipH="0" flipV="0">
              <a:off x="1029642" y="150125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6561440" name=""/>
            <p:cNvSpPr/>
            <p:nvPr/>
          </p:nvSpPr>
          <p:spPr bwMode="auto">
            <a:xfrm flipH="0" flipV="0">
              <a:off x="1083412" y="8682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2732029" name=""/>
            <p:cNvSpPr/>
            <p:nvPr/>
          </p:nvSpPr>
          <p:spPr bwMode="auto">
            <a:xfrm rot="0" flipH="0" flipV="0">
              <a:off x="2023365" y="6904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6709492" name=""/>
            <p:cNvSpPr/>
            <p:nvPr/>
          </p:nvSpPr>
          <p:spPr bwMode="auto">
            <a:xfrm rot="0" flipH="0" flipV="0">
              <a:off x="1708426" y="5285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833129" name=""/>
            <p:cNvSpPr/>
            <p:nvPr/>
          </p:nvSpPr>
          <p:spPr bwMode="auto">
            <a:xfrm rot="0" flipH="0" flipV="0">
              <a:off x="1708426" y="2078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5656791" name=""/>
            <p:cNvSpPr/>
            <p:nvPr/>
          </p:nvSpPr>
          <p:spPr bwMode="auto">
            <a:xfrm rot="0" flipH="0" flipV="0">
              <a:off x="2200039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3694593" name=""/>
            <p:cNvSpPr/>
            <p:nvPr/>
          </p:nvSpPr>
          <p:spPr bwMode="auto">
            <a:xfrm rot="0" flipH="0" flipV="0">
              <a:off x="2253809" y="760678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9730862" name=""/>
            <p:cNvSpPr/>
            <p:nvPr/>
          </p:nvSpPr>
          <p:spPr bwMode="auto">
            <a:xfrm rot="0" flipH="0" flipV="0">
              <a:off x="2253809" y="10333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6789510" name=""/>
            <p:cNvSpPr/>
            <p:nvPr/>
          </p:nvSpPr>
          <p:spPr bwMode="auto">
            <a:xfrm rot="0" flipH="0" flipV="0">
              <a:off x="1969596" y="10333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5805538" name=""/>
            <p:cNvSpPr/>
            <p:nvPr/>
          </p:nvSpPr>
          <p:spPr bwMode="auto">
            <a:xfrm rot="0" flipH="0" flipV="0">
              <a:off x="1654656" y="9795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01229" name=""/>
            <p:cNvSpPr/>
            <p:nvPr/>
          </p:nvSpPr>
          <p:spPr bwMode="auto">
            <a:xfrm rot="0" flipH="0" flipV="0">
              <a:off x="2200039" y="1501252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9078891" name=""/>
            <p:cNvSpPr/>
            <p:nvPr/>
          </p:nvSpPr>
          <p:spPr bwMode="auto">
            <a:xfrm rot="0" flipH="0" flipV="0">
              <a:off x="1815966" y="131230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7003659" name=""/>
            <p:cNvSpPr/>
            <p:nvPr/>
          </p:nvSpPr>
          <p:spPr bwMode="auto">
            <a:xfrm rot="0" flipH="0" flipV="0">
              <a:off x="1385805" y="120476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6615364" name=""/>
            <p:cNvSpPr/>
            <p:nvPr/>
          </p:nvSpPr>
          <p:spPr bwMode="auto">
            <a:xfrm rot="0" flipH="0" flipV="0">
              <a:off x="1439575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1625463" name=""/>
            <p:cNvSpPr/>
            <p:nvPr/>
          </p:nvSpPr>
          <p:spPr bwMode="auto">
            <a:xfrm rot="0" flipH="0" flipV="0">
              <a:off x="1600886" y="14198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96415" name=""/>
            <p:cNvSpPr/>
            <p:nvPr/>
          </p:nvSpPr>
          <p:spPr bwMode="auto">
            <a:xfrm rot="0" flipH="0" flipV="0">
              <a:off x="2307579" y="26158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9023992" name=""/>
            <p:cNvSpPr/>
            <p:nvPr/>
          </p:nvSpPr>
          <p:spPr bwMode="auto">
            <a:xfrm rot="0" flipH="0" flipV="0">
              <a:off x="1332035" y="1540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003011" name=""/>
            <p:cNvSpPr/>
            <p:nvPr/>
          </p:nvSpPr>
          <p:spPr bwMode="auto">
            <a:xfrm rot="0" flipH="0" flipV="0">
              <a:off x="2023365" y="2078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939502" name=""/>
            <p:cNvSpPr/>
            <p:nvPr/>
          </p:nvSpPr>
          <p:spPr bwMode="auto">
            <a:xfrm rot="0" flipH="0" flipV="0">
              <a:off x="2253809" y="125853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2741104" name=""/>
            <p:cNvSpPr/>
            <p:nvPr/>
          </p:nvSpPr>
          <p:spPr bwMode="auto">
            <a:xfrm rot="0" flipH="0" flipV="0">
              <a:off x="1915825" y="1608792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845039" name=""/>
            <p:cNvSpPr/>
            <p:nvPr/>
          </p:nvSpPr>
          <p:spPr bwMode="auto">
            <a:xfrm rot="0" flipH="0" flipV="0">
              <a:off x="1332035" y="1555022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9577708" name=""/>
            <p:cNvSpPr/>
            <p:nvPr/>
          </p:nvSpPr>
          <p:spPr bwMode="auto">
            <a:xfrm rot="0" flipH="0" flipV="0">
              <a:off x="1385805" y="86821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79663" name=""/>
            <p:cNvSpPr/>
            <p:nvPr/>
          </p:nvSpPr>
          <p:spPr bwMode="auto">
            <a:xfrm flipH="0" flipV="0">
              <a:off x="0" y="0"/>
              <a:ext cx="2542441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76440892" name=""/>
          <p:cNvGrpSpPr/>
          <p:nvPr/>
        </p:nvGrpSpPr>
        <p:grpSpPr bwMode="auto">
          <a:xfrm>
            <a:off x="7075533" y="1379928"/>
            <a:ext cx="1607724" cy="381417"/>
            <a:chOff x="0" y="0"/>
            <a:chExt cx="1607724" cy="381417"/>
          </a:xfrm>
        </p:grpSpPr>
        <p:sp>
          <p:nvSpPr>
            <p:cNvPr id="800750872" name="Text Placeholder 1"/>
            <p:cNvSpPr txBox="1"/>
            <p:nvPr/>
          </p:nvSpPr>
          <p:spPr bwMode="auto">
            <a:xfrm flipH="0" flipV="0">
              <a:off x="34269" y="0"/>
              <a:ext cx="1573452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807949987" name=""/>
            <p:cNvSpPr/>
            <p:nvPr/>
          </p:nvSpPr>
          <p:spPr bwMode="auto">
            <a:xfrm flipH="0" flipV="0">
              <a:off x="0" y="136938"/>
              <a:ext cx="107538" cy="10753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552946" name="Text Placeholder 1"/>
          <p:cNvSpPr txBox="1"/>
          <p:nvPr/>
        </p:nvSpPr>
        <p:spPr bwMode="auto">
          <a:xfrm flipH="0" flipV="0">
            <a:off x="3415845" y="1107562"/>
            <a:ext cx="2542441" cy="3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50% prevalence</a:t>
            </a:r>
            <a:endParaRPr sz="2200" b="1">
              <a:solidFill>
                <a:schemeClr val="tx1"/>
              </a:solidFill>
            </a:endParaRPr>
          </a:p>
        </p:txBody>
      </p:sp>
      <p:sp>
        <p:nvSpPr>
          <p:cNvPr id="1207888183" name="Text Placeholder 1"/>
          <p:cNvSpPr txBox="1"/>
          <p:nvPr/>
        </p:nvSpPr>
        <p:spPr bwMode="auto">
          <a:xfrm flipH="0" flipV="0">
            <a:off x="6375922" y="1107562"/>
            <a:ext cx="2542441" cy="3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12% prevalence</a:t>
            </a:r>
            <a:endParaRPr sz="2200" b="1">
              <a:solidFill>
                <a:schemeClr val="tx1"/>
              </a:solidFill>
            </a:endParaRPr>
          </a:p>
        </p:txBody>
      </p:sp>
      <p:grpSp>
        <p:nvGrpSpPr>
          <p:cNvPr id="1668409587" name=""/>
          <p:cNvGrpSpPr/>
          <p:nvPr/>
        </p:nvGrpSpPr>
        <p:grpSpPr bwMode="auto">
          <a:xfrm>
            <a:off x="4119661" y="1379929"/>
            <a:ext cx="1607724" cy="381417"/>
            <a:chOff x="0" y="0"/>
            <a:chExt cx="1607724" cy="381417"/>
          </a:xfrm>
        </p:grpSpPr>
        <p:sp>
          <p:nvSpPr>
            <p:cNvPr id="903413398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505182299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32129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Medical test example</a:t>
            </a:r>
            <a:endParaRPr sz="3000"/>
          </a:p>
        </p:txBody>
      </p:sp>
      <p:sp>
        <p:nvSpPr>
          <p:cNvPr id="8727097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53A5E49-9619-4382-2175-E13A476F27F5}" type="slidenum">
              <a:rPr lang="en"/>
              <a:t/>
            </a:fld>
            <a:endParaRPr lang="en"/>
          </a:p>
        </p:txBody>
      </p:sp>
      <p:sp>
        <p:nvSpPr>
          <p:cNvPr id="252549269" name="Text Placeholder 1"/>
          <p:cNvSpPr txBox="1"/>
          <p:nvPr/>
        </p:nvSpPr>
        <p:spPr bwMode="auto">
          <a:xfrm flipH="0" flipV="0">
            <a:off x="807461" y="1132850"/>
            <a:ext cx="7529076" cy="710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400">
                <a:solidFill>
                  <a:schemeClr val="accent3"/>
                </a:solidFill>
              </a:rPr>
              <a:t>A </a:t>
            </a:r>
            <a:r>
              <a:rPr lang="fr-FR" sz="1400">
                <a:solidFill>
                  <a:schemeClr val="accent3"/>
                </a:solidFill>
              </a:rPr>
              <a:t>4</a:t>
            </a:r>
            <a:r>
              <a:rPr lang="fr-FR" sz="1400">
                <a:solidFill>
                  <a:schemeClr val="accent3"/>
                </a:solidFill>
              </a:rPr>
              <a:t>4-year </a:t>
            </a:r>
            <a:r>
              <a:rPr lang="fr-FR" sz="1400">
                <a:solidFill>
                  <a:schemeClr val="accent3"/>
                </a:solidFill>
              </a:rPr>
              <a:t>old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woman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got</a:t>
            </a:r>
            <a:r>
              <a:rPr lang="fr-FR" sz="1400">
                <a:solidFill>
                  <a:schemeClr val="accent3"/>
                </a:solidFill>
              </a:rPr>
              <a:t> a positive test </a:t>
            </a:r>
            <a:r>
              <a:rPr lang="fr-FR" sz="1400">
                <a:solidFill>
                  <a:schemeClr val="accent3"/>
                </a:solidFill>
              </a:rPr>
              <a:t>from</a:t>
            </a:r>
            <a:r>
              <a:rPr lang="fr-FR" sz="1400">
                <a:solidFill>
                  <a:schemeClr val="accent3"/>
                </a:solidFill>
              </a:rPr>
              <a:t> a </a:t>
            </a:r>
            <a:r>
              <a:rPr lang="fr-FR" sz="1400">
                <a:solidFill>
                  <a:schemeClr val="accent3"/>
                </a:solidFill>
              </a:rPr>
              <a:t>mammogram</a:t>
            </a:r>
            <a:r>
              <a:rPr lang="fr-FR" sz="1400">
                <a:solidFill>
                  <a:schemeClr val="accent3"/>
                </a:solidFill>
              </a:rPr>
              <a:t>.</a:t>
            </a:r>
            <a:endParaRPr/>
          </a:p>
          <a:p>
            <a:pPr marL="76199" indent="0" algn="ctr">
              <a:buNone/>
              <a:defRPr/>
            </a:pPr>
            <a:r>
              <a:rPr lang="fr-FR" sz="1400" b="1">
                <a:solidFill>
                  <a:schemeClr val="accent3"/>
                </a:solidFill>
              </a:rPr>
              <a:t>How </a:t>
            </a:r>
            <a:r>
              <a:rPr lang="fr-FR" sz="1400" b="1">
                <a:solidFill>
                  <a:schemeClr val="accent3"/>
                </a:solidFill>
              </a:rPr>
              <a:t>worried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should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she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be</a:t>
            </a:r>
            <a:r>
              <a:rPr lang="fr-FR" sz="1400" b="1">
                <a:solidFill>
                  <a:schemeClr val="accent3"/>
                </a:solidFill>
              </a:rPr>
              <a:t> about </a:t>
            </a:r>
            <a:r>
              <a:rPr lang="fr-FR" sz="1400" b="1">
                <a:solidFill>
                  <a:schemeClr val="accent3"/>
                </a:solidFill>
              </a:rPr>
              <a:t>having</a:t>
            </a:r>
            <a:r>
              <a:rPr lang="fr-FR" sz="1400" b="1">
                <a:solidFill>
                  <a:schemeClr val="accent3"/>
                </a:solidFill>
              </a:rPr>
              <a:t> a </a:t>
            </a:r>
            <a:r>
              <a:rPr lang="fr-FR" sz="1400" b="1">
                <a:solidFill>
                  <a:schemeClr val="accent3"/>
                </a:solidFill>
              </a:rPr>
              <a:t>breast</a:t>
            </a:r>
            <a:r>
              <a:rPr lang="fr-FR" sz="1400" b="1">
                <a:solidFill>
                  <a:schemeClr val="accent3"/>
                </a:solidFill>
              </a:rPr>
              <a:t> cancer?</a:t>
            </a:r>
            <a:endParaRPr/>
          </a:p>
        </p:txBody>
      </p:sp>
      <p:sp>
        <p:nvSpPr>
          <p:cNvPr id="1227471704" name="Rectangle 1"/>
          <p:cNvSpPr/>
          <p:nvPr/>
        </p:nvSpPr>
        <p:spPr bwMode="auto">
          <a:xfrm flipH="0" flipV="0">
            <a:off x="3097197" y="2499741"/>
            <a:ext cx="2951042" cy="52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PT</m:t>
                          </m:r>
                        </m:e>
                      </m:d>
                      <m:r>
                        <m:rPr/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PT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C</m:t>
                              </m:r>
                            </m:e>
                          </m:d>
                          <m:r>
                            <m:rPr/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C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PT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224174065" name="Rectangle 2"/>
          <p:cNvSpPr/>
          <p:nvPr/>
        </p:nvSpPr>
        <p:spPr bwMode="auto">
          <a:xfrm>
            <a:off x="683568" y="1923678"/>
            <a:ext cx="7776864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a:r>
              <a:rPr lang="fr-FR" b="1">
                <a:solidFill>
                  <a:schemeClr val="accent3"/>
                </a:solidFill>
                <a:latin typeface="Montserrat"/>
              </a:rPr>
              <a:t>Bayesian</a:t>
            </a:r>
            <a:r>
              <a:rPr lang="fr-FR" b="1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 b="1">
                <a:solidFill>
                  <a:schemeClr val="accent3"/>
                </a:solidFill>
                <a:latin typeface="Montserrat"/>
              </a:rPr>
              <a:t>approach</a:t>
            </a:r>
            <a:r>
              <a:rPr lang="fr-FR" b="1">
                <a:solidFill>
                  <a:schemeClr val="accent3"/>
                </a:solidFill>
                <a:latin typeface="Montserrat"/>
              </a:rPr>
              <a:t>.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Using</a:t>
            </a:r>
            <a:r>
              <a:rPr lang="fr-FR">
                <a:solidFill>
                  <a:schemeClr val="accent3"/>
                </a:solidFill>
                <a:latin typeface="Montserrat"/>
              </a:rPr>
              <a:t> Bayes’ </a:t>
            </a:r>
            <a:r>
              <a:rPr lang="fr-FR">
                <a:solidFill>
                  <a:schemeClr val="accent3"/>
                </a:solidFill>
                <a:latin typeface="Montserrat"/>
              </a:rPr>
              <a:t>equation</a:t>
            </a:r>
            <a:r>
              <a:rPr lang="fr-FR">
                <a:solidFill>
                  <a:schemeClr val="accent3"/>
                </a:solidFill>
                <a:latin typeface="Montserrat"/>
              </a:rPr>
              <a:t>, </a:t>
            </a:r>
            <a:r>
              <a:rPr lang="fr-FR">
                <a:solidFill>
                  <a:schemeClr val="accent3"/>
                </a:solidFill>
                <a:latin typeface="Montserrat"/>
              </a:rPr>
              <a:t>we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can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write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down and </a:t>
            </a:r>
            <a:r>
              <a:rPr lang="fr-FR">
                <a:solidFill>
                  <a:schemeClr val="accent3"/>
                </a:solidFill>
                <a:latin typeface="Montserrat"/>
              </a:rPr>
              <a:t>calculate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the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probability</a:t>
            </a:r>
            <a:r>
              <a:rPr lang="fr-FR">
                <a:solidFill>
                  <a:schemeClr val="accent3"/>
                </a:solidFill>
                <a:latin typeface="Montserrat"/>
              </a:rPr>
              <a:t> of </a:t>
            </a:r>
            <a:r>
              <a:rPr lang="fr-FR">
                <a:solidFill>
                  <a:schemeClr val="accent3"/>
                </a:solidFill>
                <a:latin typeface="Montserrat"/>
              </a:rPr>
              <a:t>having</a:t>
            </a:r>
            <a:r>
              <a:rPr lang="fr-FR">
                <a:solidFill>
                  <a:schemeClr val="accent3"/>
                </a:solidFill>
                <a:latin typeface="Montserrat"/>
              </a:rPr>
              <a:t> a cancer </a:t>
            </a:r>
            <a:r>
              <a:rPr lang="fr-FR">
                <a:solidFill>
                  <a:schemeClr val="accent3"/>
                </a:solidFill>
                <a:latin typeface="Montserrat"/>
              </a:rPr>
              <a:t>given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the positive test</a:t>
            </a:r>
            <a:r>
              <a:rPr lang="fr-FR">
                <a:solidFill>
                  <a:schemeClr val="accent3"/>
                </a:solidFill>
                <a:latin typeface="Montserrat"/>
              </a:rPr>
              <a:t>:</a:t>
            </a:r>
            <a:endParaRPr lang="fr-FR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760949853" name="Rectangle 6"/>
          <p:cNvSpPr/>
          <p:nvPr/>
        </p:nvSpPr>
        <p:spPr bwMode="auto">
          <a:xfrm>
            <a:off x="683568" y="3147813"/>
            <a:ext cx="7791622" cy="77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a:r>
              <a:rPr lang="fr-FR">
                <a:solidFill>
                  <a:schemeClr val="accent3"/>
                </a:solidFill>
                <a:latin typeface="Montserrat"/>
              </a:rPr>
              <a:t>According to the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American Cancer Society, </a:t>
            </a:r>
            <a:r>
              <a:rPr lang="fr-FR">
                <a:solidFill>
                  <a:schemeClr val="accent3"/>
                </a:solidFill>
                <a:latin typeface="Montserrat"/>
              </a:rPr>
              <a:t>the false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negative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rate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is</a:t>
            </a:r>
            <a:r>
              <a:rPr lang="fr-FR">
                <a:solidFill>
                  <a:schemeClr val="accent3"/>
                </a:solidFill>
                <a:latin typeface="Montserrat"/>
              </a:rPr>
              <a:t> 12.5%, </a:t>
            </a:r>
            <a:r>
              <a:rPr lang="fr-FR">
                <a:solidFill>
                  <a:schemeClr val="accent3"/>
                </a:solidFill>
                <a:latin typeface="Montserrat"/>
              </a:rPr>
              <a:t>therefore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the true positive rate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b="0">
                              <a:latin typeface="Cambria Math"/>
                            </a:rPr>
                            <m:t>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is</a:t>
            </a:r>
            <a:r>
              <a:rPr lang="fr-FR">
                <a:solidFill>
                  <a:schemeClr val="accent3"/>
                </a:solidFill>
                <a:latin typeface="Montserrat"/>
              </a:rPr>
              <a:t> 87.5%. In addition, the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prevalence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of </a:t>
            </a:r>
            <a:r>
              <a:rPr lang="fr-FR">
                <a:solidFill>
                  <a:schemeClr val="accent3"/>
                </a:solidFill>
                <a:latin typeface="Montserrat"/>
              </a:rPr>
              <a:t>breast</a:t>
            </a:r>
            <a:r>
              <a:rPr lang="fr-FR">
                <a:solidFill>
                  <a:schemeClr val="accent3"/>
                </a:solidFill>
                <a:latin typeface="Montserrat"/>
              </a:rPr>
              <a:t> cancer in </a:t>
            </a:r>
            <a:r>
              <a:rPr lang="fr-FR">
                <a:solidFill>
                  <a:schemeClr val="accent3"/>
                </a:solidFill>
                <a:latin typeface="Montserrat"/>
              </a:rPr>
              <a:t>women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aged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between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40 and 50 </a:t>
            </a:r>
            <a:r>
              <a:rPr lang="fr-FR">
                <a:solidFill>
                  <a:schemeClr val="accent3"/>
                </a:solidFill>
                <a:latin typeface="Montserrat"/>
              </a:rPr>
              <a:t>is</a:t>
            </a:r>
            <a:r>
              <a:rPr lang="fr-FR">
                <a:solidFill>
                  <a:schemeClr val="accent3"/>
                </a:solidFill>
                <a:latin typeface="Montserrat"/>
              </a:rPr>
              <a:t> about 1%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</a:rPr>
                        <m:t>𝑝</m:t>
                      </m:r>
                      <m:r>
                        <m:rPr/>
                        <a:rPr lang="en-US" i="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</m:t>
                      </m:r>
                      <m:r>
                        <m:rPr/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fr-FR">
                <a:solidFill>
                  <a:schemeClr val="accent3"/>
                </a:solidFill>
                <a:latin typeface="Montserrat"/>
              </a:rPr>
              <a:t>. </a:t>
            </a:r>
            <a:r>
              <a:rPr lang="fr-FR">
                <a:solidFill>
                  <a:schemeClr val="accent3"/>
                </a:solidFill>
                <a:latin typeface="Montserrat"/>
              </a:rPr>
              <a:t>Therefore</a:t>
            </a:r>
            <a:r>
              <a:rPr lang="fr-FR">
                <a:solidFill>
                  <a:schemeClr val="accent3"/>
                </a:solidFill>
                <a:latin typeface="Montserrat"/>
              </a:rPr>
              <a:t>:</a:t>
            </a:r>
            <a:endParaRPr lang="fr-FR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755303659" name="Rectangle 9"/>
          <p:cNvSpPr/>
          <p:nvPr/>
        </p:nvSpPr>
        <p:spPr bwMode="auto">
          <a:xfrm flipH="0" flipV="0">
            <a:off x="683568" y="4155924"/>
            <a:ext cx="3826143" cy="54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PT</m:t>
                          </m:r>
                        </m:e>
                      </m:d>
                      <m:r>
                        <m:rPr/>
                        <a:rPr lang="en-US" i="1">
                          <a:latin typeface="Cambria Math"/>
                        </a:rPr>
                        <m:t>=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PT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C</m:t>
                          </m:r>
                        </m:e>
                      </m:d>
                      <m:r>
                        <m:rPr/>
                        <a:rPr lang="en-US" sz="140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C</m:t>
                          </m:r>
                        </m:e>
                      </m:d>
                      <m:r>
                        <m:rPr/>
                        <a:rPr lang="en-US" sz="1400" b="0" i="1">
                          <a:latin typeface="Cambria Math"/>
                        </a:rPr>
                        <m:t>+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T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>
                                  <a:latin typeface="Cambria Math"/>
                                </a:rPr>
                                <m:t>C</m:t>
                              </m:r>
                            </m:e>
                          </m:acc>
                        </m:e>
                      </m:d>
                      <m:r>
                        <m:rPr/>
                        <a:rPr lang="en-US" sz="140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</m:t>
                              </m:r>
                            </m:e>
                          </m:acc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b="0" i="1">
              <a:latin typeface="Cambria Math"/>
              <a:ea typeface="Cambria Math"/>
              <a:cs typeface="Cambria Math"/>
            </a:endParaRPr>
          </a:p>
          <a:p>
            <a:pPr marL="76198" indent="0">
              <a:buNone/>
              <a:defRPr/>
            </a:pPr>
            <a:r>
              <a:rPr/>
              <a:t>          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.875</m:t>
                      </m:r>
                    </m:oMath>
                  </m:oMathPara>
                </a14:m>
              </mc:Choice>
              <mc:Fallback/>
            </mc:AlternateContent>
            <a:r>
              <a:rPr lang="fr-FR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  <a:ea typeface="Cambria Math"/>
                        </a:rPr>
                        <m:t>×.</m:t>
                      </m:r>
                      <m:r>
                        <m:rPr/>
                        <a:rPr lang="en-US" b="0" i="1">
                          <a:latin typeface="Cambria Math"/>
                        </a:rPr>
                        <m:t>01+.1</m:t>
                      </m:r>
                      <m:r>
                        <m:rPr/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/>
                        <a:rPr lang="en-US" b="0" i="1">
                          <a:latin typeface="Cambria Math"/>
                        </a:rPr>
                        <m:t>.99</m:t>
                      </m:r>
                      <m:r>
                        <m:rPr/>
                        <a:rPr lang="en-US" b="0" i="0">
                          <a:latin typeface="Cambria Math"/>
                        </a:rPr>
                        <m:t>=.1078</m:t>
                      </m:r>
                    </m:oMath>
                  </m:oMathPara>
                </a14:m>
              </mc:Choice>
              <mc:Fallback/>
            </mc:AlternateContent>
            <a:endParaRPr lang="en-US" b="0" i="1">
              <a:latin typeface="Cambria Math"/>
              <a:ea typeface="Cambria Math"/>
              <a:cs typeface="Cambria Math"/>
            </a:endParaRPr>
          </a:p>
        </p:txBody>
      </p:sp>
      <p:sp>
        <p:nvSpPr>
          <p:cNvPr id="1218392813" name="Rectangle 10"/>
          <p:cNvSpPr/>
          <p:nvPr/>
        </p:nvSpPr>
        <p:spPr bwMode="auto">
          <a:xfrm>
            <a:off x="5148062" y="3999071"/>
            <a:ext cx="2875212" cy="57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76199" indent="0"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PT</m:t>
                          </m:r>
                        </m:e>
                      </m:d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.875</m:t>
                          </m:r>
                          <m:r>
                            <m:rPr/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×.01</m:t>
                          </m:r>
                        </m:num>
                        <m:den>
                          <m:r>
                            <m:rPr/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.1075</m:t>
                          </m:r>
                        </m:den>
                      </m:f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~.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81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8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,1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</mc:Choice>
              <mc:Fallback/>
            </mc:AlternateContent>
            <a:endParaRPr lang="fr-FR" b="1" i="1">
              <a:solidFill>
                <a:schemeClr val="accent3"/>
              </a:solidFill>
              <a:latin typeface="Cambria Math"/>
            </a:endParaRPr>
          </a:p>
        </p:txBody>
      </p:sp>
      <p:sp>
        <p:nvSpPr>
          <p:cNvPr id="132800624" name="Rectangle 11"/>
          <p:cNvSpPr/>
          <p:nvPr/>
        </p:nvSpPr>
        <p:spPr bwMode="auto">
          <a:xfrm>
            <a:off x="4222612" y="4586712"/>
            <a:ext cx="4619671" cy="3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 algn="ctr">
              <a:buNone/>
              <a:defRPr/>
            </a:pPr>
            <a:r>
              <a:rPr lang="fr-FR" sz="1000" i="1">
                <a:solidFill>
                  <a:schemeClr val="accent3"/>
                </a:solidFill>
                <a:latin typeface="Montserrat"/>
              </a:rPr>
              <a:t>(compare to the 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probability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 sz="1000" b="1" i="1">
                <a:solidFill>
                  <a:schemeClr val="accent3"/>
                </a:solidFill>
                <a:latin typeface="Montserrat"/>
              </a:rPr>
              <a:t>prior</a:t>
            </a:r>
            <a:br>
              <a:rPr lang="fr-FR" sz="1000" i="1">
                <a:solidFill>
                  <a:schemeClr val="accent3"/>
                </a:solidFill>
                <a:latin typeface="Montserrat"/>
              </a:rPr>
            </a:br>
            <a:r>
              <a:rPr lang="fr-FR" sz="1000" i="1">
                <a:solidFill>
                  <a:schemeClr val="accent3"/>
                </a:solidFill>
                <a:latin typeface="Montserrat"/>
              </a:rPr>
              <a:t>to 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observing 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the test result: </a:t>
            </a:r>
            <a:r>
              <a:rPr lang="fr-FR" sz="1000" b="1" i="1">
                <a:solidFill>
                  <a:schemeClr val="accent3"/>
                </a:solidFill>
                <a:latin typeface="Montserrat"/>
              </a:rPr>
              <a:t>1%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)</a:t>
            </a:r>
            <a:endParaRPr lang="fr-FR" sz="1000" i="1">
              <a:solidFill>
                <a:schemeClr val="accent3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7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4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94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30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39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0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49</Slides>
  <Notes>49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part 2: Core concepts &amp; parameter estimation</dc:title>
  <dc:subject/>
  <dc:creator>Oussama Abdoun</dc:creator>
  <cp:keywords/>
  <dc:description/>
  <dc:identifier/>
  <dc:language/>
  <cp:lastModifiedBy/>
  <cp:revision>605</cp:revision>
  <dcterms:modified xsi:type="dcterms:W3CDTF">2024-12-24T10:30:48Z</dcterms:modified>
  <cp:category/>
  <cp:contentStatus/>
  <cp:version/>
</cp:coreProperties>
</file>