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 type="screen16x9"/>
  <p:notesSz cx="7096125" cy="10234613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96924A6-6E5D-4066-8AAF-4ED428B7A514}">
  <a:tblStyle styleId="{E96924A6-6E5D-4066-8AAF-4ED428B7A514}" styleName="Table_0">
    <a:wholeTbl>
      <a:tcTxStyle>
        <a:srgbClr val="000000"/>
      </a:tcTxStyle>
      <a:tcStyle>
        <a:tcBdr>
          <a:left>
            <a:ln w="9525">
              <a:solidFill>
                <a:srgbClr val="000000"/>
              </a:solidFill>
            </a:ln>
          </a:left>
          <a:right>
            <a:ln w="9525">
              <a:solidFill>
                <a:srgbClr val="000000"/>
              </a:solidFill>
            </a:ln>
          </a:right>
          <a:top>
            <a:ln w="9525">
              <a:solidFill>
                <a:srgbClr val="000000"/>
              </a:solidFill>
            </a:ln>
          </a:top>
          <a:bottom>
            <a:ln w="9525">
              <a:solidFill>
                <a:srgbClr val="000000"/>
              </a:solidFill>
            </a:ln>
          </a:bottom>
          <a:insideH>
            <a:ln w="9525">
              <a:solidFill>
                <a:srgbClr val="000000"/>
              </a:solidFill>
            </a:ln>
          </a:insideH>
          <a:insideV>
            <a:ln w="9525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5" d="100"/>
          <a:sy n="125" d="100"/>
        </p:scale>
        <p:origin x="-1122" y="-444"/>
      </p:cViewPr>
      <p:guideLst>
        <p:guide pos="162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notesMaster" Target="notesMasters/notesMaster1.xml"/><Relationship Id="rId37" Type="http://schemas.openxmlformats.org/officeDocument/2006/relationships/presProps" Target="presProps.xml" /><Relationship Id="rId38" Type="http://schemas.openxmlformats.org/officeDocument/2006/relationships/tableStyles" Target="tableStyles.xml" /><Relationship Id="rId3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3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1441"/>
            <a:ext cx="567690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4352427" name="Google Shape;59;g35f391192_0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76766" name="Google Shape;60;g35f391192_00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12" tIns="99012" rIns="99012" bIns="99012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259789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5732549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32594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319360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71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746425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8329224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981641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12" tIns="99012" rIns="99012" bIns="99012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666726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226453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33738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7348782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74702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0847938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39295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9620274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762264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8821599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2259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6398009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4105324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716661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12" tIns="99012" rIns="99012" bIns="99012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19872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3503916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283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09645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6431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3537687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9833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0521776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33412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665777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707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0872553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87254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21129874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54357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7290324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6901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223988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84604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3530973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149649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7719716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74869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8687961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1068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260005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1517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543B96-969A-6B10-C2F9-E8C71076E100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32617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92887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39149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66294B-9BEF-5178-92B9-991E4AA4B57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3A9056-8B06-CD68-F951-332A0505B06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45534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2211137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22431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9834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83352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A08873-E5BD-1194-A541-A194A9DD5CC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80457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536129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408365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2460867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78491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19805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33320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2C7D5A-74F5-76F5-B087-8EB71FC42BD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showMasterSp="1" type="title" userDrawn="1">
  <p:cSld name="TITL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3012325" y="1851670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6208125" y="3845845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 bwMode="auto">
          <a:xfrm>
            <a:off x="691200" y="-169067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/>
          <p:nvPr/>
        </p:nvSpPr>
        <p:spPr bwMode="auto">
          <a:xfrm>
            <a:off x="813272" y="884374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5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1" showMasterPhAnim="0" showMasterSp="1" type="tx" userDrawn="1">
  <p:cSld name="1_Title + 1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 bwMode="auto">
          <a:xfrm>
            <a:off x="691200" y="18574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/>
          <p:nvPr/>
        </p:nvSpPr>
        <p:spPr bwMode="auto">
          <a:xfrm>
            <a:off x="813272" y="1100398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5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" name="Google Shape;32;p6"/>
          <p:cNvSpPr/>
          <p:nvPr/>
        </p:nvSpPr>
        <p:spPr bwMode="auto">
          <a:xfrm>
            <a:off x="813272" y="869134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 bwMode="auto">
          <a:xfrm>
            <a:off x="691200" y="291418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 bwMode="auto"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 bwMode="auto"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showMasterSp="1" userDrawn="1">
  <p:cSld name="Subtitle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 bwMode="auto"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 bwMode="auto"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 bwMode="auto"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showMasterSp="1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 bwMode="auto"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3165233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pPr>
              <a:defRPr/>
            </a:pPr>
            <a:endParaRPr/>
          </a:p>
        </p:txBody>
      </p:sp>
      <p:grpSp>
        <p:nvGrpSpPr>
          <p:cNvPr id="20" name="Google Shape;20;p4"/>
          <p:cNvGrpSpPr/>
          <p:nvPr/>
        </p:nvGrpSpPr>
        <p:grpSpPr bwMode="auto"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 bwMode="auto"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 bwMode="auto"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hyperlink" Target="https://doi.org/10.1037/0022-006X.46.4.806" TargetMode="External"/><Relationship Id="rId7" Type="http://schemas.openxmlformats.org/officeDocument/2006/relationships/hyperlink" Target="https://doi.org/10.1037/0003-066X.49.12.997" TargetMode="Externa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jasp-stats.org/2020/11/26/how-to-do-bayesian-linear-regression-in-jasp-a-case-study-on-teaching-statistics/" TargetMode="Externa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510853" name="Google Shape;62;p11"/>
          <p:cNvSpPr txBox="1">
            <a:spLocks noGrp="1"/>
          </p:cNvSpPr>
          <p:nvPr>
            <p:ph type="ctrTitle"/>
          </p:nvPr>
        </p:nvSpPr>
        <p:spPr bwMode="auto">
          <a:xfrm flipH="0" flipV="0">
            <a:off x="795920" y="423910"/>
            <a:ext cx="7662303" cy="3231958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Bayesian</a:t>
            </a: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statistics</a:t>
            </a:r>
            <a:b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3/4</a:t>
            </a:r>
            <a:b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br>
              <a:rPr lang="en" sz="36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36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Hypothesis testing</a:t>
            </a:r>
            <a:endParaRPr sz="2800" b="0" i="1"/>
          </a:p>
        </p:txBody>
      </p:sp>
      <p:sp>
        <p:nvSpPr>
          <p:cNvPr id="445303614" name="Google Shape;70;p12"/>
          <p:cNvSpPr txBox="1"/>
          <p:nvPr/>
        </p:nvSpPr>
        <p:spPr bwMode="auto">
          <a:xfrm flipH="0" flipV="0">
            <a:off x="179511" y="4184181"/>
            <a:ext cx="8507287" cy="79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spcBef>
                <a:spcPts val="999"/>
              </a:spcBef>
              <a:defRPr/>
            </a:pPr>
            <a:r>
              <a:rPr lang="en-US" sz="14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Oussama Abdoun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MEng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PhD)</a:t>
            </a:r>
            <a:r>
              <a:rPr lang="en-US" sz="14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– oussama.abdoun@pm.me</a:t>
            </a:r>
            <a:endParaRPr lang="en-US" sz="14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999"/>
              </a:spcBef>
              <a:spcAft>
                <a:spcPts val="0"/>
              </a:spcAft>
              <a:buNone/>
              <a:defRPr/>
            </a:pPr>
            <a:r>
              <a:rPr lang="en-US" sz="1200" i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Bayesian Statistics – CRNL </a:t>
            </a:r>
            <a:r>
              <a:rPr lang="en-US" sz="1200" i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– dec 2024</a:t>
            </a:r>
            <a:endParaRPr sz="1200" i="1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999"/>
              </a:spcBef>
              <a:spcAft>
                <a:spcPts val="999"/>
              </a:spcAft>
              <a:buNone/>
              <a:defRPr/>
            </a:pP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431440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700"/>
              <a:t>Hypothesis</a:t>
            </a:r>
            <a:r>
              <a:rPr lang="fr-FR" sz="2700"/>
              <a:t> </a:t>
            </a:r>
            <a:r>
              <a:rPr lang="fr-FR" sz="2700"/>
              <a:t>testing</a:t>
            </a:r>
            <a:r>
              <a:rPr lang="fr-FR" sz="2700"/>
              <a:t> </a:t>
            </a:r>
            <a:r>
              <a:rPr lang="fr-FR" sz="2700"/>
              <a:t>based</a:t>
            </a:r>
            <a:r>
              <a:rPr lang="fr-FR" sz="2700"/>
              <a:t> on the </a:t>
            </a:r>
            <a:r>
              <a:rPr lang="fr-FR" sz="2700"/>
              <a:t>posterior</a:t>
            </a:r>
            <a:br>
              <a:rPr lang="fr-FR" sz="2700"/>
            </a:br>
            <a:r>
              <a:rPr lang="fr-FR" sz="22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Exact/point/precise </a:t>
            </a:r>
            <a:r>
              <a:rPr lang="fr-FR" sz="22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hypothesis</a:t>
            </a:r>
            <a:endParaRPr lang="fr-FR" sz="2200" i="1"/>
          </a:p>
        </p:txBody>
      </p:sp>
      <p:sp>
        <p:nvSpPr>
          <p:cNvPr id="1628659877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7F58449-84DD-DDA0-87F0-DB5FE692926F}" type="slidenum">
              <a:rPr lang="en"/>
              <a:t/>
            </a:fld>
            <a:endParaRPr lang="en"/>
          </a:p>
        </p:txBody>
      </p:sp>
      <p:sp>
        <p:nvSpPr>
          <p:cNvPr id="12252173" name="Google Shape;120;p18"/>
          <p:cNvSpPr txBox="1"/>
          <p:nvPr/>
        </p:nvSpPr>
        <p:spPr bwMode="auto">
          <a:xfrm flipH="0" flipV="0">
            <a:off x="755575" y="1258595"/>
            <a:ext cx="3456383" cy="2048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200" b="0">
                <a:solidFill>
                  <a:schemeClr val="accent3"/>
                </a:solidFill>
              </a:rPr>
              <a:t>The </a:t>
            </a:r>
            <a:r>
              <a:rPr lang="en-US" sz="1200">
                <a:solidFill>
                  <a:schemeClr val="accent3"/>
                </a:solidFill>
              </a:rPr>
              <a:t>credible interval </a:t>
            </a:r>
            <a:r>
              <a:rPr lang="en-US" sz="1200" b="0">
                <a:solidFill>
                  <a:schemeClr val="accent3"/>
                </a:solidFill>
              </a:rPr>
              <a:t>defines a whole </a:t>
            </a:r>
            <a:r>
              <a:rPr lang="en-US" sz="1200">
                <a:solidFill>
                  <a:schemeClr val="accent3"/>
                </a:solidFill>
              </a:rPr>
              <a:t>range of exact hypotheses</a:t>
            </a:r>
            <a:r>
              <a:rPr lang="en-US" sz="1200" b="0">
                <a:solidFill>
                  <a:schemeClr val="accent3"/>
                </a:solidFill>
              </a:rPr>
              <a:t> that can be </a:t>
            </a:r>
            <a:r>
              <a:rPr lang="en-US" sz="1200">
                <a:solidFill>
                  <a:schemeClr val="accent3"/>
                </a:solidFill>
              </a:rPr>
              <a:t>rejected</a:t>
            </a:r>
            <a:r>
              <a:rPr lang="en-US" sz="1200" b="0">
                <a:solidFill>
                  <a:schemeClr val="accent3"/>
                </a:solidFill>
              </a:rPr>
              <a:t> with high confidence.</a:t>
            </a:r>
            <a:endParaRPr lang="en-US" sz="1200" b="0">
              <a:solidFill>
                <a:schemeClr val="accent3"/>
              </a:solidFill>
            </a:endParaRPr>
          </a:p>
          <a:p>
            <a:pPr>
              <a:lnSpc>
                <a:spcPct val="114999"/>
              </a:lnSpc>
              <a:defRPr/>
            </a:pPr>
            <a:endParaRPr sz="120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𝑙𝑜𝑤</m:t>
                              </m:r>
                            </m:sub>
                          </m:sSub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h𝑖𝑔h</m:t>
                              </m:r>
                            </m:sub>
                          </m:sSub>
                        </m:e>
                      </m:d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=.9</m:t>
                      </m:r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</mc:Choice>
              <mc:Fallback/>
            </mc:AlternateContent>
            <a:endParaRPr sz="1200" b="0">
              <a:solidFill>
                <a:schemeClr val="accent3"/>
              </a:solidFill>
            </a:endParaRPr>
          </a:p>
          <a:p>
            <a:pPr>
              <a:defRPr/>
            </a:pPr>
            <a:endParaRPr sz="1200" b="0">
              <a:solidFill>
                <a:schemeClr val="accent3"/>
              </a:solidFill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∉[</m:t>
                              </m:r>
                              <m:sSub>
                                <m:sSubPr>
                                  <m:ctrlPr>
                                    <a:rPr lang="en-US" sz="1200" b="0" i="1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1200" b="0" i="1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/>
                                    <a:rPr lang="en-US" sz="1200" b="0" i="1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𝑙𝑜𝑤</m:t>
                                  </m:r>
                                </m:sub>
                              </m:sSub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h𝑖𝑔h</m:t>
                              </m:r>
                            </m:sub>
                          </m:sSub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d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=.</m:t>
                      </m:r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05</m:t>
                      </m:r>
                    </m:oMath>
                  </m:oMathPara>
                </a14:m>
              </mc:Choice>
              <mc:Fallback/>
            </mc:AlternateContent>
            <a:endParaRPr sz="1200" b="0">
              <a:solidFill>
                <a:schemeClr val="accent3"/>
              </a:solidFill>
            </a:endParaRPr>
          </a:p>
          <a:p>
            <a:pPr>
              <a:defRPr/>
            </a:pPr>
            <a:endParaRPr sz="1200" b="0" i="1">
              <a:solidFill>
                <a:schemeClr val="accent3"/>
              </a:solidFill>
              <a:latin typeface="Cambria Math"/>
              <a:ea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.05</m:t>
                      </m:r>
                    </m:oMath>
                  </m:oMathPara>
                </a14:m>
              </mc:Choice>
              <mc:Fallback/>
            </mc:AlternateContent>
            <a:endParaRPr sz="1200" b="0">
              <a:solidFill>
                <a:schemeClr val="accent3"/>
              </a:solidFill>
            </a:endParaRPr>
          </a:p>
          <a:p>
            <a:pPr>
              <a:lnSpc>
                <a:spcPct val="114999"/>
              </a:lnSpc>
              <a:defRPr/>
            </a:pPr>
            <a:endParaRPr sz="1200"/>
          </a:p>
          <a:p>
            <a:pPr>
              <a:lnSpc>
                <a:spcPct val="114999"/>
              </a:lnSpc>
              <a:defRPr/>
            </a:pPr>
            <a:endParaRPr sz="1200"/>
          </a:p>
        </p:txBody>
      </p:sp>
      <p:pic>
        <p:nvPicPr>
          <p:cNvPr id="1678890476" name="Picture 3"/>
          <p:cNvPicPr>
            <a:picLocks noChangeAspect="1" noChangeArrowheads="1"/>
          </p:cNvPicPr>
          <p:nvPr/>
        </p:nvPicPr>
        <p:blipFill>
          <a:blip r:embed="rId3"/>
          <a:srcRect l="0" t="0" r="20036" b="0"/>
          <a:stretch/>
        </p:blipFill>
        <p:spPr bwMode="auto">
          <a:xfrm>
            <a:off x="4844705" y="1474225"/>
            <a:ext cx="3740839" cy="28068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01282192" name="Google Shape;120;p18"/>
          <p:cNvSpPr txBox="1"/>
          <p:nvPr/>
        </p:nvSpPr>
        <p:spPr bwMode="auto">
          <a:xfrm flipH="0" flipV="0">
            <a:off x="755575" y="4147372"/>
            <a:ext cx="3456383" cy="58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200" b="0">
                <a:solidFill>
                  <a:schemeClr val="accent3"/>
                </a:solidFill>
              </a:rPr>
              <a:t>However, it does not allow to </a:t>
            </a:r>
            <a:r>
              <a:rPr lang="en-US" sz="1200">
                <a:solidFill>
                  <a:schemeClr val="accent3"/>
                </a:solidFill>
              </a:rPr>
              <a:t>accept</a:t>
            </a:r>
            <a:r>
              <a:rPr lang="en-US" sz="1200" b="0">
                <a:solidFill>
                  <a:schemeClr val="accent3"/>
                </a:solidFill>
              </a:rPr>
              <a:t> an exact hypothesis, only to reject it (at best).</a:t>
            </a:r>
            <a:endParaRPr sz="2800"/>
          </a:p>
          <a:p>
            <a:pPr>
              <a:defRPr/>
            </a:pPr>
            <a:endParaRPr lang="en-US" sz="1400" b="0">
              <a:solidFill>
                <a:schemeClr val="accent3"/>
              </a:solidFill>
            </a:endParaRPr>
          </a:p>
        </p:txBody>
      </p:sp>
      <p:sp>
        <p:nvSpPr>
          <p:cNvPr id="1126301651" name="Google Shape;120;p18"/>
          <p:cNvSpPr txBox="1"/>
          <p:nvPr/>
        </p:nvSpPr>
        <p:spPr bwMode="auto">
          <a:xfrm flipH="0" flipV="0">
            <a:off x="755575" y="3433237"/>
            <a:ext cx="3816423" cy="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200" b="1">
                <a:solidFill>
                  <a:schemeClr val="accent3"/>
                </a:solidFill>
              </a:rPr>
              <a:t>Note:</a:t>
            </a:r>
            <a:r>
              <a:rPr lang="en-US" sz="1200" b="0">
                <a:solidFill>
                  <a:schemeClr val="accent3"/>
                </a:solidFill>
              </a:rPr>
              <a:t> this is very different from the frequentist </a:t>
            </a:r>
            <a:r>
              <a:rPr lang="en-US" sz="1200" b="0" i="1">
                <a:solidFill>
                  <a:schemeClr val="accent3"/>
                </a:solidFill>
              </a:rPr>
              <a:t>p</a:t>
            </a:r>
            <a:r>
              <a:rPr lang="en-US" sz="1200" b="0">
                <a:solidFill>
                  <a:schemeClr val="accent3"/>
                </a:solidFill>
              </a:rPr>
              <a:t>-value whi</a:t>
            </a:r>
            <a:r>
              <a:rPr lang="en-US" sz="1200" b="0">
                <a:solidFill>
                  <a:schemeClr val="accent3"/>
                </a:solidFill>
              </a:rPr>
              <a:t>ch is</a:t>
            </a:r>
            <a:r>
              <a:rPr sz="12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400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m:rPr/>
                            <a:rPr lang="en-US" sz="1400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200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200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obs</m:t>
                              </m:r>
                            </m:sub>
                          </m:sSub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 </m:t>
                          </m:r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| </m:t>
                          </m:r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30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28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9359500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700"/>
              <a:t>Hypothesis</a:t>
            </a:r>
            <a:r>
              <a:rPr lang="fr-FR" sz="2700"/>
              <a:t> </a:t>
            </a:r>
            <a:r>
              <a:rPr lang="fr-FR" sz="2700"/>
              <a:t>testing</a:t>
            </a:r>
            <a:r>
              <a:rPr lang="fr-FR" sz="2700"/>
              <a:t> </a:t>
            </a:r>
            <a:r>
              <a:rPr lang="fr-FR" sz="2700"/>
              <a:t>based</a:t>
            </a:r>
            <a:r>
              <a:rPr lang="fr-FR" sz="2700"/>
              <a:t> on the </a:t>
            </a:r>
            <a:r>
              <a:rPr lang="fr-FR" sz="2700"/>
              <a:t>posterior</a:t>
            </a:r>
            <a:br>
              <a:rPr lang="fr-FR" sz="2700"/>
            </a:br>
            <a:r>
              <a:rPr lang="fr-FR" sz="2200" i="1"/>
              <a:t>Exact/point/precise </a:t>
            </a:r>
            <a:r>
              <a:rPr lang="fr-FR" sz="2200" i="1"/>
              <a:t>hypothesis</a:t>
            </a:r>
            <a:endParaRPr lang="fr-FR" sz="2200" i="1"/>
          </a:p>
        </p:txBody>
      </p:sp>
      <p:sp>
        <p:nvSpPr>
          <p:cNvPr id="531165645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FB6773E-563A-A7B6-72FF-84950A50FB1D}" type="slidenum">
              <a:rPr lang="en"/>
              <a:t/>
            </a:fld>
            <a:endParaRPr lang="en"/>
          </a:p>
        </p:txBody>
      </p:sp>
      <p:sp>
        <p:nvSpPr>
          <p:cNvPr id="164041570" name="Google Shape;120;p18"/>
          <p:cNvSpPr txBox="1"/>
          <p:nvPr/>
        </p:nvSpPr>
        <p:spPr bwMode="auto">
          <a:xfrm flipH="0" flipV="0">
            <a:off x="755574" y="1125066"/>
            <a:ext cx="4382625" cy="73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200" b="0">
                <a:solidFill>
                  <a:schemeClr val="accent3"/>
                </a:solidFill>
              </a:rPr>
              <a:t>For a continuous parameter, the </a:t>
            </a:r>
            <a:r>
              <a:rPr lang="en-US" sz="1200">
                <a:solidFill>
                  <a:schemeClr val="accent3"/>
                </a:solidFill>
              </a:rPr>
              <a:t>absolute probability </a:t>
            </a:r>
            <a:r>
              <a:rPr lang="en-US" sz="1200" b="0">
                <a:solidFill>
                  <a:schemeClr val="accent3"/>
                </a:solidFill>
              </a:rPr>
              <a:t>of an exact hypothesis,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r>
                        <m:rPr>
                          <m:sty m:val="i"/>
                        </m:rPr>
                        <a:rPr lang="en-US" sz="120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𝐻</m:t>
                          </m:r>
                        </m:e>
                        <m:sub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:</m:t>
                      </m:r>
                      <m:r>
                        <m:rPr/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𝜃=</m:t>
                      </m:r>
                      <m:sSub>
                        <m:sSubPr>
                          <m:ctrl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𝜃</m:t>
                          </m:r>
                        </m:e>
                        <m:sub>
                          <m:r>
                            <m:rPr/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 sz="1200" b="0">
                <a:solidFill>
                  <a:schemeClr val="accent3"/>
                </a:solidFill>
              </a:rPr>
              <a:t> is </a:t>
            </a:r>
            <a:r>
              <a:rPr lang="en-US" sz="1200" b="0">
                <a:solidFill>
                  <a:schemeClr val="accent3"/>
                </a:solidFill>
              </a:rPr>
              <a:t>meaningless</a:t>
            </a:r>
            <a:r>
              <a:rPr lang="en-US" sz="1200" b="0">
                <a:solidFill>
                  <a:schemeClr val="accent3"/>
                </a:solidFill>
              </a:rPr>
              <a:t>. That’s why probability values are called </a:t>
            </a:r>
            <a:r>
              <a:rPr lang="en-US" sz="1200" b="1">
                <a:solidFill>
                  <a:schemeClr val="accent3"/>
                </a:solidFill>
              </a:rPr>
              <a:t>densities</a:t>
            </a:r>
            <a:r>
              <a:rPr lang="en-US" sz="1200" b="0">
                <a:solidFill>
                  <a:schemeClr val="accent3"/>
                </a:solidFill>
              </a:rPr>
              <a:t>.</a:t>
            </a:r>
            <a:endParaRPr lang="en-US" sz="1200" b="0">
              <a:solidFill>
                <a:schemeClr val="accent3"/>
              </a:solidFill>
            </a:endParaRPr>
          </a:p>
        </p:txBody>
      </p:sp>
      <p:pic>
        <p:nvPicPr>
          <p:cNvPr id="923990441" name="Picture 3" descr="Z:\media\truecrypt1\pro\teaching\2020_EcoleDoctorale_Stats\2-03\effect-existence.jpg"/>
          <p:cNvPicPr>
            <a:picLocks noChangeAspect="1" noChangeArrowheads="1"/>
          </p:cNvPicPr>
          <p:nvPr/>
        </p:nvPicPr>
        <p:blipFill>
          <a:blip r:embed="rId3"/>
          <a:srcRect l="53026" t="2313" r="0" b="50592"/>
          <a:stretch/>
        </p:blipFill>
        <p:spPr bwMode="auto">
          <a:xfrm>
            <a:off x="5356833" y="1491627"/>
            <a:ext cx="3313954" cy="2298708"/>
          </a:xfrm>
          <a:prstGeom prst="rect">
            <a:avLst/>
          </a:prstGeom>
          <a:noFill/>
        </p:spPr>
      </p:pic>
      <p:sp>
        <p:nvSpPr>
          <p:cNvPr id="582944695" name="Google Shape;128;p19"/>
          <p:cNvSpPr txBox="1"/>
          <p:nvPr/>
        </p:nvSpPr>
        <p:spPr bwMode="auto">
          <a:xfrm flipH="0" flipV="0">
            <a:off x="5224296" y="4160989"/>
            <a:ext cx="2520279" cy="3207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2" tIns="91422" rIns="91422" bIns="91422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p_pointnull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132418801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8108275" y="4155924"/>
            <a:ext cx="687286" cy="532647"/>
          </a:xfrm>
          <a:prstGeom prst="rect">
            <a:avLst/>
          </a:prstGeom>
          <a:noFill/>
        </p:spPr>
      </p:pic>
      <p:sp>
        <p:nvSpPr>
          <p:cNvPr id="1961556459" name="Text Placeholder 1"/>
          <p:cNvSpPr txBox="1"/>
          <p:nvPr/>
        </p:nvSpPr>
        <p:spPr bwMode="auto">
          <a:xfrm>
            <a:off x="5196497" y="3723876"/>
            <a:ext cx="3634626" cy="3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000" i="1">
                <a:solidFill>
                  <a:schemeClr val="accent3"/>
                </a:solidFill>
              </a:rPr>
              <a:t>p</a:t>
            </a:r>
            <a:r>
              <a:rPr lang="en-US" sz="1000" i="1">
                <a:solidFill>
                  <a:schemeClr val="accent3"/>
                </a:solidFill>
              </a:rPr>
              <a:t>osterior distribution</a:t>
            </a:r>
            <a:endParaRPr lang="fr-FR" sz="1000" i="1">
              <a:solidFill>
                <a:schemeClr val="accent3"/>
              </a:solidFill>
            </a:endParaRPr>
          </a:p>
        </p:txBody>
      </p:sp>
      <p:sp>
        <p:nvSpPr>
          <p:cNvPr id="119968851" name="Google Shape;120;p18"/>
          <p:cNvSpPr txBox="1"/>
          <p:nvPr/>
        </p:nvSpPr>
        <p:spPr bwMode="auto">
          <a:xfrm flipH="0" flipV="0">
            <a:off x="2071863" y="4736885"/>
            <a:ext cx="4834444" cy="31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0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Mills, J. A. (2007). </a:t>
            </a:r>
            <a:r>
              <a:rPr lang="en-US" sz="1000" b="0" i="1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Objective Bayesian Precise Hypothesis Testing</a:t>
            </a:r>
            <a:r>
              <a:rPr lang="en-US" sz="10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sz="10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</p:txBody>
      </p:sp>
      <p:sp>
        <p:nvSpPr>
          <p:cNvPr id="1226466074" name="Google Shape;120;p18"/>
          <p:cNvSpPr txBox="1"/>
          <p:nvPr/>
        </p:nvSpPr>
        <p:spPr bwMode="auto">
          <a:xfrm flipH="0" flipV="0">
            <a:off x="755574" y="1883407"/>
            <a:ext cx="4290683" cy="738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200" b="0">
                <a:solidFill>
                  <a:schemeClr val="accent3"/>
                </a:solidFill>
              </a:rPr>
              <a:t>But we could compare the probability of the null hypothesis with the probability of the most likely value (the MAP)</a:t>
            </a:r>
            <a:r>
              <a:rPr lang="en-US" sz="1200" b="0">
                <a:solidFill>
                  <a:schemeClr val="accent3"/>
                </a:solidFill>
              </a:rPr>
              <a:t>:</a:t>
            </a:r>
            <a:r>
              <a:rPr lang="en-US" sz="1200" b="0">
                <a:solidFill>
                  <a:schemeClr val="accent3"/>
                </a:solidFill>
              </a:rPr>
              <a:t>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begChr m:val="("/>
                          <m:endChr m:val=")"/>
                          <m:ctrlPr>
                            <a:rPr lang="en-US" sz="1200" b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𝜃=</m:t>
                          </m:r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i"/>
                        </m:rPr>
                        <a:rPr lang="en-US" sz="120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/</m:t>
                      </m:r>
                      <m:r>
                        <m:rPr>
                          <m:sty m:val="i"/>
                        </m:rPr>
                        <a:rPr lang="en-US" sz="1200" b="0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begChr m:val="("/>
                          <m:endChr m:val=")"/>
                          <m:ctrlPr>
                            <a:rPr lang="en-US" sz="1200" b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lang="en-US" sz="12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𝜃=</m:t>
                          </m:r>
                          <m:sSub>
                            <m:sSubPr>
                              <m:ctrl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2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MAP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br>
              <a:rPr lang="en-US" sz="1200" b="0">
                <a:solidFill>
                  <a:schemeClr val="accent3"/>
                </a:solidFill>
              </a:rPr>
            </a:b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1114841593" name="Google Shape;120;p18"/>
          <p:cNvSpPr txBox="1"/>
          <p:nvPr/>
        </p:nvSpPr>
        <p:spPr bwMode="auto">
          <a:xfrm flipH="0" flipV="0">
            <a:off x="755572" y="2692219"/>
            <a:ext cx="3558505" cy="1142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200" b="1">
                <a:solidFill>
                  <a:schemeClr val="accent3"/>
                </a:solidFill>
              </a:rPr>
              <a:t>Limitations:</a:t>
            </a:r>
            <a:endParaRPr lang="en-US" sz="1200" b="0">
              <a:solidFill>
                <a:schemeClr val="accent3"/>
              </a:solidFill>
            </a:endParaRPr>
          </a:p>
          <a:p>
            <a:pPr marL="171449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0">
                <a:solidFill>
                  <a:schemeClr val="accent3"/>
                </a:solidFill>
              </a:rPr>
              <a:t>ig</a:t>
            </a:r>
            <a:r>
              <a:rPr lang="en-US" sz="1100" b="0">
                <a:solidFill>
                  <a:schemeClr val="accent3"/>
                </a:solidFill>
              </a:rPr>
              <a:t>nores most of the information contained in the posterior distribution</a:t>
            </a:r>
            <a:endParaRPr lang="en-US" sz="1100" b="0">
              <a:solidFill>
                <a:schemeClr val="accent3"/>
              </a:solidFill>
            </a:endParaRPr>
          </a:p>
          <a:p>
            <a:pPr marL="171449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0">
                <a:solidFill>
                  <a:schemeClr val="accent3"/>
                </a:solidFill>
              </a:rPr>
              <a:t>can not provide evidence </a:t>
            </a:r>
            <a:r>
              <a:rPr lang="en-US" sz="1100" b="0" i="1">
                <a:solidFill>
                  <a:schemeClr val="accent3"/>
                </a:solidFill>
              </a:rPr>
              <a:t>for </a:t>
            </a:r>
            <a:r>
              <a:rPr lang="en-US" sz="1100" b="0">
                <a:solidFill>
                  <a:schemeClr val="accent3"/>
                </a:solidFill>
              </a:rPr>
              <a:t>the null:</a:t>
            </a:r>
            <a:br>
              <a:rPr lang="en-US" sz="1100" b="0">
                <a:solidFill>
                  <a:schemeClr val="accent3"/>
                </a:solidFill>
              </a:rPr>
            </a:br>
            <a:r>
              <a:rPr lang="en-US" sz="1100" b="0">
                <a:solidFill>
                  <a:schemeClr val="accent3"/>
                </a:solidFill>
              </a:rPr>
              <a:t>at best,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1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1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m:rPr/>
                            <a:rPr lang="en-US" sz="1100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100" b="0">
                <a:solidFill>
                  <a:schemeClr val="accent3"/>
                </a:solidFill>
              </a:rPr>
              <a:t> is the MAP and </a:t>
            </a:r>
            <a:r>
              <a:rPr lang="en-US" sz="1100" b="0" i="1">
                <a:solidFill>
                  <a:schemeClr val="accent3"/>
                </a:solidFill>
              </a:rPr>
              <a:t>p</a:t>
            </a:r>
            <a:r>
              <a:rPr lang="en-US" sz="1100" b="0">
                <a:solidFill>
                  <a:schemeClr val="accent3"/>
                </a:solidFill>
              </a:rPr>
              <a:t> = 1</a:t>
            </a:r>
            <a:endParaRPr sz="11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48624000" name="Google Shape;120;p18"/>
          <p:cNvSpPr txBox="1"/>
          <p:nvPr/>
        </p:nvSpPr>
        <p:spPr bwMode="auto">
          <a:xfrm flipH="0" flipV="0">
            <a:off x="755572" y="3851520"/>
            <a:ext cx="3816425" cy="79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2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Strengths:</a:t>
            </a:r>
            <a:endParaRPr sz="1200" b="0">
              <a:solidFill>
                <a:schemeClr val="accent3"/>
              </a:solidFill>
            </a:endParaRPr>
          </a:p>
          <a:p>
            <a:pPr marL="171448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0">
                <a:solidFill>
                  <a:schemeClr val="accent3"/>
                </a:solidFill>
              </a:rPr>
              <a:t>no need for hypothesis-specific priors</a:t>
            </a:r>
            <a:r>
              <a:rPr sz="1100" b="0">
                <a:solidFill>
                  <a:schemeClr val="accent3"/>
                </a:solidFill>
              </a:rPr>
              <a:t> (unlike BF)</a:t>
            </a:r>
            <a:endParaRPr lang="en-US" sz="1100" b="0">
              <a:solidFill>
                <a:schemeClr val="accent3"/>
              </a:solidFill>
            </a:endParaRPr>
          </a:p>
          <a:p>
            <a:pPr marL="171448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0">
                <a:solidFill>
                  <a:schemeClr val="accent3"/>
                </a:solidFill>
              </a:rPr>
              <a:t>no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Jeffreys-Lindley-Bartlett paradox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(unlike BF)</a:t>
            </a:r>
            <a:endParaRPr sz="11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46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6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94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84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920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700"/>
              <a:t>Hypothesis</a:t>
            </a:r>
            <a:r>
              <a:rPr lang="fr-FR" sz="2700"/>
              <a:t> </a:t>
            </a:r>
            <a:r>
              <a:rPr lang="fr-FR" sz="2700"/>
              <a:t>testing</a:t>
            </a:r>
            <a:r>
              <a:rPr lang="fr-FR" sz="2700"/>
              <a:t> </a:t>
            </a:r>
            <a:r>
              <a:rPr lang="fr-FR" sz="2700"/>
              <a:t>based</a:t>
            </a:r>
            <a:r>
              <a:rPr lang="fr-FR" sz="2700"/>
              <a:t> on the </a:t>
            </a:r>
            <a:r>
              <a:rPr lang="fr-FR" sz="2700"/>
              <a:t>posterior</a:t>
            </a:r>
            <a:br>
              <a:rPr lang="fr-FR" sz="2700"/>
            </a:br>
            <a:r>
              <a:rPr lang="fr-FR" sz="2200" i="1"/>
              <a:t>Range </a:t>
            </a:r>
            <a:r>
              <a:rPr lang="fr-FR" sz="2200" i="1"/>
              <a:t>hypothesis</a:t>
            </a:r>
            <a:endParaRPr lang="fr-FR" sz="2200"/>
          </a:p>
        </p:txBody>
      </p:sp>
      <p:sp>
        <p:nvSpPr>
          <p:cNvPr id="1199215774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6BC70DD-830A-F9A1-BD63-5D6B955C5361}" type="slidenum">
              <a:rPr lang="en"/>
              <a:t/>
            </a:fld>
            <a:endParaRPr/>
          </a:p>
        </p:txBody>
      </p:sp>
      <p:sp>
        <p:nvSpPr>
          <p:cNvPr id="1432014277" name="Google Shape;128;p19"/>
          <p:cNvSpPr txBox="1"/>
          <p:nvPr/>
        </p:nvSpPr>
        <p:spPr bwMode="auto">
          <a:xfrm flipH="0" flipV="0">
            <a:off x="7204260" y="4455535"/>
            <a:ext cx="1271305" cy="467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2" tIns="91422" rIns="91422" bIns="91422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p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_rope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b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</a:b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945273955" name="Google Shape;120;p18"/>
          <p:cNvSpPr txBox="1"/>
          <p:nvPr/>
        </p:nvSpPr>
        <p:spPr bwMode="auto">
          <a:xfrm flipH="0" flipV="0">
            <a:off x="755574" y="2866906"/>
            <a:ext cx="3765573" cy="82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1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2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Alternative: </a:t>
            </a:r>
            <a:r>
              <a:rPr lang="en-US" sz="1200" b="0">
                <a:solidFill>
                  <a:schemeClr val="tx1"/>
                </a:solidFill>
              </a:rPr>
              <a:t>use a</a:t>
            </a:r>
            <a:r>
              <a:rPr lang="en-US" sz="1200">
                <a:solidFill>
                  <a:schemeClr val="accent1"/>
                </a:solidFill>
              </a:rPr>
              <a:t> range hypothesis</a:t>
            </a:r>
            <a:r>
              <a:rPr lang="en-US" sz="1200" b="0">
                <a:solidFill>
                  <a:schemeClr val="accent3"/>
                </a:solidFill>
              </a:rPr>
              <a:t> as a more </a:t>
            </a:r>
            <a:r>
              <a:rPr lang="en-US" sz="1200" b="0">
                <a:solidFill>
                  <a:schemeClr val="accent3"/>
                </a:solidFill>
              </a:rPr>
              <a:t>powerful statement</a:t>
            </a:r>
            <a:r>
              <a:rPr lang="en-US" sz="1200" b="0">
                <a:solidFill>
                  <a:schemeClr val="accent3"/>
                </a:solidFill>
              </a:rPr>
              <a:t>. Two possibilities:</a:t>
            </a:r>
            <a:endParaRPr lang="en-US" sz="1200" b="0">
              <a:solidFill>
                <a:schemeClr val="accent3"/>
              </a:solidFill>
            </a:endParaRPr>
          </a:p>
          <a:p>
            <a:pPr marL="179386" indent="-179386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test a </a:t>
            </a:r>
            <a:r>
              <a:rPr lang="en-US" sz="12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d</a:t>
            </a:r>
            <a:r>
              <a:rPr lang="en-US" sz="12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irection hypothesis</a:t>
            </a:r>
            <a:endParaRPr lang="en-US" sz="1200" b="1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>
              <a:defRPr/>
            </a:pPr>
            <a:endParaRPr lang="en-US" sz="1200" b="0">
              <a:solidFill>
                <a:schemeClr val="accent3"/>
              </a:solidFill>
            </a:endParaRPr>
          </a:p>
        </p:txBody>
      </p:sp>
      <p:pic>
        <p:nvPicPr>
          <p:cNvPr id="1425555356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6435966" y="4433681"/>
            <a:ext cx="630908" cy="488953"/>
          </a:xfrm>
          <a:prstGeom prst="rect">
            <a:avLst/>
          </a:prstGeom>
          <a:noFill/>
        </p:spPr>
      </p:pic>
      <p:pic>
        <p:nvPicPr>
          <p:cNvPr id="16037049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538895" y="2867116"/>
            <a:ext cx="2102810" cy="1413958"/>
          </a:xfrm>
          <a:prstGeom prst="rect">
            <a:avLst/>
          </a:prstGeom>
        </p:spPr>
      </p:pic>
      <p:pic>
        <p:nvPicPr>
          <p:cNvPr id="14361088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751422" y="2849367"/>
            <a:ext cx="2102810" cy="1413958"/>
          </a:xfrm>
          <a:prstGeom prst="rect">
            <a:avLst/>
          </a:prstGeom>
        </p:spPr>
      </p:pic>
      <p:sp>
        <p:nvSpPr>
          <p:cNvPr id="533478179" name="Google Shape;128;p19"/>
          <p:cNvSpPr txBox="1"/>
          <p:nvPr/>
        </p:nvSpPr>
        <p:spPr bwMode="auto">
          <a:xfrm flipH="0" flipV="0">
            <a:off x="4967956" y="4455535"/>
            <a:ext cx="1325745" cy="467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2" tIns="91422" rIns="91422" bIns="91422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p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_direction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b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</a:b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5382370" name="Google Shape;120;p18"/>
          <p:cNvSpPr txBox="1"/>
          <p:nvPr/>
        </p:nvSpPr>
        <p:spPr bwMode="auto">
          <a:xfrm flipH="0" flipV="0">
            <a:off x="755574" y="3690210"/>
            <a:ext cx="3765573" cy="123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179386" indent="-179386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test a null range, also called the</a:t>
            </a:r>
            <a:r>
              <a:rPr lang="en-US" sz="1200">
                <a:solidFill>
                  <a:schemeClr val="accent1"/>
                </a:solidFill>
              </a:rPr>
              <a:t> region of practical equivalence (ROPE</a:t>
            </a:r>
            <a:r>
              <a:rPr lang="en-US" sz="1200">
                <a:solidFill>
                  <a:schemeClr val="accent1"/>
                </a:solidFill>
              </a:rPr>
              <a:t>)</a:t>
            </a:r>
            <a:r>
              <a:rPr lang="en-US" sz="1200" b="0">
                <a:solidFill>
                  <a:schemeClr val="accent3"/>
                </a:solidFill>
              </a:rPr>
              <a:t>, that encodes negligible effects</a:t>
            </a:r>
            <a:endParaRPr lang="en-US" sz="1200" b="0">
              <a:solidFill>
                <a:schemeClr val="accent3"/>
              </a:solidFill>
            </a:endParaRPr>
          </a:p>
          <a:p>
            <a:pPr marL="179386" indent="-179386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lang="en-US" sz="12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200" b="0">
                <a:solidFill>
                  <a:schemeClr val="accent3"/>
                </a:solidFill>
              </a:rPr>
              <a:t>Range hypotheses can be rejected, accepted or neither (no conclusion).</a:t>
            </a: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1585295152" name="Google Shape;120;p18"/>
          <p:cNvSpPr txBox="1"/>
          <p:nvPr/>
        </p:nvSpPr>
        <p:spPr bwMode="auto">
          <a:xfrm flipH="0" flipV="0">
            <a:off x="755572" y="1111834"/>
            <a:ext cx="7801201" cy="172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200" b="1">
                <a:solidFill>
                  <a:schemeClr val="accent3"/>
                </a:solidFill>
              </a:rPr>
              <a:t>Arguments against point hypotheses</a:t>
            </a:r>
            <a:endParaRPr lang="en-US" sz="1200" b="0">
              <a:solidFill>
                <a:schemeClr val="accent3"/>
              </a:solidFill>
            </a:endParaRPr>
          </a:p>
          <a:p>
            <a:pPr marL="171448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431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1">
                <a:solidFill>
                  <a:schemeClr val="accent3"/>
                </a:solidFill>
              </a:rPr>
              <a:t>the null hypothesis can always be rejected:</a:t>
            </a:r>
            <a:r>
              <a:rPr lang="en-US" sz="1100" b="0">
                <a:solidFill>
                  <a:schemeClr val="accent3"/>
                </a:solidFill>
              </a:rPr>
              <a:t>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trivial deviations due to measurement bias, sampling error and other uncontrolled factors will come out as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statistically significant given </a:t>
            </a:r>
            <a:r>
              <a:rPr lang="en-US" sz="1100" b="0">
                <a:solidFill>
                  <a:schemeClr val="accent3"/>
                </a:solidFill>
              </a:rPr>
              <a:t>sufficiently large sample sizes (</a:t>
            </a:r>
            <a:r>
              <a:rPr lang="en-US" sz="1100" b="0" i="0" u="sng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  <a:hlinkClick r:id="rId6" tooltip="Meehl (1978). Theoretical risks and tabular asterisks"/>
              </a:rPr>
              <a:t>Meehl 1978</a:t>
            </a:r>
            <a:r>
              <a:rPr lang="en-US" sz="1100" b="0">
                <a:solidFill>
                  <a:schemeClr val="accent3"/>
                </a:solidFill>
              </a:rPr>
              <a:t>, </a:t>
            </a:r>
            <a:r>
              <a:rPr lang="en-US" sz="1100" b="0" u="sng">
                <a:solidFill>
                  <a:schemeClr val="accent3"/>
                </a:solidFill>
                <a:hlinkClick r:id="rId7" tooltip="Cohen (1994). The earth is round (p &lt; .05)"/>
              </a:rPr>
              <a:t>Cohen 1994</a:t>
            </a:r>
            <a:r>
              <a:rPr lang="en-US" sz="1100" b="0">
                <a:solidFill>
                  <a:schemeClr val="accent3"/>
                </a:solidFill>
              </a:rPr>
              <a:t>)</a:t>
            </a:r>
            <a:endParaRPr lang="en-US" sz="1100" b="0">
              <a:solidFill>
                <a:schemeClr val="accent3"/>
              </a:solidFill>
            </a:endParaRPr>
          </a:p>
          <a:p>
            <a:pPr marL="171448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431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rejecting the exact null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hyothesis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(the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frequentist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NHST approach) is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a </a:t>
            </a:r>
            <a:r>
              <a:rPr lang="en-US" sz="11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weak form</a:t>
            </a:r>
            <a:r>
              <a:rPr lang="en-US" sz="11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1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of theory </a:t>
            </a:r>
            <a:r>
              <a:rPr lang="en-US" sz="11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testing</a:t>
            </a:r>
            <a:endParaRPr lang="en-US" sz="1100" b="0">
              <a:solidFill>
                <a:schemeClr val="accent3"/>
              </a:solidFill>
            </a:endParaRPr>
          </a:p>
          <a:p>
            <a:pPr marL="171448" marR="0" lvl="1" indent="-149628" algn="l" defTabSz="914400">
              <a:lnSpc>
                <a:spcPct val="114999"/>
              </a:lnSpc>
              <a:spcBef>
                <a:spcPts val="0"/>
              </a:spcBef>
              <a:spcAft>
                <a:spcPts val="431"/>
              </a:spcAft>
              <a:buClr>
                <a:schemeClr val="accent6">
                  <a:lumMod val="10000"/>
                </a:schemeClr>
              </a:buClr>
              <a:buSzPct val="100000"/>
              <a:buFont typeface="Arial"/>
              <a:buChar char="–"/>
              <a:defRPr/>
            </a:pPr>
            <a:r>
              <a:rPr lang="en-US" sz="11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theories rarely make exact </a:t>
            </a:r>
            <a:r>
              <a:rPr lang="en-US" sz="11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hypotheses </a:t>
            </a:r>
            <a:r>
              <a:rPr lang="en-US" sz="11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(except when they specify a complete and detailed mechanism, e.g. physical equation).</a:t>
            </a:r>
            <a:endParaRPr sz="11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27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5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01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791042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7" y="2897793"/>
            <a:ext cx="4867671" cy="14327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2.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Bayes </a:t>
            </a:r>
            <a:r>
              <a:rPr lang="en" sz="3600"/>
              <a:t>Factors</a:t>
            </a:r>
            <a:endParaRPr sz="3600"/>
          </a:p>
        </p:txBody>
      </p:sp>
      <p:sp>
        <p:nvSpPr>
          <p:cNvPr id="1605189513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E14E7D9-FBA7-005D-058D-15E8B800EDDC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52542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Hypotheses as generative models</a:t>
            </a:r>
            <a:endParaRPr lang="fr-FR" sz="2800" i="1"/>
          </a:p>
        </p:txBody>
      </p:sp>
      <p:sp>
        <p:nvSpPr>
          <p:cNvPr id="1539870767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AEABFC5-488F-6F7C-7DFF-5FFC6D7FF924}" type="slidenum">
              <a:rPr lang="en"/>
              <a:t/>
            </a:fld>
            <a:endParaRPr/>
          </a:p>
        </p:txBody>
      </p:sp>
      <p:sp>
        <p:nvSpPr>
          <p:cNvPr id="497521376" name="Google Shape;120;p18"/>
          <p:cNvSpPr txBox="1"/>
          <p:nvPr/>
        </p:nvSpPr>
        <p:spPr bwMode="auto">
          <a:xfrm flipH="0" flipV="0">
            <a:off x="755575" y="1205976"/>
            <a:ext cx="7909213" cy="926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sz="1300" b="0"/>
              <a:t>Different </a:t>
            </a:r>
            <a:r>
              <a:rPr sz="1300" b="1"/>
              <a:t>hypotheses can</a:t>
            </a:r>
            <a:r>
              <a:rPr sz="1300" b="1"/>
              <a:t> be encoded as distinct </a:t>
            </a:r>
            <a:r>
              <a:rPr lang="en-US" sz="13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models making speciﬁc predictions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for the data. Here, </a:t>
            </a:r>
            <a:r>
              <a:rPr sz="1300" b="0"/>
              <a:t>a model = statistical </a:t>
            </a:r>
            <a:r>
              <a:rPr sz="1300" b="0"/>
              <a:t>model + prior distribution for the parameters</a:t>
            </a:r>
            <a:r>
              <a:rPr sz="1300" b="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3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𝜃</m:t>
                      </m:r>
                    </m:oMath>
                  </m:oMathPara>
                </a14:m>
              </mc:Choice>
              <mc:Fallback/>
            </mc:AlternateContent>
            <a:r>
              <a:rPr sz="1300" b="0"/>
              <a:t>.</a:t>
            </a:r>
            <a:br>
              <a:rPr sz="1300" b="0"/>
            </a:br>
            <a:r>
              <a:rPr sz="1300" b="0"/>
              <a:t>E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xamples for a binary outcome experiment (coin toss, medical treatment, test accuracy, etc.)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: </a:t>
            </a:r>
            <a:endParaRPr sz="1300" b="0"/>
          </a:p>
          <a:p>
            <a:pPr>
              <a:lnSpc>
                <a:spcPct val="150000"/>
              </a:lnSpc>
              <a:defRPr/>
            </a:pPr>
            <a:endParaRPr sz="1300" b="0">
              <a:solidFill>
                <a:schemeClr val="accent3"/>
              </a:solidFill>
            </a:endParaRPr>
          </a:p>
        </p:txBody>
      </p:sp>
      <p:grpSp>
        <p:nvGrpSpPr>
          <p:cNvPr id="443156401" name=""/>
          <p:cNvGrpSpPr/>
          <p:nvPr/>
        </p:nvGrpSpPr>
        <p:grpSpPr bwMode="auto">
          <a:xfrm>
            <a:off x="3535863" y="2443380"/>
            <a:ext cx="2571386" cy="2540385"/>
            <a:chOff x="0" y="0"/>
            <a:chExt cx="2571386" cy="2540385"/>
          </a:xfrm>
        </p:grpSpPr>
        <p:grpSp>
          <p:nvGrpSpPr>
            <p:cNvPr id="79042670" name=""/>
            <p:cNvGrpSpPr/>
            <p:nvPr/>
          </p:nvGrpSpPr>
          <p:grpSpPr bwMode="auto">
            <a:xfrm>
              <a:off x="0" y="0"/>
              <a:ext cx="2571387" cy="2540385"/>
              <a:chOff x="0" y="0"/>
              <a:chExt cx="2571387" cy="2540385"/>
            </a:xfrm>
          </p:grpSpPr>
          <p:sp>
            <p:nvSpPr>
              <p:cNvPr id="748688859" name="Text Placeholder 1"/>
              <p:cNvSpPr txBox="1"/>
              <p:nvPr/>
            </p:nvSpPr>
            <p:spPr bwMode="auto">
              <a:xfrm flipH="0" flipV="0">
                <a:off x="246899" y="0"/>
                <a:ext cx="2324487" cy="344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3" tIns="91423" rIns="91423" bIns="91423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0999" algn="l">
                  <a:lnSpc>
                    <a:spcPct val="100000"/>
                  </a:lnSpc>
                  <a:spcBef>
                    <a:spcPts val="599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▣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1pPr>
                <a:lvl2pPr marL="914400" marR="0" lvl="1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□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2pPr>
                <a:lvl3pPr marL="1371600" marR="0" lvl="2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3pPr>
                <a:lvl4pPr marL="1828800" marR="0" lvl="3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4pPr>
                <a:lvl5pPr marL="2286000" marR="0" lvl="4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5pPr>
                <a:lvl6pPr marL="2743200" marR="0" lvl="5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6pPr>
                <a:lvl7pPr marL="3200400" marR="0" lvl="6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7pPr>
                <a:lvl8pPr marL="3657600" marR="0" lvl="7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8pPr>
                <a:lvl9pPr marL="4114800" marR="0" lvl="8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  <a:defRPr/>
                </a:pPr>
                <a:r>
                  <a:rPr lang="fr-FR" sz="1200" b="1" i="0" u="none" strike="noStrike" cap="none" spc="0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</a:rPr>
                  <a:t>An "</a:t>
                </a:r>
                <a:r>
                  <a:rPr lang="fr-FR" sz="1200" b="1" i="0" u="none" strike="noStrike" cap="none" spc="0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</a:rPr>
                  <a:t>agnostic</a:t>
                </a:r>
                <a:r>
                  <a:rPr lang="fr-FR" sz="1200" b="1" i="0" u="none" strike="noStrike" cap="none" spc="0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</a:rPr>
                  <a:t>"</a:t>
                </a:r>
                <a:r>
                  <a:rPr lang="fr-FR" sz="1200" b="1" i="0" u="none" strike="noStrike" cap="none" spc="0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</a:rPr>
                  <a:t> hypothesis</a:t>
                </a:r>
                <a:endParaRPr sz="1200" b="1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2055530124" name=""/>
              <p:cNvPicPr>
                <a:picLocks noChangeAspect="1"/>
              </p:cNvPicPr>
              <p:nvPr/>
            </p:nvPicPr>
            <p:blipFill>
              <a:blip r:embed="rId3"/>
              <a:srcRect l="69264" t="0" r="0" b="0"/>
              <a:stretch/>
            </p:blipFill>
            <p:spPr bwMode="auto">
              <a:xfrm flipH="0" flipV="0">
                <a:off x="0" y="299798"/>
                <a:ext cx="2530163" cy="2240586"/>
              </a:xfrm>
              <a:prstGeom prst="rect">
                <a:avLst/>
              </a:prstGeom>
            </p:spPr>
          </p:pic>
        </p:grpSp>
        <p:sp>
          <p:nvSpPr>
            <p:cNvPr id="1919068105" name=""/>
            <p:cNvSpPr txBox="1"/>
            <p:nvPr/>
          </p:nvSpPr>
          <p:spPr bwMode="auto">
            <a:xfrm flipH="0" flipV="0">
              <a:off x="396333" y="452218"/>
              <a:ext cx="777983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4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i"/>
                              </m:rPr>
                              <a:rPr lang="en-US" sz="1400" u="none" strike="noStrike" cap="none" spc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i"/>
                                  </m:rPr>
                                  <a:rPr lang="en-US" sz="1400" u="none" strike="noStrike" cap="none" spc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i"/>
                                  </m:rPr>
                                  <a:rPr lang="en-US" sz="1400" b="0" i="1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1484257606" name=""/>
          <p:cNvGrpSpPr/>
          <p:nvPr/>
        </p:nvGrpSpPr>
        <p:grpSpPr bwMode="auto">
          <a:xfrm>
            <a:off x="6259735" y="2443380"/>
            <a:ext cx="2571386" cy="2540385"/>
            <a:chOff x="0" y="0"/>
            <a:chExt cx="2571386" cy="2540385"/>
          </a:xfrm>
        </p:grpSpPr>
        <p:grpSp>
          <p:nvGrpSpPr>
            <p:cNvPr id="1947397639" name=""/>
            <p:cNvGrpSpPr/>
            <p:nvPr/>
          </p:nvGrpSpPr>
          <p:grpSpPr bwMode="auto">
            <a:xfrm>
              <a:off x="0" y="0"/>
              <a:ext cx="2571387" cy="2540385"/>
              <a:chOff x="0" y="0"/>
              <a:chExt cx="2571387" cy="2540385"/>
            </a:xfrm>
          </p:grpSpPr>
          <p:sp>
            <p:nvSpPr>
              <p:cNvPr id="416376283" name="Text Placeholder 1"/>
              <p:cNvSpPr txBox="1"/>
              <p:nvPr/>
            </p:nvSpPr>
            <p:spPr bwMode="auto">
              <a:xfrm flipH="0" flipV="0">
                <a:off x="202489" y="0"/>
                <a:ext cx="2324487" cy="344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3" tIns="91423" rIns="91423" bIns="91423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0999" algn="l">
                  <a:lnSpc>
                    <a:spcPct val="100000"/>
                  </a:lnSpc>
                  <a:spcBef>
                    <a:spcPts val="599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▣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1pPr>
                <a:lvl2pPr marL="914400" marR="0" lvl="1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□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2pPr>
                <a:lvl3pPr marL="1371600" marR="0" lvl="2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3pPr>
                <a:lvl4pPr marL="1828800" marR="0" lvl="3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4pPr>
                <a:lvl5pPr marL="2286000" marR="0" lvl="4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5pPr>
                <a:lvl6pPr marL="2743200" marR="0" lvl="5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6pPr>
                <a:lvl7pPr marL="3200400" marR="0" lvl="6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7pPr>
                <a:lvl8pPr marL="3657600" marR="0" lvl="7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8pPr>
                <a:lvl9pPr marL="4114800" marR="0" lvl="8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  <a:defRPr/>
                </a:pPr>
                <a:r>
                  <a:rPr lang="fr-FR" sz="1200" b="1" i="0" u="none" strike="noStrike" cap="none" spc="0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</a:rPr>
                  <a:t>An opiniated hypothesis</a:t>
                </a:r>
                <a:endParaRPr sz="1200" b="1">
                  <a:solidFill>
                    <a:schemeClr val="accent3"/>
                  </a:solidFill>
                </a:endParaRPr>
              </a:p>
              <a:p>
                <a:pPr>
                  <a:defRPr/>
                </a:pPr>
                <a:endParaRPr/>
              </a:p>
            </p:txBody>
          </p:sp>
          <p:pic>
            <p:nvPicPr>
              <p:cNvPr id="566941914" name=""/>
              <p:cNvPicPr>
                <a:picLocks noChangeAspect="1"/>
              </p:cNvPicPr>
              <p:nvPr/>
            </p:nvPicPr>
            <p:blipFill>
              <a:blip r:embed="rId3"/>
              <a:srcRect l="36390" t="0" r="32372" b="0"/>
              <a:stretch/>
            </p:blipFill>
            <p:spPr bwMode="auto">
              <a:xfrm flipH="0" flipV="0">
                <a:off x="0" y="299798"/>
                <a:ext cx="2571387" cy="2240586"/>
              </a:xfrm>
              <a:prstGeom prst="rect">
                <a:avLst/>
              </a:prstGeom>
            </p:spPr>
          </p:pic>
        </p:grpSp>
        <p:sp>
          <p:nvSpPr>
            <p:cNvPr id="1629370721" name=""/>
            <p:cNvSpPr txBox="1"/>
            <p:nvPr/>
          </p:nvSpPr>
          <p:spPr bwMode="auto">
            <a:xfrm flipH="0" flipV="0">
              <a:off x="414300" y="452218"/>
              <a:ext cx="778343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4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i"/>
                              </m:rPr>
                              <a:rPr lang="en-US" sz="1400" u="none" strike="noStrike" cap="none" spc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i"/>
                                  </m:rPr>
                                  <a:rPr lang="en-US" sz="1400" u="none" strike="noStrike" cap="none" spc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i"/>
                                  </m:rPr>
                                  <a:rPr lang="en-US" sz="1400" b="0" i="1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1508807991" name=""/>
          <p:cNvGrpSpPr/>
          <p:nvPr/>
        </p:nvGrpSpPr>
        <p:grpSpPr bwMode="auto">
          <a:xfrm>
            <a:off x="540153" y="2443380"/>
            <a:ext cx="2995709" cy="2540385"/>
            <a:chOff x="0" y="0"/>
            <a:chExt cx="2995709" cy="2540385"/>
          </a:xfrm>
        </p:grpSpPr>
        <p:grpSp>
          <p:nvGrpSpPr>
            <p:cNvPr id="1936691108" name=""/>
            <p:cNvGrpSpPr/>
            <p:nvPr/>
          </p:nvGrpSpPr>
          <p:grpSpPr bwMode="auto">
            <a:xfrm>
              <a:off x="0" y="0"/>
              <a:ext cx="2995710" cy="2540385"/>
              <a:chOff x="0" y="0"/>
              <a:chExt cx="2995710" cy="2540385"/>
            </a:xfrm>
          </p:grpSpPr>
          <p:pic>
            <p:nvPicPr>
              <p:cNvPr id="1645961712" name=""/>
              <p:cNvPicPr>
                <a:picLocks noChangeAspect="1"/>
              </p:cNvPicPr>
              <p:nvPr/>
            </p:nvPicPr>
            <p:blipFill>
              <a:blip r:embed="rId3"/>
              <a:srcRect l="0" t="0" r="63609" b="0"/>
              <a:stretch/>
            </p:blipFill>
            <p:spPr bwMode="auto">
              <a:xfrm flipH="0" flipV="0">
                <a:off x="0" y="299798"/>
                <a:ext cx="2995710" cy="2240586"/>
              </a:xfrm>
              <a:prstGeom prst="rect">
                <a:avLst/>
              </a:prstGeom>
            </p:spPr>
          </p:pic>
          <p:sp>
            <p:nvSpPr>
              <p:cNvPr id="1354432455" name="Text Placeholder 1"/>
              <p:cNvSpPr txBox="1"/>
              <p:nvPr/>
            </p:nvSpPr>
            <p:spPr bwMode="auto">
              <a:xfrm flipH="0" flipV="0">
                <a:off x="663420" y="0"/>
                <a:ext cx="2052727" cy="344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3" tIns="91423" rIns="91423" bIns="91423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0999" algn="l">
                  <a:lnSpc>
                    <a:spcPct val="100000"/>
                  </a:lnSpc>
                  <a:spcBef>
                    <a:spcPts val="599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▣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1pPr>
                <a:lvl2pPr marL="914400" marR="0" lvl="1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□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2pPr>
                <a:lvl3pPr marL="1371600" marR="0" lvl="2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3pPr>
                <a:lvl4pPr marL="1828800" marR="0" lvl="3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4pPr>
                <a:lvl5pPr marL="2286000" marR="0" lvl="4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5pPr>
                <a:lvl6pPr marL="2743200" marR="0" lvl="5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6pPr>
                <a:lvl7pPr marL="3200400" marR="0" lvl="6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7pPr>
                <a:lvl8pPr marL="3657600" marR="0" lvl="7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8pPr>
                <a:lvl9pPr marL="4114800" marR="0" lvl="8" indent="-380999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  <a:defRPr/>
                </a:pPr>
                <a:r>
                  <a:rPr lang="fr-FR" sz="1200" b="1">
                    <a:solidFill>
                      <a:schemeClr val="accent3"/>
                    </a:solidFill>
                  </a:rPr>
                  <a:t>A null hypothesis</a:t>
                </a:r>
                <a:endParaRPr sz="1200" b="1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649728195" name=""/>
            <p:cNvSpPr txBox="1"/>
            <p:nvPr/>
          </p:nvSpPr>
          <p:spPr bwMode="auto">
            <a:xfrm flipH="0" flipV="0">
              <a:off x="711235" y="452218"/>
              <a:ext cx="778343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r>
                          <m:rPr/>
                          <a:rPr lang="en-US" sz="1400" i="1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i"/>
                              </m:rPr>
                              <a:rPr lang="en-US" sz="1400" u="none" strike="noStrike" cap="none" spc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i"/>
                                  </m:rPr>
                                  <a:rPr lang="en-US" sz="1400" u="none" strike="noStrike" cap="none" spc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i"/>
                                  </m:rPr>
                                  <a:rPr lang="en-US" sz="1400" b="0" i="1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80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1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25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0926297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As a (marginal)  likelihood ratio</a:t>
            </a:r>
            <a:endParaRPr lang="fr-FR" sz="2800" i="1"/>
          </a:p>
        </p:txBody>
      </p:sp>
      <p:sp>
        <p:nvSpPr>
          <p:cNvPr id="44382886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7557038-7D4A-3BDF-34D4-1066DD79F82D}" type="slidenum">
              <a:rPr lang="en"/>
              <a:t/>
            </a:fld>
            <a:endParaRPr/>
          </a:p>
        </p:txBody>
      </p:sp>
      <p:sp>
        <p:nvSpPr>
          <p:cNvPr id="10760003" name="Google Shape;120;p18"/>
          <p:cNvSpPr txBox="1"/>
          <p:nvPr/>
        </p:nvSpPr>
        <p:spPr bwMode="auto">
          <a:xfrm>
            <a:off x="755575" y="1214877"/>
            <a:ext cx="7632847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400">
                <a:solidFill>
                  <a:schemeClr val="accent3"/>
                </a:solidFill>
              </a:rPr>
              <a:t>Testing the likelihood of </a:t>
            </a:r>
            <a:r>
              <a:rPr lang="en-US" sz="1400">
                <a:solidFill>
                  <a:schemeClr val="accent3"/>
                </a:solidFill>
              </a:rPr>
              <a:t>isolated hypotheses is of little interest. </a:t>
            </a:r>
            <a:r>
              <a:rPr lang="en-US" sz="1400" b="0">
                <a:solidFill>
                  <a:schemeClr val="accent3"/>
                </a:solidFill>
              </a:rPr>
              <a:t>We are usually interested in how </a:t>
            </a:r>
            <a:r>
              <a:rPr lang="en-US" sz="1400" b="0" i="1">
                <a:solidFill>
                  <a:schemeClr val="accent3"/>
                </a:solidFill>
              </a:rPr>
              <a:t>competing</a:t>
            </a:r>
            <a:r>
              <a:rPr lang="en-US" sz="1400" b="0">
                <a:solidFill>
                  <a:schemeClr val="accent3"/>
                </a:solidFill>
              </a:rPr>
              <a:t> hypotheses are </a:t>
            </a:r>
            <a:r>
              <a:rPr lang="en-US" sz="1400" b="0" i="1">
                <a:solidFill>
                  <a:schemeClr val="accent3"/>
                </a:solidFill>
              </a:rPr>
              <a:t>differentially </a:t>
            </a:r>
            <a:r>
              <a:rPr lang="en-US" sz="1400" b="0">
                <a:solidFill>
                  <a:schemeClr val="accent3"/>
                </a:solidFill>
              </a:rPr>
              <a:t>supported by data.</a:t>
            </a:r>
            <a:endParaRPr/>
          </a:p>
          <a:p>
            <a:pPr>
              <a:lnSpc>
                <a:spcPct val="114999"/>
              </a:lnSpc>
              <a:defRPr/>
            </a:pPr>
            <a:endParaRPr lang="en-US" sz="1400" b="0">
              <a:solidFill>
                <a:schemeClr val="accent3"/>
              </a:solidFill>
            </a:endParaRPr>
          </a:p>
        </p:txBody>
      </p:sp>
      <p:sp>
        <p:nvSpPr>
          <p:cNvPr id="1700303892" name="Rectangle 6"/>
          <p:cNvSpPr/>
          <p:nvPr/>
        </p:nvSpPr>
        <p:spPr bwMode="auto">
          <a:xfrm flipH="0" flipV="0">
            <a:off x="734592" y="2536846"/>
            <a:ext cx="3719297" cy="662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r>
                        <m:rPr/>
                        <a:rPr lang="en-US" sz="1400" b="0" i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5087802" name="Google Shape;120;p18"/>
          <p:cNvSpPr txBox="1"/>
          <p:nvPr/>
        </p:nvSpPr>
        <p:spPr bwMode="auto">
          <a:xfrm flipH="0" flipV="0">
            <a:off x="755575" y="3485093"/>
            <a:ext cx="3056246" cy="43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defRPr/>
            </a:pPr>
            <a:r>
              <a:rPr lang="en-US" sz="1400" b="0">
                <a:solidFill>
                  <a:schemeClr val="accent3"/>
                </a:solidFill>
              </a:rPr>
              <a:t>If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400" b="0">
                <a:solidFill>
                  <a:schemeClr val="accent3"/>
                </a:solidFill>
              </a:rPr>
              <a:t> is a </a:t>
            </a:r>
            <a:r>
              <a:rPr sz="1400" b="1">
                <a:solidFill>
                  <a:srgbClr val="FFB700"/>
                </a:solidFill>
              </a:rPr>
              <a:t>null hypothesis</a:t>
            </a:r>
            <a:r>
              <a:rPr sz="1400" b="0">
                <a:solidFill>
                  <a:schemeClr val="accent3"/>
                </a:solidFill>
              </a:rPr>
              <a:t>, then:</a:t>
            </a:r>
            <a:endParaRPr sz="1400" b="0">
              <a:solidFill>
                <a:schemeClr val="accent3"/>
              </a:solidFill>
            </a:endParaRPr>
          </a:p>
        </p:txBody>
      </p:sp>
      <p:sp>
        <p:nvSpPr>
          <p:cNvPr id="1651880231" name="Google Shape;120;p18"/>
          <p:cNvSpPr txBox="1"/>
          <p:nvPr/>
        </p:nvSpPr>
        <p:spPr bwMode="auto">
          <a:xfrm>
            <a:off x="755575" y="1862950"/>
            <a:ext cx="7632847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400">
                <a:solidFill>
                  <a:schemeClr val="accent3"/>
                </a:solidFill>
              </a:rPr>
              <a:t>Definition: </a:t>
            </a:r>
            <a:r>
              <a:rPr lang="en-US" sz="1400" b="0">
                <a:solidFill>
                  <a:schemeClr val="accent3"/>
                </a:solidFill>
              </a:rPr>
              <a:t>the </a:t>
            </a:r>
            <a:r>
              <a:rPr lang="en-US" sz="1400">
                <a:solidFill>
                  <a:schemeClr val="accent1"/>
                </a:solidFill>
              </a:rPr>
              <a:t>Bayes Factor</a:t>
            </a:r>
            <a:r>
              <a:rPr lang="en-US" sz="1400" b="0">
                <a:solidFill>
                  <a:schemeClr val="accent3"/>
                </a:solidFill>
              </a:rPr>
              <a:t> is</a:t>
            </a:r>
            <a:r>
              <a:rPr lang="en-US" sz="1400">
                <a:solidFill>
                  <a:schemeClr val="accent3"/>
                </a:solidFill>
              </a:rPr>
              <a:t> </a:t>
            </a:r>
            <a:r>
              <a:rPr lang="en-US" sz="1400" b="0">
                <a:solidFill>
                  <a:schemeClr val="accent3"/>
                </a:solidFill>
              </a:rPr>
              <a:t>the ratio of the likelihoods of two statistical models, integrated over the prior probabilities of their parameters (“marginal likelihood”):</a:t>
            </a:r>
            <a:endParaRPr/>
          </a:p>
          <a:p>
            <a:pPr>
              <a:lnSpc>
                <a:spcPct val="114999"/>
              </a:lnSpc>
              <a:defRPr/>
            </a:pPr>
            <a:endParaRPr lang="en-US" sz="1400" b="0">
              <a:solidFill>
                <a:schemeClr val="accent3"/>
              </a:solidFill>
            </a:endParaRPr>
          </a:p>
        </p:txBody>
      </p:sp>
      <p:sp>
        <p:nvSpPr>
          <p:cNvPr id="1092706342" name="Rectangle 6"/>
          <p:cNvSpPr/>
          <p:nvPr/>
        </p:nvSpPr>
        <p:spPr bwMode="auto">
          <a:xfrm flipH="0" flipV="0">
            <a:off x="823522" y="3900241"/>
            <a:ext cx="3394620" cy="601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i</m:t>
                          </m:r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en-US" sz="1400" b="0" i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nary>
                            <m:naryPr>
                              <m:grow m:val="off"/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u="none" strike="noStrike" cap="none" spc="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chemeClr val="accent6">
                                              <a:lumMod val="1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/>
                                <a:rPr sz="140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/>
                                <a:rPr sz="140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  <m:r>
                                <m:rPr/>
                                <a:rPr sz="1400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sz="1400" i="1">
                              <a:solidFill>
                                <a:srgbClr val="FFA6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FFA6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sz="1400" i="1">
                                  <a:solidFill>
                                    <a:srgbClr val="FFA6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FFA6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sz="1400" u="none" strike="noStrike" cap="none" spc="0">
                                      <a:solidFill>
                                        <a:srgbClr val="FFA6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bi"/>
                                    </m:rPr>
                                    <a:rPr lang="en-US" sz="1400" b="0" i="1">
                                      <a:solidFill>
                                        <a:srgbClr val="FFA6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1073590796" name="Rectangle 6"/>
          <p:cNvSpPr/>
          <p:nvPr/>
        </p:nvSpPr>
        <p:spPr bwMode="auto">
          <a:xfrm>
            <a:off x="5286134" y="3900241"/>
            <a:ext cx="3133063" cy="54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LR</m:t>
                      </m:r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rgbClr val="FFA6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A6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A6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A6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rgbClr val="FFA6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rgbClr val="FFA6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MLE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lang="en-US" sz="14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u="none" strike="noStrike" cap="none" spc="0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1024355281" name="Google Shape;120;p18"/>
          <p:cNvSpPr txBox="1"/>
          <p:nvPr/>
        </p:nvSpPr>
        <p:spPr bwMode="auto">
          <a:xfrm flipH="0" flipV="0">
            <a:off x="4967749" y="3485092"/>
            <a:ext cx="3768395" cy="43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defRPr/>
            </a:pPr>
            <a:r>
              <a:rPr lang="en-US" sz="1400" b="0">
                <a:solidFill>
                  <a:schemeClr val="accent3"/>
                </a:solidFill>
              </a:rPr>
              <a:t>Compare with the </a:t>
            </a:r>
            <a:r>
              <a:rPr lang="en-US" sz="1400" b="1">
                <a:solidFill>
                  <a:srgbClr val="FFB700"/>
                </a:solidFill>
              </a:rPr>
              <a:t>likelihood ratio test</a:t>
            </a:r>
            <a:r>
              <a:rPr lang="en-US" sz="1400" b="0">
                <a:solidFill>
                  <a:schemeClr val="accent3"/>
                </a:solidFill>
              </a:rPr>
              <a:t>:</a:t>
            </a:r>
            <a:endParaRPr sz="1400" b="0">
              <a:solidFill>
                <a:schemeClr val="accent3"/>
              </a:solidFill>
            </a:endParaRPr>
          </a:p>
        </p:txBody>
      </p:sp>
      <p:sp>
        <p:nvSpPr>
          <p:cNvPr id="1909695492" name="Google Shape;120;p18"/>
          <p:cNvSpPr txBox="1"/>
          <p:nvPr/>
        </p:nvSpPr>
        <p:spPr bwMode="auto">
          <a:xfrm flipH="0" flipV="0">
            <a:off x="5004710" y="2567876"/>
            <a:ext cx="3124517" cy="594555"/>
          </a:xfrm>
          <a:prstGeom prst="rect">
            <a:avLst/>
          </a:prstGeom>
          <a:noFill/>
          <a:ln w="28575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300" b="1">
                <a:solidFill>
                  <a:schemeClr val="accent3"/>
                </a:solidFill>
              </a:rPr>
              <a:t>Interpretation:</a:t>
            </a:r>
            <a:r>
              <a:rPr lang="en-US" sz="1300" b="0">
                <a:solidFill>
                  <a:schemeClr val="accent3"/>
                </a:solidFill>
              </a:rPr>
              <a:t> “Model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 predicts the data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300" b="0">
                <a:solidFill>
                  <a:schemeClr val="accent3"/>
                </a:solidFill>
              </a:rPr>
              <a:t> times better than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”</a:t>
            </a:r>
            <a:endParaRPr sz="13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8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69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70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59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6561674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As relative </a:t>
            </a:r>
            <a:r>
              <a:rPr lang="fr-FR" sz="2000" i="1"/>
              <a:t>belief</a:t>
            </a:r>
            <a:r>
              <a:rPr lang="fr-FR" sz="2000" i="1"/>
              <a:t> </a:t>
            </a:r>
            <a:r>
              <a:rPr lang="fr-FR" sz="2000" i="1"/>
              <a:t>updating</a:t>
            </a:r>
            <a:endParaRPr lang="fr-FR" sz="2800" i="1"/>
          </a:p>
        </p:txBody>
      </p:sp>
      <p:sp>
        <p:nvSpPr>
          <p:cNvPr id="7024458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434A8AD-CD3F-F1B1-302A-779F716CD7D6}" type="slidenum">
              <a:rPr lang="en"/>
              <a:t/>
            </a:fld>
            <a:endParaRPr/>
          </a:p>
        </p:txBody>
      </p:sp>
      <p:sp>
        <p:nvSpPr>
          <p:cNvPr id="140652050" name="Rectangle 6"/>
          <p:cNvSpPr/>
          <p:nvPr/>
        </p:nvSpPr>
        <p:spPr bwMode="auto">
          <a:xfrm>
            <a:off x="379633" y="1880735"/>
            <a:ext cx="3108942" cy="1019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10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/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/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229074508" name="Text Placeholder 1"/>
          <p:cNvSpPr txBox="1"/>
          <p:nvPr/>
        </p:nvSpPr>
        <p:spPr bwMode="auto">
          <a:xfrm flipH="0" flipV="0">
            <a:off x="731852" y="1375880"/>
            <a:ext cx="2581464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spcBef>
                <a:spcPts val="0"/>
              </a:spcBef>
              <a:buNone/>
              <a:defRPr/>
            </a:pPr>
            <a:r>
              <a:rPr lang="en-US" sz="1200">
                <a:solidFill>
                  <a:schemeClr val="accent3"/>
                </a:solidFill>
              </a:rPr>
              <a:t>Applying the Bayes theorem: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1102558123" name="Google Shape;120;p18"/>
          <p:cNvSpPr txBox="1"/>
          <p:nvPr/>
        </p:nvSpPr>
        <p:spPr bwMode="auto">
          <a:xfrm flipH="0" flipV="0">
            <a:off x="5095420" y="1019813"/>
            <a:ext cx="3461353" cy="2033171"/>
          </a:xfrm>
          <a:prstGeom prst="rect">
            <a:avLst/>
          </a:prstGeom>
          <a:noFill/>
          <a:ln w="28575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Thus, the Bayes factor is...</a:t>
            </a:r>
            <a:endParaRPr lang="en-US" sz="13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— ...a continuous measure of evidence</a:t>
            </a:r>
            <a:endParaRPr lang="en-US" sz="13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—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...</a:t>
            </a:r>
            <a:r>
              <a:rPr lang="en-US" sz="1300" b="0">
                <a:solidFill>
                  <a:schemeClr val="accent3"/>
                </a:solidFill>
              </a:rPr>
              <a:t>a predictive updating factor</a:t>
            </a:r>
            <a:endParaRPr sz="1300" b="0">
              <a:solidFill>
                <a:schemeClr val="accent3"/>
              </a:solidFill>
            </a:endParaRPr>
          </a:p>
          <a:p>
            <a:pPr marL="228599" marR="0" indent="-228599"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—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...in</a:t>
            </a:r>
            <a:r>
              <a:rPr lang="en-US" sz="1300" b="0">
                <a:solidFill>
                  <a:schemeClr val="accent3"/>
                </a:solidFill>
              </a:rPr>
              <a:t>dependent of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models’ </a:t>
            </a:r>
            <a:r>
              <a:rPr lang="en-US" sz="1300" b="0">
                <a:solidFill>
                  <a:schemeClr val="accent3"/>
                </a:solidFill>
              </a:rPr>
              <a:t>prior probability</a:t>
            </a:r>
            <a:endParaRPr sz="13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spcAft>
                <a:spcPts val="431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—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...</a:t>
            </a:r>
            <a:r>
              <a:rPr lang="en-US" sz="1300" b="0">
                <a:solidFill>
                  <a:schemeClr val="accent3"/>
                </a:solidFill>
              </a:rPr>
              <a:t>equal to the posterior model odds if models are equally probable </a:t>
            </a:r>
            <a:r>
              <a:rPr lang="en-US" sz="1300" b="0" i="1">
                <a:solidFill>
                  <a:schemeClr val="accent3"/>
                </a:solidFill>
              </a:rPr>
              <a:t>a priori</a:t>
            </a:r>
            <a:endParaRPr sz="1300" b="0">
              <a:solidFill>
                <a:schemeClr val="accent3"/>
              </a:solidFill>
            </a:endParaRPr>
          </a:p>
        </p:txBody>
      </p:sp>
      <p:sp>
        <p:nvSpPr>
          <p:cNvPr id="1842916630" name="Rectangle 6"/>
          <p:cNvSpPr/>
          <p:nvPr/>
        </p:nvSpPr>
        <p:spPr bwMode="auto">
          <a:xfrm>
            <a:off x="731851" y="3607384"/>
            <a:ext cx="3118302" cy="54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 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 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 </m:t>
                          </m:r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 </m:t>
                          </m:r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10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 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 </m:t>
                      </m:r>
                      <m:r>
                        <m:rPr>
                          <m:sty m:val="i"/>
                        </m:rPr>
                        <a:rPr lang="en-US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 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 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286913722" name="Text Placeholder 1"/>
          <p:cNvSpPr txBox="1"/>
          <p:nvPr/>
        </p:nvSpPr>
        <p:spPr bwMode="auto">
          <a:xfrm flipH="0" flipV="0">
            <a:off x="3307802" y="1901091"/>
            <a:ext cx="1587092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spcBef>
                <a:spcPts val="0"/>
              </a:spcBef>
              <a:buNone/>
              <a:defRPr/>
            </a:pPr>
            <a:r>
              <a:rPr lang="en-US" sz="1100">
                <a:solidFill>
                  <a:schemeClr val="accent3"/>
                </a:solidFill>
              </a:rPr>
              <a:t>= belief updating</a:t>
            </a:r>
            <a:br>
              <a:rPr lang="en-US" sz="1100">
                <a:solidFill>
                  <a:schemeClr val="accent3"/>
                </a:solidFill>
              </a:rPr>
            </a:br>
            <a:r>
              <a:rPr lang="en-US" sz="1100">
                <a:solidFill>
                  <a:schemeClr val="accent3"/>
                </a:solidFill>
              </a:rPr>
              <a:t>   of model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1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fr-FR" sz="1100">
              <a:solidFill>
                <a:schemeClr val="accent3"/>
              </a:solidFill>
            </a:endParaRPr>
          </a:p>
        </p:txBody>
      </p:sp>
      <p:sp>
        <p:nvSpPr>
          <p:cNvPr id="1521969022" name="Text Placeholder 1"/>
          <p:cNvSpPr txBox="1"/>
          <p:nvPr/>
        </p:nvSpPr>
        <p:spPr bwMode="auto">
          <a:xfrm flipH="0" flipV="0">
            <a:off x="3307802" y="2417399"/>
            <a:ext cx="1587092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spcBef>
                <a:spcPts val="0"/>
              </a:spcBef>
              <a:buNone/>
              <a:defRPr/>
            </a:pPr>
            <a:r>
              <a:rPr lang="en-US" sz="1100">
                <a:solidFill>
                  <a:schemeClr val="accent3"/>
                </a:solidFill>
              </a:rPr>
              <a:t>= belief updating</a:t>
            </a:r>
            <a:br>
              <a:rPr lang="en-US" sz="1100">
                <a:solidFill>
                  <a:schemeClr val="accent3"/>
                </a:solidFill>
              </a:rPr>
            </a:br>
            <a:r>
              <a:rPr lang="en-US" sz="1100">
                <a:solidFill>
                  <a:schemeClr val="accent3"/>
                </a:solidFill>
              </a:rPr>
              <a:t>   of model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1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fr-FR" sz="1100">
              <a:solidFill>
                <a:schemeClr val="accent3"/>
              </a:solidFill>
            </a:endParaRPr>
          </a:p>
        </p:txBody>
      </p:sp>
      <p:sp>
        <p:nvSpPr>
          <p:cNvPr id="1967622884" name="Text Placeholder 1"/>
          <p:cNvSpPr txBox="1"/>
          <p:nvPr/>
        </p:nvSpPr>
        <p:spPr bwMode="auto">
          <a:xfrm flipH="0" flipV="0">
            <a:off x="731852" y="3218567"/>
            <a:ext cx="2581464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l">
              <a:spcBef>
                <a:spcPts val="0"/>
              </a:spcBef>
              <a:buNone/>
              <a:defRPr/>
            </a:pPr>
            <a:r>
              <a:rPr lang="en-US" sz="1200">
                <a:solidFill>
                  <a:schemeClr val="accent3"/>
                </a:solidFill>
              </a:rPr>
              <a:t>Which we can rewrite</a:t>
            </a:r>
            <a:r>
              <a:rPr lang="fr-FR" sz="1200">
                <a:solidFill>
                  <a:schemeClr val="accent3"/>
                </a:solidFill>
              </a:rPr>
              <a:t> :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1689489978" name="Text Placeholder 1"/>
          <p:cNvSpPr txBox="1"/>
          <p:nvPr/>
        </p:nvSpPr>
        <p:spPr bwMode="auto">
          <a:xfrm flipH="0" flipV="0">
            <a:off x="2414228" y="4221451"/>
            <a:ext cx="1544854" cy="44796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91423" rIns="91423" bIns="91423" numCol="1" spcCol="0" rtlCol="0" fromWordArt="0" anchor="b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100" i="1">
                <a:solidFill>
                  <a:schemeClr val="accent3"/>
                </a:solidFill>
              </a:rPr>
              <a:t>prior</a:t>
            </a:r>
            <a:br>
              <a:rPr lang="en-US" sz="1100" i="1">
                <a:solidFill>
                  <a:schemeClr val="accent3"/>
                </a:solidFill>
              </a:rPr>
            </a:br>
            <a:r>
              <a:rPr lang="en-US" sz="1100" i="1">
                <a:solidFill>
                  <a:schemeClr val="accent3"/>
                </a:solidFill>
              </a:rPr>
              <a:t>model odds</a:t>
            </a:r>
            <a:endParaRPr sz="1100" i="1">
              <a:solidFill>
                <a:schemeClr val="accent3"/>
              </a:solidFill>
            </a:endParaRPr>
          </a:p>
        </p:txBody>
      </p:sp>
      <p:sp>
        <p:nvSpPr>
          <p:cNvPr id="267335652" name="Text Placeholder 1"/>
          <p:cNvSpPr txBox="1"/>
          <p:nvPr/>
        </p:nvSpPr>
        <p:spPr bwMode="auto">
          <a:xfrm flipH="0" flipV="0">
            <a:off x="701100" y="4221451"/>
            <a:ext cx="1544854" cy="44796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91423" rIns="91423" bIns="91423" numCol="1" spcCol="0" rtlCol="0" fromWordArt="0" anchor="b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100" i="1">
                <a:solidFill>
                  <a:schemeClr val="accent3"/>
                </a:solidFill>
              </a:rPr>
              <a:t>posterior</a:t>
            </a:r>
            <a:br>
              <a:rPr lang="en-US" sz="1100" i="1">
                <a:solidFill>
                  <a:schemeClr val="accent3"/>
                </a:solidFill>
              </a:rPr>
            </a:br>
            <a:r>
              <a:rPr lang="en-US" sz="1100" i="1">
                <a:solidFill>
                  <a:schemeClr val="accent3"/>
                </a:solidFill>
              </a:rPr>
              <a:t>model odds</a:t>
            </a:r>
            <a:endParaRPr sz="1100" i="1">
              <a:solidFill>
                <a:schemeClr val="accent3"/>
              </a:solidFill>
            </a:endParaRPr>
          </a:p>
        </p:txBody>
      </p:sp>
      <p:sp>
        <p:nvSpPr>
          <p:cNvPr id="1020766057" name="Text Placeholder 1"/>
          <p:cNvSpPr txBox="1"/>
          <p:nvPr/>
        </p:nvSpPr>
        <p:spPr bwMode="auto">
          <a:xfrm flipH="0" flipV="0">
            <a:off x="1933566" y="4221451"/>
            <a:ext cx="866074" cy="44796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91423" rIns="91423" bIns="91423" numCol="1" spcCol="0" rtlCol="0" fromWordArt="0" anchor="b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100" i="1">
                <a:solidFill>
                  <a:schemeClr val="accent3"/>
                </a:solidFill>
              </a:rPr>
              <a:t>likelihood</a:t>
            </a:r>
            <a:br>
              <a:rPr lang="en-US" sz="1100" i="1">
                <a:solidFill>
                  <a:schemeClr val="accent3"/>
                </a:solidFill>
              </a:rPr>
            </a:br>
            <a:r>
              <a:rPr lang="en-US" sz="1100" i="1">
                <a:solidFill>
                  <a:schemeClr val="accent3"/>
                </a:solidFill>
              </a:rPr>
              <a:t>ratio</a:t>
            </a:r>
            <a:endParaRPr sz="1100" i="1">
              <a:solidFill>
                <a:schemeClr val="accent3"/>
              </a:solidFill>
            </a:endParaRPr>
          </a:p>
        </p:txBody>
      </p:sp>
      <p:grpSp>
        <p:nvGrpSpPr>
          <p:cNvPr id="1671132900" name=""/>
          <p:cNvGrpSpPr/>
          <p:nvPr/>
        </p:nvGrpSpPr>
        <p:grpSpPr bwMode="auto">
          <a:xfrm>
            <a:off x="1354465" y="4648895"/>
            <a:ext cx="1951252" cy="219074"/>
            <a:chOff x="0" y="0"/>
            <a:chExt cx="1951252" cy="219074"/>
          </a:xfrm>
        </p:grpSpPr>
        <p:sp>
          <p:nvSpPr>
            <p:cNvPr id="1811351310" name=""/>
            <p:cNvSpPr/>
            <p:nvPr/>
          </p:nvSpPr>
          <p:spPr bwMode="auto">
            <a:xfrm flipH="0" flipV="0">
              <a:off x="1713128" y="0"/>
              <a:ext cx="238124" cy="219074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5423713" name=""/>
            <p:cNvSpPr/>
            <p:nvPr/>
          </p:nvSpPr>
          <p:spPr bwMode="auto">
            <a:xfrm flipH="0" flipV="0">
              <a:off x="893075" y="0"/>
              <a:ext cx="238124" cy="219074"/>
            </a:xfrm>
            <a:prstGeom prst="ellipse">
              <a:avLst/>
            </a:prstGeom>
            <a:solidFill>
              <a:srgbClr val="FFC000">
                <a:alpha val="49999"/>
              </a:srgbClr>
            </a:solidFill>
            <a:ln w="25400" cap="flat" cmpd="sng" algn="ctr">
              <a:solidFill>
                <a:srgbClr val="FFA600">
                  <a:alpha val="99999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9344878" name=""/>
            <p:cNvSpPr/>
            <p:nvPr/>
          </p:nvSpPr>
          <p:spPr bwMode="auto">
            <a:xfrm flipH="0" flipV="0">
              <a:off x="0" y="0"/>
              <a:ext cx="238124" cy="219074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rgbClr val="92D050">
                  <a:alpha val="99999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74250984" name=""/>
          <p:cNvGrpSpPr/>
          <p:nvPr/>
        </p:nvGrpSpPr>
        <p:grpSpPr bwMode="auto">
          <a:xfrm>
            <a:off x="3959083" y="3571839"/>
            <a:ext cx="4872041" cy="344307"/>
            <a:chOff x="0" y="0"/>
            <a:chExt cx="4872041" cy="344307"/>
          </a:xfrm>
        </p:grpSpPr>
        <p:sp>
          <p:nvSpPr>
            <p:cNvPr id="1535422171" name="Text Placeholder 1"/>
            <p:cNvSpPr txBox="1"/>
            <p:nvPr/>
          </p:nvSpPr>
          <p:spPr bwMode="auto">
            <a:xfrm flipH="0" flipV="0">
              <a:off x="0" y="0"/>
              <a:ext cx="4872041" cy="344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0" indent="0" algn="l">
                <a:spcBef>
                  <a:spcPts val="0"/>
                </a:spcBef>
                <a:buNone/>
                <a:defRPr/>
              </a:pPr>
              <a:r>
                <a:rPr lang="en-US" sz="1300">
                  <a:solidFill>
                    <a:schemeClr val="accent3"/>
                  </a:solidFill>
                </a:rPr>
                <a:t>Initially, I believed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i"/>
                              </m:r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i"/>
                              </m:rPr>
                              <a:rPr lang="en-US" sz="13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en-US" sz="1300" b="0" i="0" u="none" strike="noStrike" cap="none" spc="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rPr>
                <a:t> was         times more likely than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i"/>
                              </m:r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i"/>
                              </m:rPr>
                              <a:rPr lang="en-US" sz="13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sz="1300">
                  <a:solidFill>
                    <a:schemeClr val="accent3"/>
                  </a:solidFill>
                </a:rPr>
                <a:t>.</a:t>
              </a:r>
              <a:endParaRPr sz="1300">
                <a:solidFill>
                  <a:schemeClr val="accent3"/>
                </a:solidFill>
              </a:endParaRPr>
            </a:p>
          </p:txBody>
        </p:sp>
        <p:sp>
          <p:nvSpPr>
            <p:cNvPr id="1129905753" name=""/>
            <p:cNvSpPr/>
            <p:nvPr/>
          </p:nvSpPr>
          <p:spPr bwMode="auto">
            <a:xfrm flipH="0" flipV="0">
              <a:off x="2261284" y="81666"/>
              <a:ext cx="238124" cy="219074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7031050" name=""/>
          <p:cNvGrpSpPr/>
          <p:nvPr/>
        </p:nvGrpSpPr>
        <p:grpSpPr bwMode="auto">
          <a:xfrm>
            <a:off x="3959082" y="3797084"/>
            <a:ext cx="4872040" cy="975351"/>
            <a:chOff x="0" y="0"/>
            <a:chExt cx="4872040" cy="975351"/>
          </a:xfrm>
        </p:grpSpPr>
        <p:sp>
          <p:nvSpPr>
            <p:cNvPr id="1774748100" name="Text Placeholder 1"/>
            <p:cNvSpPr txBox="1"/>
            <p:nvPr/>
          </p:nvSpPr>
          <p:spPr bwMode="auto">
            <a:xfrm flipH="0" flipV="0">
              <a:off x="0" y="0"/>
              <a:ext cx="4872041" cy="975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0" indent="0" algn="l">
                <a:lnSpc>
                  <a:spcPct val="114999"/>
                </a:lnSpc>
                <a:spcBef>
                  <a:spcPts val="0"/>
                </a:spcBef>
                <a:buNone/>
                <a:defRPr/>
              </a:pPr>
              <a:r>
                <a:rPr lang="en-US" sz="1300">
                  <a:solidFill>
                    <a:schemeClr val="accent3"/>
                  </a:solidFill>
                </a:rPr>
                <a:t>After seeing the new data, which is        times better predicted by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i"/>
                              </m:r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i"/>
                              </m:rPr>
                              <a:rPr lang="en-US" sz="13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en-US" sz="1300">
                  <a:solidFill>
                    <a:schemeClr val="accent3"/>
                  </a:solidFill>
                </a:rPr>
                <a:t> than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i"/>
                              </m:r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i"/>
                              </m:rPr>
                              <a:rPr lang="en-US" sz="13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fr-FR" sz="1300" b="0" i="0" u="none" strike="noStrike" cap="none" spc="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</a:rPr>
                <a:t>, I now </a:t>
              </a:r>
              <a:r>
                <a:rPr lang="en-US" sz="1300">
                  <a:solidFill>
                    <a:schemeClr val="accent3"/>
                  </a:solidFill>
                </a:rPr>
                <a:t>believe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i"/>
                              </m:r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i"/>
                              </m:rPr>
                              <a:rPr lang="en-US" sz="13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en-US" sz="1300" b="0" i="0" u="none" strike="noStrike" cap="none" spc="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rPr>
                <a:t> is        times more likely than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i"/>
                              </m:rPr>
                              <a:rPr lang="en-US" sz="13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i"/>
                              </m:rPr>
                              <a:rPr lang="en-US" sz="13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fr-FR" sz="1300">
                  <a:solidFill>
                    <a:schemeClr val="accent3"/>
                  </a:solidFill>
                </a:rPr>
                <a:t>.</a:t>
              </a:r>
              <a:r>
                <a:rPr sz="1300">
                  <a:solidFill>
                    <a:schemeClr val="accent3"/>
                  </a:solidFill>
                </a:rPr>
                <a:t> Therefore, my prior belief ratio has changed by a factor </a:t>
              </a:r>
              <a:endParaRPr sz="1300">
                <a:solidFill>
                  <a:schemeClr val="accent3"/>
                </a:solidFill>
              </a:endParaRPr>
            </a:p>
          </p:txBody>
        </p:sp>
        <p:sp>
          <p:nvSpPr>
            <p:cNvPr id="1577222377" name=""/>
            <p:cNvSpPr/>
            <p:nvPr/>
          </p:nvSpPr>
          <p:spPr bwMode="auto">
            <a:xfrm flipH="0" flipV="0">
              <a:off x="3031906" y="81666"/>
              <a:ext cx="238122" cy="219073"/>
            </a:xfrm>
            <a:prstGeom prst="ellipse">
              <a:avLst/>
            </a:prstGeom>
            <a:solidFill>
              <a:srgbClr val="FFC000">
                <a:alpha val="49999"/>
              </a:srgbClr>
            </a:solidFill>
            <a:ln w="25400" cap="flat" cmpd="sng" algn="ctr">
              <a:solidFill>
                <a:srgbClr val="FFA600">
                  <a:alpha val="99999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4310807" name=""/>
            <p:cNvSpPr/>
            <p:nvPr/>
          </p:nvSpPr>
          <p:spPr bwMode="auto">
            <a:xfrm flipH="0" flipV="0">
              <a:off x="3758080" y="386465"/>
              <a:ext cx="238123" cy="219074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rgbClr val="92D050">
                  <a:alpha val="99999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527698" name=""/>
          <p:cNvSpPr/>
          <p:nvPr/>
        </p:nvSpPr>
        <p:spPr bwMode="auto">
          <a:xfrm flipH="0" flipV="0">
            <a:off x="5746531" y="4586702"/>
            <a:ext cx="238122" cy="219073"/>
          </a:xfrm>
          <a:prstGeom prst="ellipse">
            <a:avLst/>
          </a:prstGeom>
          <a:solidFill>
            <a:srgbClr val="FFC000">
              <a:alpha val="49999"/>
            </a:srgbClr>
          </a:solidFill>
          <a:ln w="25400" cap="flat" cmpd="sng" algn="ctr">
            <a:solidFill>
              <a:srgbClr val="FFA6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9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6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91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48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76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5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3557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Bayes Factor for range </a:t>
            </a:r>
            <a:r>
              <a:rPr lang="fr-FR" sz="2800"/>
              <a:t>hypotheses</a:t>
            </a:r>
            <a:endParaRPr lang="fr-FR" sz="2800"/>
          </a:p>
        </p:txBody>
      </p:sp>
      <p:sp>
        <p:nvSpPr>
          <p:cNvPr id="1310699920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C3F70C0-F15B-5427-6B92-A767B7D5C028}" type="slidenum">
              <a:rPr lang="en"/>
              <a:t/>
            </a:fld>
            <a:endParaRPr/>
          </a:p>
        </p:txBody>
      </p:sp>
      <p:sp>
        <p:nvSpPr>
          <p:cNvPr id="791032169" name="Google Shape;120;p18"/>
          <p:cNvSpPr txBox="1"/>
          <p:nvPr/>
        </p:nvSpPr>
        <p:spPr bwMode="auto">
          <a:xfrm flipH="0" flipV="0">
            <a:off x="1230001" y="1322312"/>
            <a:ext cx="6683995" cy="6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300" b="0">
                <a:solidFill>
                  <a:schemeClr val="accent3"/>
                </a:solidFill>
              </a:rPr>
              <a:t>The calculation of the BF is straightforward when the competing models are </a:t>
            </a:r>
            <a:r>
              <a:rPr lang="en-US" sz="1300" b="1">
                <a:solidFill>
                  <a:schemeClr val="accent3"/>
                </a:solidFill>
              </a:rPr>
              <a:t>non-overlapping, complementary intervals from the same distribution  </a:t>
            </a:r>
            <a:endParaRPr sz="1300" b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188086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89929" y="2388600"/>
            <a:ext cx="3015690" cy="1803150"/>
          </a:xfrm>
          <a:prstGeom prst="rect">
            <a:avLst/>
          </a:prstGeom>
        </p:spPr>
      </p:pic>
      <p:pic>
        <p:nvPicPr>
          <p:cNvPr id="56689873" name=""/>
          <p:cNvPicPr>
            <a:picLocks noChangeAspect="1"/>
          </p:cNvPicPr>
          <p:nvPr/>
        </p:nvPicPr>
        <p:blipFill>
          <a:blip r:embed="rId4"/>
          <a:srcRect l="0" t="0" r="0" b="2945"/>
          <a:stretch/>
        </p:blipFill>
        <p:spPr bwMode="auto">
          <a:xfrm flipH="0" flipV="0">
            <a:off x="5150460" y="2392176"/>
            <a:ext cx="3030021" cy="1839772"/>
          </a:xfrm>
          <a:prstGeom prst="rect">
            <a:avLst/>
          </a:prstGeom>
        </p:spPr>
      </p:pic>
      <p:sp>
        <p:nvSpPr>
          <p:cNvPr id="1486686103" name="Text Placeholder 1"/>
          <p:cNvSpPr txBox="1"/>
          <p:nvPr/>
        </p:nvSpPr>
        <p:spPr bwMode="auto">
          <a:xfrm flipH="0" flipV="0">
            <a:off x="1471411" y="4344112"/>
            <a:ext cx="2052726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sz="1400" b="1"/>
              <a:t>“two-sided”</a:t>
            </a:r>
            <a:endParaRPr sz="700" b="1">
              <a:solidFill>
                <a:schemeClr val="accent3"/>
              </a:solidFill>
            </a:endParaRPr>
          </a:p>
        </p:txBody>
      </p:sp>
      <p:sp>
        <p:nvSpPr>
          <p:cNvPr id="700565368" name="Text Placeholder 1"/>
          <p:cNvSpPr txBox="1"/>
          <p:nvPr/>
        </p:nvSpPr>
        <p:spPr bwMode="auto">
          <a:xfrm flipH="0" flipV="0">
            <a:off x="5639108" y="4344112"/>
            <a:ext cx="2052726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sz="1400" b="1"/>
              <a:t>“one-sided”</a:t>
            </a:r>
            <a:endParaRPr sz="700" b="1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0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8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6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lt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8917208" name=""/>
          <p:cNvPicPr>
            <a:picLocks noChangeAspect="1"/>
          </p:cNvPicPr>
          <p:nvPr/>
        </p:nvPicPr>
        <p:blipFill>
          <a:blip r:embed="rId3"/>
          <a:srcRect l="13985" t="56321" r="58278" b="19217"/>
          <a:stretch/>
        </p:blipFill>
        <p:spPr bwMode="auto">
          <a:xfrm rot="0" flipH="0" flipV="0">
            <a:off x="6257951" y="3734566"/>
            <a:ext cx="534771" cy="291330"/>
          </a:xfrm>
          <a:prstGeom prst="rect">
            <a:avLst/>
          </a:prstGeom>
        </p:spPr>
      </p:pic>
      <p:pic>
        <p:nvPicPr>
          <p:cNvPr id="54712742" name=""/>
          <p:cNvPicPr>
            <a:picLocks noChangeAspect="1"/>
          </p:cNvPicPr>
          <p:nvPr/>
        </p:nvPicPr>
        <p:blipFill>
          <a:blip r:embed="rId3"/>
          <a:srcRect l="47749" t="56321" r="24448" b="19217"/>
          <a:stretch/>
        </p:blipFill>
        <p:spPr bwMode="auto">
          <a:xfrm rot="0" flipH="0" flipV="0">
            <a:off x="6992232" y="3734566"/>
            <a:ext cx="536021" cy="291330"/>
          </a:xfrm>
          <a:prstGeom prst="rect">
            <a:avLst/>
          </a:prstGeom>
        </p:spPr>
      </p:pic>
      <p:sp>
        <p:nvSpPr>
          <p:cNvPr id="1884808235" name=""/>
          <p:cNvSpPr/>
          <p:nvPr/>
        </p:nvSpPr>
        <p:spPr bwMode="auto">
          <a:xfrm rot="0" flipH="0" flipV="0">
            <a:off x="6291078" y="3675182"/>
            <a:ext cx="1209961" cy="350713"/>
          </a:xfrm>
          <a:prstGeom prst="rect">
            <a:avLst/>
          </a:prstGeom>
          <a:solidFill>
            <a:schemeClr val="bg1">
              <a:alpha val="49999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27067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Bayes Factor for range </a:t>
            </a:r>
            <a:r>
              <a:rPr lang="fr-FR" sz="2800"/>
              <a:t>hypotheses</a:t>
            </a:r>
            <a:endParaRPr lang="fr-FR" sz="2800"/>
          </a:p>
        </p:txBody>
      </p:sp>
      <p:sp>
        <p:nvSpPr>
          <p:cNvPr id="272994533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878EA7B-7968-BE0D-1090-30D94535A440}" type="slidenum">
              <a:rPr lang="en"/>
              <a:t/>
            </a:fld>
            <a:endParaRPr/>
          </a:p>
        </p:txBody>
      </p:sp>
      <p:pic>
        <p:nvPicPr>
          <p:cNvPr id="562254998" name=""/>
          <p:cNvPicPr>
            <a:picLocks noChangeAspect="1"/>
          </p:cNvPicPr>
          <p:nvPr/>
        </p:nvPicPr>
        <p:blipFill>
          <a:blip r:embed="rId4"/>
          <a:srcRect l="0" t="0" r="21302" b="10110"/>
          <a:stretch/>
        </p:blipFill>
        <p:spPr bwMode="auto">
          <a:xfrm flipH="0" flipV="0">
            <a:off x="3188024" y="1730096"/>
            <a:ext cx="2490270" cy="1757135"/>
          </a:xfrm>
          <a:prstGeom prst="rect">
            <a:avLst/>
          </a:prstGeom>
        </p:spPr>
      </p:pic>
      <p:pic>
        <p:nvPicPr>
          <p:cNvPr id="193850304" name=""/>
          <p:cNvPicPr>
            <a:picLocks noChangeAspect="1"/>
          </p:cNvPicPr>
          <p:nvPr/>
        </p:nvPicPr>
        <p:blipFill>
          <a:blip r:embed="rId4"/>
          <a:srcRect l="41777" t="0" r="52286" b="19217"/>
          <a:stretch/>
        </p:blipFill>
        <p:spPr bwMode="auto">
          <a:xfrm flipH="0" flipV="0">
            <a:off x="8272250" y="3023154"/>
            <a:ext cx="114433" cy="962129"/>
          </a:xfrm>
          <a:prstGeom prst="rect">
            <a:avLst/>
          </a:prstGeom>
          <a:ln w="12700">
            <a:solidFill>
              <a:srgbClr val="000000">
                <a:alpha val="43999"/>
              </a:srgbClr>
            </a:solidFill>
          </a:ln>
        </p:spPr>
      </p:pic>
      <p:sp>
        <p:nvSpPr>
          <p:cNvPr id="1917850858" name="Rectangle 6"/>
          <p:cNvSpPr/>
          <p:nvPr/>
        </p:nvSpPr>
        <p:spPr bwMode="auto">
          <a:xfrm>
            <a:off x="5984917" y="1723778"/>
            <a:ext cx="3112182" cy="96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10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400" b="0" i="1" u="none" strike="noStrike" cap="none" spc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m:rPr/>
                                <a:rPr lang="en-US" sz="1400" i="1">
                                  <a:solidFill>
                                    <a:srgbClr val="94C0DC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m:rPr/>
                                <a:rPr lang="en-US" sz="1400" i="1">
                                  <a:solidFill>
                                    <a:srgbClr val="94C0DC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94C0DC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rgbClr val="94C0DC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rgbClr val="94C0DC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/>
                                <a:rPr lang="en-US" sz="1400" i="1">
                                  <a:solidFill>
                                    <a:srgbClr val="94C0DC"/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1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m:rPr/>
                                <a:rPr lang="en-US" sz="1400" i="1">
                                  <a:solidFill>
                                    <a:srgbClr val="F3A59D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m:rPr/>
                                <a:rPr lang="en-US" sz="1400" i="1">
                                  <a:solidFill>
                                    <a:srgbClr val="F3A59D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3A59D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rgbClr val="F3A59D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rgbClr val="F3A59D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/>
                                <a:rPr lang="en-US" sz="1400" i="1">
                                  <a:solidFill>
                                    <a:srgbClr val="F3A59D"/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grpSp>
        <p:nvGrpSpPr>
          <p:cNvPr id="365680346" name=""/>
          <p:cNvGrpSpPr/>
          <p:nvPr/>
        </p:nvGrpSpPr>
        <p:grpSpPr bwMode="auto">
          <a:xfrm>
            <a:off x="8223937" y="4107747"/>
            <a:ext cx="210910" cy="343042"/>
            <a:chOff x="0" y="0"/>
            <a:chExt cx="210910" cy="343042"/>
          </a:xfrm>
        </p:grpSpPr>
        <p:pic>
          <p:nvPicPr>
            <p:cNvPr id="2126664046" name=""/>
            <p:cNvPicPr>
              <a:picLocks noChangeAspect="1"/>
            </p:cNvPicPr>
            <p:nvPr/>
          </p:nvPicPr>
          <p:blipFill>
            <a:blip r:embed="rId3"/>
            <a:srcRect l="41802" t="56321" r="52270" b="19217"/>
            <a:stretch/>
          </p:blipFill>
          <p:spPr bwMode="auto">
            <a:xfrm rot="0" flipH="0" flipV="0">
              <a:off x="48312" y="23591"/>
              <a:ext cx="114284" cy="291330"/>
            </a:xfrm>
            <a:prstGeom prst="rect">
              <a:avLst/>
            </a:prstGeom>
          </p:spPr>
        </p:pic>
        <p:sp>
          <p:nvSpPr>
            <p:cNvPr id="336926218" name=""/>
            <p:cNvSpPr/>
            <p:nvPr/>
          </p:nvSpPr>
          <p:spPr bwMode="auto">
            <a:xfrm rot="0" flipH="0" flipV="0">
              <a:off x="0" y="0"/>
              <a:ext cx="210910" cy="343042"/>
            </a:xfrm>
            <a:prstGeom prst="rect">
              <a:avLst/>
            </a:prstGeom>
            <a:solidFill>
              <a:schemeClr val="bg1">
                <a:alpha val="49999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46712785" name=""/>
          <p:cNvPicPr>
            <a:picLocks noChangeAspect="1"/>
          </p:cNvPicPr>
          <p:nvPr/>
        </p:nvPicPr>
        <p:blipFill>
          <a:blip r:embed="rId4"/>
          <a:srcRect l="47789" t="0" r="38181" b="19217"/>
          <a:stretch/>
        </p:blipFill>
        <p:spPr bwMode="auto">
          <a:xfrm rot="0" flipH="0" flipV="0">
            <a:off x="6994478" y="2601333"/>
            <a:ext cx="270491" cy="962129"/>
          </a:xfrm>
          <a:prstGeom prst="rect">
            <a:avLst/>
          </a:prstGeom>
        </p:spPr>
      </p:pic>
      <p:pic>
        <p:nvPicPr>
          <p:cNvPr id="1450141526" name=""/>
          <p:cNvPicPr>
            <a:picLocks noChangeAspect="1"/>
          </p:cNvPicPr>
          <p:nvPr/>
        </p:nvPicPr>
        <p:blipFill>
          <a:blip r:embed="rId4"/>
          <a:srcRect l="36096" t="0" r="58205" b="19217"/>
          <a:stretch/>
        </p:blipFill>
        <p:spPr bwMode="auto">
          <a:xfrm rot="0" flipH="0" flipV="0">
            <a:off x="6685097" y="2601333"/>
            <a:ext cx="109870" cy="962129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7669017" y="3438928"/>
            <a:ext cx="238124" cy="882605"/>
          </a:xfrm>
          <a:prstGeom prst="line">
            <a:avLst/>
          </a:prstGeom>
          <a:ln w="12699" cap="flat" cmpd="sng" algn="ctr">
            <a:solidFill>
              <a:schemeClr val="accent6">
                <a:lumMod val="1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662490" name=""/>
          <p:cNvCxnSpPr>
            <a:cxnSpLocks/>
          </p:cNvCxnSpPr>
          <p:nvPr/>
        </p:nvCxnSpPr>
        <p:spPr bwMode="auto">
          <a:xfrm flipH="1" flipV="1">
            <a:off x="6332790" y="3621496"/>
            <a:ext cx="1134231" cy="0"/>
          </a:xfrm>
          <a:prstGeom prst="line">
            <a:avLst/>
          </a:prstGeom>
          <a:ln w="6349" cap="flat" cmpd="sng" algn="ctr">
            <a:solidFill>
              <a:schemeClr val="accent6">
                <a:lumMod val="1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878285" name=""/>
          <p:cNvCxnSpPr>
            <a:cxnSpLocks/>
          </p:cNvCxnSpPr>
          <p:nvPr/>
        </p:nvCxnSpPr>
        <p:spPr bwMode="auto">
          <a:xfrm flipH="1" flipV="1">
            <a:off x="7975178" y="4039419"/>
            <a:ext cx="685855" cy="0"/>
          </a:xfrm>
          <a:prstGeom prst="line">
            <a:avLst/>
          </a:prstGeom>
          <a:ln w="6349" cap="flat" cmpd="sng" algn="ctr">
            <a:solidFill>
              <a:schemeClr val="accent6">
                <a:lumMod val="1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5769667" name=""/>
          <p:cNvPicPr>
            <a:picLocks noChangeAspect="1"/>
          </p:cNvPicPr>
          <p:nvPr/>
        </p:nvPicPr>
        <p:blipFill>
          <a:blip r:embed="rId3"/>
          <a:srcRect l="79409" t="36805" r="0" b="46020"/>
          <a:stretch/>
        </p:blipFill>
        <p:spPr bwMode="auto">
          <a:xfrm flipH="0" flipV="0">
            <a:off x="4198649" y="3595604"/>
            <a:ext cx="813375" cy="419099"/>
          </a:xfrm>
          <a:prstGeom prst="rect">
            <a:avLst/>
          </a:prstGeom>
        </p:spPr>
      </p:pic>
      <p:sp>
        <p:nvSpPr>
          <p:cNvPr id="1625462551" name="Text Placeholder 1"/>
          <p:cNvSpPr txBox="1"/>
          <p:nvPr/>
        </p:nvSpPr>
        <p:spPr bwMode="auto">
          <a:xfrm flipH="0" flipV="0">
            <a:off x="1000420" y="1228021"/>
            <a:ext cx="2052725" cy="3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sz="1200" b="1"/>
              <a:t>prior distribution</a:t>
            </a:r>
            <a:endParaRPr sz="600" b="1">
              <a:solidFill>
                <a:schemeClr val="accent3"/>
              </a:solidFill>
            </a:endParaRPr>
          </a:p>
        </p:txBody>
      </p:sp>
      <p:sp>
        <p:nvSpPr>
          <p:cNvPr id="289425279" name="Text Placeholder 1"/>
          <p:cNvSpPr txBox="1"/>
          <p:nvPr/>
        </p:nvSpPr>
        <p:spPr bwMode="auto">
          <a:xfrm flipH="0" flipV="0">
            <a:off x="3578974" y="1228021"/>
            <a:ext cx="2052725" cy="3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sz="1200" b="1"/>
              <a:t>posterior distribution</a:t>
            </a:r>
            <a:endParaRPr sz="600" b="1">
              <a:solidFill>
                <a:schemeClr val="accent3"/>
              </a:solidFill>
            </a:endParaRPr>
          </a:p>
        </p:txBody>
      </p:sp>
      <p:grpSp>
        <p:nvGrpSpPr>
          <p:cNvPr id="669193419" name=""/>
          <p:cNvGrpSpPr/>
          <p:nvPr/>
        </p:nvGrpSpPr>
        <p:grpSpPr bwMode="auto">
          <a:xfrm>
            <a:off x="1620096" y="3595604"/>
            <a:ext cx="813375" cy="419099"/>
            <a:chOff x="0" y="0"/>
            <a:chExt cx="813375" cy="419099"/>
          </a:xfrm>
        </p:grpSpPr>
        <p:pic>
          <p:nvPicPr>
            <p:cNvPr id="1310857079" name=""/>
            <p:cNvPicPr>
              <a:picLocks noChangeAspect="1"/>
            </p:cNvPicPr>
            <p:nvPr/>
          </p:nvPicPr>
          <p:blipFill>
            <a:blip r:embed="rId3"/>
            <a:srcRect l="79409" t="36805" r="0" b="46020"/>
            <a:stretch/>
          </p:blipFill>
          <p:spPr bwMode="auto">
            <a:xfrm flipH="0" flipV="0">
              <a:off x="0" y="0"/>
              <a:ext cx="813375" cy="419099"/>
            </a:xfrm>
            <a:prstGeom prst="rect">
              <a:avLst/>
            </a:prstGeom>
          </p:spPr>
        </p:pic>
        <p:sp>
          <p:nvSpPr>
            <p:cNvPr id="1394816649" name=""/>
            <p:cNvSpPr/>
            <p:nvPr/>
          </p:nvSpPr>
          <p:spPr bwMode="auto">
            <a:xfrm flipH="0" flipV="0">
              <a:off x="61778" y="36142"/>
              <a:ext cx="129267" cy="319767"/>
            </a:xfrm>
            <a:prstGeom prst="rect">
              <a:avLst/>
            </a:prstGeom>
            <a:solidFill>
              <a:schemeClr val="bg1">
                <a:alpha val="49999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956407250" name=""/>
          <p:cNvGrpSpPr/>
          <p:nvPr/>
        </p:nvGrpSpPr>
        <p:grpSpPr bwMode="auto">
          <a:xfrm>
            <a:off x="579149" y="1730096"/>
            <a:ext cx="2487385" cy="1757135"/>
            <a:chOff x="0" y="0"/>
            <a:chExt cx="2487385" cy="1757135"/>
          </a:xfrm>
        </p:grpSpPr>
        <p:pic>
          <p:nvPicPr>
            <p:cNvPr id="1847630473" name=""/>
            <p:cNvPicPr>
              <a:picLocks noChangeAspect="1"/>
            </p:cNvPicPr>
            <p:nvPr/>
          </p:nvPicPr>
          <p:blipFill>
            <a:blip r:embed="rId3"/>
            <a:srcRect l="0" t="0" r="21394" b="10110"/>
            <a:stretch/>
          </p:blipFill>
          <p:spPr bwMode="auto">
            <a:xfrm flipH="0" flipV="0">
              <a:off x="0" y="0"/>
              <a:ext cx="2487385" cy="1757135"/>
            </a:xfrm>
            <a:prstGeom prst="rect">
              <a:avLst/>
            </a:prstGeom>
          </p:spPr>
        </p:pic>
        <p:sp>
          <p:nvSpPr>
            <p:cNvPr id="2006402338" name=""/>
            <p:cNvSpPr/>
            <p:nvPr/>
          </p:nvSpPr>
          <p:spPr bwMode="auto">
            <a:xfrm flipH="0" flipV="0">
              <a:off x="469237" y="1024108"/>
              <a:ext cx="1919362" cy="549231"/>
            </a:xfrm>
            <a:prstGeom prst="rect">
              <a:avLst/>
            </a:prstGeom>
            <a:solidFill>
              <a:schemeClr val="bg1">
                <a:alpha val="49999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6873068" name=""/>
          <p:cNvSpPr txBox="1"/>
          <p:nvPr/>
        </p:nvSpPr>
        <p:spPr bwMode="auto">
          <a:xfrm flipH="0" flipV="0">
            <a:off x="6754113" y="3325890"/>
            <a:ext cx="291584" cy="32268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413104154" name="Text Placeholder 1"/>
          <p:cNvSpPr txBox="1"/>
          <p:nvPr/>
        </p:nvSpPr>
        <p:spPr bwMode="auto">
          <a:xfrm flipH="0" flipV="0">
            <a:off x="6514646" y="1228021"/>
            <a:ext cx="2052725" cy="3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8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sz="1200" b="1"/>
              <a:t>Bayes Factor</a:t>
            </a:r>
            <a:endParaRPr sz="600" b="1">
              <a:solidFill>
                <a:schemeClr val="accent3"/>
              </a:solidFill>
            </a:endParaRPr>
          </a:p>
        </p:txBody>
      </p:sp>
      <p:sp>
        <p:nvSpPr>
          <p:cNvPr id="1594501675" name=""/>
          <p:cNvSpPr txBox="1"/>
          <p:nvPr/>
        </p:nvSpPr>
        <p:spPr bwMode="auto">
          <a:xfrm flipH="0" flipV="0">
            <a:off x="6754113" y="3750432"/>
            <a:ext cx="291943" cy="32268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5696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Bayes Factor for range </a:t>
            </a:r>
            <a:r>
              <a:rPr lang="fr-FR" sz="2800"/>
              <a:t>hypotheses</a:t>
            </a:r>
            <a:endParaRPr lang="fr-FR" sz="2800"/>
          </a:p>
        </p:txBody>
      </p:sp>
      <p:sp>
        <p:nvSpPr>
          <p:cNvPr id="70208326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7A4F9E5-F955-556F-258D-B68C1A85FB68}" type="slidenum">
              <a:rPr lang="en"/>
              <a:t/>
            </a:fld>
            <a:endParaRPr/>
          </a:p>
        </p:txBody>
      </p:sp>
      <p:sp>
        <p:nvSpPr>
          <p:cNvPr id="1960260022" name="Google Shape;128;p19"/>
          <p:cNvSpPr txBox="1"/>
          <p:nvPr/>
        </p:nvSpPr>
        <p:spPr bwMode="auto">
          <a:xfrm>
            <a:off x="3419871" y="4401102"/>
            <a:ext cx="2304253" cy="373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bf_params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1935081666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116787" y="339501"/>
            <a:ext cx="687287" cy="532647"/>
          </a:xfrm>
          <a:prstGeom prst="rect">
            <a:avLst/>
          </a:prstGeom>
          <a:noFill/>
        </p:spPr>
      </p:pic>
      <p:sp>
        <p:nvSpPr>
          <p:cNvPr id="1617513625" name="Text Placeholder 1"/>
          <p:cNvSpPr txBox="1"/>
          <p:nvPr/>
        </p:nvSpPr>
        <p:spPr bwMode="auto">
          <a:xfrm>
            <a:off x="5082151" y="1223484"/>
            <a:ext cx="3468799" cy="37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chemeClr val="accent3"/>
                </a:solidFill>
              </a:rPr>
              <a:t>Probability of direction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1906253158" name="Text Placeholder 1"/>
          <p:cNvSpPr txBox="1"/>
          <p:nvPr/>
        </p:nvSpPr>
        <p:spPr bwMode="auto">
          <a:xfrm>
            <a:off x="755575" y="1223484"/>
            <a:ext cx="3764790" cy="37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chemeClr val="accent3"/>
                </a:solidFill>
              </a:rPr>
              <a:t>Region of practical equivalence (ROPE)</a:t>
            </a:r>
            <a:endParaRPr lang="fr-FR" sz="1200">
              <a:solidFill>
                <a:schemeClr val="accent3"/>
              </a:solidFill>
            </a:endParaRPr>
          </a:p>
        </p:txBody>
      </p:sp>
      <p:grpSp>
        <p:nvGrpSpPr>
          <p:cNvPr id="667924743" name=""/>
          <p:cNvGrpSpPr/>
          <p:nvPr/>
        </p:nvGrpSpPr>
        <p:grpSpPr bwMode="auto">
          <a:xfrm>
            <a:off x="840819" y="1583525"/>
            <a:ext cx="3594303" cy="2345657"/>
            <a:chOff x="0" y="0"/>
            <a:chExt cx="3594303" cy="2345657"/>
          </a:xfrm>
        </p:grpSpPr>
        <p:pic>
          <p:nvPicPr>
            <p:cNvPr id="527891146" name="Picture 2"/>
            <p:cNvPicPr>
              <a:picLocks noChangeAspect="1" noChangeArrowheads="1"/>
            </p:cNvPicPr>
            <p:nvPr/>
          </p:nvPicPr>
          <p:blipFill>
            <a:blip r:embed="rId4"/>
            <a:srcRect l="0" t="0" r="0" b="26155"/>
            <a:stretch/>
          </p:blipFill>
          <p:spPr bwMode="auto">
            <a:xfrm>
              <a:off x="0" y="0"/>
              <a:ext cx="3594303" cy="199065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80544760" name="Picture 1"/>
            <p:cNvPicPr>
              <a:picLocks noChangeAspect="1" noChangeArrowheads="1"/>
            </p:cNvPicPr>
            <p:nvPr/>
          </p:nvPicPr>
          <p:blipFill>
            <a:blip r:embed="rId5"/>
            <a:srcRect l="36402" t="75389" r="32596" b="4686"/>
            <a:stretch/>
          </p:blipFill>
          <p:spPr bwMode="auto">
            <a:xfrm>
              <a:off x="816566" y="2016223"/>
              <a:ext cx="2050187" cy="32943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56369492" name=""/>
          <p:cNvGrpSpPr/>
          <p:nvPr/>
        </p:nvGrpSpPr>
        <p:grpSpPr bwMode="auto">
          <a:xfrm>
            <a:off x="5019399" y="1590631"/>
            <a:ext cx="3594303" cy="2338551"/>
            <a:chOff x="0" y="0"/>
            <a:chExt cx="3594303" cy="2338551"/>
          </a:xfrm>
        </p:grpSpPr>
        <p:pic>
          <p:nvPicPr>
            <p:cNvPr id="1188113085" name="Picture 1"/>
            <p:cNvPicPr>
              <a:picLocks noChangeAspect="1" noChangeArrowheads="1"/>
            </p:cNvPicPr>
            <p:nvPr/>
          </p:nvPicPr>
          <p:blipFill>
            <a:blip r:embed="rId6"/>
            <a:srcRect l="0" t="0" r="0" b="26418"/>
            <a:stretch/>
          </p:blipFill>
          <p:spPr bwMode="auto">
            <a:xfrm>
              <a:off x="0" y="0"/>
              <a:ext cx="3594303" cy="198355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53278613" name="Picture 1"/>
            <p:cNvPicPr>
              <a:picLocks noChangeAspect="1" noChangeArrowheads="1"/>
            </p:cNvPicPr>
            <p:nvPr/>
          </p:nvPicPr>
          <p:blipFill>
            <a:blip r:embed="rId5"/>
            <a:srcRect l="36402" t="75389" r="32596" b="4686"/>
            <a:stretch/>
          </p:blipFill>
          <p:spPr bwMode="auto">
            <a:xfrm>
              <a:off x="832268" y="2009117"/>
              <a:ext cx="2050187" cy="32943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51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26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0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3744253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7" y="2897793"/>
            <a:ext cx="4867671" cy="14327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1.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Posterior-based hypothesis testing</a:t>
            </a:r>
            <a:endParaRPr sz="3600"/>
          </a:p>
        </p:txBody>
      </p:sp>
      <p:sp>
        <p:nvSpPr>
          <p:cNvPr id="537328983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55C51C5-C33B-C0EB-9D9A-9FB51F76142B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881393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 for exact </a:t>
            </a:r>
            <a:r>
              <a:rPr lang="fr-FR" sz="2800"/>
              <a:t>hypotheses</a:t>
            </a:r>
            <a:br>
              <a:rPr lang="fr-FR" sz="2800"/>
            </a:br>
            <a:r>
              <a:rPr lang="fr-FR" sz="2000" i="1"/>
              <a:t>Savage-</a:t>
            </a:r>
            <a:r>
              <a:rPr lang="fr-FR" sz="2000" i="1"/>
              <a:t>Dickey</a:t>
            </a:r>
            <a:r>
              <a:rPr lang="fr-FR" sz="2000" i="1"/>
              <a:t> </a:t>
            </a:r>
            <a:r>
              <a:rPr lang="fr-FR" sz="2000" i="1"/>
              <a:t>density</a:t>
            </a:r>
            <a:r>
              <a:rPr lang="fr-FR" sz="2000" i="1"/>
              <a:t> ratio</a:t>
            </a:r>
            <a:endParaRPr lang="fr-FR" sz="2800" i="1"/>
          </a:p>
        </p:txBody>
      </p:sp>
      <p:sp>
        <p:nvSpPr>
          <p:cNvPr id="501915795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DAE75F3-0285-FDF9-92C2-96DC9FC88D9F}" type="slidenum">
              <a:rPr lang="en"/>
              <a:t/>
            </a:fld>
            <a:endParaRPr/>
          </a:p>
        </p:txBody>
      </p:sp>
      <p:sp>
        <p:nvSpPr>
          <p:cNvPr id="740462883" name="Google Shape;120;p18"/>
          <p:cNvSpPr txBox="1"/>
          <p:nvPr/>
        </p:nvSpPr>
        <p:spPr bwMode="auto">
          <a:xfrm flipH="0" flipV="0">
            <a:off x="755575" y="1275605"/>
            <a:ext cx="4718721" cy="82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300" b="0">
                <a:solidFill>
                  <a:schemeClr val="accent3"/>
                </a:solidFill>
              </a:rPr>
              <a:t>Let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 be an exact null hypothesis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: </m:t>
                      </m:r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)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 the complementary hypothesis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:</m:t>
                      </m:r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 </m:t>
                      </m:r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/>
                        <a:rPr lang="en-US" sz="13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). Then:</a:t>
            </a:r>
            <a:endParaRPr sz="1300"/>
          </a:p>
        </p:txBody>
      </p:sp>
      <p:sp>
        <p:nvSpPr>
          <p:cNvPr id="1407781800" name="Rectangle 5"/>
          <p:cNvSpPr/>
          <p:nvPr/>
        </p:nvSpPr>
        <p:spPr bwMode="auto">
          <a:xfrm flipH="0" flipV="0">
            <a:off x="1885689" y="2140628"/>
            <a:ext cx="1722008" cy="5357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01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rgbClr val="F58C85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i="1">
                              <a:solidFill>
                                <a:srgbClr val="F58C85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400" i="1">
                              <a:solidFill>
                                <a:srgbClr val="F58C85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sz="1400" i="1">
                              <a:solidFill>
                                <a:srgbClr val="F58C85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58C85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1400" i="1">
                                  <a:solidFill>
                                    <a:srgbClr val="F58C85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sz="1400" i="1">
                                  <a:solidFill>
                                    <a:srgbClr val="F58C85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m:rPr/>
                            <a:rPr lang="en-US" sz="1400" i="1">
                              <a:solidFill>
                                <a:srgbClr val="F58C85"/>
                              </a:solidFill>
                              <a:latin typeface="Cambria Math"/>
                            </a:rPr>
                            <m:t>|y</m:t>
                          </m:r>
                          <m:r>
                            <m:rPr/>
                            <a:rPr lang="en-US" sz="1400" i="1">
                              <a:solidFill>
                                <a:srgbClr val="F58C85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/>
                            <a:rPr lang="en-US" i="1">
                              <a:solidFill>
                                <a:srgbClr val="00BFC4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i="1">
                              <a:solidFill>
                                <a:srgbClr val="00BFC4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i="1">
                              <a:solidFill>
                                <a:srgbClr val="00BFC4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i="1">
                              <a:solidFill>
                                <a:srgbClr val="00BFC4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FC4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rgbClr val="00BFC4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rgbClr val="00BFC4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m:rPr/>
                            <a:rPr lang="en-US" i="1">
                              <a:solidFill>
                                <a:srgbClr val="00BFC4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1974510691" name="Google Shape;120;p18"/>
          <p:cNvSpPr txBox="1"/>
          <p:nvPr/>
        </p:nvSpPr>
        <p:spPr bwMode="auto">
          <a:xfrm flipH="0" flipV="0">
            <a:off x="755575" y="3449858"/>
            <a:ext cx="7816078" cy="36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300" b="0">
                <a:solidFill>
                  <a:schemeClr val="accent3"/>
                </a:solidFill>
              </a:rPr>
              <a:t>This special case of the Bayes Factor is called the </a:t>
            </a:r>
            <a:r>
              <a:rPr lang="fr-FR" sz="1300">
                <a:solidFill>
                  <a:schemeClr val="tx1"/>
                </a:solidFill>
              </a:rPr>
              <a:t>Savage-</a:t>
            </a:r>
            <a:r>
              <a:rPr lang="fr-FR" sz="1300">
                <a:solidFill>
                  <a:schemeClr val="tx1"/>
                </a:solidFill>
              </a:rPr>
              <a:t>Dickey</a:t>
            </a:r>
            <a:r>
              <a:rPr lang="fr-FR" sz="1300">
                <a:solidFill>
                  <a:schemeClr val="tx1"/>
                </a:solidFill>
              </a:rPr>
              <a:t> </a:t>
            </a:r>
            <a:r>
              <a:rPr lang="fr-FR" sz="1300">
                <a:solidFill>
                  <a:schemeClr val="tx1"/>
                </a:solidFill>
              </a:rPr>
              <a:t>density</a:t>
            </a:r>
            <a:r>
              <a:rPr lang="fr-FR" sz="1300">
                <a:solidFill>
                  <a:schemeClr val="tx1"/>
                </a:solidFill>
              </a:rPr>
              <a:t> </a:t>
            </a:r>
            <a:r>
              <a:rPr lang="fr-FR" sz="1300">
                <a:solidFill>
                  <a:schemeClr val="tx1"/>
                </a:solidFill>
              </a:rPr>
              <a:t>ratio</a:t>
            </a:r>
            <a:r>
              <a:rPr lang="fr-FR" sz="1300" b="0"/>
              <a:t>.</a:t>
            </a:r>
            <a:r>
              <a:rPr lang="fr-FR" sz="1300"/>
              <a:t> </a:t>
            </a:r>
            <a:r>
              <a:rPr lang="en-US" sz="1300" b="0">
                <a:solidFill>
                  <a:schemeClr val="accent3"/>
                </a:solidFill>
              </a:rPr>
              <a:t> </a:t>
            </a:r>
            <a:endParaRPr sz="1300"/>
          </a:p>
        </p:txBody>
      </p:sp>
      <p:pic>
        <p:nvPicPr>
          <p:cNvPr id="772430829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044779" y="370114"/>
            <a:ext cx="687287" cy="532647"/>
          </a:xfrm>
          <a:prstGeom prst="rect">
            <a:avLst/>
          </a:prstGeom>
          <a:noFill/>
        </p:spPr>
      </p:pic>
      <p:grpSp>
        <p:nvGrpSpPr>
          <p:cNvPr id="1857777479" name="Group 15"/>
          <p:cNvGrpSpPr/>
          <p:nvPr/>
        </p:nvGrpSpPr>
        <p:grpSpPr bwMode="auto">
          <a:xfrm>
            <a:off x="847010" y="3897950"/>
            <a:ext cx="6613201" cy="1042934"/>
            <a:chOff x="1979712" y="3579861"/>
            <a:chExt cx="5184576" cy="817633"/>
          </a:xfrm>
        </p:grpSpPr>
        <p:pic>
          <p:nvPicPr>
            <p:cNvPr id="156151282" name="Picture 1"/>
            <p:cNvPicPr>
              <a:picLocks noChangeAspect="1" noChangeArrowheads="1"/>
            </p:cNvPicPr>
            <p:nvPr/>
          </p:nvPicPr>
          <p:blipFill>
            <a:blip r:embed="rId4"/>
            <a:srcRect l="0" t="0" r="0" b="36918"/>
            <a:stretch/>
          </p:blipFill>
          <p:spPr bwMode="auto">
            <a:xfrm>
              <a:off x="1979712" y="3579861"/>
              <a:ext cx="5184576" cy="81763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83096144" name="Picture 1"/>
            <p:cNvPicPr>
              <a:picLocks noChangeAspect="1" noChangeArrowheads="1"/>
            </p:cNvPicPr>
            <p:nvPr/>
          </p:nvPicPr>
          <p:blipFill>
            <a:blip r:embed="rId4"/>
            <a:srcRect l="36402" t="75389" r="32596" b="4686"/>
            <a:stretch/>
          </p:blipFill>
          <p:spPr bwMode="auto">
            <a:xfrm>
              <a:off x="2313904" y="3579861"/>
              <a:ext cx="1607292" cy="25826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332605516" name="Google Shape;128;p19"/>
          <p:cNvSpPr txBox="1"/>
          <p:nvPr/>
        </p:nvSpPr>
        <p:spPr bwMode="auto">
          <a:xfrm flipH="0" flipV="0">
            <a:off x="7604018" y="4118163"/>
            <a:ext cx="1306708" cy="5067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bf_params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b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</a:b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205915073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518577" y="1195120"/>
            <a:ext cx="3168981" cy="1928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7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1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4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2245750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 for exact </a:t>
            </a:r>
            <a:r>
              <a:rPr lang="fr-FR" sz="2800"/>
              <a:t>hypotheses</a:t>
            </a:r>
            <a:br>
              <a:rPr lang="fr-FR" sz="2800"/>
            </a:br>
            <a:r>
              <a:rPr lang="fr-FR" sz="2000" i="1"/>
              <a:t>Support interval</a:t>
            </a:r>
            <a:endParaRPr lang="fr-FR" sz="2800" i="1"/>
          </a:p>
        </p:txBody>
      </p:sp>
      <p:sp>
        <p:nvSpPr>
          <p:cNvPr id="625600082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823DC32-559C-FD1D-236D-E767B6BFEEE8}" type="slidenum">
              <a:rPr lang="en"/>
              <a:t/>
            </a:fld>
            <a:endParaRPr/>
          </a:p>
        </p:txBody>
      </p:sp>
      <p:sp>
        <p:nvSpPr>
          <p:cNvPr id="585429526" name="Google Shape;120;p18"/>
          <p:cNvSpPr txBox="1"/>
          <p:nvPr/>
        </p:nvSpPr>
        <p:spPr bwMode="auto">
          <a:xfrm>
            <a:off x="735709" y="1448792"/>
            <a:ext cx="3456383" cy="50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300">
                <a:solidFill>
                  <a:schemeClr val="accent3"/>
                </a:solidFill>
              </a:rPr>
              <a:t>Which </a:t>
            </a:r>
            <a:r>
              <a:rPr lang="en-US" sz="1300">
                <a:solidFill>
                  <a:schemeClr val="accent3"/>
                </a:solidFill>
              </a:rPr>
              <a:t>values of </a:t>
            </a:r>
            <a:r>
              <a:rPr lang="en-US" sz="1300">
                <a:solidFill>
                  <a:schemeClr val="accent3"/>
                </a:solidFill>
              </a:rPr>
              <a:t>the parameter are </a:t>
            </a:r>
            <a:r>
              <a:rPr lang="en-US" sz="1300">
                <a:solidFill>
                  <a:schemeClr val="accent3"/>
                </a:solidFill>
              </a:rPr>
              <a:t>best supported by data?</a:t>
            </a:r>
            <a:endParaRPr lang="en-US" sz="13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3780706" name="Google Shape;128;p19"/>
          <p:cNvSpPr txBox="1"/>
          <p:nvPr/>
        </p:nvSpPr>
        <p:spPr bwMode="auto">
          <a:xfrm>
            <a:off x="3243357" y="4384690"/>
            <a:ext cx="2304253" cy="373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si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287510412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116787" y="339501"/>
            <a:ext cx="687287" cy="532647"/>
          </a:xfrm>
          <a:prstGeom prst="rect">
            <a:avLst/>
          </a:prstGeom>
          <a:noFill/>
        </p:spPr>
      </p:pic>
      <p:grpSp>
        <p:nvGrpSpPr>
          <p:cNvPr id="763798516" name=""/>
          <p:cNvGrpSpPr/>
          <p:nvPr/>
        </p:nvGrpSpPr>
        <p:grpSpPr bwMode="auto">
          <a:xfrm>
            <a:off x="4823730" y="1562572"/>
            <a:ext cx="3600399" cy="2306385"/>
            <a:chOff x="0" y="0"/>
            <a:chExt cx="3600399" cy="2306385"/>
          </a:xfrm>
        </p:grpSpPr>
        <p:pic>
          <p:nvPicPr>
            <p:cNvPr id="746908661" name="Picture 1"/>
            <p:cNvPicPr>
              <a:picLocks noChangeAspect="1" noChangeArrowheads="1"/>
            </p:cNvPicPr>
            <p:nvPr/>
          </p:nvPicPr>
          <p:blipFill>
            <a:blip r:embed="rId4"/>
            <a:srcRect l="36402" t="75389" r="32596" b="4686"/>
            <a:stretch/>
          </p:blipFill>
          <p:spPr bwMode="auto">
            <a:xfrm>
              <a:off x="901918" y="2012247"/>
              <a:ext cx="1830525" cy="29413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33787" name="Picture 1"/>
            <p:cNvPicPr>
              <a:picLocks noChangeAspect="1" noChangeArrowheads="1"/>
            </p:cNvPicPr>
            <p:nvPr/>
          </p:nvPicPr>
          <p:blipFill>
            <a:blip r:embed="rId5"/>
            <a:srcRect l="0" t="0" r="0" b="25254"/>
            <a:stretch/>
          </p:blipFill>
          <p:spPr bwMode="auto">
            <a:xfrm>
              <a:off x="0" y="0"/>
              <a:ext cx="3600399" cy="201835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921274541" name="Google Shape;120;p18"/>
          <p:cNvSpPr txBox="1"/>
          <p:nvPr/>
        </p:nvSpPr>
        <p:spPr bwMode="auto">
          <a:xfrm>
            <a:off x="735709" y="2214353"/>
            <a:ext cx="3456383" cy="50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defRPr/>
            </a:pPr>
            <a:r>
              <a:rPr lang="en-US" sz="1300">
                <a:solidFill>
                  <a:schemeClr val="accent3"/>
                </a:solidFill>
              </a:rPr>
              <a:t>Support interval </a:t>
            </a:r>
            <a:r>
              <a:rPr lang="en-US" sz="1300" b="0">
                <a:solidFill>
                  <a:schemeClr val="accent3"/>
                </a:solidFill>
              </a:rPr>
              <a:t>= all values for which the </a:t>
            </a:r>
            <a:r>
              <a:rPr lang="fr-FR" sz="13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Savage-</a:t>
            </a:r>
            <a:r>
              <a:rPr lang="fr-FR" sz="13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Dickey</a:t>
            </a:r>
            <a:r>
              <a:rPr lang="fr-FR" sz="13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13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density</a:t>
            </a:r>
            <a:r>
              <a:rPr lang="fr-FR" sz="13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13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ratio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is above a certain threshold</a:t>
            </a:r>
            <a:r>
              <a:rPr sz="1300" b="0">
                <a:solidFill>
                  <a:schemeClr val="tx1">
                    <a:lumMod val="50000"/>
                  </a:schemeClr>
                </a:solidFill>
              </a:rPr>
              <a:t> (here, 10).</a:t>
            </a:r>
            <a:endParaRPr sz="1300" b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78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1765145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Measure of evidence</a:t>
            </a:r>
            <a:endParaRPr lang="fr-FR" sz="2800" i="1"/>
          </a:p>
        </p:txBody>
      </p:sp>
      <p:sp>
        <p:nvSpPr>
          <p:cNvPr id="1236326795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588078E-3466-DB15-88AD-979D5D0F444D}" type="slidenum">
              <a:rPr lang="en"/>
              <a:t/>
            </a:fld>
            <a:endParaRPr/>
          </a:p>
        </p:txBody>
      </p:sp>
      <p:sp>
        <p:nvSpPr>
          <p:cNvPr id="800989372" name="Google Shape;120;p18"/>
          <p:cNvSpPr txBox="1"/>
          <p:nvPr/>
        </p:nvSpPr>
        <p:spPr bwMode="auto">
          <a:xfrm>
            <a:off x="677739" y="1257785"/>
            <a:ext cx="3528391" cy="50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300">
                <a:solidFill>
                  <a:schemeClr val="accent3"/>
                </a:solidFill>
              </a:rPr>
              <a:t>Conventional interpretation of Bayes factor values </a:t>
            </a:r>
            <a:r>
              <a:rPr lang="en-US" sz="1300" b="0">
                <a:solidFill>
                  <a:schemeClr val="accent3"/>
                </a:solidFill>
              </a:rPr>
              <a:t>(Kass &amp; Raftery 1995)</a:t>
            </a:r>
            <a:endParaRPr/>
          </a:p>
          <a:p>
            <a:pPr>
              <a:defRPr/>
            </a:pPr>
            <a:endParaRPr lang="en-US" sz="1300">
              <a:solidFill>
                <a:schemeClr val="accent3"/>
              </a:solidFill>
            </a:endParaRPr>
          </a:p>
          <a:p>
            <a:pPr>
              <a:defRPr/>
            </a:pPr>
            <a:endParaRPr lang="en-US" sz="130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522565501" name="Table 1"/>
          <p:cNvGraphicFramePr>
            <a:graphicFrameLocks xmlns:a="http://schemas.openxmlformats.org/drawingml/2006/main"/>
          </p:cNvGraphicFramePr>
          <p:nvPr/>
        </p:nvGraphicFramePr>
        <p:xfrm>
          <a:off x="715834" y="2005950"/>
          <a:ext cx="3345239" cy="161550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{E96924A6-6E5D-4066-8AAF-4ED428B7A514}</a:tableStyleId>
              </a:tblPr>
              <a:tblGrid>
                <a:gridCol w="667033"/>
                <a:gridCol w="746967"/>
                <a:gridCol w="1921713"/>
              </a:tblGrid>
              <a:tr h="321197"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/>
                                  <a:rPr lang="en-US" sz="1300" b="0" i="1">
                                    <a:latin typeface="Cambria Math"/>
                                  </a:rPr>
                                  <m:t>𝐵𝐹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300"/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fr-FR" sz="13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sz="1300" b="0" i="1">
                                        <a:latin typeface="Cambria Math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sz="1300" b="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m:rPr/>
                                  <a:rPr lang="en-US" sz="1300" b="0" i="1">
                                    <a:latin typeface="Cambria Math"/>
                                  </a:rPr>
                                  <m:t>𝐵𝐹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300"/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300">
                          <a:latin typeface="Montserrat"/>
                        </a:rPr>
                        <a:t>Strength of evidence</a:t>
                      </a:r>
                      <a:endParaRPr sz="130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</a:tr>
              <a:tr h="3211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1 to 3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0 to 1/2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050">
                          <a:latin typeface="Montserrat"/>
                        </a:rPr>
                        <a:t>Barely worth mentioning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</a:tr>
              <a:tr h="3211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3 to 10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1/2 to 1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050">
                          <a:latin typeface="Montserrat"/>
                        </a:rPr>
                        <a:t>Substantial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</a:tr>
              <a:tr h="3211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10 to 100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1 to 2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050">
                          <a:latin typeface="Montserrat"/>
                        </a:rPr>
                        <a:t>Strong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</a:tr>
              <a:tr h="3211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&gt; 100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fr-FR" sz="1050">
                          <a:latin typeface="Montserrat"/>
                        </a:rPr>
                        <a:t>&gt; 2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050">
                          <a:latin typeface="Montserrat"/>
                        </a:rPr>
                        <a:t>Decisive</a:t>
                      </a:r>
                      <a:endParaRPr lang="fr-FR" sz="1050">
                        <a:latin typeface="Montserrat"/>
                      </a:endParaRPr>
                    </a:p>
                  </a:txBody>
                  <a:tcPr marL="45720" marR="45720" marT="45720" marB="45720" anchor="ctr"/>
                </a:tc>
              </a:tr>
            </a:tbl>
          </a:graphicData>
        </a:graphic>
      </p:graphicFrame>
      <p:pic>
        <p:nvPicPr>
          <p:cNvPr id="45021059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79462" y="2089233"/>
            <a:ext cx="4403465" cy="1527732"/>
          </a:xfrm>
          <a:prstGeom prst="rect">
            <a:avLst/>
          </a:prstGeom>
        </p:spPr>
      </p:pic>
      <p:pic>
        <p:nvPicPr>
          <p:cNvPr id="266872611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0" flipV="0">
            <a:off x="5955936" y="1324778"/>
            <a:ext cx="1450516" cy="4989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66181461" name="Google Shape;120;p18"/>
          <p:cNvSpPr txBox="1"/>
          <p:nvPr/>
        </p:nvSpPr>
        <p:spPr bwMode="auto">
          <a:xfrm flipH="0" flipV="0">
            <a:off x="1309772" y="4250259"/>
            <a:ext cx="7247002" cy="50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300">
                <a:solidFill>
                  <a:schemeClr val="accent3"/>
                </a:solidFill>
              </a:rPr>
              <a:t>Don’t replace the p-value dichotomous ritual by a BF </a:t>
            </a:r>
            <a:r>
              <a:rPr lang="en-US" sz="13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multichotomous ritual!!</a:t>
            </a:r>
            <a:endParaRPr sz="1300"/>
          </a:p>
          <a:p>
            <a:pPr>
              <a:defRPr/>
            </a:pPr>
            <a:endParaRPr sz="1300">
              <a:solidFill>
                <a:schemeClr val="accent3"/>
              </a:solidFill>
            </a:endParaRPr>
          </a:p>
          <a:p>
            <a:pPr>
              <a:defRPr/>
            </a:pPr>
            <a:endParaRPr sz="13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9851276" name="Google Shape;593;p36"/>
          <p:cNvSpPr/>
          <p:nvPr/>
        </p:nvSpPr>
        <p:spPr bwMode="auto">
          <a:xfrm>
            <a:off x="944082" y="4294768"/>
            <a:ext cx="339957" cy="297091"/>
          </a:xfrm>
          <a:custGeom>
            <a:avLst/>
            <a:gdLst/>
            <a:ahLst/>
            <a:cxnLst/>
            <a:rect l="l" t="t" r="r" b="b"/>
            <a:pathLst>
              <a:path w="16266" h="14215" fill="norm" stroke="1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D7A03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2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18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0714573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</a:t>
            </a:r>
            <a:r>
              <a:rPr lang="fr-FR" sz="2000" i="1"/>
              <a:t>pplication to the </a:t>
            </a:r>
            <a:r>
              <a:rPr lang="fr-FR" sz="2000" i="1"/>
              <a:t>two</a:t>
            </a:r>
            <a:r>
              <a:rPr lang="fr-FR" sz="2000" i="1"/>
              <a:t>-</a:t>
            </a:r>
            <a:r>
              <a:rPr lang="fr-FR" sz="2000" i="1"/>
              <a:t>sample</a:t>
            </a:r>
            <a:r>
              <a:rPr lang="fr-FR" sz="2000" i="1"/>
              <a:t> location test</a:t>
            </a:r>
            <a:endParaRPr lang="fr-FR" sz="2800" i="1"/>
          </a:p>
        </p:txBody>
      </p:sp>
      <p:sp>
        <p:nvSpPr>
          <p:cNvPr id="586192111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F0CC447-0C7D-F005-EDD1-46341D3D6A31}" type="slidenum">
              <a:rPr lang="en"/>
              <a:t/>
            </a:fld>
            <a:endParaRPr/>
          </a:p>
        </p:txBody>
      </p:sp>
      <p:sp>
        <p:nvSpPr>
          <p:cNvPr id="535639458" name="Rectangle 11"/>
          <p:cNvSpPr/>
          <p:nvPr/>
        </p:nvSpPr>
        <p:spPr bwMode="auto">
          <a:xfrm flipH="0" flipV="0">
            <a:off x="691200" y="4393639"/>
            <a:ext cx="7762680" cy="548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1000">
                <a:solidFill>
                  <a:schemeClr val="tx1"/>
                </a:solidFill>
                <a:latin typeface="Montserrat"/>
              </a:rPr>
              <a:t>Rouder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,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Speckman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,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Sun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, Morey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&amp;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Iverson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(2009). </a:t>
            </a:r>
            <a:r>
              <a:rPr lang="en-US" sz="1000" i="1">
                <a:solidFill>
                  <a:schemeClr val="tx1"/>
                </a:solidFill>
                <a:latin typeface="Montserrat"/>
              </a:rPr>
              <a:t>Bayesian t tests for accepting and rejecting the null hypothesis.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Psychonomic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 Bulletin &amp;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Review </a:t>
            </a:r>
            <a:r>
              <a:rPr lang="en-US" sz="1000">
                <a:solidFill>
                  <a:schemeClr val="tx1"/>
                </a:solidFill>
                <a:latin typeface="Montserrat"/>
              </a:rPr>
              <a:t>doi.org/10.3758/PBR.16.2.225</a:t>
            </a:r>
            <a:endParaRPr sz="1000">
              <a:solidFill>
                <a:schemeClr val="tx1"/>
              </a:solidFill>
              <a:latin typeface="Montserrat"/>
            </a:endParaRPr>
          </a:p>
        </p:txBody>
      </p:sp>
      <p:pic>
        <p:nvPicPr>
          <p:cNvPr id="577044495" name="Picture 2"/>
          <p:cNvPicPr>
            <a:picLocks noChangeAspect="1" noChangeArrowheads="1"/>
          </p:cNvPicPr>
          <p:nvPr/>
        </p:nvPicPr>
        <p:blipFill>
          <a:blip r:embed="rId3"/>
          <a:srcRect l="49897" t="0" r="0" b="0"/>
          <a:stretch/>
        </p:blipFill>
        <p:spPr bwMode="auto">
          <a:xfrm flipH="0" flipV="0">
            <a:off x="5725724" y="1258845"/>
            <a:ext cx="2950731" cy="287610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3620471" name="Google Shape;128;p19"/>
          <p:cNvSpPr txBox="1"/>
          <p:nvPr/>
        </p:nvSpPr>
        <p:spPr bwMode="auto">
          <a:xfrm>
            <a:off x="1074532" y="3479391"/>
            <a:ext cx="2085837" cy="47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ttestBF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 the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BayesFactor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package</a:t>
            </a:r>
            <a:endParaRPr lang="en-US" sz="1200">
              <a:solidFill>
                <a:schemeClr val="accent3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484930036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3348583" y="3448566"/>
            <a:ext cx="687287" cy="532647"/>
          </a:xfrm>
          <a:prstGeom prst="rect">
            <a:avLst/>
          </a:prstGeom>
          <a:noFill/>
        </p:spPr>
      </p:pic>
      <p:sp>
        <p:nvSpPr>
          <p:cNvPr id="902138958" name="Google Shape;120;p18"/>
          <p:cNvSpPr txBox="1"/>
          <p:nvPr/>
        </p:nvSpPr>
        <p:spPr bwMode="auto">
          <a:xfrm flipH="0" flipV="0">
            <a:off x="755574" y="1356211"/>
            <a:ext cx="4970149" cy="90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400" b="0">
                <a:solidFill>
                  <a:schemeClr val="accent6">
                    <a:lumMod val="10000"/>
                  </a:schemeClr>
                </a:solidFill>
              </a:rPr>
              <a:t>Approach implemented in </a:t>
            </a:r>
            <a:r>
              <a:rPr lang="en-US" sz="1400" b="1">
                <a:solidFill>
                  <a:schemeClr val="accent6">
                    <a:lumMod val="10000"/>
                  </a:schemeClr>
                </a:solidFill>
              </a:rPr>
              <a:t>BayesFactor </a:t>
            </a:r>
            <a:r>
              <a:rPr lang="en-US" sz="1400" b="0">
                <a:solidFill>
                  <a:schemeClr val="accent6">
                    <a:lumMod val="10000"/>
                  </a:schemeClr>
                </a:solidFill>
              </a:rPr>
              <a:t>and </a:t>
            </a:r>
            <a:r>
              <a:rPr lang="en-US" sz="1400" b="1">
                <a:solidFill>
                  <a:schemeClr val="accent6">
                    <a:lumMod val="10000"/>
                  </a:schemeClr>
                </a:solidFill>
              </a:rPr>
              <a:t>JASP</a:t>
            </a:r>
            <a:r>
              <a:rPr lang="en-US" sz="1400" b="0">
                <a:solidFill>
                  <a:schemeClr val="accent6">
                    <a:lumMod val="10000"/>
                  </a:schemeClr>
                </a:solidFill>
              </a:rPr>
              <a:t>:</a:t>
            </a:r>
            <a:endParaRPr sz="1400" b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400" b="0">
                <a:solidFill>
                  <a:schemeClr val="accent6">
                    <a:lumMod val="10000"/>
                  </a:schemeClr>
                </a:solidFill>
              </a:rPr>
              <a:t>— parametrize the model in terms of the standardized effect size (~ Cohen’s d):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δ</m:t>
                      </m:r>
                      <m:r>
                        <m:rPr/>
                        <a:rPr lang="en-US" sz="1400" b="0" i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400" i="1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lang="en-US" sz="14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μ</m:t>
                          </m:r>
                        </m:num>
                        <m:den>
                          <m:r>
                            <m:rPr/>
                            <a:rPr lang="en-US" sz="1400" u="none" strike="noStrike" cap="none" spc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1400" b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36404328" name=""/>
          <p:cNvSpPr txBox="1"/>
          <p:nvPr/>
        </p:nvSpPr>
        <p:spPr bwMode="auto">
          <a:xfrm flipH="0" flipV="0">
            <a:off x="755574" y="2344996"/>
            <a:ext cx="4971229" cy="58252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4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— prior = Cauchy distribution with scale r (~ variance)</a:t>
            </a:r>
            <a:br>
              <a:rPr lang="en-US" sz="14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</a:br>
            <a:r>
              <a:rPr lang="en-US" sz="14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en-US" sz="14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 fatter tails than the normal distribution</a:t>
            </a:r>
            <a:endParaRPr sz="1400" b="0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40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04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2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733158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</a:t>
            </a:r>
            <a:r>
              <a:rPr lang="fr-FR" sz="2000" i="1"/>
              <a:t>pplication to the </a:t>
            </a:r>
            <a:r>
              <a:rPr lang="fr-FR" sz="2000" i="1"/>
              <a:t>two</a:t>
            </a:r>
            <a:r>
              <a:rPr lang="fr-FR" sz="2000" i="1"/>
              <a:t>-</a:t>
            </a:r>
            <a:r>
              <a:rPr lang="fr-FR" sz="2000" i="1"/>
              <a:t>sample</a:t>
            </a:r>
            <a:r>
              <a:rPr lang="fr-FR" sz="2000" i="1"/>
              <a:t> location test</a:t>
            </a:r>
            <a:endParaRPr lang="fr-FR" sz="2800" i="1"/>
          </a:p>
        </p:txBody>
      </p:sp>
      <p:sp>
        <p:nvSpPr>
          <p:cNvPr id="743079137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3A894F3-2C0E-4EC8-4037-37CF35F4BDA5}" type="slidenum">
              <a:rPr lang="en"/>
              <a:t/>
            </a:fld>
            <a:endParaRPr/>
          </a:p>
        </p:txBody>
      </p:sp>
      <p:pic>
        <p:nvPicPr>
          <p:cNvPr id="2004266874" name=""/>
          <p:cNvPicPr>
            <a:picLocks noChangeAspect="1"/>
          </p:cNvPicPr>
          <p:nvPr/>
        </p:nvPicPr>
        <p:blipFill>
          <a:blip r:embed="rId3"/>
          <a:srcRect l="51057" t="0" r="0" b="0"/>
          <a:stretch/>
        </p:blipFill>
        <p:spPr bwMode="auto">
          <a:xfrm flipH="0" flipV="0">
            <a:off x="5147101" y="1397160"/>
            <a:ext cx="3278563" cy="3124709"/>
          </a:xfrm>
          <a:prstGeom prst="rect">
            <a:avLst/>
          </a:prstGeom>
        </p:spPr>
      </p:pic>
      <p:grpSp>
        <p:nvGrpSpPr>
          <p:cNvPr id="1030968491" name=""/>
          <p:cNvGrpSpPr/>
          <p:nvPr/>
        </p:nvGrpSpPr>
        <p:grpSpPr bwMode="auto">
          <a:xfrm flipH="0" flipV="0">
            <a:off x="868822" y="1397160"/>
            <a:ext cx="3420182" cy="3124709"/>
            <a:chOff x="0" y="0"/>
            <a:chExt cx="3420182" cy="3124709"/>
          </a:xfrm>
        </p:grpSpPr>
        <p:pic>
          <p:nvPicPr>
            <p:cNvPr id="1955272959" name=""/>
            <p:cNvPicPr>
              <a:picLocks noChangeAspect="1"/>
            </p:cNvPicPr>
            <p:nvPr/>
          </p:nvPicPr>
          <p:blipFill>
            <a:blip r:embed="rId3"/>
            <a:srcRect l="0" t="0" r="48942" b="0"/>
            <a:stretch/>
          </p:blipFill>
          <p:spPr bwMode="auto">
            <a:xfrm flipH="0" flipV="0">
              <a:off x="0" y="0"/>
              <a:ext cx="3420182" cy="3124709"/>
            </a:xfrm>
            <a:prstGeom prst="rect">
              <a:avLst/>
            </a:prstGeom>
          </p:spPr>
        </p:pic>
        <p:sp>
          <p:nvSpPr>
            <p:cNvPr id="2113190478" name=""/>
            <p:cNvSpPr/>
            <p:nvPr/>
          </p:nvSpPr>
          <p:spPr bwMode="auto">
            <a:xfrm flipH="0" flipV="0">
              <a:off x="3208227" y="1112662"/>
              <a:ext cx="211954" cy="60696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710789465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0" flipV="0">
            <a:off x="7548624" y="161808"/>
            <a:ext cx="1450516" cy="49893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6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402460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</a:t>
            </a:r>
            <a:r>
              <a:rPr lang="fr-FR" sz="2000" i="1"/>
              <a:t>pplication to the </a:t>
            </a:r>
            <a:r>
              <a:rPr lang="fr-FR" sz="2000" i="1"/>
              <a:t>ANOVA</a:t>
            </a:r>
            <a:endParaRPr lang="fr-FR" sz="2800" i="1"/>
          </a:p>
        </p:txBody>
      </p:sp>
      <p:sp>
        <p:nvSpPr>
          <p:cNvPr id="1258236121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0FF6EAD-8E3F-D490-55D8-5DFDFFC95989}" type="slidenum">
              <a:rPr lang="en"/>
              <a:t/>
            </a:fld>
            <a:endParaRPr/>
          </a:p>
        </p:txBody>
      </p:sp>
      <p:pic>
        <p:nvPicPr>
          <p:cNvPr id="1601608543" name="Picture 1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5434972" y="1712813"/>
            <a:ext cx="3396152" cy="25471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62906264" name=""/>
          <p:cNvSpPr txBox="1"/>
          <p:nvPr/>
        </p:nvSpPr>
        <p:spPr bwMode="auto">
          <a:xfrm flipH="0" flipV="0">
            <a:off x="755574" y="1232262"/>
            <a:ext cx="4383345" cy="77530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Guinea pigs are assigned to one of two treatments (vitamin C or orange juice) in one of three doses.</a:t>
            </a:r>
            <a:r>
              <a:rPr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cs typeface="Montserrat"/>
              </a:rPr>
              <a:t> The effect on tooth growth is measured.</a:t>
            </a:r>
            <a:endParaRPr sz="1300" b="0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cs typeface="Montserrat"/>
            </a:endParaRPr>
          </a:p>
        </p:txBody>
      </p:sp>
      <p:pic>
        <p:nvPicPr>
          <p:cNvPr id="296440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160703" y="2571750"/>
            <a:ext cx="1491462" cy="1509252"/>
          </a:xfrm>
          <a:prstGeom prst="rect">
            <a:avLst/>
          </a:prstGeom>
        </p:spPr>
      </p:pic>
      <p:pic>
        <p:nvPicPr>
          <p:cNvPr id="68072422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122175" y="2571750"/>
            <a:ext cx="1491462" cy="1509252"/>
          </a:xfrm>
          <a:prstGeom prst="rect">
            <a:avLst/>
          </a:prstGeom>
        </p:spPr>
      </p:pic>
      <p:pic>
        <p:nvPicPr>
          <p:cNvPr id="2033005072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8121297" y="411509"/>
            <a:ext cx="678267" cy="525657"/>
          </a:xfrm>
          <a:prstGeom prst="rect">
            <a:avLst/>
          </a:prstGeom>
          <a:noFill/>
        </p:spPr>
      </p:pic>
      <p:sp>
        <p:nvSpPr>
          <p:cNvPr id="1721012614" name=""/>
          <p:cNvSpPr txBox="1"/>
          <p:nvPr/>
        </p:nvSpPr>
        <p:spPr bwMode="auto">
          <a:xfrm flipH="0" flipV="0">
            <a:off x="2719077" y="3166558"/>
            <a:ext cx="367320" cy="3196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or</a:t>
            </a:r>
            <a:endParaRPr sz="1300" b="0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9279930" name="Title 1"/>
          <p:cNvSpPr>
            <a:spLocks noGrp="1"/>
          </p:cNvSpPr>
          <p:nvPr>
            <p:ph type="title"/>
          </p:nvPr>
        </p:nvSpPr>
        <p:spPr bwMode="auto">
          <a:xfrm>
            <a:off x="691200" y="-80048"/>
            <a:ext cx="7761600" cy="968999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i="1"/>
              <a:t>A</a:t>
            </a:r>
            <a:r>
              <a:rPr lang="fr-FR" sz="2000" i="1"/>
              <a:t>pplication to the </a:t>
            </a:r>
            <a:r>
              <a:rPr lang="fr-FR" sz="2000" i="1"/>
              <a:t>ANOVA</a:t>
            </a:r>
            <a:endParaRPr lang="fr-FR" sz="2800" i="1"/>
          </a:p>
        </p:txBody>
      </p:sp>
      <p:sp>
        <p:nvSpPr>
          <p:cNvPr id="648328450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B431E7D-1034-C6AA-A675-9A9710A8022B}" type="slidenum">
              <a:rPr lang="en"/>
              <a:t/>
            </a:fld>
            <a:endParaRPr/>
          </a:p>
        </p:txBody>
      </p:sp>
      <p:pic>
        <p:nvPicPr>
          <p:cNvPr id="104114522" name="Picture 1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5434972" y="1712813"/>
            <a:ext cx="3396152" cy="25471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402003" name=""/>
          <p:cNvSpPr txBox="1"/>
          <p:nvPr/>
        </p:nvSpPr>
        <p:spPr bwMode="auto">
          <a:xfrm flipH="0" flipV="0">
            <a:off x="755574" y="1232262"/>
            <a:ext cx="4443105" cy="11126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New challenges:</a:t>
            </a:r>
            <a:endParaRPr sz="1300" b="1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— multiple variables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multiple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parameters</a:t>
            </a:r>
            <a:endParaRPr lang="en-US" sz="1300" b="0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—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a single variable (here,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dose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) can be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encoded with </a:t>
            </a: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2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parameters</a:t>
            </a:r>
            <a:endParaRPr sz="1300" b="0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2551688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8121297" y="411509"/>
            <a:ext cx="678267" cy="525657"/>
          </a:xfrm>
          <a:prstGeom prst="rect">
            <a:avLst/>
          </a:prstGeom>
          <a:noFill/>
        </p:spPr>
      </p:pic>
      <p:sp>
        <p:nvSpPr>
          <p:cNvPr id="325034078" name=""/>
          <p:cNvSpPr txBox="1"/>
          <p:nvPr/>
        </p:nvSpPr>
        <p:spPr bwMode="auto">
          <a:xfrm flipH="0" flipV="0">
            <a:off x="755574" y="2496327"/>
            <a:ext cx="4499265" cy="84383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Solution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implemented in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BayesFactor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and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JASP</a:t>
            </a:r>
            <a:endParaRPr sz="1300" b="1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= </a:t>
            </a: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comparison</a:t>
            </a: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between nested models</a:t>
            </a:r>
            <a:b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</a:b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e.g. with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) and without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) the interaction</a:t>
            </a:r>
            <a:endParaRPr sz="1300" b="1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314877046" name=""/>
          <p:cNvSpPr txBox="1"/>
          <p:nvPr/>
        </p:nvSpPr>
        <p:spPr bwMode="auto">
          <a:xfrm flipH="0" flipV="0">
            <a:off x="2106074" y="3519447"/>
            <a:ext cx="1460121" cy="54652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𝐵𝐹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21</m:t>
                          </m:r>
                        </m:sub>
                      </m:sSub>
                      <m:r>
                        <m:rPr/>
                        <a:rPr lang="en-US" sz="1400" b="0" i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accent6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140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accent6">
                                          <a:lumMod val="1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mc:Choice>
              <mc:Fallback/>
            </mc:AlternateContent>
            <a:endParaRPr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7294038" name=""/>
          <p:cNvSpPr txBox="1"/>
          <p:nvPr/>
        </p:nvSpPr>
        <p:spPr bwMode="auto">
          <a:xfrm flipH="0" flipV="0">
            <a:off x="755573" y="4209480"/>
            <a:ext cx="4502864" cy="5612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3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/>
                        </a:rPr>
                        <m:t>𝐵𝐹</m:t>
                      </m:r>
                    </m:oMath>
                  </m:oMathPara>
                </a14:m>
              </mc:Choice>
              <mc:Fallback/>
            </mc:AlternateContent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 apply not only to models with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different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priors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, but also to models with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different </a:t>
            </a:r>
            <a:r>
              <a:rPr lang="en-US" sz="1300" b="0" i="1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structures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!</a:t>
            </a:r>
            <a:endParaRPr sz="1300" b="0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03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7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lt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051361" name="Title 1"/>
          <p:cNvSpPr>
            <a:spLocks noGrp="1"/>
          </p:cNvSpPr>
          <p:nvPr>
            <p:ph type="title"/>
          </p:nvPr>
        </p:nvSpPr>
        <p:spPr bwMode="auto">
          <a:xfrm>
            <a:off x="691200" y="-80047"/>
            <a:ext cx="7761600" cy="968998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Comparing multiple models</a:t>
            </a:r>
            <a:endParaRPr lang="fr-FR" sz="2800" i="1"/>
          </a:p>
        </p:txBody>
      </p:sp>
      <p:sp>
        <p:nvSpPr>
          <p:cNvPr id="1534272405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8661ED6-0974-9E6C-4676-E9B1BE15313A}" type="slidenum">
              <a:rPr lang="en"/>
              <a:t/>
            </a:fld>
            <a:endParaRPr/>
          </a:p>
        </p:txBody>
      </p:sp>
      <p:sp>
        <p:nvSpPr>
          <p:cNvPr id="376094856" name="Google Shape;120;p18"/>
          <p:cNvSpPr txBox="1"/>
          <p:nvPr/>
        </p:nvSpPr>
        <p:spPr bwMode="auto">
          <a:xfrm flipH="0" flipV="0">
            <a:off x="714837" y="1180302"/>
            <a:ext cx="7669926" cy="1209574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29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Transitivity</a:t>
            </a:r>
            <a:endParaRPr sz="1300" b="1" i="0" u="none" strike="noStrike" cap="none" spc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Imagine we have k models to compare: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300" b="0">
                <a:solidFill>
                  <a:schemeClr val="accent3"/>
                </a:solidFill>
              </a:rPr>
              <a:t>, ...,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3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sz="1300" b="0">
                <a:solidFill>
                  <a:schemeClr val="accent3"/>
                </a:solidFill>
              </a:rPr>
              <a:t>To compare them, we don’t need to calculate all pairwise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𝐵𝐹</m:t>
                      </m:r>
                    </m:oMath>
                  </m:oMathPara>
                </a14:m>
              </mc:Choice>
              <mc:Fallback/>
            </mc:AlternateContent>
            <a:r>
              <a:rPr sz="1300" b="0">
                <a:solidFill>
                  <a:schemeClr val="accent3"/>
                </a:solidFill>
              </a:rPr>
              <a:t>.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Thanks to the </a:t>
            </a:r>
            <a:r>
              <a:rPr lang="en-US" sz="13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transitivity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of Bayes Factors, we only need</a:t>
            </a:r>
            <a:r>
              <a:rPr sz="1300" b="0">
                <a:solidFill>
                  <a:schemeClr val="accent3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𝐵𝐹</m:t>
                      </m:r>
                    </m:oMath>
                  </m:oMathPara>
                </a14:m>
              </mc:Choice>
              <mc:Fallback/>
            </mc:AlternateContent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,</a:t>
            </a:r>
            <a:r>
              <a:rPr sz="1300" b="1">
                <a:solidFill>
                  <a:schemeClr val="accent1"/>
                </a:solidFill>
              </a:rPr>
              <a:t>transitivity</a:t>
            </a:r>
            <a:endParaRPr sz="1300" b="0">
              <a:solidFill>
                <a:schemeClr val="accent3"/>
              </a:solidFill>
            </a:endParaRPr>
          </a:p>
        </p:txBody>
      </p:sp>
      <p:sp>
        <p:nvSpPr>
          <p:cNvPr id="1465149800" name="Rectangle 6"/>
          <p:cNvSpPr/>
          <p:nvPr/>
        </p:nvSpPr>
        <p:spPr bwMode="auto">
          <a:xfrm flipH="0" flipV="0">
            <a:off x="816216" y="2389876"/>
            <a:ext cx="7800941" cy="54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4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BF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32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m:rPr>
                          <m:sty m:val="i"/>
                        </m:rPr>
                        <a:rPr lang="en-US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i"/>
                        </m:rPr>
                        <a:rPr lang="en-US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BF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BF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1287517412" name="Rectangle 6"/>
          <p:cNvSpPr/>
          <p:nvPr/>
        </p:nvSpPr>
        <p:spPr bwMode="auto">
          <a:xfrm flipH="0" flipV="0">
            <a:off x="776423" y="4071151"/>
            <a:ext cx="2518617" cy="62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𝑝</m:t>
                      </m:r>
                      <m:d>
                        <m:dPr>
                          <m:begChr m:val="("/>
                          <m:endChr m:val=")"/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e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𝑦</m:t>
                          </m:r>
                        </m:e>
                      </m:d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BF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i1</m:t>
                              </m:r>
                            </m:sub>
                          </m:sSub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.</m:t>
                          </m:r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/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grow m:val="off"/>
                              <m:limLoc m:val="undOvr"/>
                              <m:ctrlPr>
                                <a:rPr lang="en-US" sz="1400" b="0" i="1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i"/>
                                </m:rPr>
                                <a:rPr lang="en-US" sz="1400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  <m:r>
                                <m:rPr>
                                  <m:sty m:val="i"/>
                                </m:rPr>
                                <a:rPr lang="en-US" sz="1400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i"/>
                                </m:rPr>
                                <a:rPr lang="en-US" sz="1400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BF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j</m:t>
                                  </m:r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i"/>
                                </m:rPr>
                                <a:rPr lang="en-US" sz="14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×</m:t>
                              </m:r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𝑝(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m:rPr/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1170184468" name="Google Shape;120;p18"/>
          <p:cNvSpPr txBox="1"/>
          <p:nvPr/>
        </p:nvSpPr>
        <p:spPr bwMode="auto">
          <a:xfrm flipH="0" flipV="0">
            <a:off x="714837" y="3351049"/>
            <a:ext cx="7669926" cy="709500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Bef>
                <a:spcPts val="0"/>
              </a:spcBef>
              <a:spcAft>
                <a:spcPts val="429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</a:rPr>
              <a:t>Posterior model probability</a:t>
            </a:r>
            <a:endParaRPr sz="1300" b="0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sz="1300" b="0">
                <a:solidFill>
                  <a:schemeClr val="accent3"/>
                </a:solidFill>
              </a:rPr>
              <a:t>Using the definition of Bayes factors and the Bayes law, we can show that:</a:t>
            </a:r>
            <a:endParaRPr sz="1300" b="0">
              <a:solidFill>
                <a:schemeClr val="accent3"/>
              </a:solidFill>
            </a:endParaRPr>
          </a:p>
        </p:txBody>
      </p:sp>
      <p:sp>
        <p:nvSpPr>
          <p:cNvPr id="764191065" name="Google Shape;120;p18"/>
          <p:cNvSpPr txBox="1"/>
          <p:nvPr/>
        </p:nvSpPr>
        <p:spPr bwMode="auto">
          <a:xfrm flipH="0" flipV="0">
            <a:off x="3355995" y="4087284"/>
            <a:ext cx="3414951" cy="507679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sz="1100" b="0">
                <a:solidFill>
                  <a:schemeClr val="accent3"/>
                </a:solidFill>
              </a:rPr>
              <a:t>which can be simplified, </a:t>
            </a:r>
            <a:r>
              <a:rPr sz="1100" b="1">
                <a:solidFill>
                  <a:schemeClr val="accent3"/>
                </a:solidFill>
              </a:rPr>
              <a:t>when the prior distribution is </a:t>
            </a:r>
            <a:r>
              <a:rPr sz="1100" b="1">
                <a:solidFill>
                  <a:schemeClr val="accent3"/>
                </a:solidFill>
              </a:rPr>
              <a:t>uniform</a:t>
            </a:r>
            <a:r>
              <a:rPr sz="1100" b="1">
                <a:solidFill>
                  <a:schemeClr val="accent3"/>
                </a:solidFill>
              </a:rPr>
              <a:t> </a:t>
            </a:r>
            <a:r>
              <a:rPr sz="1100" b="0">
                <a:solidFill>
                  <a:schemeClr val="accent3"/>
                </a:solidFill>
              </a:rPr>
              <a:t>over the model space:</a:t>
            </a:r>
            <a:endParaRPr sz="1100" b="0">
              <a:solidFill>
                <a:schemeClr val="accent3"/>
              </a:solidFill>
            </a:endParaRPr>
          </a:p>
        </p:txBody>
      </p:sp>
      <p:sp>
        <p:nvSpPr>
          <p:cNvPr id="1143934949" name="Rectangle 6"/>
          <p:cNvSpPr/>
          <p:nvPr/>
        </p:nvSpPr>
        <p:spPr bwMode="auto">
          <a:xfrm flipH="0" flipV="0">
            <a:off x="6698050" y="4071151"/>
            <a:ext cx="1930990" cy="608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𝑝</m:t>
                      </m:r>
                      <m:d>
                        <m:dPr>
                          <m:begChr m:val="("/>
                          <m:endChr m:val=")"/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e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𝑦</m:t>
                          </m:r>
                        </m:e>
                      </m:d>
                      <m:r>
                        <m:rPr>
                          <m:sty m:val="i"/>
                        </m:rPr>
                        <a:rPr lang="en-US" sz="1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4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BF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4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grow m:val="off"/>
                              <m:limLoc m:val="undOvr"/>
                              <m:ctrlPr>
                                <a:rPr lang="en-US" sz="1400" b="0" i="1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i"/>
                                </m:rPr>
                                <a:rPr lang="en-US" sz="1400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  <m:r>
                                <m:rPr>
                                  <m:sty m:val="i"/>
                                </m:rPr>
                                <a:rPr lang="en-US" sz="1400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i"/>
                                </m:rPr>
                                <a:rPr lang="en-US" sz="1400" u="none" strike="noStrike" cap="none" spc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4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BF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j</m:t>
                                  </m:r>
                                  <m:r>
                                    <m:rPr>
                                      <m:sty m:val="i"/>
                                    </m:rPr>
                                    <a:rPr lang="en-US" sz="14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9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18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5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9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3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lt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7095181" name="Title 1"/>
          <p:cNvSpPr>
            <a:spLocks noGrp="1"/>
          </p:cNvSpPr>
          <p:nvPr>
            <p:ph type="title"/>
          </p:nvPr>
        </p:nvSpPr>
        <p:spPr bwMode="auto">
          <a:xfrm>
            <a:off x="691200" y="-80047"/>
            <a:ext cx="7761600" cy="968998"/>
          </a:xfrm>
        </p:spPr>
        <p:txBody>
          <a:bodyPr/>
          <a:lstStyle/>
          <a:p>
            <a:pPr>
              <a:defRPr/>
            </a:pPr>
            <a:r>
              <a:rPr lang="fr-FR" sz="2800"/>
              <a:t>Bayes Factor</a:t>
            </a:r>
            <a:br>
              <a:rPr lang="fr-FR" sz="2800"/>
            </a:br>
            <a:r>
              <a:rPr lang="fr-FR" sz="20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</a:t>
            </a:r>
            <a:r>
              <a:rPr lang="fr-FR" sz="20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pplication to multiple regression</a:t>
            </a:r>
            <a:endParaRPr lang="fr-FR" sz="2800" i="1"/>
          </a:p>
        </p:txBody>
      </p:sp>
      <p:sp>
        <p:nvSpPr>
          <p:cNvPr id="1897366627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E098D49-DC75-416B-9983-840A2836ABE6}" type="slidenum">
              <a:rPr lang="en"/>
              <a:t/>
            </a:fld>
            <a:endParaRPr/>
          </a:p>
        </p:txBody>
      </p:sp>
      <p:sp>
        <p:nvSpPr>
          <p:cNvPr id="1553804768" name="Google Shape;120;p18"/>
          <p:cNvSpPr txBox="1"/>
          <p:nvPr/>
        </p:nvSpPr>
        <p:spPr bwMode="auto">
          <a:xfrm flipH="0" flipV="0">
            <a:off x="701099" y="1019812"/>
            <a:ext cx="7751700" cy="1052169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Suppose we study a phenomenon for which we have several candidate predictors.</a:t>
            </a:r>
            <a:br>
              <a:rPr sz="1300" b="0">
                <a:solidFill>
                  <a:schemeClr val="accent3"/>
                </a:solidFill>
              </a:rPr>
            </a:br>
            <a:r>
              <a:rPr sz="1300" b="0">
                <a:solidFill>
                  <a:schemeClr val="accent3"/>
                </a:solidFill>
              </a:rPr>
              <a:t>For example, the concentration of a pollutant in the air might depend on temperature, humidity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and/or</a:t>
            </a:r>
            <a:r>
              <a:rPr sz="1300" b="0">
                <a:solidFill>
                  <a:schemeClr val="accent3"/>
                </a:solidFill>
              </a:rPr>
              <a:t> wind:</a:t>
            </a:r>
            <a:endParaRPr sz="1300" b="0">
              <a:solidFill>
                <a:schemeClr val="accent3"/>
              </a:solidFill>
            </a:endParaRPr>
          </a:p>
          <a:p>
            <a:pPr algn="ctr">
              <a:lnSpc>
                <a:spcPct val="114999"/>
              </a:lnSpc>
              <a:spcAft>
                <a:spcPts val="0"/>
              </a:spcAft>
              <a:defRPr/>
            </a:pPr>
            <a:r>
              <a:rPr sz="1300" b="0">
                <a:solidFill>
                  <a:schemeClr val="accent6">
                    <a:lumMod val="10000"/>
                  </a:schemeClr>
                </a:solidFill>
                <a:latin typeface="Consolas"/>
                <a:ea typeface="Consolas"/>
                <a:cs typeface="Consolas"/>
              </a:rPr>
              <a:t>conc ~ temp, humid, wind</a:t>
            </a:r>
            <a:endParaRPr sz="1300" b="0">
              <a:solidFill>
                <a:schemeClr val="accent6">
                  <a:lumMod val="1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03407468" name="Google Shape;120;p18"/>
          <p:cNvSpPr txBox="1"/>
          <p:nvPr/>
        </p:nvSpPr>
        <p:spPr bwMode="auto">
          <a:xfrm flipH="0" flipV="0">
            <a:off x="701099" y="2106000"/>
            <a:ext cx="7751700" cy="612321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14999"/>
              </a:lnSpc>
              <a:spcAft>
                <a:spcPts val="430"/>
              </a:spcAft>
              <a:defRPr/>
            </a:pPr>
            <a:endParaRPr sz="1300" b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55875642" name="Google Shape;120;p18"/>
          <p:cNvSpPr txBox="1"/>
          <p:nvPr/>
        </p:nvSpPr>
        <p:spPr bwMode="auto">
          <a:xfrm flipH="0" flipV="0">
            <a:off x="701099" y="2684303"/>
            <a:ext cx="7751700" cy="612321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Instead, we can try all possible models, with any combination of the 3 predictors.</a:t>
            </a:r>
            <a:b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</a:b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Each can be included or not, so there are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300" b="0" i="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3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=8</m:t>
                      </m:r>
                    </m:oMath>
                  </m:oMathPara>
                </a14:m>
              </mc:Choice>
              <mc:Fallback/>
            </mc:AlternateContent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possible models:</a:t>
            </a:r>
            <a:endParaRPr sz="1300" b="0">
              <a:solidFill>
                <a:schemeClr val="accent3"/>
              </a:solidFill>
            </a:endParaRPr>
          </a:p>
        </p:txBody>
      </p:sp>
      <p:graphicFrame>
        <p:nvGraphicFramePr>
          <p:cNvPr id="713508930" name="Table 1458090500"/>
          <p:cNvGraphicFramePr>
            <a:graphicFrameLocks xmlns:a="http://schemas.openxmlformats.org/drawingml/2006/main"/>
          </p:cNvGraphicFramePr>
          <p:nvPr/>
        </p:nvGraphicFramePr>
        <p:xfrm>
          <a:off x="1918012" y="3376476"/>
          <a:ext cx="5288360" cy="954831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{E96924A6-6E5D-4066-8AAF-4ED428B7A514}</a:tableStyleId>
              </a:tblPr>
              <a:tblGrid>
                <a:gridCol w="471924"/>
                <a:gridCol w="338074"/>
                <a:gridCol w="720000"/>
                <a:gridCol w="360000"/>
                <a:gridCol w="1170000"/>
                <a:gridCol w="360000"/>
                <a:gridCol w="1530000"/>
                <a:gridCol w="328835"/>
              </a:tblGrid>
              <a:tr h="210312"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latin typeface="Montserrat"/>
                          <a:ea typeface="Montserrat"/>
                          <a:cs typeface="Montserrat"/>
                        </a:rPr>
                        <a:t>null</a:t>
                      </a:r>
                      <a:endParaRPr sz="1200" b="1"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latin typeface="Montserrat"/>
                          <a:ea typeface="Montserrat"/>
                          <a:cs typeface="Montserrat"/>
                        </a:rPr>
                        <a:t>1 predictor</a:t>
                      </a:r>
                      <a:endParaRPr sz="1200" b="1">
                        <a:latin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latin typeface="Montserrat"/>
                          <a:ea typeface="Montserrat"/>
                          <a:cs typeface="Montserrat"/>
                        </a:rPr>
                        <a:t>2 predictors</a:t>
                      </a:r>
                      <a:endParaRPr sz="1200" b="1">
                        <a:latin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3 predictors</a:t>
                      </a:r>
                      <a:endParaRPr sz="1200" b="1">
                        <a:latin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44998"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temp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temp, humid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 b="0" i="0" u="none" strike="noStrike" cap="none" spc="0">
                        <a:solidFill>
                          <a:schemeClr val="accent6">
                            <a:lumMod val="10000"/>
                          </a:schemeClr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temp, humid, wind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</a:tr>
              <a:tr h="244998">
                <a:tc gridSpan="2">
                  <a:txBody>
                    <a:bodyPr/>
                    <a:p>
                      <a:pPr>
                        <a:defRPr/>
                      </a:pP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6349" algn="ctr">
                      <a:solidFill>
                        <a:srgbClr val="000000"/>
                      </a:solidFill>
                    </a:lnL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humid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temp, 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wind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 b="0" i="0" u="none" strike="noStrike" cap="none" spc="0">
                        <a:solidFill>
                          <a:schemeClr val="accent6">
                            <a:lumMod val="10000"/>
                          </a:schemeClr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 gridSpan="2">
                  <a:txBody>
                    <a:bodyPr/>
                    <a:p>
                      <a:pPr>
                        <a:defRPr/>
                      </a:pPr>
                      <a:endParaRPr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6349" algn="ctr">
                      <a:solidFill>
                        <a:srgbClr val="000000"/>
                      </a:solidFill>
                    </a:lnR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44998">
                <a:tc gridSpan="2">
                  <a:txBody>
                    <a:bodyPr/>
                    <a:p>
                      <a:pPr>
                        <a:defRPr/>
                      </a:pP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6349" algn="ctr">
                      <a:solidFill>
                        <a:srgbClr val="000000"/>
                      </a:solidFill>
                    </a:lnL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wind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humid, wind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 gridSpan="2">
                  <a:txBody>
                    <a:bodyPr/>
                    <a:p>
                      <a:pPr>
                        <a:defRPr/>
                      </a:pPr>
                      <a:endParaRPr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1145807561" name="Google Shape;120;p18"/>
          <p:cNvSpPr txBox="1"/>
          <p:nvPr/>
        </p:nvSpPr>
        <p:spPr bwMode="auto">
          <a:xfrm flipH="0" flipV="0">
            <a:off x="701099" y="4724414"/>
            <a:ext cx="7751700" cy="306160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0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see also JASP </a:t>
            </a:r>
            <a:r>
              <a:rPr lang="en-US" sz="1000" b="0" i="0" u="sng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  <a:hlinkClick r:id="rId3" tooltip="How to do Bayesian Linear Regression in JASP – A Case Study on Teaching Statistics"/>
              </a:rPr>
              <a:t>blog post</a:t>
            </a:r>
            <a:endParaRPr sz="10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40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87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lt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117103" name="Title 1"/>
          <p:cNvSpPr>
            <a:spLocks noGrp="1"/>
          </p:cNvSpPr>
          <p:nvPr>
            <p:ph type="title"/>
          </p:nvPr>
        </p:nvSpPr>
        <p:spPr bwMode="auto">
          <a:xfrm>
            <a:off x="691200" y="-80047"/>
            <a:ext cx="7761600" cy="968998"/>
          </a:xfrm>
        </p:spPr>
        <p:txBody>
          <a:bodyPr/>
          <a:lstStyle/>
          <a:p>
            <a:pPr>
              <a:defRPr/>
            </a:pPr>
            <a:r>
              <a:rPr lang="fr-FR" sz="2800"/>
              <a:t>Bayesian Model Averaging (BMA)</a:t>
            </a:r>
            <a:br>
              <a:rPr lang="fr-FR" sz="2800"/>
            </a:br>
            <a:r>
              <a:rPr lang="fr-FR" sz="20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</a:t>
            </a:r>
            <a:r>
              <a:rPr lang="fr-FR" sz="20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pplication to multiple regression</a:t>
            </a:r>
            <a:endParaRPr lang="fr-FR" sz="2800" i="1"/>
          </a:p>
        </p:txBody>
      </p:sp>
      <p:sp>
        <p:nvSpPr>
          <p:cNvPr id="578043767" name="Google Shape;88;p14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E585E14-CC7C-741D-1067-184A00F53E1B}" type="slidenum">
              <a:rPr lang="en"/>
              <a:t/>
            </a:fld>
            <a:endParaRPr/>
          </a:p>
        </p:txBody>
      </p:sp>
      <p:sp>
        <p:nvSpPr>
          <p:cNvPr id="343236980" name="Google Shape;120;p18"/>
          <p:cNvSpPr txBox="1"/>
          <p:nvPr/>
        </p:nvSpPr>
        <p:spPr bwMode="auto">
          <a:xfrm flipH="0" flipV="0">
            <a:off x="701099" y="2651451"/>
            <a:ext cx="7751700" cy="1154222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The </a:t>
            </a:r>
            <a:r>
              <a:rPr lang="en-US" sz="1300" b="1">
                <a:solidFill>
                  <a:schemeClr val="accent3"/>
                </a:solidFill>
              </a:rPr>
              <a:t>estimation </a:t>
            </a:r>
            <a:r>
              <a:rPr lang="en-US" sz="1300" b="0">
                <a:solidFill>
                  <a:schemeClr val="accent3"/>
                </a:solidFill>
              </a:rPr>
              <a:t>of the effect of a specific predictor (e.g. temperature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Consolas"/>
                <a:ea typeface="Consolas"/>
                <a:cs typeface="Consolas"/>
              </a:rPr>
              <a:t>temp</a:t>
            </a:r>
            <a:r>
              <a:rPr lang="en-US" sz="1300" b="0">
                <a:solidFill>
                  <a:schemeClr val="accent3"/>
                </a:solidFill>
              </a:rPr>
              <a:t>) depends on the model considered. Instead</a:t>
            </a:r>
            <a:r>
              <a:rPr sz="1300" b="0">
                <a:solidFill>
                  <a:schemeClr val="accent3"/>
                </a:solidFill>
              </a:rPr>
              <a:t> of relying on a single model, we average on all </a:t>
            </a:r>
            <a:r>
              <a:rPr sz="1300" b="0">
                <a:solidFill>
                  <a:schemeClr val="accent3"/>
                </a:solidFill>
              </a:rPr>
              <a:t>models that include</a:t>
            </a:r>
            <a:r>
              <a:rPr sz="1300" b="0">
                <a:solidFill>
                  <a:schemeClr val="accent3"/>
                </a:solidFill>
              </a:rPr>
              <a:t>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Consolas"/>
                <a:ea typeface="Consolas"/>
                <a:cs typeface="Consolas"/>
              </a:rPr>
              <a:t>temp</a:t>
            </a:r>
            <a:r>
              <a:rPr sz="1300" b="0">
                <a:solidFill>
                  <a:schemeClr val="accent3"/>
                </a:solidFill>
              </a:rPr>
              <a:t> as a predictor, weighted by their respective posterior model probabilities to obtain </a:t>
            </a:r>
            <a:r>
              <a:rPr sz="1300" b="0">
                <a:solidFill>
                  <a:schemeClr val="accent3"/>
                </a:solidFill>
              </a:rPr>
              <a:t>a </a:t>
            </a:r>
            <a:r>
              <a:rPr sz="1300" b="1">
                <a:solidFill>
                  <a:schemeClr val="accent3"/>
                </a:solidFill>
              </a:rPr>
              <a:t>weighted posterior distribution</a:t>
            </a:r>
            <a:r>
              <a:rPr sz="1300" b="0">
                <a:solidFill>
                  <a:schemeClr val="accent3"/>
                </a:solidFill>
              </a:rPr>
              <a:t> of the regression coefficient for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Consolas"/>
                <a:ea typeface="Consolas"/>
                <a:cs typeface="Consolas"/>
              </a:rPr>
              <a:t>temp</a:t>
            </a:r>
            <a:r>
              <a:rPr sz="1300" b="0">
                <a:solidFill>
                  <a:schemeClr val="accent3"/>
                </a:solidFill>
              </a:rPr>
              <a:t>.</a:t>
            </a:r>
            <a:endParaRPr sz="1300" b="0">
              <a:solidFill>
                <a:schemeClr val="accent3"/>
              </a:solidFill>
            </a:endParaRPr>
          </a:p>
        </p:txBody>
      </p:sp>
      <p:graphicFrame>
        <p:nvGraphicFramePr>
          <p:cNvPr id="641503399" name="Table 1458090500"/>
          <p:cNvGraphicFramePr>
            <a:graphicFrameLocks xmlns:a="http://schemas.openxmlformats.org/drawingml/2006/main"/>
          </p:cNvGraphicFramePr>
          <p:nvPr/>
        </p:nvGraphicFramePr>
        <p:xfrm>
          <a:off x="577709" y="3871918"/>
          <a:ext cx="5288361" cy="954831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{E96924A6-6E5D-4066-8AAF-4ED428B7A514}</a:tableStyleId>
              </a:tblPr>
              <a:tblGrid>
                <a:gridCol w="471924"/>
                <a:gridCol w="338074"/>
                <a:gridCol w="720000"/>
                <a:gridCol w="360000"/>
                <a:gridCol w="1170000"/>
                <a:gridCol w="360000"/>
                <a:gridCol w="1530000"/>
                <a:gridCol w="328836"/>
              </a:tblGrid>
              <a:tr h="210312"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latin typeface="Montserrat"/>
                          <a:ea typeface="Montserrat"/>
                          <a:cs typeface="Montserrat"/>
                        </a:rPr>
                        <a:t>null</a:t>
                      </a:r>
                      <a:endParaRPr sz="1200" b="1"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latin typeface="Montserrat"/>
                          <a:ea typeface="Montserrat"/>
                          <a:cs typeface="Montserrat"/>
                        </a:rPr>
                        <a:t>1 predictor</a:t>
                      </a:r>
                      <a:endParaRPr sz="1200" b="1">
                        <a:latin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latin typeface="Montserrat"/>
                          <a:ea typeface="Montserrat"/>
                          <a:cs typeface="Montserrat"/>
                        </a:rPr>
                        <a:t>2 predictors</a:t>
                      </a:r>
                      <a:endParaRPr sz="1200" b="1">
                        <a:latin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3 predictors</a:t>
                      </a:r>
                      <a:endParaRPr sz="1200" b="1">
                        <a:latin typeface="Montserrat"/>
                        <a:cs typeface="Montserrat"/>
                      </a:endParaRPr>
                    </a:p>
                  </a:txBody>
                  <a:tcPr marL="91440" marR="91440" marT="0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44998"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right"/>
                              </m:oMathParaPr>
                              <m:oMath>
                                <m:sSub>
                                  <m:sSubPr>
                                    <m:ctrlPr>
                                      <a:rPr lang="en-US" sz="1000" i="1" u="none" strike="noStrike" cap="none" spc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1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temp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1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temp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, humid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 sz="1000" b="0" i="0" u="none" strike="noStrike" cap="none" spc="0">
                        <a:solidFill>
                          <a:schemeClr val="accent6">
                            <a:lumMod val="10000"/>
                          </a:schemeClr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1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temp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, humid, wind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</a:tr>
              <a:tr h="244998">
                <a:tc gridSpan="2">
                  <a:txBody>
                    <a:bodyPr/>
                    <a:p>
                      <a:pPr>
                        <a:defRPr/>
                      </a:pPr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6349" algn="ctr">
                      <a:solidFill>
                        <a:srgbClr val="000000"/>
                      </a:solidFill>
                    </a:lnL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humid</a:t>
                      </a:r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1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temp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, </a:t>
                      </a:r>
                      <a:r>
                        <a:rPr lang="en-US" sz="1000" b="0" i="0" u="none" strike="noStrike" cap="none" spc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wind</a:t>
                      </a:r>
                      <a:endParaRPr sz="100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accent6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 sz="1000" b="0" i="0" u="none" strike="noStrike" cap="none" spc="0">
                        <a:solidFill>
                          <a:schemeClr val="accent6">
                            <a:lumMod val="10000"/>
                          </a:schemeClr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 gridSpan="2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 marT="0" marB="0" anchor="ctr">
                    <a:lnR w="6349" algn="ctr">
                      <a:solidFill>
                        <a:srgbClr val="000000"/>
                      </a:solidFill>
                    </a:lnR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44998">
                <a:tc gridSpan="2">
                  <a:txBody>
                    <a:bodyPr/>
                    <a:p>
                      <a:pPr>
                        <a:defRPr/>
                      </a:pPr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6349" algn="ctr">
                      <a:solidFill>
                        <a:srgbClr val="000000"/>
                      </a:solidFill>
                    </a:lnL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</a:t>
                      </a: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wind</a:t>
                      </a:r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99000"/>
                        </a:lnSpc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</a:rPr>
                        <a:t>~ humid, wind</a:t>
                      </a:r>
                      <a:endParaRPr sz="10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marT="0" marB="0" anchor="ctr">
                    <a:lnR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US" sz="1000" b="0" i="1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i"/>
                                      </m:rPr>
                                      <a:rPr lang="en-US" sz="1000" u="none" strike="noStrike" cap="none" spc="0">
                                        <a:solidFill>
                                          <a:schemeClr val="tx1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marL="91440" marR="91440" marT="0" marB="0" anchor="ctr">
                    <a:lnL w="12699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</a:lnL>
                  </a:tcPr>
                </a:tc>
                <a:tc gridSpan="2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 marT="0" marB="0" anchor="ctr"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1699247716" name="Google Shape;120;p18"/>
          <p:cNvSpPr txBox="1"/>
          <p:nvPr/>
        </p:nvSpPr>
        <p:spPr bwMode="auto">
          <a:xfrm flipH="0" flipV="0">
            <a:off x="6000156" y="3905936"/>
            <a:ext cx="2730218" cy="839848"/>
          </a:xfrm>
          <a:prstGeom prst="rect">
            <a:avLst/>
          </a:prstGeom>
          <a:noFill/>
          <a:ln w="19049">
            <a:solidFill>
              <a:schemeClr val="accent1">
                <a:lumMod val="74901"/>
              </a:schemeClr>
            </a:solidFill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b="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temp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|y)=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b="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temp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 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 p(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|y)+</m:t>
                      </m:r>
                    </m:oMath>
                  </m:oMathPara>
                </a14:m>
              </mc:Choice>
              <mc:Fallback/>
            </mc:AlternateContent>
            <a:br>
              <a:rPr lang="en-US" sz="1200" u="none" strike="noStrike" cap="none" spc="0">
                <a:solidFill>
                  <a:schemeClr val="accent3"/>
                </a:solidFill>
                <a:latin typeface="Cambria Math"/>
                <a:ea typeface="Cambria Math"/>
                <a:cs typeface="Cambria Math"/>
              </a:rPr>
            </a:br>
            <a:r>
              <a:rPr lang="en-US" sz="1200" u="none" strike="noStrike" cap="none" spc="0">
                <a:solidFill>
                  <a:schemeClr val="accent3"/>
                </a:solidFill>
                <a:latin typeface="Cambria Math"/>
                <a:ea typeface="Cambria Math"/>
                <a:cs typeface="Cambria Math"/>
              </a:rPr>
              <a:t>                  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...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sz="1200" b="0" i="1">
              <a:solidFill>
                <a:schemeClr val="accent3"/>
              </a:solidFill>
            </a:endParaRPr>
          </a:p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sz="1200" b="0" i="1">
                <a:solidFill>
                  <a:schemeClr val="accent3"/>
                </a:solidFill>
              </a:rPr>
              <a:t>                 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b="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temp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|y,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7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 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 p(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7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</m:t>
                      </m:r>
                    </m:oMath>
                  </m:oMathPara>
                </a14:m>
              </mc:Choice>
              <mc:Fallback/>
            </mc:AlternateContent>
            <a:endParaRPr sz="1200" u="none" strike="noStrike" cap="none" spc="0">
              <a:solidFill>
                <a:schemeClr val="accent3"/>
              </a:solidFill>
              <a:latin typeface="Cambria Math"/>
              <a:ea typeface="Cambria Math"/>
              <a:cs typeface="Cambria Math"/>
            </a:endParaRPr>
          </a:p>
        </p:txBody>
      </p:sp>
      <p:sp>
        <p:nvSpPr>
          <p:cNvPr id="225580784" name="Google Shape;120;p18"/>
          <p:cNvSpPr txBox="1"/>
          <p:nvPr/>
        </p:nvSpPr>
        <p:spPr bwMode="auto">
          <a:xfrm flipH="0" flipV="0">
            <a:off x="701098" y="1071299"/>
            <a:ext cx="7751700" cy="577110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Now we can calculate the posterior probability of including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Consolas"/>
                <a:ea typeface="Consolas"/>
                <a:cs typeface="Consolas"/>
              </a:rPr>
              <a:t>temp</a:t>
            </a:r>
            <a:r>
              <a:rPr lang="en-US" sz="1300" b="0">
                <a:solidFill>
                  <a:schemeClr val="accent3"/>
                </a:solidFill>
              </a:rPr>
              <a:t> </a:t>
            </a:r>
            <a:r>
              <a:rPr sz="1300" b="0">
                <a:solidFill>
                  <a:schemeClr val="accent3"/>
                </a:solidFill>
              </a:rPr>
              <a:t>as a predictor</a:t>
            </a:r>
            <a:r>
              <a:rPr sz="1300" b="0">
                <a:solidFill>
                  <a:schemeClr val="accent3"/>
                </a:solidFill>
              </a:rPr>
              <a:t> by summing up the posterior probabilities of the models where it shows up:</a:t>
            </a:r>
            <a:endParaRPr sz="1300" b="0">
              <a:solidFill>
                <a:schemeClr val="accent3"/>
              </a:solidFill>
            </a:endParaRPr>
          </a:p>
        </p:txBody>
      </p:sp>
      <p:sp>
        <p:nvSpPr>
          <p:cNvPr id="1385948583" name=""/>
          <p:cNvSpPr txBox="1"/>
          <p:nvPr/>
        </p:nvSpPr>
        <p:spPr bwMode="auto">
          <a:xfrm flipH="0" flipV="0">
            <a:off x="2772519" y="1648410"/>
            <a:ext cx="3960210" cy="3257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lnSpc>
                <a:spcPct val="114999"/>
              </a:lnSpc>
              <a:spcAft>
                <a:spcPts val="43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b="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incl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temp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|y)=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p(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|y)+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|y)+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|y)+</m:t>
                      </m:r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p(</m:t>
                      </m:r>
                      <m:sSub>
                        <m:sSubPr>
                          <m:ctrlPr>
                            <a:rPr lang="en-US" sz="12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2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7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2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|y)</m:t>
                      </m:r>
                    </m:oMath>
                  </m:oMathPara>
                </a14:m>
              </mc:Choice>
              <mc:Fallback/>
            </mc:AlternateContent>
            <a:endParaRPr lang="en-US" sz="1200" b="0" i="1">
              <a:solidFill>
                <a:schemeClr val="accent3"/>
              </a:solidFill>
            </a:endParaRPr>
          </a:p>
        </p:txBody>
      </p:sp>
      <p:sp>
        <p:nvSpPr>
          <p:cNvPr id="210206924" name="Google Shape;120;p18"/>
          <p:cNvSpPr txBox="1"/>
          <p:nvPr/>
        </p:nvSpPr>
        <p:spPr bwMode="auto">
          <a:xfrm flipH="0" flipV="0">
            <a:off x="701098" y="1936965"/>
            <a:ext cx="7751700" cy="577110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lnSpc>
                <a:spcPct val="114999"/>
              </a:lnSpc>
              <a:spcAft>
                <a:spcPts val="430"/>
              </a:spcAft>
              <a:defRPr/>
            </a:pPr>
            <a:r>
              <a:rPr lang="en-US" sz="1300" b="0">
                <a:solidFill>
                  <a:schemeClr val="accent3"/>
                </a:solidFill>
              </a:rPr>
              <a:t>We can run a similar calculation for the </a:t>
            </a:r>
            <a:r>
              <a:rPr lang="en-US" sz="1300" b="0" i="1">
                <a:solidFill>
                  <a:schemeClr val="accent3"/>
                </a:solidFill>
              </a:rPr>
              <a:t>prior</a:t>
            </a:r>
            <a:r>
              <a:rPr lang="en-US" sz="1300" b="0">
                <a:solidFill>
                  <a:schemeClr val="accent3"/>
                </a:solidFill>
              </a:rPr>
              <a:t> probability of including </a:t>
            </a:r>
            <a:r>
              <a:rPr lang="en-US" sz="1300" b="0" i="0" u="none" strike="noStrike" cap="none" spc="0">
                <a:solidFill>
                  <a:schemeClr val="accent6">
                    <a:lumMod val="10000"/>
                  </a:schemeClr>
                </a:solidFill>
                <a:latin typeface="Consolas"/>
                <a:ea typeface="Consolas"/>
                <a:cs typeface="Consolas"/>
              </a:rPr>
              <a:t>temp</a:t>
            </a:r>
            <a:r>
              <a:rPr lang="en-US" sz="1300" b="0">
                <a:solidFill>
                  <a:schemeClr val="accent3"/>
                </a:solidFill>
              </a:rPr>
              <a:t> </a:t>
            </a:r>
            <a:r>
              <a:rPr sz="1300" b="0">
                <a:solidFill>
                  <a:schemeClr val="accent3"/>
                </a:solidFill>
              </a:rPr>
              <a:t>as a predictor and derive a </a:t>
            </a:r>
            <a:r>
              <a:rPr sz="1300" b="1">
                <a:solidFill>
                  <a:schemeClr val="accent3"/>
                </a:solidFill>
              </a:rPr>
              <a:t>Bayes factor of inclusion</a:t>
            </a:r>
            <a:r>
              <a:rPr sz="1300" b="0">
                <a:solidFill>
                  <a:schemeClr val="accent3"/>
                </a:solidFill>
              </a:rPr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BF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incl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300" u="none" strike="noStrike" cap="none" spc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300" b="0" i="1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p(</m:t>
                          </m:r>
                          <m:sSub>
                            <m:sSubPr>
                              <m:ctrlPr>
                                <a:rPr lang="en-US" sz="1300" b="0" i="1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300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incl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300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temp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|y) </m:t>
                          </m:r>
                        </m:num>
                        <m:den>
                          <m:r>
                            <m:rPr/>
                            <a:rPr sz="13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i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p(</m:t>
                          </m:r>
                          <m:sSub>
                            <m:sSubPr>
                              <m:ctrlPr>
                                <a:rPr lang="en-US" sz="1300" b="0" i="1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1300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incl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1300" u="none" strike="noStrike" cap="none" spc="0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temp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lang="en-US" sz="1300" u="none" strike="noStrike" cap="none" spc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13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50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24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745734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6"/>
            <a:ext cx="7985255" cy="968999"/>
          </a:xfrm>
        </p:spPr>
        <p:txBody>
          <a:bodyPr/>
          <a:lstStyle/>
          <a:p>
            <a:pPr>
              <a:defRPr/>
            </a:pPr>
            <a:r>
              <a:rPr lang="fr-FR" sz="2600"/>
              <a:t>The central </a:t>
            </a:r>
            <a:r>
              <a:rPr lang="fr-FR" sz="2600"/>
              <a:t>role</a:t>
            </a:r>
            <a:r>
              <a:rPr lang="fr-FR" sz="2600"/>
              <a:t> of the </a:t>
            </a:r>
            <a:r>
              <a:rPr lang="fr-FR" sz="2600"/>
              <a:t>posterior</a:t>
            </a:r>
            <a:r>
              <a:rPr lang="fr-FR" sz="2600"/>
              <a:t> distribution</a:t>
            </a:r>
            <a:endParaRPr lang="fr-FR" sz="2600"/>
          </a:p>
        </p:txBody>
      </p:sp>
      <p:sp>
        <p:nvSpPr>
          <p:cNvPr id="2460093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4C80864-3C47-9883-F73B-D0518611307D}" type="slidenum">
              <a:rPr lang="en"/>
              <a:t/>
            </a:fld>
            <a:endParaRPr lang="en"/>
          </a:p>
        </p:txBody>
      </p:sp>
      <p:sp>
        <p:nvSpPr>
          <p:cNvPr id="660223354" name="Text Placeholder 1"/>
          <p:cNvSpPr txBox="1"/>
          <p:nvPr/>
        </p:nvSpPr>
        <p:spPr bwMode="auto">
          <a:xfrm>
            <a:off x="683568" y="1250082"/>
            <a:ext cx="7776864" cy="50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In </a:t>
            </a:r>
            <a:r>
              <a:rPr lang="fr-FR" sz="1300" b="1">
                <a:solidFill>
                  <a:schemeClr val="accent3"/>
                </a:solidFill>
              </a:rPr>
              <a:t>Bayesian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statistics</a:t>
            </a:r>
            <a:r>
              <a:rPr lang="fr-FR" sz="1300" b="1">
                <a:solidFill>
                  <a:schemeClr val="accent3"/>
                </a:solidFill>
              </a:rPr>
              <a:t>, all </a:t>
            </a:r>
            <a:r>
              <a:rPr lang="fr-FR" sz="1300" b="1">
                <a:solidFill>
                  <a:schemeClr val="accent3"/>
                </a:solidFill>
              </a:rPr>
              <a:t>results</a:t>
            </a:r>
            <a:r>
              <a:rPr lang="fr-FR" sz="1300" b="1">
                <a:solidFill>
                  <a:schemeClr val="accent3"/>
                </a:solidFill>
              </a:rPr>
              <a:t> are </a:t>
            </a:r>
            <a:r>
              <a:rPr lang="fr-FR" sz="1300" b="1">
                <a:solidFill>
                  <a:schemeClr val="accent3"/>
                </a:solidFill>
              </a:rPr>
              <a:t>derived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from</a:t>
            </a:r>
            <a:r>
              <a:rPr lang="fr-FR" sz="1300" b="1">
                <a:solidFill>
                  <a:schemeClr val="accent3"/>
                </a:solidFill>
              </a:rPr>
              <a:t> the </a:t>
            </a:r>
            <a:r>
              <a:rPr lang="fr-FR" sz="1300" b="1">
                <a:solidFill>
                  <a:schemeClr val="accent3"/>
                </a:solidFill>
              </a:rPr>
              <a:t>posterior</a:t>
            </a:r>
            <a:r>
              <a:rPr lang="fr-FR" sz="1300" b="1">
                <a:solidFill>
                  <a:schemeClr val="accent3"/>
                </a:solidFill>
              </a:rPr>
              <a:t> distribution</a:t>
            </a:r>
            <a:endParaRPr sz="1300" b="1">
              <a:solidFill>
                <a:srgbClr val="FF0000"/>
              </a:solidFill>
            </a:endParaRPr>
          </a:p>
        </p:txBody>
      </p:sp>
      <p:sp>
        <p:nvSpPr>
          <p:cNvPr id="641053785" name="Text Placeholder 1"/>
          <p:cNvSpPr txBox="1"/>
          <p:nvPr/>
        </p:nvSpPr>
        <p:spPr bwMode="auto">
          <a:xfrm flipH="0" flipV="0">
            <a:off x="3160350" y="1957799"/>
            <a:ext cx="2823298" cy="6139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600" b="1">
                <a:solidFill>
                  <a:srgbClr val="00B050"/>
                </a:solidFill>
                <a:latin typeface="Montserrat"/>
                <a:ea typeface="Montserrat"/>
                <a:cs typeface="Montserrat"/>
              </a:rPr>
              <a:t>posterior</a:t>
            </a:r>
            <a:r>
              <a:rPr lang="fr-FR" sz="1600" b="1">
                <a:solidFill>
                  <a:srgbClr val="00B050"/>
                </a:solidFill>
                <a:latin typeface="Montserrat"/>
                <a:ea typeface="Montserrat"/>
                <a:cs typeface="Montserrat"/>
              </a:rPr>
              <a:t> distribution</a:t>
            </a:r>
            <a:endParaRPr sz="1600" b="1">
              <a:solidFill>
                <a:srgbClr val="00B050"/>
              </a:solidFill>
              <a:latin typeface="Montserrat"/>
              <a:cs typeface="Montserrat"/>
            </a:endParaRPr>
          </a:p>
        </p:txBody>
      </p:sp>
      <p:sp>
        <p:nvSpPr>
          <p:cNvPr id="1670622929" name="Text Placeholder 1"/>
          <p:cNvSpPr txBox="1"/>
          <p:nvPr/>
        </p:nvSpPr>
        <p:spPr bwMode="auto">
          <a:xfrm>
            <a:off x="611558" y="3579861"/>
            <a:ext cx="1800000" cy="7920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point </a:t>
            </a:r>
            <a:r>
              <a:rPr lang="fr-FR" sz="1300" b="1">
                <a:solidFill>
                  <a:schemeClr val="accent3"/>
                </a:solidFill>
              </a:rPr>
              <a:t>estimates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mean</a:t>
            </a:r>
            <a:r>
              <a:rPr lang="fr-FR" sz="1100" i="1">
                <a:solidFill>
                  <a:schemeClr val="accent3"/>
                </a:solidFill>
              </a:rPr>
              <a:t>, </a:t>
            </a:r>
            <a:r>
              <a:rPr lang="fr-FR" sz="1100" i="1">
                <a:solidFill>
                  <a:schemeClr val="accent3"/>
                </a:solidFill>
              </a:rPr>
              <a:t>median</a:t>
            </a:r>
            <a:r>
              <a:rPr lang="fr-FR" sz="1100" i="1">
                <a:solidFill>
                  <a:schemeClr val="accent3"/>
                </a:solidFill>
              </a:rPr>
              <a:t>,</a:t>
            </a:r>
            <a:endParaRPr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</a:t>
            </a:r>
            <a:r>
              <a:rPr lang="fr-FR" sz="1100" i="1">
                <a:solidFill>
                  <a:schemeClr val="accent3"/>
                </a:solidFill>
              </a:rPr>
              <a:t>ode/MAP</a:t>
            </a:r>
            <a:endParaRPr lang="fr-FR" sz="1100" i="1">
              <a:solidFill>
                <a:schemeClr val="accent3"/>
              </a:solidFill>
            </a:endParaRPr>
          </a:p>
        </p:txBody>
      </p:sp>
      <p:sp>
        <p:nvSpPr>
          <p:cNvPr id="2141352024" name="Text Placeholder 1"/>
          <p:cNvSpPr txBox="1"/>
          <p:nvPr/>
        </p:nvSpPr>
        <p:spPr bwMode="auto">
          <a:xfrm>
            <a:off x="2675788" y="3579861"/>
            <a:ext cx="1800000" cy="6480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c</a:t>
            </a:r>
            <a:r>
              <a:rPr lang="fr-FR" sz="1300" b="1">
                <a:solidFill>
                  <a:schemeClr val="accent3"/>
                </a:solidFill>
              </a:rPr>
              <a:t>redible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intervals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HDI, ETI</a:t>
            </a:r>
            <a:endParaRPr/>
          </a:p>
        </p:txBody>
      </p:sp>
      <p:sp>
        <p:nvSpPr>
          <p:cNvPr id="2041364272" name="Text Placeholder 1"/>
          <p:cNvSpPr txBox="1"/>
          <p:nvPr/>
        </p:nvSpPr>
        <p:spPr bwMode="auto">
          <a:xfrm>
            <a:off x="4740017" y="3579861"/>
            <a:ext cx="1800000" cy="6480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6"/>
                </a:solidFill>
              </a:rPr>
              <a:t>hypothesis</a:t>
            </a:r>
            <a:r>
              <a:rPr lang="fr-FR" sz="1300" b="1">
                <a:solidFill>
                  <a:schemeClr val="accent6"/>
                </a:solidFill>
              </a:rPr>
              <a:t> </a:t>
            </a:r>
            <a:r>
              <a:rPr lang="fr-FR" sz="1300" b="1">
                <a:solidFill>
                  <a:schemeClr val="accent6"/>
                </a:solidFill>
              </a:rPr>
              <a:t>testing</a:t>
            </a:r>
            <a:endParaRPr sz="1300" b="1">
              <a:solidFill>
                <a:schemeClr val="accent6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6"/>
                </a:solidFill>
              </a:rPr>
              <a:t>Bayes factor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7218130" name="Text Placeholder 1"/>
          <p:cNvSpPr txBox="1"/>
          <p:nvPr/>
        </p:nvSpPr>
        <p:spPr bwMode="auto">
          <a:xfrm>
            <a:off x="6804247" y="3579861"/>
            <a:ext cx="1800000" cy="7920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6"/>
                </a:solidFill>
              </a:rPr>
              <a:t>prediction</a:t>
            </a:r>
            <a:endParaRPr sz="1300" b="1">
              <a:solidFill>
                <a:schemeClr val="accent6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6"/>
                </a:solidFill>
              </a:rPr>
              <a:t>p</a:t>
            </a:r>
            <a:r>
              <a:rPr lang="fr-FR" sz="1100" i="1">
                <a:solidFill>
                  <a:schemeClr val="accent6"/>
                </a:solidFill>
              </a:rPr>
              <a:t>osterior</a:t>
            </a:r>
            <a:r>
              <a:rPr lang="fr-FR" sz="1100" i="1">
                <a:solidFill>
                  <a:schemeClr val="accent6"/>
                </a:solidFill>
              </a:rPr>
              <a:t> </a:t>
            </a:r>
            <a:r>
              <a:rPr lang="fr-FR" sz="1100" i="1">
                <a:solidFill>
                  <a:schemeClr val="accent6"/>
                </a:solidFill>
              </a:rPr>
              <a:t>predictive</a:t>
            </a:r>
            <a:r>
              <a:rPr lang="fr-FR" sz="1100" i="1">
                <a:solidFill>
                  <a:schemeClr val="accent6"/>
                </a:solidFill>
              </a:rPr>
              <a:t> distribution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313171614" name="Straight Arrow Connector 2"/>
          <p:cNvCxnSpPr>
            <a:cxnSpLocks/>
          </p:cNvCxnSpPr>
          <p:nvPr/>
        </p:nvCxnSpPr>
        <p:spPr bwMode="auto">
          <a:xfrm flipH="1">
            <a:off x="2411559" y="2571750"/>
            <a:ext cx="1080319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119933" name="Straight Arrow Connector 15"/>
          <p:cNvCxnSpPr>
            <a:cxnSpLocks/>
          </p:cNvCxnSpPr>
          <p:nvPr/>
        </p:nvCxnSpPr>
        <p:spPr bwMode="auto">
          <a:xfrm>
            <a:off x="5652120" y="2571750"/>
            <a:ext cx="1152126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501260" name="Straight Arrow Connector 18"/>
          <p:cNvCxnSpPr>
            <a:cxnSpLocks/>
            <a:endCxn id="2041364272" idx="0"/>
          </p:cNvCxnSpPr>
          <p:nvPr/>
        </p:nvCxnSpPr>
        <p:spPr bwMode="auto">
          <a:xfrm>
            <a:off x="5076055" y="2571750"/>
            <a:ext cx="563961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618322" name="Straight Arrow Connector 20"/>
          <p:cNvCxnSpPr>
            <a:cxnSpLocks/>
            <a:endCxn id="2141352024" idx="0"/>
          </p:cNvCxnSpPr>
          <p:nvPr/>
        </p:nvCxnSpPr>
        <p:spPr bwMode="auto">
          <a:xfrm flipH="1">
            <a:off x="3575788" y="2571750"/>
            <a:ext cx="492154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7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6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35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61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3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50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1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22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0727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91198" y="-169066"/>
            <a:ext cx="8139924" cy="968999"/>
          </a:xfrm>
        </p:spPr>
        <p:txBody>
          <a:bodyPr/>
          <a:lstStyle/>
          <a:p>
            <a:pPr>
              <a:defRPr/>
            </a:pPr>
            <a:r>
              <a:rPr lang="fr-FR" sz="2500"/>
              <a:t>The </a:t>
            </a:r>
            <a:r>
              <a:rPr lang="fr-FR" sz="2500"/>
              <a:t>many</a:t>
            </a:r>
            <a:r>
              <a:rPr lang="fr-FR" sz="2500"/>
              <a:t> </a:t>
            </a:r>
            <a:r>
              <a:rPr lang="fr-FR" sz="2500"/>
              <a:t>ways</a:t>
            </a:r>
            <a:r>
              <a:rPr lang="fr-FR" sz="2500"/>
              <a:t> of </a:t>
            </a:r>
            <a:r>
              <a:rPr lang="fr-FR" sz="2500"/>
              <a:t>Bayesian hypothesis</a:t>
            </a:r>
            <a:r>
              <a:rPr lang="fr-FR" sz="2500"/>
              <a:t> </a:t>
            </a:r>
            <a:r>
              <a:rPr lang="fr-FR" sz="2500"/>
              <a:t>testing</a:t>
            </a:r>
            <a:endParaRPr sz="2500"/>
          </a:p>
        </p:txBody>
      </p:sp>
      <p:sp>
        <p:nvSpPr>
          <p:cNvPr id="1522502280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24750F7-CD29-0CAD-E09F-22BDB95D0AED}" type="slidenum">
              <a:rPr lang="en"/>
              <a:t/>
            </a:fld>
            <a:endParaRPr/>
          </a:p>
        </p:txBody>
      </p:sp>
      <p:sp>
        <p:nvSpPr>
          <p:cNvPr id="1465514063" name="Google Shape;120;p18"/>
          <p:cNvSpPr txBox="1"/>
          <p:nvPr/>
        </p:nvSpPr>
        <p:spPr bwMode="auto">
          <a:xfrm>
            <a:off x="1619671" y="1131589"/>
            <a:ext cx="2383895" cy="39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Frequentist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 NHST</a:t>
            </a:r>
            <a:endParaRPr/>
          </a:p>
        </p:txBody>
      </p:sp>
      <p:sp>
        <p:nvSpPr>
          <p:cNvPr id="1672253537" name="Google Shape;120;p18"/>
          <p:cNvSpPr txBox="1"/>
          <p:nvPr/>
        </p:nvSpPr>
        <p:spPr bwMode="auto">
          <a:xfrm>
            <a:off x="5428463" y="1131589"/>
            <a:ext cx="2383895" cy="39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>
                <a:solidFill>
                  <a:schemeClr val="accent2">
                    <a:lumMod val="50000"/>
                  </a:schemeClr>
                </a:solidFill>
              </a:rPr>
              <a:t>Bayesian</a:t>
            </a:r>
            <a:endParaRPr lang="en-US" sz="1200" b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/>
            </a:pPr>
            <a:endParaRPr lang="en-US" sz="1400" b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61558" name="Google Shape;120;p18"/>
          <p:cNvSpPr txBox="1"/>
          <p:nvPr/>
        </p:nvSpPr>
        <p:spPr bwMode="auto">
          <a:xfrm>
            <a:off x="7429423" y="2067693"/>
            <a:ext cx="1247031" cy="6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Generative model</a:t>
            </a:r>
            <a:r>
              <a:rPr lang="en-US" sz="1200" b="0">
                <a:solidFill>
                  <a:schemeClr val="accent2">
                    <a:lumMod val="50000"/>
                  </a:schemeClr>
                </a:solidFill>
              </a:rPr>
              <a:t>s</a:t>
            </a:r>
            <a:endParaRPr lang="en-US" sz="1200" b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/>
            </a:pPr>
            <a:endParaRPr lang="en-US" sz="1400" b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5006599" name="Google Shape;120;p18"/>
          <p:cNvSpPr txBox="1"/>
          <p:nvPr/>
        </p:nvSpPr>
        <p:spPr bwMode="auto">
          <a:xfrm>
            <a:off x="3930340" y="2067693"/>
            <a:ext cx="1549620" cy="6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Point (exact) hypothesis</a:t>
            </a:r>
            <a:endParaRPr/>
          </a:p>
        </p:txBody>
      </p:sp>
      <p:sp>
        <p:nvSpPr>
          <p:cNvPr id="693081637" name="Google Shape;120;p18"/>
          <p:cNvSpPr txBox="1"/>
          <p:nvPr/>
        </p:nvSpPr>
        <p:spPr bwMode="auto">
          <a:xfrm>
            <a:off x="5929598" y="2067693"/>
            <a:ext cx="1378704" cy="6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Range hypotheses</a:t>
            </a:r>
            <a:endParaRPr/>
          </a:p>
        </p:txBody>
      </p:sp>
      <p:sp>
        <p:nvSpPr>
          <p:cNvPr id="1071807320" name="Google Shape;120;p18"/>
          <p:cNvSpPr txBox="1"/>
          <p:nvPr/>
        </p:nvSpPr>
        <p:spPr bwMode="auto">
          <a:xfrm>
            <a:off x="2195735" y="3236475"/>
            <a:ext cx="1231767" cy="37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1">
                    <a:lumMod val="50000"/>
                  </a:schemeClr>
                </a:solidFill>
              </a:rPr>
              <a:t>Likelihood</a:t>
            </a:r>
            <a:endParaRPr/>
          </a:p>
        </p:txBody>
      </p:sp>
      <p:sp>
        <p:nvSpPr>
          <p:cNvPr id="652189962" name="Google Shape;120;p18"/>
          <p:cNvSpPr txBox="1"/>
          <p:nvPr/>
        </p:nvSpPr>
        <p:spPr bwMode="auto">
          <a:xfrm>
            <a:off x="5834494" y="3222973"/>
            <a:ext cx="1568911" cy="40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Belief updating</a:t>
            </a:r>
            <a:endParaRPr/>
          </a:p>
        </p:txBody>
      </p:sp>
      <p:sp>
        <p:nvSpPr>
          <p:cNvPr id="583863002" name="Google Shape;120;p18"/>
          <p:cNvSpPr txBox="1"/>
          <p:nvPr/>
        </p:nvSpPr>
        <p:spPr bwMode="auto">
          <a:xfrm>
            <a:off x="2195735" y="4204437"/>
            <a:ext cx="1231767" cy="47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1">
                    <a:lumMod val="50000"/>
                  </a:schemeClr>
                </a:solidFill>
              </a:rPr>
              <a:t>p-value</a:t>
            </a:r>
            <a:endParaRPr/>
          </a:p>
          <a:p>
            <a:pPr algn="ctr">
              <a:defRPr/>
            </a:pPr>
            <a:r>
              <a:rPr lang="en-US" sz="1000" b="0" i="1">
                <a:solidFill>
                  <a:schemeClr val="accent1">
                    <a:lumMod val="50000"/>
                  </a:schemeClr>
                </a:solidFill>
              </a:rPr>
              <a:t>only against H</a:t>
            </a:r>
            <a:r>
              <a:rPr lang="en-US" sz="1000" b="0" i="1" baseline="-25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/>
          </a:p>
        </p:txBody>
      </p:sp>
      <p:sp>
        <p:nvSpPr>
          <p:cNvPr id="729348219" name="Google Shape;120;p18"/>
          <p:cNvSpPr txBox="1"/>
          <p:nvPr/>
        </p:nvSpPr>
        <p:spPr bwMode="auto">
          <a:xfrm>
            <a:off x="3930340" y="3147813"/>
            <a:ext cx="1556083" cy="55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Parameter estimation</a:t>
            </a:r>
            <a:endParaRPr/>
          </a:p>
        </p:txBody>
      </p:sp>
      <p:sp>
        <p:nvSpPr>
          <p:cNvPr id="50465682" name="Google Shape;120;p18"/>
          <p:cNvSpPr txBox="1"/>
          <p:nvPr/>
        </p:nvSpPr>
        <p:spPr bwMode="auto">
          <a:xfrm flipH="0" flipV="0">
            <a:off x="3478077" y="4214397"/>
            <a:ext cx="2460613" cy="71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spcAft>
                <a:spcPts val="431"/>
              </a:spcAft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Posterior distribution</a:t>
            </a:r>
            <a:endParaRPr/>
          </a:p>
          <a:p>
            <a:pPr algn="ctr">
              <a:spcAft>
                <a:spcPts val="431"/>
              </a:spcAft>
              <a:defRPr/>
            </a:pPr>
            <a:r>
              <a:rPr lang="en-US" sz="1000" b="1" i="1">
                <a:solidFill>
                  <a:schemeClr val="accent2">
                    <a:lumMod val="50000"/>
                  </a:schemeClr>
                </a:solidFill>
              </a:rPr>
              <a:t>exact </a:t>
            </a:r>
            <a:r>
              <a:rPr lang="en-US" sz="1000" b="1" i="1" u="none" strike="noStrike" cap="none" spc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H</a:t>
            </a:r>
            <a:r>
              <a:rPr lang="en-US" sz="1000" b="1" i="1" u="none" strike="noStrike" cap="none" spc="0" baseline="-2500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0</a:t>
            </a:r>
            <a:r>
              <a:rPr lang="en-US" sz="1000" b="1" i="1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US" sz="1000" b="0" i="1">
                <a:solidFill>
                  <a:schemeClr val="accent2">
                    <a:lumMod val="50000"/>
                  </a:schemeClr>
                </a:solidFill>
              </a:rPr>
              <a:t> only against H</a:t>
            </a:r>
            <a:r>
              <a:rPr lang="en-US" sz="1000" b="0" i="1" baseline="-2500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/>
          </a:p>
          <a:p>
            <a:pPr algn="ctr">
              <a:spcAft>
                <a:spcPts val="431"/>
              </a:spcAft>
              <a:defRPr/>
            </a:pPr>
            <a:r>
              <a:rPr lang="en-US" sz="1000" b="1" i="1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1000" b="1" i="1">
                <a:solidFill>
                  <a:schemeClr val="accent2">
                    <a:lumMod val="50000"/>
                  </a:schemeClr>
                </a:solidFill>
              </a:rPr>
              <a:t>ange </a:t>
            </a:r>
            <a:r>
              <a:rPr lang="en-US" sz="1000" b="1" i="1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en-US" sz="1000" b="1" i="1" baseline="-2500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1000" b="1" i="1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US" sz="1000" b="0" i="1">
                <a:solidFill>
                  <a:schemeClr val="accent2">
                    <a:lumMod val="50000"/>
                  </a:schemeClr>
                </a:solidFill>
              </a:rPr>
              <a:t> against or in favor of </a:t>
            </a:r>
            <a:r>
              <a:rPr lang="en-US" sz="1000" b="0" i="1" u="none" strike="noStrike" cap="none" spc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H</a:t>
            </a:r>
            <a:r>
              <a:rPr lang="en-US" sz="1000" b="0" i="1" u="none" strike="noStrike" cap="none" spc="0" baseline="-2500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0</a:t>
            </a:r>
            <a:endParaRPr/>
          </a:p>
        </p:txBody>
      </p:sp>
      <p:sp>
        <p:nvSpPr>
          <p:cNvPr id="402529313" name="Google Shape;120;p18"/>
          <p:cNvSpPr txBox="1"/>
          <p:nvPr/>
        </p:nvSpPr>
        <p:spPr bwMode="auto">
          <a:xfrm flipH="0" flipV="0">
            <a:off x="5834494" y="4204437"/>
            <a:ext cx="1568911" cy="73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spcAft>
                <a:spcPts val="431"/>
              </a:spcAft>
              <a:defRPr/>
            </a:pPr>
            <a:r>
              <a:rPr lang="en-US" sz="1400" b="0">
                <a:solidFill>
                  <a:schemeClr val="accent2">
                    <a:lumMod val="50000"/>
                  </a:schemeClr>
                </a:solidFill>
              </a:rPr>
              <a:t>Bayes Factor</a:t>
            </a:r>
            <a:endParaRPr lang="en-US" sz="1400" b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spcAft>
                <a:spcPts val="431"/>
              </a:spcAft>
              <a:defRPr/>
            </a:pPr>
            <a:r>
              <a:rPr lang="en-US" sz="1000" b="0" i="1" u="none" strike="noStrike" cap="none" spc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against or in favor of </a:t>
            </a:r>
            <a:r>
              <a:rPr lang="en-US" sz="1000" b="0" i="1" u="none" strike="noStrike" cap="none" spc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H</a:t>
            </a:r>
            <a:r>
              <a:rPr lang="en-US" sz="1000" b="0" i="1" u="none" strike="noStrike" cap="none" spc="0" baseline="-2500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0</a:t>
            </a:r>
            <a:r>
              <a:rPr lang="en-US" sz="1000" b="0" i="1" u="none" strike="noStrike" cap="none" spc="0">
                <a:solidFill>
                  <a:schemeClr val="accent2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 (or model)</a:t>
            </a:r>
            <a:endParaRPr/>
          </a:p>
        </p:txBody>
      </p:sp>
      <p:sp>
        <p:nvSpPr>
          <p:cNvPr id="1016836408" name="Google Shape;120;p18"/>
          <p:cNvSpPr txBox="1"/>
          <p:nvPr/>
        </p:nvSpPr>
        <p:spPr bwMode="auto">
          <a:xfrm>
            <a:off x="1907703" y="2184706"/>
            <a:ext cx="1807831" cy="37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 b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/>
          </a:p>
        </p:txBody>
      </p:sp>
      <p:cxnSp>
        <p:nvCxnSpPr>
          <p:cNvPr id="19592164" name="Straight Arrow Connector 18"/>
          <p:cNvCxnSpPr>
            <a:cxnSpLocks/>
            <a:stCxn id="1672253537" idx="2"/>
            <a:endCxn id="295006599" idx="0"/>
          </p:cNvCxnSpPr>
          <p:nvPr/>
        </p:nvCxnSpPr>
        <p:spPr bwMode="auto">
          <a:xfrm flipH="1">
            <a:off x="4705151" y="1527633"/>
            <a:ext cx="1915259" cy="540059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751550" name="Straight Arrow Connector 23"/>
          <p:cNvCxnSpPr>
            <a:cxnSpLocks/>
            <a:stCxn id="1672253537" idx="2"/>
            <a:endCxn id="1761558" idx="0"/>
          </p:cNvCxnSpPr>
          <p:nvPr/>
        </p:nvCxnSpPr>
        <p:spPr bwMode="auto">
          <a:xfrm>
            <a:off x="6620411" y="1527633"/>
            <a:ext cx="1432527" cy="540059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135290" name="Straight Arrow Connector 30"/>
          <p:cNvCxnSpPr>
            <a:cxnSpLocks/>
            <a:stCxn id="1672253537" idx="2"/>
            <a:endCxn id="693081637" idx="0"/>
          </p:cNvCxnSpPr>
          <p:nvPr/>
        </p:nvCxnSpPr>
        <p:spPr bwMode="auto">
          <a:xfrm flipH="1">
            <a:off x="6618951" y="1527633"/>
            <a:ext cx="1459" cy="540059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3128496" name="Straight Arrow Connector 33"/>
          <p:cNvCxnSpPr>
            <a:cxnSpLocks/>
            <a:stCxn id="295006599" idx="2"/>
            <a:endCxn id="729348219" idx="0"/>
          </p:cNvCxnSpPr>
          <p:nvPr/>
        </p:nvCxnSpPr>
        <p:spPr bwMode="auto">
          <a:xfrm>
            <a:off x="4705151" y="2679761"/>
            <a:ext cx="3231" cy="46805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412223" name="Straight Arrow Connector 40"/>
          <p:cNvCxnSpPr>
            <a:cxnSpLocks/>
            <a:stCxn id="295006599" idx="2"/>
          </p:cNvCxnSpPr>
          <p:nvPr/>
        </p:nvCxnSpPr>
        <p:spPr bwMode="auto">
          <a:xfrm>
            <a:off x="4705151" y="2679761"/>
            <a:ext cx="1224446" cy="560758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519106" name="Straight Arrow Connector 43"/>
          <p:cNvCxnSpPr>
            <a:cxnSpLocks/>
            <a:stCxn id="693081637" idx="2"/>
            <a:endCxn id="652189962" idx="0"/>
          </p:cNvCxnSpPr>
          <p:nvPr/>
        </p:nvCxnSpPr>
        <p:spPr bwMode="auto">
          <a:xfrm flipH="1">
            <a:off x="6618951" y="2679761"/>
            <a:ext cx="0" cy="543213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707331" name="Straight Arrow Connector 46"/>
          <p:cNvCxnSpPr>
            <a:cxnSpLocks/>
            <a:stCxn id="693081637" idx="2"/>
          </p:cNvCxnSpPr>
          <p:nvPr/>
        </p:nvCxnSpPr>
        <p:spPr bwMode="auto">
          <a:xfrm flipH="1">
            <a:off x="5364087" y="2679761"/>
            <a:ext cx="1254863" cy="57741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363224" name="Straight Arrow Connector 54"/>
          <p:cNvCxnSpPr>
            <a:cxnSpLocks/>
            <a:stCxn id="1761558" idx="2"/>
          </p:cNvCxnSpPr>
          <p:nvPr/>
        </p:nvCxnSpPr>
        <p:spPr bwMode="auto">
          <a:xfrm rot="5399977" flipH="0" flipV="0">
            <a:off x="7349864" y="2530845"/>
            <a:ext cx="554158" cy="851992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018888" name="Straight Arrow Connector 57"/>
          <p:cNvCxnSpPr>
            <a:cxnSpLocks/>
            <a:stCxn id="652189962" idx="2"/>
            <a:endCxn id="402529313" idx="0"/>
          </p:cNvCxnSpPr>
          <p:nvPr/>
        </p:nvCxnSpPr>
        <p:spPr bwMode="auto">
          <a:xfrm rot="5399977" flipH="0" flipV="0">
            <a:off x="6330741" y="3916228"/>
            <a:ext cx="576417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902669" name="Straight Arrow Connector 60"/>
          <p:cNvCxnSpPr>
            <a:cxnSpLocks/>
            <a:stCxn id="729348219" idx="2"/>
            <a:endCxn id="50465682" idx="0"/>
          </p:cNvCxnSpPr>
          <p:nvPr/>
        </p:nvCxnSpPr>
        <p:spPr bwMode="auto">
          <a:xfrm rot="5399977" flipH="0" flipV="1">
            <a:off x="4452773" y="3958788"/>
            <a:ext cx="511218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402477" name="Straight Arrow Connector 67"/>
          <p:cNvCxnSpPr>
            <a:cxnSpLocks/>
            <a:stCxn id="1465514063" idx="2"/>
            <a:endCxn id="1016836408" idx="0"/>
          </p:cNvCxnSpPr>
          <p:nvPr/>
        </p:nvCxnSpPr>
        <p:spPr bwMode="auto">
          <a:xfrm>
            <a:off x="2811619" y="1527633"/>
            <a:ext cx="0" cy="65707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4581009" name="Straight Arrow Connector 70"/>
          <p:cNvCxnSpPr>
            <a:cxnSpLocks/>
            <a:stCxn id="1016836408" idx="2"/>
            <a:endCxn id="1071807320" idx="0"/>
          </p:cNvCxnSpPr>
          <p:nvPr/>
        </p:nvCxnSpPr>
        <p:spPr bwMode="auto">
          <a:xfrm>
            <a:off x="2811619" y="2562747"/>
            <a:ext cx="0" cy="673726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554672" name="Straight Arrow Connector 73"/>
          <p:cNvCxnSpPr>
            <a:cxnSpLocks/>
            <a:stCxn id="1071807320" idx="2"/>
            <a:endCxn id="583863002" idx="0"/>
          </p:cNvCxnSpPr>
          <p:nvPr/>
        </p:nvCxnSpPr>
        <p:spPr bwMode="auto">
          <a:xfrm>
            <a:off x="2811619" y="3614517"/>
            <a:ext cx="0" cy="589919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411377" name="Google Shape;120;p18"/>
          <p:cNvSpPr txBox="1"/>
          <p:nvPr/>
        </p:nvSpPr>
        <p:spPr bwMode="auto">
          <a:xfrm>
            <a:off x="720899" y="2184706"/>
            <a:ext cx="1258810" cy="37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defRPr/>
            </a:pPr>
            <a:r>
              <a:rPr lang="en-US" sz="1400" b="0" i="1">
                <a:solidFill>
                  <a:schemeClr val="accent3"/>
                </a:solidFill>
              </a:rPr>
              <a:t>Hypothesis</a:t>
            </a:r>
            <a:endParaRPr/>
          </a:p>
        </p:txBody>
      </p:sp>
      <p:sp>
        <p:nvSpPr>
          <p:cNvPr id="16088385" name="Google Shape;120;p18"/>
          <p:cNvSpPr txBox="1"/>
          <p:nvPr/>
        </p:nvSpPr>
        <p:spPr bwMode="auto">
          <a:xfrm>
            <a:off x="720899" y="3236475"/>
            <a:ext cx="1258810" cy="37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defRPr/>
            </a:pPr>
            <a:r>
              <a:rPr lang="en-US" sz="1400" b="0" i="1">
                <a:solidFill>
                  <a:schemeClr val="accent3"/>
                </a:solidFill>
              </a:rPr>
              <a:t>Method</a:t>
            </a:r>
            <a:endParaRPr/>
          </a:p>
        </p:txBody>
      </p:sp>
      <p:sp>
        <p:nvSpPr>
          <p:cNvPr id="1389137054" name="Google Shape;120;p18"/>
          <p:cNvSpPr txBox="1"/>
          <p:nvPr/>
        </p:nvSpPr>
        <p:spPr bwMode="auto">
          <a:xfrm flipH="0" flipV="0">
            <a:off x="971598" y="4225947"/>
            <a:ext cx="1008111" cy="43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defRPr/>
            </a:pPr>
            <a:r>
              <a:rPr lang="en-US" sz="1400" b="0" i="1">
                <a:solidFill>
                  <a:schemeClr val="accent3"/>
                </a:solidFill>
              </a:rPr>
              <a:t>Evidence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4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58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80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5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13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5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13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0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12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70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34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6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1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51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18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1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5369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Software &amp; package </a:t>
            </a:r>
            <a:r>
              <a:rPr lang="fr-FR"/>
              <a:t>ecosystem</a:t>
            </a:r>
            <a:endParaRPr lang="fr-FR"/>
          </a:p>
        </p:txBody>
      </p:sp>
      <p:sp>
        <p:nvSpPr>
          <p:cNvPr id="100794552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107EB10-A4A3-219A-98DC-733C1E6D0648}" type="slidenum">
              <a:rPr lang="en"/>
              <a:t/>
            </a:fld>
            <a:endParaRPr lang="en"/>
          </a:p>
        </p:txBody>
      </p:sp>
      <p:pic>
        <p:nvPicPr>
          <p:cNvPr id="18180166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9831" y="1343058"/>
            <a:ext cx="8114367" cy="3586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60692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Frequentist</a:t>
            </a:r>
            <a:r>
              <a:rPr lang="fr-FR"/>
              <a:t> vs. </a:t>
            </a:r>
            <a:r>
              <a:rPr lang="fr-FR"/>
              <a:t>Bayesian</a:t>
            </a:r>
            <a:r>
              <a:rPr lang="fr-FR"/>
              <a:t> </a:t>
            </a:r>
            <a:r>
              <a:rPr lang="fr-FR"/>
              <a:t>statistics</a:t>
            </a:r>
            <a:endParaRPr lang="fr-FR"/>
          </a:p>
        </p:txBody>
      </p:sp>
      <p:sp>
        <p:nvSpPr>
          <p:cNvPr id="1407418905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09659B0-F123-4C8A-5C36-E8D22DBA1355}" type="slidenum">
              <a:rPr lang="en"/>
              <a:t/>
            </a:fld>
            <a:endParaRPr lang="en"/>
          </a:p>
        </p:txBody>
      </p:sp>
      <p:sp>
        <p:nvSpPr>
          <p:cNvPr id="697184940" name="Google Shape;120;p18"/>
          <p:cNvSpPr txBox="1"/>
          <p:nvPr/>
        </p:nvSpPr>
        <p:spPr bwMode="auto">
          <a:xfrm>
            <a:off x="2404126" y="931062"/>
            <a:ext cx="2887950" cy="367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Frequentist</a:t>
            </a: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Long-run frequency of events</a:t>
            </a:r>
            <a:endParaRPr/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	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0">
                <a:solidFill>
                  <a:schemeClr val="accent3"/>
                </a:solidFill>
              </a:rPr>
              <a:t>Fixed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Derived from the sample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Confidence interval ; confidence level is a property of the procedure, not of the intervals themselves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Point hypotheses only</a:t>
            </a:r>
            <a:endParaRPr/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Can only reject a hypothesis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</a:rPr>
              <a:t>Interpretability</a:t>
            </a:r>
            <a:br>
              <a:rPr lang="en-US" sz="1200" b="1">
                <a:solidFill>
                  <a:schemeClr val="accent3"/>
                </a:solidFill>
              </a:rPr>
            </a:br>
            <a:r>
              <a:rPr lang="en-US" sz="1200" b="1">
                <a:solidFill>
                  <a:schemeClr val="accent3"/>
                </a:solidFill>
              </a:rPr>
              <a:t>Usefulness</a:t>
            </a:r>
            <a:endParaRPr sz="1200" b="1">
              <a:solidFill>
                <a:schemeClr val="accent3"/>
              </a:solidFill>
            </a:endParaRPr>
          </a:p>
        </p:txBody>
      </p:sp>
      <p:sp>
        <p:nvSpPr>
          <p:cNvPr id="350896957" name="Google Shape;120;p18"/>
          <p:cNvSpPr txBox="1"/>
          <p:nvPr/>
        </p:nvSpPr>
        <p:spPr bwMode="auto">
          <a:xfrm>
            <a:off x="5436094" y="931062"/>
            <a:ext cx="3312366" cy="367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Bayesian</a:t>
            </a:r>
            <a:endParaRPr/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Degree of belief / certainty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	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Probabilistic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Derived from the posterior distribution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Credibility intervals ; confidence level is a statement about the uncertainty of the model parameters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Point and range hypotheses</a:t>
            </a:r>
            <a:endParaRPr/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Can select the best one among multiple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</a:rPr>
              <a:t>Time consuming</a:t>
            </a:r>
            <a:r>
              <a:rPr lang="en-US" sz="1200" b="1">
                <a:solidFill>
                  <a:schemeClr val="accent3"/>
                </a:solidFill>
              </a:rPr>
              <a:t> (prior + computation)</a:t>
            </a:r>
            <a:br>
              <a:rPr lang="en-US" sz="1200" b="1">
                <a:solidFill>
                  <a:schemeClr val="accent3"/>
                </a:solidFill>
              </a:rPr>
            </a:br>
            <a:r>
              <a:rPr lang="en-US" sz="1200" b="1">
                <a:solidFill>
                  <a:schemeClr val="accent3"/>
                </a:solidFill>
              </a:rPr>
              <a:t>Lack of standards, rapid evolution</a:t>
            </a:r>
            <a:endParaRPr sz="1200" b="1">
              <a:solidFill>
                <a:schemeClr val="accent3"/>
              </a:solidFill>
            </a:endParaRPr>
          </a:p>
        </p:txBody>
      </p:sp>
      <p:sp>
        <p:nvSpPr>
          <p:cNvPr id="1937786884" name="Google Shape;120;p18"/>
          <p:cNvSpPr txBox="1"/>
          <p:nvPr/>
        </p:nvSpPr>
        <p:spPr bwMode="auto">
          <a:xfrm>
            <a:off x="179510" y="931062"/>
            <a:ext cx="2016222" cy="367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Definition of probability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View on model parameters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Point estimates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Interval estimates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Hypothesis testing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Limitations</a:t>
            </a:r>
            <a:endParaRPr/>
          </a:p>
          <a:p>
            <a:pPr algn="r">
              <a:defRPr/>
            </a:pPr>
            <a:endParaRPr lang="en-US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7868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4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4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969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969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223835" name="Google Shape;25;p5"/>
          <p:cNvSpPr txBox="1">
            <a:spLocks noGrp="1"/>
          </p:cNvSpPr>
          <p:nvPr>
            <p:ph type="title"/>
          </p:nvPr>
        </p:nvSpPr>
        <p:spPr bwMode="auto">
          <a:xfrm flipH="0" flipV="0">
            <a:off x="691199" y="-169066"/>
            <a:ext cx="8089299" cy="9689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 sz="2600"/>
              <a:t>Numerical simulation of the posterior: MCMC</a:t>
            </a:r>
            <a:endParaRPr sz="2600"/>
          </a:p>
        </p:txBody>
      </p:sp>
      <p:sp>
        <p:nvSpPr>
          <p:cNvPr id="1754262338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9D7315F-23AB-40FC-6487-83E3B39DD078}" type="slidenum">
              <a:rPr lang="en"/>
              <a:t/>
            </a:fld>
            <a:endParaRPr/>
          </a:p>
        </p:txBody>
      </p:sp>
      <p:sp>
        <p:nvSpPr>
          <p:cNvPr id="512125428" name=""/>
          <p:cNvSpPr/>
          <p:nvPr/>
        </p:nvSpPr>
        <p:spPr bwMode="auto">
          <a:xfrm flipH="0" flipV="0">
            <a:off x="5716624" y="1023070"/>
            <a:ext cx="3251477" cy="3944471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spcAft>
                <a:spcPts val="431"/>
              </a:spcAft>
              <a:defRPr/>
            </a:pP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When prior distributions are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not conjugate distributions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of the likelihood, we don’t have an explicit expression of the posterior distribution anymore and we need to calculate it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numerically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. We use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Markov chain Monte Carlo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(MCMC) </a:t>
            </a:r>
            <a:r>
              <a:rPr lang="en-US" sz="1100" b="0" i="0" u="none" strike="noStrike" cap="none" spc="0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technique</a:t>
            </a:r>
            <a:r>
              <a:rPr lang="en-US" sz="11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, a family of algorithms sharing the same basic procedure:</a:t>
            </a:r>
            <a:endParaRPr sz="1100">
              <a:latin typeface="Montserrat"/>
              <a:cs typeface="Montserrat"/>
            </a:endParaRPr>
          </a:p>
          <a:p>
            <a:pPr>
              <a:spcAft>
                <a:spcPts val="431"/>
              </a:spcAft>
              <a:defRPr/>
            </a:pPr>
            <a:r>
              <a:rPr sz="1100" b="1">
                <a:latin typeface="Montserrat"/>
                <a:ea typeface="Montserrat"/>
                <a:cs typeface="Montserrat"/>
              </a:rPr>
              <a:t>1.</a:t>
            </a:r>
            <a:r>
              <a:rPr sz="1100"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A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Markov chain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(= random process where each sample depends probabilistically on the previous one) is created such that it,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1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in the long run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, its distribution converges towards the true posterior distribution.</a:t>
            </a:r>
            <a:endParaRPr sz="1100" b="0" i="0" u="none">
              <a:solidFill>
                <a:srgbClr val="222222"/>
              </a:solidFill>
              <a:latin typeface="Montserrat"/>
              <a:ea typeface="Montserrat"/>
              <a:cs typeface="Montserrat"/>
            </a:endParaRPr>
          </a:p>
          <a:p>
            <a:pPr>
              <a:spcAft>
                <a:spcPts val="431"/>
              </a:spcAft>
              <a:defRPr/>
            </a:pP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2.</a:t>
            </a:r>
            <a:r>
              <a:rPr sz="1100"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A large number of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samples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(several to tens of thousands) are generated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iteratively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from the Markov chain.</a:t>
            </a:r>
            <a:endParaRPr sz="1100" b="0" i="0" u="none">
              <a:solidFill>
                <a:srgbClr val="222222"/>
              </a:solidFill>
              <a:latin typeface="Montserrat"/>
              <a:ea typeface="Montserrat"/>
              <a:cs typeface="Montserrat"/>
            </a:endParaRPr>
          </a:p>
          <a:p>
            <a:pPr>
              <a:spcAft>
                <a:spcPts val="431"/>
              </a:spcAft>
              <a:defRPr/>
            </a:pP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3.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Initial samples (typically 1000) are considered as not converged yet and rejected (“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warm up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” phase);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the rest of the samples is used as an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approximation of the posterior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sz="1100" b="0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distribution.</a:t>
            </a:r>
            <a:endParaRPr sz="1100">
              <a:latin typeface="Montserrat"/>
              <a:cs typeface="Montserrat"/>
            </a:endParaRPr>
          </a:p>
        </p:txBody>
      </p:sp>
      <p:pic>
        <p:nvPicPr>
          <p:cNvPr id="21455199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6791" y="1059682"/>
            <a:ext cx="5343666" cy="4007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6179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/>
              <a:t>Point and </a:t>
            </a:r>
            <a:r>
              <a:rPr lang="fr-FR" sz="2600"/>
              <a:t>interval</a:t>
            </a:r>
            <a:r>
              <a:rPr lang="fr-FR" sz="2600"/>
              <a:t> </a:t>
            </a:r>
            <a:r>
              <a:rPr lang="fr-FR" sz="2600"/>
              <a:t>estimates</a:t>
            </a:r>
            <a:endParaRPr lang="fr-FR" sz="2600"/>
          </a:p>
        </p:txBody>
      </p:sp>
      <p:sp>
        <p:nvSpPr>
          <p:cNvPr id="52947405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C38A127-FAF6-2AE5-29E8-F4C6B8DF5A66}" type="slidenum">
              <a:rPr lang="en"/>
              <a:t/>
            </a:fld>
            <a:endParaRPr lang="en"/>
          </a:p>
        </p:txBody>
      </p:sp>
      <p:pic>
        <p:nvPicPr>
          <p:cNvPr id="2085769137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350475" y="4213683"/>
            <a:ext cx="784455" cy="607952"/>
          </a:xfrm>
          <a:prstGeom prst="rect">
            <a:avLst/>
          </a:prstGeom>
          <a:noFill/>
        </p:spPr>
      </p:pic>
      <p:sp>
        <p:nvSpPr>
          <p:cNvPr id="728315585" name="Google Shape;128;p19"/>
          <p:cNvSpPr txBox="1"/>
          <p:nvPr/>
        </p:nvSpPr>
        <p:spPr bwMode="auto">
          <a:xfrm>
            <a:off x="2764167" y="1061883"/>
            <a:ext cx="4040079" cy="645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bayestestR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>
                <a:solidFill>
                  <a:schemeClr val="accent3"/>
                </a:solidFill>
                <a:latin typeface="Montserrat"/>
              </a:rPr>
              <a:t>package in the 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easystats</a:t>
            </a:r>
            <a:r>
              <a:rPr lang="en-US" sz="1200">
                <a:solidFill>
                  <a:schemeClr val="accent3"/>
                </a:solidFill>
                <a:latin typeface="Montserrat"/>
              </a:rPr>
              <a:t> ecosystem</a:t>
            </a:r>
            <a:endParaRPr/>
          </a:p>
          <a:p>
            <a:pPr algn="ctr">
              <a:lnSpc>
                <a:spcPct val="150000"/>
              </a:lnSpc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easystats.github.io/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bayestestR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/</a:t>
            </a:r>
            <a:endParaRPr lang="en-US" sz="10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46465931" name="Text Placeholder 1"/>
          <p:cNvSpPr txBox="1"/>
          <p:nvPr/>
        </p:nvSpPr>
        <p:spPr bwMode="auto">
          <a:xfrm>
            <a:off x="3038040" y="2211709"/>
            <a:ext cx="1656383" cy="7920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point </a:t>
            </a:r>
            <a:r>
              <a:rPr lang="fr-FR" sz="1300" b="1">
                <a:solidFill>
                  <a:schemeClr val="accent3"/>
                </a:solidFill>
              </a:rPr>
              <a:t>estimates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mean</a:t>
            </a:r>
            <a:r>
              <a:rPr lang="fr-FR" sz="1100" i="1">
                <a:solidFill>
                  <a:schemeClr val="accent3"/>
                </a:solidFill>
              </a:rPr>
              <a:t>, </a:t>
            </a:r>
            <a:r>
              <a:rPr lang="fr-FR" sz="1100" i="1">
                <a:solidFill>
                  <a:schemeClr val="accent3"/>
                </a:solidFill>
              </a:rPr>
              <a:t>median</a:t>
            </a:r>
            <a:r>
              <a:rPr lang="fr-FR" sz="1100" i="1">
                <a:solidFill>
                  <a:schemeClr val="accent3"/>
                </a:solidFill>
              </a:rPr>
              <a:t>,</a:t>
            </a:r>
            <a:endParaRPr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</a:t>
            </a:r>
            <a:r>
              <a:rPr lang="fr-FR" sz="1100" i="1">
                <a:solidFill>
                  <a:schemeClr val="accent3"/>
                </a:solidFill>
              </a:rPr>
              <a:t>ode/MAP</a:t>
            </a:r>
            <a:endParaRPr lang="fr-FR" sz="1100" i="1">
              <a:solidFill>
                <a:schemeClr val="accent3"/>
              </a:solidFill>
            </a:endParaRPr>
          </a:p>
        </p:txBody>
      </p:sp>
      <p:sp>
        <p:nvSpPr>
          <p:cNvPr id="435670899" name="Text Placeholder 1"/>
          <p:cNvSpPr txBox="1"/>
          <p:nvPr/>
        </p:nvSpPr>
        <p:spPr bwMode="auto">
          <a:xfrm>
            <a:off x="4838439" y="2211709"/>
            <a:ext cx="1728191" cy="6480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c</a:t>
            </a:r>
            <a:r>
              <a:rPr lang="fr-FR" sz="1300" b="1">
                <a:solidFill>
                  <a:schemeClr val="accent3"/>
                </a:solidFill>
              </a:rPr>
              <a:t>redible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intervals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HDI</a:t>
            </a:r>
            <a:r>
              <a:rPr lang="fr-FR" sz="1100" i="1">
                <a:solidFill>
                  <a:schemeClr val="accent3"/>
                </a:solidFill>
              </a:rPr>
              <a:t>, (ETI)</a:t>
            </a:r>
            <a:endParaRPr lang="fr-FR" sz="1100" i="1">
              <a:solidFill>
                <a:schemeClr val="accent3"/>
              </a:solidFill>
            </a:endParaRPr>
          </a:p>
        </p:txBody>
      </p:sp>
      <p:sp>
        <p:nvSpPr>
          <p:cNvPr id="914259456" name="Google Shape;128;p19"/>
          <p:cNvSpPr txBox="1"/>
          <p:nvPr/>
        </p:nvSpPr>
        <p:spPr bwMode="auto">
          <a:xfrm>
            <a:off x="3037743" y="3147813"/>
            <a:ext cx="1649543" cy="5063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p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oint_estimate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172638266" name="Google Shape;128;p19"/>
          <p:cNvSpPr txBox="1"/>
          <p:nvPr/>
        </p:nvSpPr>
        <p:spPr bwMode="auto">
          <a:xfrm>
            <a:off x="4838791" y="3147813"/>
            <a:ext cx="1727838" cy="5063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hdi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73274115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418603" y="4213683"/>
            <a:ext cx="784455" cy="607952"/>
          </a:xfrm>
          <a:prstGeom prst="rect">
            <a:avLst/>
          </a:prstGeom>
          <a:noFill/>
        </p:spPr>
      </p:pic>
      <p:pic>
        <p:nvPicPr>
          <p:cNvPr id="710706293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87442" y="2213787"/>
            <a:ext cx="2616451" cy="15698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90544958" name="Picture 3"/>
          <p:cNvPicPr>
            <a:picLocks noChangeAspect="1" noChangeArrowheads="1"/>
          </p:cNvPicPr>
          <p:nvPr/>
        </p:nvPicPr>
        <p:blipFill>
          <a:blip r:embed="rId5"/>
          <a:srcRect l="0" t="0" r="20036" b="0"/>
          <a:stretch/>
        </p:blipFill>
        <p:spPr bwMode="auto">
          <a:xfrm>
            <a:off x="6804247" y="2213788"/>
            <a:ext cx="2092223" cy="15698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0669519" name="Google Shape;25;p5"/>
          <p:cNvSpPr txBox="1">
            <a:spLocks noGrp="1"/>
          </p:cNvSpPr>
          <p:nvPr>
            <p:ph type="title"/>
          </p:nvPr>
        </p:nvSpPr>
        <p:spPr bwMode="auto">
          <a:xfrm flipH="0" flipV="0">
            <a:off x="691199" y="-169066"/>
            <a:ext cx="8089299" cy="9689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 sz="2600"/>
              <a:t>Credible intervals &amp; numerical simulations</a:t>
            </a:r>
            <a:endParaRPr sz="2600"/>
          </a:p>
        </p:txBody>
      </p:sp>
      <p:sp>
        <p:nvSpPr>
          <p:cNvPr id="1684357325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5FBBE5C-E7E4-8956-66CD-B9655A9487DE}" type="slidenum">
              <a:rPr lang="en"/>
              <a:t/>
            </a:fld>
            <a:endParaRPr/>
          </a:p>
        </p:txBody>
      </p:sp>
      <p:sp>
        <p:nvSpPr>
          <p:cNvPr id="1805627612" name=""/>
          <p:cNvSpPr/>
          <p:nvPr/>
        </p:nvSpPr>
        <p:spPr bwMode="auto">
          <a:xfrm flipH="0" flipV="0">
            <a:off x="730887" y="2274390"/>
            <a:ext cx="1740019" cy="10062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spcAft>
                <a:spcPts val="430"/>
              </a:spcAft>
              <a:defRPr/>
            </a:pPr>
            <a:r>
              <a:rPr sz="1200" b="1" i="0" u="none">
                <a:solidFill>
                  <a:srgbClr val="222222"/>
                </a:solidFill>
                <a:latin typeface="Montserrat"/>
                <a:ea typeface="Montserrat"/>
                <a:cs typeface="Montserrat"/>
              </a:rPr>
              <a:t>The more</a:t>
            </a:r>
            <a:r>
              <a:rPr sz="1200" b="1">
                <a:latin typeface="Montserrat"/>
                <a:cs typeface="Montserrat"/>
              </a:rPr>
              <a:t> </a:t>
            </a:r>
            <a:r>
              <a:rPr sz="1200" b="1">
                <a:latin typeface="Montserrat"/>
                <a:cs typeface="Montserrat"/>
              </a:rPr>
              <a:t>samples</a:t>
            </a:r>
            <a:r>
              <a:rPr sz="1200" b="0">
                <a:latin typeface="Montserrat"/>
                <a:cs typeface="Montserrat"/>
              </a:rPr>
              <a:t> in the posterior distribution, </a:t>
            </a:r>
            <a:r>
              <a:rPr sz="1200" b="1">
                <a:latin typeface="Montserrat"/>
                <a:cs typeface="Montserrat"/>
              </a:rPr>
              <a:t>the more stable</a:t>
            </a:r>
            <a:r>
              <a:rPr sz="1200" b="0">
                <a:latin typeface="Montserrat"/>
                <a:cs typeface="Montserrat"/>
              </a:rPr>
              <a:t> the credible interval</a:t>
            </a:r>
            <a:endParaRPr sz="1200" b="0">
              <a:latin typeface="Montserrat"/>
              <a:cs typeface="Montserrat"/>
            </a:endParaRPr>
          </a:p>
        </p:txBody>
      </p:sp>
      <p:pic>
        <p:nvPicPr>
          <p:cNvPr id="188206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86887" y="1004437"/>
            <a:ext cx="6214974" cy="3728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5459807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/>
              <a:t>Credible interval: 95% or 90%?</a:t>
            </a:r>
            <a:endParaRPr lang="fr-FR" sz="2600"/>
          </a:p>
        </p:txBody>
      </p:sp>
      <p:sp>
        <p:nvSpPr>
          <p:cNvPr id="1269167915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DCE2DD8-E0EE-5FE2-76DE-442833390621}" type="slidenum">
              <a:rPr lang="en"/>
              <a:t/>
            </a:fld>
            <a:endParaRPr lang="en"/>
          </a:p>
        </p:txBody>
      </p:sp>
      <p:pic>
        <p:nvPicPr>
          <p:cNvPr id="48595408" name="Picture 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55575" y="1301897"/>
            <a:ext cx="4210297" cy="25659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82488569" name="Google Shape;120;p18"/>
          <p:cNvSpPr txBox="1"/>
          <p:nvPr/>
        </p:nvSpPr>
        <p:spPr bwMode="auto">
          <a:xfrm flipH="0" flipV="0">
            <a:off x="5292079" y="1275606"/>
            <a:ext cx="3384375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400">
                <a:solidFill>
                  <a:schemeClr val="accent3"/>
                </a:solidFill>
              </a:rPr>
              <a:t>Compared to the 95%, the 90% credible interval is…</a:t>
            </a:r>
            <a:endParaRPr lang="en-US" sz="1400">
              <a:solidFill>
                <a:schemeClr val="accent3"/>
              </a:solidFill>
            </a:endParaRPr>
          </a:p>
          <a:p>
            <a:pPr>
              <a:defRPr/>
            </a:pPr>
            <a:endParaRPr lang="en-US" sz="1400" b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en-US" sz="1400">
                <a:solidFill>
                  <a:srgbClr val="92D050"/>
                </a:solidFill>
              </a:rPr>
              <a:t>+ more stable</a:t>
            </a:r>
            <a:r>
              <a:rPr lang="en-US" sz="1400" b="0">
                <a:solidFill>
                  <a:srgbClr val="92D050"/>
                </a:solidFill>
              </a:rPr>
              <a:t> to numerical errors</a:t>
            </a:r>
            <a:endParaRPr/>
          </a:p>
          <a:p>
            <a:pPr>
              <a:defRPr/>
            </a:pPr>
            <a:r>
              <a:rPr lang="en-US" sz="1400">
                <a:solidFill>
                  <a:srgbClr val="FD7A03"/>
                </a:solidFill>
                <a:latin typeface="Calibri"/>
                <a:cs typeface="Calibri"/>
              </a:rPr>
              <a:t>– </a:t>
            </a:r>
            <a:r>
              <a:rPr lang="en-US" sz="1400">
                <a:solidFill>
                  <a:srgbClr val="FD7A03"/>
                </a:solidFill>
              </a:rPr>
              <a:t>less conservative</a:t>
            </a:r>
            <a:endParaRPr/>
          </a:p>
        </p:txBody>
      </p:sp>
      <p:sp>
        <p:nvSpPr>
          <p:cNvPr id="1212793382" name="Google Shape;120;p18"/>
          <p:cNvSpPr txBox="1"/>
          <p:nvPr/>
        </p:nvSpPr>
        <p:spPr bwMode="auto">
          <a:xfrm flipH="0" flipV="0">
            <a:off x="5292079" y="2736227"/>
            <a:ext cx="3384375" cy="106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400" b="0">
                <a:solidFill>
                  <a:schemeClr val="accent3"/>
                </a:solidFill>
                <a:latin typeface="Arial Unicode MS"/>
                <a:ea typeface="Arial Unicode MS"/>
                <a:cs typeface="Arial Unicode MS"/>
              </a:rPr>
              <a:t>➙</a:t>
            </a:r>
            <a:r>
              <a:rPr lang="en-US" sz="1400" b="0">
                <a:solidFill>
                  <a:schemeClr val="accent3"/>
                </a:solidFill>
              </a:rPr>
              <a:t> Use </a:t>
            </a:r>
            <a:r>
              <a:rPr lang="en-US" sz="1400">
                <a:solidFill>
                  <a:schemeClr val="accent3"/>
                </a:solidFill>
              </a:rPr>
              <a:t>95%</a:t>
            </a:r>
            <a:r>
              <a:rPr lang="en-US" sz="1400" b="0">
                <a:solidFill>
                  <a:schemeClr val="accent3"/>
                </a:solidFill>
              </a:rPr>
              <a:t> if there are more than </a:t>
            </a:r>
            <a:r>
              <a:rPr lang="en-US" sz="1400">
                <a:solidFill>
                  <a:schemeClr val="accent3"/>
                </a:solidFill>
              </a:rPr>
              <a:t>10.000 samples </a:t>
            </a:r>
            <a:r>
              <a:rPr lang="en-US" sz="1400" b="0">
                <a:solidFill>
                  <a:schemeClr val="accent3"/>
                </a:solidFill>
              </a:rPr>
              <a:t>of the posterior distribution</a:t>
            </a:r>
            <a:endParaRPr/>
          </a:p>
        </p:txBody>
      </p:sp>
      <p:sp>
        <p:nvSpPr>
          <p:cNvPr id="923925489" name="Google Shape;120;p18"/>
          <p:cNvSpPr txBox="1"/>
          <p:nvPr/>
        </p:nvSpPr>
        <p:spPr bwMode="auto">
          <a:xfrm flipH="0" flipV="0">
            <a:off x="5292079" y="4010677"/>
            <a:ext cx="3384375" cy="54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050" b="0">
                <a:solidFill>
                  <a:schemeClr val="accent3"/>
                </a:solidFill>
              </a:rPr>
              <a:t>In </a:t>
            </a:r>
            <a:r>
              <a:rPr lang="en-US" sz="1050" b="0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r>
              <a:rPr lang="en-US" sz="1050" b="0">
                <a:solidFill>
                  <a:schemeClr val="accent3"/>
                </a:solidFill>
              </a:rPr>
              <a:t>, the default is </a:t>
            </a:r>
            <a:r>
              <a:rPr lang="en-US" sz="1050">
                <a:solidFill>
                  <a:schemeClr val="accent3"/>
                </a:solidFill>
              </a:rPr>
              <a:t>89%</a:t>
            </a:r>
            <a:r>
              <a:rPr lang="en-US" sz="1050" b="0">
                <a:solidFill>
                  <a:schemeClr val="accent3"/>
                </a:solidFill>
              </a:rPr>
              <a:t> (!) to highlight the arbitrariness of the confidence level.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79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2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734273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Frequentist</a:t>
            </a:r>
            <a:r>
              <a:rPr lang="fr-FR"/>
              <a:t> vs. </a:t>
            </a:r>
            <a:r>
              <a:rPr lang="fr-FR"/>
              <a:t>Bayesian</a:t>
            </a:r>
            <a:r>
              <a:rPr lang="fr-FR"/>
              <a:t> </a:t>
            </a:r>
            <a:r>
              <a:rPr lang="fr-FR"/>
              <a:t>statistics</a:t>
            </a:r>
            <a:endParaRPr lang="fr-FR"/>
          </a:p>
        </p:txBody>
      </p:sp>
      <p:sp>
        <p:nvSpPr>
          <p:cNvPr id="76810713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C57F78A-D0C9-98E5-6686-449B09FD2023}" type="slidenum">
              <a:rPr lang="en"/>
              <a:t/>
            </a:fld>
            <a:endParaRPr lang="en"/>
          </a:p>
        </p:txBody>
      </p:sp>
      <p:sp>
        <p:nvSpPr>
          <p:cNvPr id="1075312715" name="Google Shape;120;p18"/>
          <p:cNvSpPr txBox="1"/>
          <p:nvPr/>
        </p:nvSpPr>
        <p:spPr bwMode="auto">
          <a:xfrm flipH="0" flipV="0">
            <a:off x="2195735" y="1131589"/>
            <a:ext cx="3304735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Frequentist</a:t>
            </a: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Long-run frequency of events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True value:</a:t>
            </a:r>
            <a:r>
              <a:rPr lang="en-US" sz="1200" b="0">
                <a:solidFill>
                  <a:schemeClr val="accent3"/>
                </a:solidFill>
              </a:rPr>
              <a:t> unknown</a:t>
            </a: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0" i="1">
                <a:solidFill>
                  <a:schemeClr val="accent3"/>
                </a:solidFill>
              </a:rPr>
              <a:t>Estimate:</a:t>
            </a:r>
            <a:r>
              <a:rPr lang="en-US" sz="1200" b="0">
                <a:solidFill>
                  <a:schemeClr val="accent3"/>
                </a:solidFill>
              </a:rPr>
              <a:t> fixed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From the data only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“Confidence intervals”</a:t>
            </a:r>
            <a:endParaRPr>
              <a:highlight>
                <a:srgbClr val="FFFF00"/>
              </a:highlight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 Confidence </a:t>
            </a: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level (e.g. 95%) is a property of the procedure, not of </a:t>
            </a: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the interval</a:t>
            </a:r>
            <a:endParaRPr sz="1200" b="0">
              <a:solidFill>
                <a:schemeClr val="accent3"/>
              </a:solidFill>
              <a:highlight>
                <a:srgbClr val="FFFF00"/>
              </a:highlight>
            </a:endParaRPr>
          </a:p>
        </p:txBody>
      </p:sp>
      <p:sp>
        <p:nvSpPr>
          <p:cNvPr id="902441373" name="Google Shape;120;p18"/>
          <p:cNvSpPr txBox="1"/>
          <p:nvPr/>
        </p:nvSpPr>
        <p:spPr bwMode="auto">
          <a:xfrm>
            <a:off x="5436095" y="1131589"/>
            <a:ext cx="3312367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Bayesian</a:t>
            </a:r>
            <a:endParaRPr/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Degree of belief / certainty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	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True value:</a:t>
            </a:r>
            <a:r>
              <a:rPr lang="en-US" sz="1200" b="0">
                <a:solidFill>
                  <a:schemeClr val="accent3"/>
                </a:solidFill>
              </a:rPr>
              <a:t> unknown</a:t>
            </a: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0" i="1">
                <a:solidFill>
                  <a:schemeClr val="accent3"/>
                </a:solidFill>
              </a:rPr>
              <a:t>Estimate:</a:t>
            </a:r>
            <a:r>
              <a:rPr lang="en-US" sz="1200" b="0">
                <a:solidFill>
                  <a:schemeClr val="accent3"/>
                </a:solidFill>
              </a:rPr>
              <a:t> </a:t>
            </a:r>
            <a:r>
              <a:rPr lang="en-US" sz="1200" b="0">
                <a:solidFill>
                  <a:schemeClr val="accent3"/>
                </a:solidFill>
              </a:rPr>
              <a:t>probabilistic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From the posterior (data + prior)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“Credibility intervals”</a:t>
            </a:r>
            <a:endParaRPr>
              <a:highlight>
                <a:srgbClr val="FFFF00"/>
              </a:highlight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Confidence </a:t>
            </a: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level </a:t>
            </a:r>
            <a:r>
              <a:rPr lang="en-US" sz="1200" b="0" i="0" u="none" strike="noStrike" cap="none" spc="0">
                <a:solidFill>
                  <a:schemeClr val="accent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</a:rPr>
              <a:t>(e.g. 95%) </a:t>
            </a: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is a measure of the </a:t>
            </a:r>
            <a:r>
              <a:rPr lang="en-US" sz="1200" b="0">
                <a:solidFill>
                  <a:schemeClr val="accent3"/>
                </a:solidFill>
                <a:highlight>
                  <a:srgbClr val="FFFF00"/>
                </a:highlight>
              </a:rPr>
              <a:t>uncertainty around the estimate</a:t>
            </a:r>
            <a:endParaRPr sz="1200" b="0">
              <a:solidFill>
                <a:schemeClr val="accent3"/>
              </a:solidFill>
              <a:highlight>
                <a:srgbClr val="FFFF00"/>
              </a:highlight>
            </a:endParaRPr>
          </a:p>
        </p:txBody>
      </p:sp>
      <p:sp>
        <p:nvSpPr>
          <p:cNvPr id="1010604978" name="Google Shape;120;p18"/>
          <p:cNvSpPr txBox="1"/>
          <p:nvPr/>
        </p:nvSpPr>
        <p:spPr bwMode="auto">
          <a:xfrm>
            <a:off x="179511" y="1131589"/>
            <a:ext cx="2016223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Definition of probability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View on model parameters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Method of estimation</a:t>
            </a: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Uncertainty interval</a:t>
            </a: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pic>
        <p:nvPicPr>
          <p:cNvPr id="1319343236" name="Picture 2"/>
          <p:cNvPicPr>
            <a:picLocks noChangeAspect="1" noChangeArrowheads="1"/>
          </p:cNvPicPr>
          <p:nvPr/>
        </p:nvPicPr>
        <p:blipFill>
          <a:blip r:embed="rId3"/>
          <a:srcRect l="13254" t="18809" r="3561" b="13126"/>
          <a:stretch/>
        </p:blipFill>
        <p:spPr bwMode="auto">
          <a:xfrm>
            <a:off x="5580111" y="3945602"/>
            <a:ext cx="1423746" cy="69898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68309019" name="Picture 3"/>
          <p:cNvPicPr>
            <a:picLocks noChangeAspect="1" noChangeArrowheads="1"/>
          </p:cNvPicPr>
          <p:nvPr/>
        </p:nvPicPr>
        <p:blipFill>
          <a:blip r:embed="rId4"/>
          <a:srcRect l="10276" t="10346" r="20036" b="14418"/>
          <a:stretch/>
        </p:blipFill>
        <p:spPr bwMode="auto">
          <a:xfrm>
            <a:off x="7278437" y="3887357"/>
            <a:ext cx="1192734" cy="7726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107361294" name="Picture 2"/>
          <p:cNvPicPr>
            <a:picLocks noChangeAspect="1" noChangeArrowheads="1"/>
          </p:cNvPicPr>
          <p:nvPr/>
        </p:nvPicPr>
        <p:blipFill>
          <a:blip r:embed="rId5"/>
          <a:srcRect l="0" t="7055" r="0" b="30364"/>
          <a:stretch/>
        </p:blipFill>
        <p:spPr bwMode="auto">
          <a:xfrm>
            <a:off x="2843806" y="3867894"/>
            <a:ext cx="2008591" cy="91400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04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2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441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04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2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2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6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34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441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4413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30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7922883" name="Title 4"/>
          <p:cNvSpPr>
            <a:spLocks noGrp="1"/>
          </p:cNvSpPr>
          <p:nvPr>
            <p:ph type="title"/>
          </p:nvPr>
        </p:nvSpPr>
        <p:spPr bwMode="auto">
          <a:xfrm flipH="0" flipV="0">
            <a:off x="691198" y="-121736"/>
            <a:ext cx="8296641" cy="968998"/>
          </a:xfrm>
        </p:spPr>
        <p:txBody>
          <a:bodyPr/>
          <a:lstStyle/>
          <a:p>
            <a:pPr>
              <a:defRPr/>
            </a:pPr>
            <a:r>
              <a:rPr lang="fr-FR" sz="2200"/>
              <a:t>Can we test a hypothesis on a parameter</a:t>
            </a:r>
            <a:br>
              <a:rPr lang="fr-FR" sz="2200"/>
            </a:br>
            <a:r>
              <a:rPr lang="fr-FR" sz="2200"/>
              <a:t>from its posterior distribution?</a:t>
            </a:r>
            <a:endParaRPr lang="fr-FR" sz="2200"/>
          </a:p>
        </p:txBody>
      </p:sp>
      <p:sp>
        <p:nvSpPr>
          <p:cNvPr id="2001454488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58E67C1-6883-9537-514F-266E3D7DFB72}" type="slidenum">
              <a:rPr lang="en"/>
              <a:t/>
            </a:fld>
            <a:endParaRPr lang="en"/>
          </a:p>
        </p:txBody>
      </p:sp>
      <p:pic>
        <p:nvPicPr>
          <p:cNvPr id="20664947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90759" y="1825516"/>
            <a:ext cx="4909518" cy="28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sdemona templat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ONLYOFFICE/8.2.2.22</Application>
  <DocSecurity>0</DocSecurity>
  <PresentationFormat>On-screen Show (4:3)</PresentationFormat>
  <Paragraphs>0</Paragraphs>
  <Slides>32</Slides>
  <Notes>32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Stats part 3: Hypothesis testing</dc:title>
  <dc:subject/>
  <dc:creator>Oussama Abdoun</dc:creator>
  <cp:keywords/>
  <dc:description/>
  <dc:identifier/>
  <dc:language/>
  <cp:lastModifiedBy/>
  <cp:revision>606</cp:revision>
  <dcterms:modified xsi:type="dcterms:W3CDTF">2024-12-24T10:31:17Z</dcterms:modified>
  <cp:category/>
  <cp:contentStatus/>
  <cp:version/>
</cp:coreProperties>
</file>