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7096125" cy="1023461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6924A6-6E5D-4066-8AAF-4ED428B7A514}">
  <a:tblStyle styleId="{E96924A6-6E5D-4066-8AAF-4ED428B7A514}" styleName="Table_0">
    <a:wholeTbl>
      <a:tcTxStyle>
        <a:srgbClr val="000000"/>
      </a:tcTxStyle>
      <a:tcStyle>
        <a:tcBdr>
          <a:left>
            <a:ln w="9525">
              <a:solidFill>
                <a:srgbClr val="000000"/>
              </a:solidFill>
            </a:ln>
          </a:left>
          <a:right>
            <a:ln w="9525">
              <a:solidFill>
                <a:srgbClr val="000000"/>
              </a:solidFill>
            </a:ln>
          </a:right>
          <a:top>
            <a:ln w="9525">
              <a:solidFill>
                <a:srgbClr val="000000"/>
              </a:solidFill>
            </a:ln>
          </a:top>
          <a:bottom>
            <a:ln w="9525">
              <a:solidFill>
                <a:srgbClr val="000000"/>
              </a:solidFill>
            </a:ln>
          </a:bottom>
          <a:insideH>
            <a:ln w="9525">
              <a:solidFill>
                <a:srgbClr val="000000"/>
              </a:solidFill>
            </a:ln>
          </a:insideH>
          <a:insideV>
            <a:ln w="9525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5" d="100"/>
          <a:sy n="125" d="100"/>
        </p:scale>
        <p:origin x="-1122" y="-4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352427" name="Google Shape;59;g35f391192_0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76766" name="Google Shape;60;g35f391192_00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5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24813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14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33FB8-7885-DF3D-A909-1AB1212B88E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7204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3259810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4047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20000262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9238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48562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0411470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1" y="768348"/>
            <a:ext cx="6819898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737075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1" y="4861440"/>
            <a:ext cx="5676898" cy="4605574"/>
          </a:xfrm>
          <a:prstGeom prst="rect">
            <a:avLst/>
          </a:prstGeom>
        </p:spPr>
        <p:txBody>
          <a:bodyPr spcFirstLastPara="1" wrap="square" lIns="99010" tIns="99010" rIns="99010" bIns="99010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42848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3064116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4799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113112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7283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263576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9357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494763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5404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4011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7928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126383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907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9801062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183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61107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310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DFA057-6AAF-D00D-8C81-C81200FB753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49325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910758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5105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6528070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8470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8257644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019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9887904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237566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1" y="768348"/>
            <a:ext cx="6819898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072568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1" y="4861440"/>
            <a:ext cx="5676898" cy="4605574"/>
          </a:xfrm>
          <a:prstGeom prst="rect">
            <a:avLst/>
          </a:prstGeom>
        </p:spPr>
        <p:txBody>
          <a:bodyPr spcFirstLastPara="1" wrap="square" lIns="99010" tIns="99010" rIns="99010" bIns="99010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5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118544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776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89093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367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845471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194602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1" y="768348"/>
            <a:ext cx="6819898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879059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1" y="4861440"/>
            <a:ext cx="5676898" cy="4605574"/>
          </a:xfrm>
          <a:prstGeom prst="rect">
            <a:avLst/>
          </a:prstGeom>
        </p:spPr>
        <p:txBody>
          <a:bodyPr spcFirstLastPara="1" wrap="square" lIns="99010" tIns="99010" rIns="99010" bIns="99010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290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4715666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6049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62929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04312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F5E635-0B98-39D2-C97F-BB6963DB5AE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39805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860313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560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2538917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EE6AD-4221-3107-5971-564783D7A4F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0954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866461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018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042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00421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BC5103-2BC7-9932-3F34-6FADFB0D404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showMasterSp="1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012325" y="1851670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6208125" y="3845845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-169067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88437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1" showMasterPhAnim="0" showMasterSp="1" type="tx" userDrawn="1">
  <p:cSld name="1_Title +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1857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1100398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6"/>
          <p:cNvSpPr/>
          <p:nvPr/>
        </p:nvSpPr>
        <p:spPr bwMode="auto">
          <a:xfrm>
            <a:off x="813272" y="86913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691200" y="29141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showMasterSp="1" userDrawn="1">
  <p:cSld name="Subtit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 bwMode="auto"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 bwMode="auto"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3165233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 bwMode="auto"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 bwMode="auto"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 bwMode="auto"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doi.org/10.1038/s41562-016-0021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statmodeling.stat.columbia.edu/2016/08/22/bayesian-inference-completely-solves-the-multiple-comparisons-problem/" TargetMode="Externa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3758/s13423-014-0595-4" TargetMode="External"/><Relationship Id="rId4" Type="http://schemas.openxmlformats.org/officeDocument/2006/relationships/hyperlink" Target="http://dx.doi.org/10.1037/met0000061" TargetMode="External"/><Relationship Id="rId5" Type="http://schemas.openxmlformats.org/officeDocument/2006/relationships/hyperlink" Target="https://doingbayesiandataanalysis.blogspot.com/2013/11/optional-stopping-in-data-collection-p.html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doi.org/10.1037/met0000275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media6.sv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media7.svg"/><Relationship Id="rId5" Type="http://schemas.openxmlformats.org/officeDocument/2006/relationships/image" Target="../media/image18.png"/><Relationship Id="rId6" Type="http://schemas.openxmlformats.org/officeDocument/2006/relationships/image" Target="../media/media8.svg"/><Relationship Id="rId7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016/j.ijpsycho.2022.03.010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media9.sv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i.org/10.1038/s41562-021-01177-7" TargetMode="External"/><Relationship Id="rId4" Type="http://schemas.openxmlformats.org/officeDocument/2006/relationships/image" Target="../media/image2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i.org/10.1177/25152459231213371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media1.sv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media2.svg"/><Relationship Id="rId5" Type="http://schemas.openxmlformats.org/officeDocument/2006/relationships/image" Target="../media/image6.png"/><Relationship Id="rId6" Type="http://schemas.openxmlformats.org/officeDocument/2006/relationships/image" Target="../media/media3.sv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media4.svg"/><Relationship Id="rId5" Type="http://schemas.openxmlformats.org/officeDocument/2006/relationships/image" Target="../media/image8.png"/><Relationship Id="rId6" Type="http://schemas.openxmlformats.org/officeDocument/2006/relationships/image" Target="../media/media5.sv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510853" name="Google Shape;62;p11"/>
          <p:cNvSpPr txBox="1">
            <a:spLocks noGrp="1"/>
          </p:cNvSpPr>
          <p:nvPr>
            <p:ph type="ctrTitle"/>
          </p:nvPr>
        </p:nvSpPr>
        <p:spPr bwMode="auto">
          <a:xfrm flipH="0" flipV="0">
            <a:off x="795920" y="423910"/>
            <a:ext cx="7662303" cy="323195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</a:t>
            </a: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statistics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4/4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br>
              <a:rPr lang="en" sz="3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28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Performance,</a:t>
            </a:r>
            <a:br>
              <a:rPr lang="en" sz="28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28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model evaluation, reporting</a:t>
            </a:r>
            <a:endParaRPr sz="2600" b="0" i="1"/>
          </a:p>
        </p:txBody>
      </p:sp>
      <p:sp>
        <p:nvSpPr>
          <p:cNvPr id="445303614" name="Google Shape;70;p12"/>
          <p:cNvSpPr txBox="1"/>
          <p:nvPr/>
        </p:nvSpPr>
        <p:spPr bwMode="auto">
          <a:xfrm flipH="0" flipV="0">
            <a:off x="179511" y="4184181"/>
            <a:ext cx="8507287" cy="79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spcBef>
                <a:spcPts val="999"/>
              </a:spcBef>
              <a:defRPr/>
            </a:pP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Oussama Abdoun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MEng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PhD)</a:t>
            </a: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oussama.abdoun@pm.me</a:t>
            </a:r>
            <a:endParaRPr lang="en-US" sz="14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Bayesian Statistics – CRNL </a:t>
            </a: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dec 2024</a:t>
            </a:r>
            <a:endParaRPr sz="1200" i="1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999"/>
              </a:spcAft>
              <a:buNone/>
              <a:defRPr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237259" name="Google Shape;127;p19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lvl="0">
              <a:defRPr/>
            </a:pPr>
            <a:r>
              <a:rPr lang="en" sz="2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Type M and type S error</a:t>
            </a:r>
            <a:r>
              <a:rPr lang="en-US" sz="2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</a:t>
            </a:r>
            <a:endParaRPr sz="2400"/>
          </a:p>
        </p:txBody>
      </p:sp>
      <p:sp>
        <p:nvSpPr>
          <p:cNvPr id="748763413" name="Google Shape;131;p1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F8AB509-2D6A-682C-729F-686E16ACC202}" type="slidenum">
              <a:rPr lang="en"/>
              <a:t/>
            </a:fld>
            <a:endParaRPr/>
          </a:p>
        </p:txBody>
      </p:sp>
      <p:pic>
        <p:nvPicPr>
          <p:cNvPr id="1261360228" name="Picture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75654" y="1707651"/>
            <a:ext cx="6192686" cy="24740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8370509" name="Google Shape;191;p25"/>
          <p:cNvSpPr txBox="1"/>
          <p:nvPr/>
        </p:nvSpPr>
        <p:spPr bwMode="auto">
          <a:xfrm flipH="0" flipV="0">
            <a:off x="731958" y="4688343"/>
            <a:ext cx="7584453" cy="33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buNone/>
              <a:defRPr/>
            </a:pPr>
            <a:r>
              <a:rPr lang="en-US" sz="1000"/>
              <a:t>Gelman</a:t>
            </a:r>
            <a:r>
              <a:rPr lang="en-US" sz="1000"/>
              <a:t> </a:t>
            </a:r>
            <a:r>
              <a:rPr lang="en-US" sz="1000"/>
              <a:t>&amp; Carlin (2014). </a:t>
            </a:r>
            <a:r>
              <a:rPr lang="en-US" sz="1000" i="1"/>
              <a:t>Beyond Power Calculations: Assessing Type S (Sign) and Type M (Magnitude) Errors </a:t>
            </a:r>
            <a:r>
              <a:rPr lang="en-US" sz="1000" u="sng">
                <a:solidFill>
                  <a:schemeClr val="hlink"/>
                </a:solidFill>
                <a:hlinkClick r:id="rId4" tooltip="Gelman &amp; Carlin (2014). Beyond Power Calculations: Assessing Type S (Sign) and Type M (Magnitude) Errors"/>
              </a:rPr>
              <a:t>[link]</a:t>
            </a:r>
            <a:endParaRPr lang="en-US" sz="1000" u="sng"/>
          </a:p>
        </p:txBody>
      </p:sp>
      <p:sp>
        <p:nvSpPr>
          <p:cNvPr id="1980823410" name="Google Shape;191;p25"/>
          <p:cNvSpPr txBox="1"/>
          <p:nvPr/>
        </p:nvSpPr>
        <p:spPr bwMode="auto">
          <a:xfrm flipH="0" flipV="0">
            <a:off x="5939271" y="981600"/>
            <a:ext cx="2891853" cy="1535956"/>
          </a:xfrm>
          <a:prstGeom prst="rect">
            <a:avLst/>
          </a:prstGeom>
          <a:noFill/>
          <a:ln w="19049">
            <a:solidFill>
              <a:schemeClr val="accent2">
                <a:lumMod val="74901"/>
              </a:schemeClr>
            </a:solidFill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r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  <a:defRPr/>
            </a:pPr>
            <a:r>
              <a:rPr lang="fr-FR" sz="1000">
                <a:solidFill>
                  <a:schemeClr val="accent3"/>
                </a:solidFill>
              </a:rPr>
              <a:t>These figures assume that only significant results enter meta-analyses, which implies extreme </a:t>
            </a:r>
            <a:r>
              <a:rPr lang="fr-FR" sz="1000" b="1">
                <a:solidFill>
                  <a:schemeClr val="accent1"/>
                </a:solidFill>
              </a:rPr>
              <a:t>selective reporting </a:t>
            </a:r>
            <a:r>
              <a:rPr lang="fr-FR" sz="1000">
                <a:solidFill>
                  <a:schemeClr val="accent3"/>
                </a:solidFill>
              </a:rPr>
              <a:t>(</a:t>
            </a:r>
            <a:r>
              <a:rPr lang="fr-FR" sz="1000" i="1">
                <a:solidFill>
                  <a:schemeClr val="accent3"/>
                </a:solidFill>
              </a:rPr>
              <a:t>aka</a:t>
            </a:r>
            <a:r>
              <a:rPr lang="fr-FR" sz="1000">
                <a:solidFill>
                  <a:schemeClr val="accent3"/>
                </a:solidFill>
              </a:rPr>
              <a:t> </a:t>
            </a:r>
            <a:r>
              <a:rPr lang="fr-FR" sz="1000" b="1">
                <a:solidFill>
                  <a:schemeClr val="accent1"/>
                </a:solidFill>
              </a:rPr>
              <a:t>publication bias</a:t>
            </a:r>
            <a:r>
              <a:rPr lang="fr-FR" sz="1000">
                <a:solidFill>
                  <a:schemeClr val="accent3"/>
                </a:solidFill>
              </a:rPr>
              <a:t>).</a:t>
            </a:r>
            <a:br>
              <a:rPr lang="fr-FR" sz="1000">
                <a:solidFill>
                  <a:schemeClr val="accent3"/>
                </a:solidFill>
              </a:rPr>
            </a:br>
            <a:br>
              <a:rPr lang="fr-FR" sz="1000">
                <a:solidFill>
                  <a:schemeClr val="accent3"/>
                </a:solidFill>
              </a:rPr>
            </a:br>
            <a:r>
              <a:rPr lang="fr-FR" sz="1000" b="0">
                <a:solidFill>
                  <a:schemeClr val="accent3"/>
                </a:solidFill>
              </a:rPr>
              <a:t>Comparative </a:t>
            </a:r>
            <a:r>
              <a:rPr lang="fr-FR" sz="1000" b="0">
                <a:solidFill>
                  <a:schemeClr val="accent3"/>
                </a:solidFill>
              </a:rPr>
              <a:t>analysis of registered and unregistered reports suggest that </a:t>
            </a:r>
            <a:r>
              <a:rPr lang="fr-FR" sz="1000" b="1">
                <a:solidFill>
                  <a:schemeClr val="accent3"/>
                </a:solidFill>
              </a:rPr>
              <a:t>positive findings are 20x more likely to be published</a:t>
            </a:r>
            <a:r>
              <a:rPr lang="fr-FR" sz="1000" b="0">
                <a:solidFill>
                  <a:schemeClr val="accent3"/>
                </a:solidFill>
              </a:rPr>
              <a:t> than null ones.</a:t>
            </a:r>
            <a:endParaRPr sz="1000" b="1">
              <a:solidFill>
                <a:schemeClr val="accent3"/>
              </a:solidFill>
            </a:endParaRPr>
          </a:p>
        </p:txBody>
      </p:sp>
      <p:sp>
        <p:nvSpPr>
          <p:cNvPr id="1516265639" name="Google Shape;191;p25"/>
          <p:cNvSpPr txBox="1"/>
          <p:nvPr/>
        </p:nvSpPr>
        <p:spPr bwMode="auto">
          <a:xfrm flipH="0" flipV="0">
            <a:off x="691200" y="1041519"/>
            <a:ext cx="3320965" cy="83608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buFont typeface="Montserrat"/>
              <a:buNone/>
              <a:defRPr/>
            </a:pPr>
            <a:r>
              <a:rPr lang="fr-FR" sz="1200" u="none">
                <a:solidFill>
                  <a:schemeClr val="accent3"/>
                </a:solidFill>
              </a:rPr>
              <a:t>The previous analysis can be extended to a range of true statistical powers : </a:t>
            </a:r>
            <a:endParaRPr sz="1200" u="none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82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415635" name="Title 4"/>
          <p:cNvSpPr>
            <a:spLocks noGrp="1"/>
          </p:cNvSpPr>
          <p:nvPr>
            <p:ph type="title"/>
          </p:nvPr>
        </p:nvSpPr>
        <p:spPr bwMode="auto">
          <a:xfrm>
            <a:off x="691200" y="-81412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The multiple comparison problem</a:t>
            </a:r>
            <a:endParaRPr lang="fr-FR" sz="2800"/>
          </a:p>
        </p:txBody>
      </p:sp>
      <p:sp>
        <p:nvSpPr>
          <p:cNvPr id="172746844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0D6ACA9-D898-13C6-1E39-8551DB476BD1}" type="slidenum">
              <a:rPr lang="en"/>
              <a:t/>
            </a:fld>
            <a:endParaRPr lang="en"/>
          </a:p>
        </p:txBody>
      </p:sp>
      <p:grpSp>
        <p:nvGrpSpPr>
          <p:cNvPr id="1386253323" name=""/>
          <p:cNvGrpSpPr/>
          <p:nvPr/>
        </p:nvGrpSpPr>
        <p:grpSpPr bwMode="auto">
          <a:xfrm>
            <a:off x="4298398" y="1175999"/>
            <a:ext cx="4786165" cy="2905880"/>
            <a:chOff x="0" y="0"/>
            <a:chExt cx="4786165" cy="2905880"/>
          </a:xfrm>
        </p:grpSpPr>
        <p:pic>
          <p:nvPicPr>
            <p:cNvPr id="580458004" name=""/>
            <p:cNvPicPr>
              <a:picLocks noChangeAspect="1"/>
            </p:cNvPicPr>
            <p:nvPr/>
          </p:nvPicPr>
          <p:blipFill>
            <a:blip r:embed="rId3"/>
            <a:srcRect l="20607" t="0" r="20607" b="23924"/>
            <a:stretch/>
          </p:blipFill>
          <p:spPr bwMode="auto">
            <a:xfrm flipH="0" flipV="0">
              <a:off x="590598" y="0"/>
              <a:ext cx="3479222" cy="2616226"/>
            </a:xfrm>
            <a:prstGeom prst="rect">
              <a:avLst/>
            </a:prstGeom>
          </p:spPr>
        </p:pic>
        <p:sp>
          <p:nvSpPr>
            <p:cNvPr id="412961319" name=""/>
            <p:cNvSpPr/>
            <p:nvPr/>
          </p:nvSpPr>
          <p:spPr bwMode="auto">
            <a:xfrm flipH="0" flipV="0">
              <a:off x="0" y="2509280"/>
              <a:ext cx="1754778" cy="3965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r">
                <a:spcAft>
                  <a:spcPts val="429"/>
                </a:spcAft>
                <a:defRPr/>
              </a:pPr>
              <a:r>
                <a:rPr sz="1000" b="1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small </a:t>
              </a: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effects</a:t>
              </a:r>
              <a:b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</a:b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and/or sample size</a:t>
              </a:r>
              <a:endParaRPr sz="1000" b="0" i="1">
                <a:latin typeface="Montserrat"/>
                <a:cs typeface="Montserrat"/>
              </a:endParaRPr>
            </a:p>
          </p:txBody>
        </p:sp>
        <p:sp>
          <p:nvSpPr>
            <p:cNvPr id="1264027107" name=""/>
            <p:cNvSpPr/>
            <p:nvPr/>
          </p:nvSpPr>
          <p:spPr bwMode="auto">
            <a:xfrm flipH="0" flipV="0">
              <a:off x="3101577" y="2509280"/>
              <a:ext cx="1684587" cy="3965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>
                <a:spcAft>
                  <a:spcPts val="429"/>
                </a:spcAft>
                <a:defRPr/>
              </a:pPr>
              <a:r>
                <a:rPr sz="1000" b="1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large </a:t>
              </a: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effects</a:t>
              </a:r>
              <a:b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</a:br>
              <a:r>
                <a:rPr sz="1000" b="0" i="1" u="none">
                  <a:solidFill>
                    <a:srgbClr val="222222"/>
                  </a:solidFill>
                  <a:latin typeface="Montserrat"/>
                  <a:ea typeface="Montserrat"/>
                  <a:cs typeface="Montserrat"/>
                </a:rPr>
                <a:t>and/or sample size</a:t>
              </a:r>
              <a:endParaRPr sz="1000" b="0" i="1">
                <a:latin typeface="Montserrat"/>
                <a:cs typeface="Montserrat"/>
              </a:endParaRPr>
            </a:p>
          </p:txBody>
        </p:sp>
        <p:cxnSp>
          <p:nvCxnSpPr>
            <p:cNvPr id="0" name="Line 0"/>
            <p:cNvCxnSpPr>
              <a:cxnSpLocks/>
              <a:stCxn id="412961319" idx="3"/>
              <a:endCxn id="1264027107" idx="1"/>
            </p:cNvCxnSpPr>
            <p:nvPr/>
          </p:nvCxnSpPr>
          <p:spPr bwMode="auto">
            <a:xfrm rot="0" flipH="0" flipV="0">
              <a:off x="1755471" y="2703770"/>
              <a:ext cx="1347878" cy="0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10196"/>
                </a:schemeClr>
              </a:solidFill>
              <a:prstDash val="solid"/>
              <a:headEnd type="arrow" w="lg" len="med"/>
              <a:tailEnd type="arrow" w="lg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9319150" name="Google Shape;120;p18"/>
          <p:cNvSpPr txBox="1"/>
          <p:nvPr/>
        </p:nvSpPr>
        <p:spPr bwMode="auto">
          <a:xfrm flipH="0" flipV="0">
            <a:off x="793939" y="1176210"/>
            <a:ext cx="4070982" cy="13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sz="1200" b="1">
                <a:solidFill>
                  <a:schemeClr val="accent3"/>
                </a:solidFill>
              </a:rPr>
              <a:t>If the prior distribution 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matches the 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true distribution of effect sizes:</a:t>
            </a:r>
            <a:endParaRPr sz="1200" b="1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no type M error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type S error always &lt; 2.5%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no need of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 correction for multiple comparison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2121025767" name=""/>
          <p:cNvSpPr/>
          <p:nvPr/>
        </p:nvSpPr>
        <p:spPr bwMode="auto">
          <a:xfrm flipH="0" flipV="0">
            <a:off x="1614515" y="4738726"/>
            <a:ext cx="6150143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Gelman (2016).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Bayesian inference completely solves the multiple comparisons problem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4" tooltip="Gelman (2016). Bayesian inference completely solves the multiple comparisons problem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563947308" name="Google Shape;120;p18"/>
          <p:cNvSpPr txBox="1"/>
          <p:nvPr/>
        </p:nvSpPr>
        <p:spPr bwMode="auto">
          <a:xfrm flipH="0" flipV="0">
            <a:off x="793939" y="2571749"/>
            <a:ext cx="3778060" cy="77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sz="1200" b="0">
                <a:solidFill>
                  <a:schemeClr val="accent3"/>
                </a:solidFill>
              </a:rPr>
              <a:t>If the prior variance 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overestimates*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true variance of effect sizes, we start loosing the beneficial effects of the Bayesian inference.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980071274" name="Google Shape;120;p18"/>
          <p:cNvSpPr txBox="1"/>
          <p:nvPr/>
        </p:nvSpPr>
        <p:spPr bwMode="auto">
          <a:xfrm flipH="0" flipV="0">
            <a:off x="793939" y="3402468"/>
            <a:ext cx="3778060" cy="77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sz="1200" b="0">
                <a:solidFill>
                  <a:schemeClr val="accent3"/>
                </a:solidFill>
              </a:rPr>
              <a:t>If the prior variance </a:t>
            </a:r>
            <a:r>
              <a:rPr sz="1200" b="1">
                <a:solidFill>
                  <a:schemeClr val="accent3"/>
                </a:solidFill>
              </a:rPr>
              <a:t>under</a:t>
            </a: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estimates*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true variance of effect sizes, we start loosing statistical power with Bayesian inference.</a:t>
            </a:r>
            <a:endParaRPr lang="en-US"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1876842970" name=""/>
          <p:cNvSpPr/>
          <p:nvPr/>
        </p:nvSpPr>
        <p:spPr bwMode="auto">
          <a:xfrm flipH="0" flipV="0">
            <a:off x="793939" y="4220804"/>
            <a:ext cx="3778779" cy="2137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spcAft>
                <a:spcPts val="429"/>
              </a:spcAft>
              <a:defRPr/>
            </a:pPr>
            <a:r>
              <a:rPr sz="8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*</a:t>
            </a:r>
            <a:r>
              <a:rPr sz="800" b="0" i="0">
                <a:solidFill>
                  <a:schemeClr val="tx1"/>
                </a:solidFill>
                <a:latin typeface="Montserrat"/>
                <a:cs typeface="Montserrat"/>
              </a:rPr>
              <a:t>by a factor 3 or more to have visible effects</a:t>
            </a:r>
            <a:endParaRPr sz="8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94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84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07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588861" name="Title 4"/>
          <p:cNvSpPr>
            <a:spLocks noGrp="1"/>
          </p:cNvSpPr>
          <p:nvPr>
            <p:ph type="title"/>
          </p:nvPr>
        </p:nvSpPr>
        <p:spPr bwMode="auto">
          <a:xfrm>
            <a:off x="691200" y="-81411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Sequential hypothesis testing / optional stopping </a:t>
            </a:r>
            <a:endParaRPr lang="fr-FR" sz="2800"/>
          </a:p>
        </p:txBody>
      </p:sp>
      <p:sp>
        <p:nvSpPr>
          <p:cNvPr id="152668381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18C76A2-1E4B-A4CD-976F-D2CA04A4CB1C}" type="slidenum">
              <a:rPr lang="en"/>
              <a:t/>
            </a:fld>
            <a:endParaRPr lang="en"/>
          </a:p>
        </p:txBody>
      </p:sp>
      <p:sp>
        <p:nvSpPr>
          <p:cNvPr id="440885557" name="Google Shape;120;p18"/>
          <p:cNvSpPr txBox="1"/>
          <p:nvPr/>
        </p:nvSpPr>
        <p:spPr bwMode="auto">
          <a:xfrm flipH="0" flipV="0">
            <a:off x="793938" y="1176210"/>
            <a:ext cx="6352248" cy="123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1">
                <a:solidFill>
                  <a:schemeClr val="accent3"/>
                </a:solidFill>
              </a:rPr>
              <a:t>The standard procedure in the frequentist paradigm:</a:t>
            </a:r>
            <a:endParaRPr sz="1300" b="1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postulate an effect size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endParaRPr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calculate sample size needed to reject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200" b="0" i="1" u="none" strike="noStrike" cap="none" spc="0" baseline="-250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0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under such an effect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(N)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— collect data... and pray</a:t>
            </a:r>
            <a:endParaRPr sz="1200" b="0" i="0" u="none" strike="noStrike" cap="none" spc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1131792270" name=""/>
          <p:cNvSpPr/>
          <p:nvPr/>
        </p:nvSpPr>
        <p:spPr bwMode="auto">
          <a:xfrm flipH="0" flipV="0">
            <a:off x="1614513" y="4738725"/>
            <a:ext cx="6168141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428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sz="100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Rouder (2014). </a:t>
            </a:r>
            <a:r>
              <a:rPr lang="en-US" sz="1000" b="0" i="0" u="none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Optional stopping: No problem for</a:t>
            </a:r>
            <a:r>
              <a:rPr lang="en-US" sz="1000" b="0" i="0" u="none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 Bayesians [</a:t>
            </a:r>
            <a:r>
              <a:rPr lang="en-US" sz="1000" b="0" i="0" u="sng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  <a:hlinkClick r:id="rId3" tooltip="Rouder (2014). Optional stopping: No problem for Bayesians"/>
              </a:rPr>
              <a:t>link</a:t>
            </a:r>
            <a:r>
              <a:rPr lang="en-US" sz="1000" b="0" i="0" u="none" strike="noStrike" cap="none" spc="0">
                <a:solidFill>
                  <a:schemeClr val="bg2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>
              <a:solidFill>
                <a:schemeClr val="bg2"/>
              </a:solidFill>
              <a:latin typeface="Montserrat"/>
              <a:cs typeface="Montserrat"/>
            </a:endParaRPr>
          </a:p>
        </p:txBody>
      </p:sp>
      <p:sp>
        <p:nvSpPr>
          <p:cNvPr id="116024136" name="Google Shape;120;p18"/>
          <p:cNvSpPr txBox="1"/>
          <p:nvPr/>
        </p:nvSpPr>
        <p:spPr bwMode="auto">
          <a:xfrm flipH="0" flipV="0">
            <a:off x="793937" y="2329886"/>
            <a:ext cx="7685748" cy="77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sz="1200" b="0">
                <a:solidFill>
                  <a:schemeClr val="accent3"/>
                </a:solidFill>
              </a:rPr>
              <a:t>But we could obtain </a:t>
            </a:r>
            <a:r>
              <a:rPr sz="1200" b="0" i="1">
                <a:solidFill>
                  <a:schemeClr val="accent3"/>
                </a:solidFill>
              </a:rPr>
              <a:t>p</a:t>
            </a:r>
            <a:r>
              <a:rPr sz="1200" b="0">
                <a:solidFill>
                  <a:schemeClr val="accent3"/>
                </a:solidFill>
              </a:rPr>
              <a:t> &lt; .05 with less data, esp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ecially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if true effect size &gt;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Unfortunately, we can’t run the stats after each new data point and stop when </a:t>
            </a:r>
            <a:r>
              <a:rPr lang="en-US" sz="12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&lt; .05</a:t>
            </a:r>
            <a:b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</a:b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substantial increase of the risk of false positives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!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2123492351" name="Google Shape;120;p18"/>
          <p:cNvSpPr txBox="1"/>
          <p:nvPr/>
        </p:nvSpPr>
        <p:spPr bwMode="auto">
          <a:xfrm flipH="0" flipV="0">
            <a:off x="793937" y="3284771"/>
            <a:ext cx="8037186" cy="7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What about Bayesian inference?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29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We can legitimately run the analysis after each data point and stop collecting data when...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spcAft>
                <a:spcPts val="428"/>
              </a:spcAft>
              <a:defRPr/>
            </a:pP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— a certain BF-threshold has been reached (e.g. BF</a:t>
            </a:r>
            <a:r>
              <a:rPr sz="1200" b="0" i="0" u="none" strike="noStrike" cap="none" spc="0" baseline="-25000">
                <a:solidFill>
                  <a:schemeClr val="accent3"/>
                </a:solidFill>
                <a:latin typeface="Montserrat"/>
                <a:cs typeface="Montserrat"/>
              </a:rPr>
              <a:t>10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 or BF</a:t>
            </a:r>
            <a:r>
              <a:rPr sz="1200" b="0" i="0" u="none" strike="noStrike" cap="none" spc="0" baseline="-25000">
                <a:solidFill>
                  <a:schemeClr val="accent3"/>
                </a:solidFill>
                <a:latin typeface="Montserrat"/>
                <a:cs typeface="Montserrat"/>
              </a:rPr>
              <a:t>01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 = 10, or 30):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Schönbrodt et al.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2015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2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4" tooltip="Schönbrodt et al. (2015). Sequential Hypothesis Testing With Bayes Factors"/>
              </a:rPr>
              <a:t>link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spcAft>
                <a:spcPts val="428"/>
              </a:spcAft>
              <a:defRPr/>
            </a:pP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— a certain precision of the posterio distribution has been reached: Kruschke 2013 [</a:t>
            </a:r>
            <a:r>
              <a:rPr sz="1200" b="0" i="0" u="sng" strike="noStrike" cap="none" spc="0">
                <a:solidFill>
                  <a:schemeClr val="accent3"/>
                </a:solidFill>
                <a:latin typeface="Montserrat"/>
                <a:cs typeface="Montserrat"/>
                <a:hlinkClick r:id="rId5" tooltip="Optional stopping in data collection: p values, Bayes factors, credible intervals, precision"/>
              </a:rPr>
              <a:t>link to blog post</a:t>
            </a:r>
            <a:r>
              <a:rPr sz="1200" b="0" i="0" u="none" strike="noStrike" cap="none" spc="0">
                <a:solidFill>
                  <a:schemeClr val="accent3"/>
                </a:solidFill>
                <a:latin typeface="Montserrat"/>
                <a:cs typeface="Montserrat"/>
              </a:rPr>
              <a:t>]</a:t>
            </a:r>
            <a:endParaRPr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726783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What about significance hacking?</a:t>
            </a:r>
            <a:endParaRPr lang="fr-FR" sz="2600"/>
          </a:p>
        </p:txBody>
      </p:sp>
      <p:sp>
        <p:nvSpPr>
          <p:cNvPr id="16668707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418A10F-55BA-0A83-E803-6673E498E230}" type="slidenum">
              <a:rPr lang="en"/>
              <a:t/>
            </a:fld>
            <a:endParaRPr lang="en"/>
          </a:p>
        </p:txBody>
      </p:sp>
      <p:sp>
        <p:nvSpPr>
          <p:cNvPr id="1874060969" name=""/>
          <p:cNvSpPr txBox="1"/>
          <p:nvPr/>
        </p:nvSpPr>
        <p:spPr bwMode="auto">
          <a:xfrm flipH="0" flipV="0">
            <a:off x="691199" y="1155122"/>
            <a:ext cx="7821433" cy="14832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b="1">
                <a:latin typeface="Montserrat"/>
                <a:ea typeface="Montserrat"/>
                <a:cs typeface="Montserrat"/>
              </a:rPr>
              <a:t>Questionable research practices</a:t>
            </a:r>
            <a:r>
              <a:rPr>
                <a:latin typeface="Montserrat"/>
                <a:ea typeface="Montserrat"/>
                <a:cs typeface="Montserrat"/>
              </a:rPr>
              <a:t> that increase the risk of type I error include any change in the analysis pipeline performed after looking at the results:</a:t>
            </a:r>
            <a:endParaRPr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—</a:t>
            </a:r>
            <a:r>
              <a:rPr>
                <a:latin typeface="Montserrat"/>
                <a:ea typeface="Montserrat"/>
                <a:cs typeface="Montserrat"/>
              </a:rPr>
              <a:t> data sifting: excluding participants, data points, conditions...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ea typeface="Montserrat"/>
                <a:cs typeface="Montserrat"/>
              </a:rPr>
              <a:t>— model tweaking: adding or removing interactions, predictors, moderators...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—</a:t>
            </a:r>
            <a:r>
              <a:rPr>
                <a:latin typeface="Montserrat"/>
                <a:ea typeface="Montserrat"/>
                <a:cs typeface="Montserrat"/>
              </a:rPr>
              <a:t> selective reporting of a subset of dependent variables, experimental factors...</a:t>
            </a:r>
            <a:endParaRPr>
              <a:latin typeface="Montserrat"/>
              <a:cs typeface="Montserrat"/>
            </a:endParaRPr>
          </a:p>
        </p:txBody>
      </p:sp>
      <p:sp>
        <p:nvSpPr>
          <p:cNvPr id="947196931" name=""/>
          <p:cNvSpPr txBox="1"/>
          <p:nvPr/>
        </p:nvSpPr>
        <p:spPr bwMode="auto">
          <a:xfrm flipH="0" flipV="0">
            <a:off x="691199" y="2763621"/>
            <a:ext cx="7852753" cy="33716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ea typeface="Montserrat"/>
                <a:cs typeface="Montserrat"/>
              </a:rPr>
              <a:t>In frequentist statistics, they are incentivized by</a:t>
            </a:r>
            <a:r>
              <a:rPr>
                <a:latin typeface="Montserrat"/>
                <a:cs typeface="Montserrat"/>
              </a:rPr>
              <a:t> the dichotomous rule of “p &lt; .05”</a:t>
            </a:r>
            <a:endParaRPr>
              <a:latin typeface="Montserrat"/>
              <a:cs typeface="Montserrat"/>
            </a:endParaRPr>
          </a:p>
        </p:txBody>
      </p:sp>
      <p:sp>
        <p:nvSpPr>
          <p:cNvPr id="820228595" name=""/>
          <p:cNvSpPr txBox="1"/>
          <p:nvPr/>
        </p:nvSpPr>
        <p:spPr bwMode="auto">
          <a:xfrm flipH="0" flipV="0">
            <a:off x="691199" y="3283166"/>
            <a:ext cx="8007553" cy="17285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ea typeface="Montserrat"/>
                <a:cs typeface="Montserrat"/>
              </a:rPr>
              <a:t>In bayesian statistics, </a:t>
            </a:r>
            <a:r>
              <a:rPr>
                <a:latin typeface="Montserrat"/>
                <a:cs typeface="Montserrat"/>
              </a:rPr>
              <a:t>treating BF and other measures as continuous measures of evidence (as it should) deflates the (conscious or unconscious) urge for significance hacking. You can further protect yourself with the </a:t>
            </a:r>
            <a:r>
              <a:rPr b="1">
                <a:latin typeface="Montserrat"/>
                <a:cs typeface="Montserrat"/>
              </a:rPr>
              <a:t>usual measures</a:t>
            </a:r>
            <a:r>
              <a:rPr b="0">
                <a:latin typeface="Montserrat"/>
                <a:cs typeface="Montserrat"/>
              </a:rPr>
              <a:t>: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cs typeface="Montserrat"/>
              </a:rPr>
              <a:t>— think of all the details of your analyses ahead of time</a:t>
            </a:r>
            <a:r>
              <a:rPr>
                <a:latin typeface="Montserrat"/>
                <a:cs typeface="Montserrat"/>
              </a:rPr>
              <a:t> (</a:t>
            </a:r>
            <a:r>
              <a:rPr b="1">
                <a:latin typeface="Montserrat"/>
                <a:cs typeface="Montserrat"/>
              </a:rPr>
              <a:t>preregistration</a:t>
            </a:r>
            <a:r>
              <a:rPr>
                <a:latin typeface="Montserrat"/>
                <a:cs typeface="Montserrat"/>
              </a:rPr>
              <a:t>)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cs typeface="Montserrat"/>
              </a:rPr>
              <a:t>— </a:t>
            </a:r>
            <a:r>
              <a:rPr b="1">
                <a:latin typeface="Montserrat"/>
                <a:cs typeface="Montserrat"/>
              </a:rPr>
              <a:t>validate </a:t>
            </a:r>
            <a:r>
              <a:rPr>
                <a:latin typeface="Montserrat"/>
                <a:cs typeface="Montserrat"/>
              </a:rPr>
              <a:t>your model </a:t>
            </a:r>
            <a:r>
              <a:rPr i="1">
                <a:latin typeface="Montserrat"/>
                <a:cs typeface="Montserrat"/>
              </a:rPr>
              <a:t>before </a:t>
            </a:r>
            <a:r>
              <a:rPr>
                <a:latin typeface="Montserrat"/>
                <a:cs typeface="Montserrat"/>
              </a:rPr>
              <a:t>doing hypothesis testing</a:t>
            </a:r>
            <a:endParaRPr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>
                <a:latin typeface="Montserrat"/>
                <a:cs typeface="Montserrat"/>
              </a:rPr>
              <a:t>— </a:t>
            </a:r>
            <a:r>
              <a:rPr b="1">
                <a:latin typeface="Montserrat"/>
                <a:cs typeface="Montserrat"/>
              </a:rPr>
              <a:t>report everything</a:t>
            </a:r>
            <a:r>
              <a:rPr>
                <a:latin typeface="Montserrat"/>
                <a:cs typeface="Montserrat"/>
              </a:rPr>
              <a:t> you did/tried</a:t>
            </a:r>
            <a:endParaRPr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19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670705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6" y="2897792"/>
            <a:ext cx="4867669" cy="14327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2.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Model checking &amp; diagnosis</a:t>
            </a:r>
            <a:endParaRPr sz="3600"/>
          </a:p>
        </p:txBody>
      </p:sp>
      <p:sp>
        <p:nvSpPr>
          <p:cNvPr id="122278137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F969353-6B2B-CF66-F86D-A6AC5F0917F6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290629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Workflow of bayesian modeling</a:t>
            </a:r>
            <a:endParaRPr lang="fr-FR" sz="2600"/>
          </a:p>
        </p:txBody>
      </p:sp>
      <p:sp>
        <p:nvSpPr>
          <p:cNvPr id="8666661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9F2B6F0-E75D-D3F8-524A-B3FC2F7AB181}" type="slidenum">
              <a:rPr lang="en"/>
              <a:t/>
            </a:fld>
            <a:endParaRPr lang="en"/>
          </a:p>
        </p:txBody>
      </p:sp>
      <p:pic>
        <p:nvPicPr>
          <p:cNvPr id="1678427741" name=""/>
          <p:cNvPicPr>
            <a:picLocks noChangeAspect="1"/>
          </p:cNvPicPr>
          <p:nvPr/>
        </p:nvPicPr>
        <p:blipFill>
          <a:blip r:embed="rId3"/>
          <a:srcRect l="0" t="0" r="61307" b="0"/>
          <a:stretch/>
        </p:blipFill>
        <p:spPr bwMode="auto">
          <a:xfrm flipH="0" flipV="0">
            <a:off x="602484" y="1771194"/>
            <a:ext cx="3071812" cy="2001160"/>
          </a:xfrm>
          <a:prstGeom prst="rect">
            <a:avLst/>
          </a:prstGeom>
        </p:spPr>
      </p:pic>
      <p:pic>
        <p:nvPicPr>
          <p:cNvPr id="43984917" name=""/>
          <p:cNvPicPr>
            <a:picLocks noChangeAspect="1"/>
          </p:cNvPicPr>
          <p:nvPr/>
        </p:nvPicPr>
        <p:blipFill>
          <a:blip r:embed="rId3"/>
          <a:srcRect l="38692" t="0" r="36712" b="0"/>
          <a:stretch/>
        </p:blipFill>
        <p:spPr bwMode="auto">
          <a:xfrm flipH="0" flipV="0">
            <a:off x="3674296" y="1771194"/>
            <a:ext cx="1952624" cy="2001160"/>
          </a:xfrm>
          <a:prstGeom prst="rect">
            <a:avLst/>
          </a:prstGeom>
        </p:spPr>
      </p:pic>
      <p:pic>
        <p:nvPicPr>
          <p:cNvPr id="735757553" name=""/>
          <p:cNvPicPr>
            <a:picLocks noChangeAspect="1"/>
          </p:cNvPicPr>
          <p:nvPr/>
        </p:nvPicPr>
        <p:blipFill>
          <a:blip r:embed="rId3"/>
          <a:srcRect l="63287" t="0" r="0" b="0"/>
          <a:stretch/>
        </p:blipFill>
        <p:spPr bwMode="auto">
          <a:xfrm flipH="0" flipV="0">
            <a:off x="5626921" y="1771194"/>
            <a:ext cx="2914593" cy="2001160"/>
          </a:xfrm>
          <a:prstGeom prst="rect">
            <a:avLst/>
          </a:prstGeom>
        </p:spPr>
      </p:pic>
      <p:sp>
        <p:nvSpPr>
          <p:cNvPr id="457240705" name=""/>
          <p:cNvSpPr/>
          <p:nvPr/>
        </p:nvSpPr>
        <p:spPr bwMode="auto">
          <a:xfrm flipH="0" flipV="0">
            <a:off x="1614514" y="4738725"/>
            <a:ext cx="6174621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See Schad, Betancourt &amp; 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Vasishth</a:t>
            </a: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(2021) for a more sophisticated workflow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4" tooltip="Schad, Betancourt &amp; Vasishth (2021). Toward a principled Bayesian workflow in cognitive science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8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356228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20743860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26D4C20-9EEA-38F4-319B-EF0994184602}" type="slidenum">
              <a:rPr lang="en"/>
              <a:t/>
            </a:fld>
            <a:endParaRPr lang="en"/>
          </a:p>
        </p:txBody>
      </p:sp>
      <p:sp>
        <p:nvSpPr>
          <p:cNvPr id="849327137" name="Text Placeholder 1"/>
          <p:cNvSpPr txBox="1"/>
          <p:nvPr/>
        </p:nvSpPr>
        <p:spPr bwMode="auto">
          <a:xfrm flipH="0" flipV="0">
            <a:off x="461957" y="1298047"/>
            <a:ext cx="2528925" cy="7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85750" marR="0" indent="-285750" algn="l">
              <a:lnSpc>
                <a:spcPct val="114999"/>
              </a:lnSpc>
              <a:spcAft>
                <a:spcPts val="430"/>
              </a:spcAft>
              <a:buClr>
                <a:schemeClr val="accent2"/>
              </a:buClr>
              <a:buSzPts val="2400"/>
              <a:buFont typeface="Montserrat"/>
              <a:buAutoNum type="alphaUcParenBoth"/>
              <a:defRPr/>
            </a:pPr>
            <a:r>
              <a:rPr lang="fr-FR" sz="1200" b="1">
                <a:solidFill>
                  <a:schemeClr val="accent6">
                    <a:lumMod val="10000"/>
                  </a:schemeClr>
                </a:solidFill>
              </a:rPr>
              <a:t>Spe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Specify prior distributions for each parameter of the model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805100047" name=""/>
          <p:cNvGrpSpPr/>
          <p:nvPr/>
        </p:nvGrpSpPr>
        <p:grpSpPr bwMode="auto">
          <a:xfrm>
            <a:off x="2851673" y="1308173"/>
            <a:ext cx="3040673" cy="2242038"/>
            <a:chOff x="0" y="0"/>
            <a:chExt cx="3040673" cy="2242038"/>
          </a:xfrm>
        </p:grpSpPr>
        <p:pic>
          <p:nvPicPr>
            <p:cNvPr id="1558409073" name="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6488" r="56108" b="30936"/>
            <a:stretch/>
          </p:blipFill>
          <p:spPr bwMode="auto">
            <a:xfrm flipH="0" flipV="0">
              <a:off x="0" y="0"/>
              <a:ext cx="3040673" cy="2242038"/>
            </a:xfrm>
            <a:prstGeom prst="rect">
              <a:avLst/>
            </a:prstGeom>
          </p:spPr>
        </p:pic>
        <p:sp>
          <p:nvSpPr>
            <p:cNvPr id="1437903398" name=""/>
            <p:cNvSpPr/>
            <p:nvPr/>
          </p:nvSpPr>
          <p:spPr bwMode="auto">
            <a:xfrm flipH="0" flipV="0">
              <a:off x="223977" y="0"/>
              <a:ext cx="311966" cy="30515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400" b="0" i="0" u="none">
                  <a:solidFill>
                    <a:schemeClr val="accent6">
                      <a:lumMod val="10000"/>
                    </a:schemeClr>
                  </a:solidFill>
                  <a:latin typeface="Montserrat"/>
                  <a:ea typeface="Montserrat"/>
                  <a:cs typeface="Montserrat"/>
                </a:rPr>
                <a:t>A</a:t>
              </a:r>
              <a:endParaRPr sz="1000" b="0" i="1">
                <a:solidFill>
                  <a:schemeClr val="tx1"/>
                </a:solidFill>
                <a:latin typeface="Montserrat"/>
                <a:cs typeface="Montserrat"/>
              </a:endParaRPr>
            </a:p>
          </p:txBody>
        </p:sp>
      </p:grpSp>
      <p:grpSp>
        <p:nvGrpSpPr>
          <p:cNvPr id="1154601856" name=""/>
          <p:cNvGrpSpPr/>
          <p:nvPr/>
        </p:nvGrpSpPr>
        <p:grpSpPr bwMode="auto">
          <a:xfrm>
            <a:off x="6017787" y="1308173"/>
            <a:ext cx="1237366" cy="2242038"/>
            <a:chOff x="0" y="0"/>
            <a:chExt cx="1237366" cy="2242038"/>
          </a:xfrm>
        </p:grpSpPr>
        <p:pic>
          <p:nvPicPr>
            <p:cNvPr id="1729483169" name=""/>
            <p:cNvPicPr>
              <a:picLocks noChangeAspect="1"/>
            </p:cNvPicPr>
            <p:nvPr/>
          </p:nvPicPr>
          <p:blipFill>
            <a:blip r:embed="rId5"/>
            <a:srcRect l="48122" t="6488" r="34015" b="30936"/>
            <a:stretch/>
          </p:blipFill>
          <p:spPr bwMode="auto">
            <a:xfrm flipH="0" flipV="0">
              <a:off x="0" y="0"/>
              <a:ext cx="1237366" cy="2242038"/>
            </a:xfrm>
            <a:prstGeom prst="rect">
              <a:avLst/>
            </a:prstGeom>
          </p:spPr>
        </p:pic>
        <p:sp>
          <p:nvSpPr>
            <p:cNvPr id="1544155408" name=""/>
            <p:cNvSpPr/>
            <p:nvPr/>
          </p:nvSpPr>
          <p:spPr bwMode="auto">
            <a:xfrm flipH="0" flipV="0">
              <a:off x="0" y="0"/>
              <a:ext cx="312327" cy="30515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400" b="0" i="0" u="none">
                  <a:solidFill>
                    <a:schemeClr val="accent6">
                      <a:lumMod val="10000"/>
                    </a:schemeClr>
                  </a:solidFill>
                  <a:latin typeface="Montserrat"/>
                  <a:ea typeface="Montserrat"/>
                  <a:cs typeface="Montserrat"/>
                </a:rPr>
                <a:t>B</a:t>
              </a:r>
              <a:endParaRPr sz="1000" b="0" i="1">
                <a:solidFill>
                  <a:schemeClr val="tx1"/>
                </a:solidFill>
                <a:latin typeface="Montserrat"/>
                <a:cs typeface="Montserrat"/>
              </a:endParaRPr>
            </a:p>
          </p:txBody>
        </p:sp>
      </p:grpSp>
      <p:pic>
        <p:nvPicPr>
          <p:cNvPr id="130293558" name=""/>
          <p:cNvPicPr>
            <a:picLocks noChangeAspect="1"/>
          </p:cNvPicPr>
          <p:nvPr/>
        </p:nvPicPr>
        <p:blipFill>
          <a:blip r:embed="rId5"/>
          <a:srcRect l="12162" t="70553" r="8233" b="5921"/>
          <a:stretch/>
        </p:blipFill>
        <p:spPr bwMode="auto">
          <a:xfrm rot="0" flipH="0" flipV="0">
            <a:off x="3237428" y="3750985"/>
            <a:ext cx="5636974" cy="861629"/>
          </a:xfrm>
          <a:prstGeom prst="rect">
            <a:avLst/>
          </a:prstGeom>
        </p:spPr>
      </p:pic>
      <p:sp>
        <p:nvSpPr>
          <p:cNvPr id="474648048" name="Text Placeholder 1"/>
          <p:cNvSpPr txBox="1"/>
          <p:nvPr/>
        </p:nvSpPr>
        <p:spPr bwMode="auto">
          <a:xfrm flipH="0" flipV="0">
            <a:off x="461957" y="2070172"/>
            <a:ext cx="2528925" cy="76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85750" marR="0" indent="-28575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1">
                <a:solidFill>
                  <a:schemeClr val="accent6">
                    <a:lumMod val="10000"/>
                  </a:schemeClr>
                </a:solidFill>
              </a:rPr>
              <a:t>(B)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Randomly 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draw a set of parameters from the priors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6721583" name="Text Placeholder 1"/>
          <p:cNvSpPr txBox="1"/>
          <p:nvPr/>
        </p:nvSpPr>
        <p:spPr bwMode="auto">
          <a:xfrm flipH="0" flipV="0">
            <a:off x="461957" y="2839500"/>
            <a:ext cx="2528925" cy="79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85750" marR="0" indent="-28575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1">
                <a:solidFill>
                  <a:schemeClr val="accent6">
                    <a:lumMod val="10000"/>
                  </a:schemeClr>
                </a:solidFill>
              </a:rPr>
              <a:t>(C)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Plug the values into the model to generate a synthetic dataset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92300615" name="Text Placeholder 1"/>
          <p:cNvSpPr txBox="1"/>
          <p:nvPr/>
        </p:nvSpPr>
        <p:spPr bwMode="auto">
          <a:xfrm flipH="0" flipV="0">
            <a:off x="461957" y="3704076"/>
            <a:ext cx="2528925" cy="128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Repeat (B) and (C) many times (a few tens or hundreds)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.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  <a:p>
            <a:pPr marL="0" marR="0" indent="0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Adjust priors if needed and restart from (A).</a:t>
            </a:r>
            <a:endParaRPr lang="fr-FR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337543102" name=""/>
          <p:cNvPicPr>
            <a:picLocks noChangeAspect="1"/>
          </p:cNvPicPr>
          <p:nvPr/>
        </p:nvPicPr>
        <p:blipFill>
          <a:blip r:embed="rId5"/>
          <a:srcRect l="65877" t="6488" r="10738" b="30936"/>
          <a:stretch/>
        </p:blipFill>
        <p:spPr bwMode="auto">
          <a:xfrm rot="0" flipH="0" flipV="0">
            <a:off x="7254470" y="1308173"/>
            <a:ext cx="1619931" cy="2242038"/>
          </a:xfrm>
          <a:prstGeom prst="rect">
            <a:avLst/>
          </a:prstGeom>
        </p:spPr>
      </p:pic>
      <p:grpSp>
        <p:nvGrpSpPr>
          <p:cNvPr id="1837371365" name=""/>
          <p:cNvGrpSpPr/>
          <p:nvPr/>
        </p:nvGrpSpPr>
        <p:grpSpPr bwMode="auto">
          <a:xfrm>
            <a:off x="3039015" y="3598405"/>
            <a:ext cx="5835387" cy="1231069"/>
            <a:chOff x="0" y="0"/>
            <a:chExt cx="5835387" cy="1231069"/>
          </a:xfrm>
        </p:grpSpPr>
        <p:sp>
          <p:nvSpPr>
            <p:cNvPr id="726853352" name=""/>
            <p:cNvSpPr/>
            <p:nvPr/>
          </p:nvSpPr>
          <p:spPr bwMode="auto">
            <a:xfrm rot="0" flipH="0" flipV="0">
              <a:off x="0" y="0"/>
              <a:ext cx="312327" cy="30515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400" b="0" i="0" u="none">
                  <a:solidFill>
                    <a:schemeClr val="accent6">
                      <a:lumMod val="10000"/>
                    </a:schemeClr>
                  </a:solidFill>
                  <a:latin typeface="Montserrat"/>
                  <a:ea typeface="Montserrat"/>
                  <a:cs typeface="Montserrat"/>
                </a:rPr>
                <a:t>C</a:t>
              </a:r>
              <a:endParaRPr sz="1000" b="0" i="1">
                <a:solidFill>
                  <a:schemeClr val="tx1"/>
                </a:solidFill>
                <a:latin typeface="Montserrat"/>
                <a:cs typeface="Montserrat"/>
              </a:endParaRPr>
            </a:p>
          </p:txBody>
        </p:sp>
        <p:pic>
          <p:nvPicPr>
            <p:cNvPr id="1626715634" name=""/>
            <p:cNvPicPr>
              <a:picLocks noChangeAspect="1"/>
            </p:cNvPicPr>
            <p:nvPr/>
          </p:nvPicPr>
          <p:blipFill>
            <a:blip r:embed="rId5"/>
            <a:srcRect l="12162" t="93946" r="8233" b="0"/>
            <a:stretch/>
          </p:blipFill>
          <p:spPr bwMode="auto">
            <a:xfrm rot="0" flipH="0" flipV="0">
              <a:off x="198412" y="1009366"/>
              <a:ext cx="5636974" cy="221702"/>
            </a:xfrm>
            <a:prstGeom prst="rect">
              <a:avLst/>
            </a:prstGeom>
          </p:spPr>
        </p:pic>
      </p:grpSp>
      <p:pic>
        <p:nvPicPr>
          <p:cNvPr id="2761386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172789" y="209134"/>
            <a:ext cx="701614" cy="70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4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60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3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30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669074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147150960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863E009-CD25-ED6A-CBA0-E3674B19311D}" type="slidenum">
              <a:rPr lang="en"/>
              <a:t/>
            </a:fld>
            <a:endParaRPr lang="en"/>
          </a:p>
        </p:txBody>
      </p:sp>
      <p:sp>
        <p:nvSpPr>
          <p:cNvPr id="1203529834" name=""/>
          <p:cNvSpPr/>
          <p:nvPr/>
        </p:nvSpPr>
        <p:spPr bwMode="auto">
          <a:xfrm flipH="0" flipV="0">
            <a:off x="1743897" y="4142787"/>
            <a:ext cx="1609680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rstan’s </a:t>
            </a:r>
            <a:r>
              <a:rPr sz="1000" b="1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default </a:t>
            </a: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priors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72303448" name=""/>
          <p:cNvSpPr/>
          <p:nvPr/>
        </p:nvSpPr>
        <p:spPr bwMode="auto">
          <a:xfrm flipH="0" flipV="0">
            <a:off x="5395691" y="4142787"/>
            <a:ext cx="2116984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custom </a:t>
            </a:r>
            <a:r>
              <a:rPr sz="1000" b="1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informative </a:t>
            </a: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priors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grpSp>
        <p:nvGrpSpPr>
          <p:cNvPr id="1049340024" name=""/>
          <p:cNvGrpSpPr/>
          <p:nvPr/>
        </p:nvGrpSpPr>
        <p:grpSpPr bwMode="auto">
          <a:xfrm>
            <a:off x="948576" y="1800000"/>
            <a:ext cx="3199961" cy="2030141"/>
            <a:chOff x="0" y="0"/>
            <a:chExt cx="3199961" cy="2030141"/>
          </a:xfrm>
        </p:grpSpPr>
        <p:pic>
          <p:nvPicPr>
            <p:cNvPr id="194571989" name="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 flipH="0" flipV="0">
              <a:off x="0" y="0"/>
              <a:ext cx="3199961" cy="1800000"/>
            </a:xfrm>
            <a:prstGeom prst="rect">
              <a:avLst/>
            </a:prstGeom>
          </p:spPr>
        </p:pic>
        <p:sp>
          <p:nvSpPr>
            <p:cNvPr id="1961768804" name=""/>
            <p:cNvSpPr/>
            <p:nvPr/>
          </p:nvSpPr>
          <p:spPr bwMode="auto">
            <a:xfrm flipH="0" flipV="0">
              <a:off x="795320" y="1785941"/>
              <a:ext cx="1616160" cy="2441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000" b="0" i="0" u="none">
                  <a:solidFill>
                    <a:schemeClr val="tx1"/>
                  </a:solidFill>
                  <a:latin typeface="FreeSans"/>
                  <a:ea typeface="FreeSans"/>
                  <a:cs typeface="FreeSans"/>
                </a:rPr>
                <a:t>tooth growth (mm)</a:t>
              </a:r>
              <a:endParaRPr sz="1000" b="0" i="1">
                <a:solidFill>
                  <a:schemeClr val="tx1"/>
                </a:solidFill>
                <a:latin typeface="FreeSans"/>
                <a:cs typeface="FreeSans"/>
              </a:endParaRPr>
            </a:p>
          </p:txBody>
        </p:sp>
      </p:grpSp>
      <p:grpSp>
        <p:nvGrpSpPr>
          <p:cNvPr id="699288880" name=""/>
          <p:cNvGrpSpPr/>
          <p:nvPr/>
        </p:nvGrpSpPr>
        <p:grpSpPr bwMode="auto">
          <a:xfrm>
            <a:off x="4850422" y="1800000"/>
            <a:ext cx="3199961" cy="2030141"/>
            <a:chOff x="0" y="0"/>
            <a:chExt cx="3199961" cy="2030141"/>
          </a:xfrm>
        </p:grpSpPr>
        <p:pic>
          <p:nvPicPr>
            <p:cNvPr id="1105486487" name="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 flipH="0" flipV="0">
              <a:off x="0" y="0"/>
              <a:ext cx="3199961" cy="1800000"/>
            </a:xfrm>
            <a:prstGeom prst="rect">
              <a:avLst/>
            </a:prstGeom>
          </p:spPr>
        </p:pic>
        <p:sp>
          <p:nvSpPr>
            <p:cNvPr id="256472300" name=""/>
            <p:cNvSpPr/>
            <p:nvPr/>
          </p:nvSpPr>
          <p:spPr bwMode="auto">
            <a:xfrm flipH="0" flipV="0">
              <a:off x="791900" y="1785941"/>
              <a:ext cx="1616160" cy="2441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spcAft>
                  <a:spcPts val="429"/>
                </a:spcAft>
                <a:defRPr/>
              </a:pPr>
              <a:r>
                <a:rPr sz="1000" b="0" i="0" u="none">
                  <a:solidFill>
                    <a:schemeClr val="tx1"/>
                  </a:solidFill>
                  <a:latin typeface="FreeSans"/>
                  <a:ea typeface="FreeSans"/>
                  <a:cs typeface="FreeSans"/>
                </a:rPr>
                <a:t>tooth growth (mm)</a:t>
              </a:r>
              <a:endParaRPr sz="1000" b="0" i="1">
                <a:solidFill>
                  <a:schemeClr val="tx1"/>
                </a:solidFill>
                <a:latin typeface="FreeSans"/>
                <a:cs typeface="FreeSans"/>
              </a:endParaRPr>
            </a:p>
          </p:txBody>
        </p:sp>
      </p:grpSp>
      <p:pic>
        <p:nvPicPr>
          <p:cNvPr id="95138723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172788" y="209132"/>
            <a:ext cx="701613" cy="70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28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3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178219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46985967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E23261A-967E-A7FF-1A84-47C5FDF352C0}" type="slidenum">
              <a:rPr lang="en"/>
              <a:t/>
            </a:fld>
            <a:endParaRPr lang="en"/>
          </a:p>
        </p:txBody>
      </p:sp>
      <p:sp>
        <p:nvSpPr>
          <p:cNvPr id="2050348574" name=""/>
          <p:cNvSpPr txBox="1"/>
          <p:nvPr/>
        </p:nvSpPr>
        <p:spPr bwMode="auto">
          <a:xfrm flipH="0" flipV="0">
            <a:off x="691199" y="1121045"/>
            <a:ext cx="8251794" cy="5299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b="1">
                <a:latin typeface="Montserrat"/>
                <a:ea typeface="Montserrat"/>
                <a:cs typeface="Montserrat"/>
              </a:rPr>
              <a:t>Example with the effect of meditation state on mismatch negativity</a:t>
            </a:r>
            <a:br>
              <a:rPr b="1">
                <a:latin typeface="Montserrat"/>
                <a:ea typeface="Montserrat"/>
                <a:cs typeface="Montserrat"/>
              </a:rPr>
            </a:br>
            <a:r>
              <a:rPr sz="11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Fucci, Poublan, Abdoun &amp; Lutz (2022).</a:t>
            </a:r>
            <a:r>
              <a:rPr sz="1100" b="0">
                <a:solidFill>
                  <a:schemeClr val="tx1"/>
                </a:solidFill>
                <a:latin typeface="Montserrat"/>
                <a:cs typeface="Montserrat"/>
              </a:rPr>
              <a:t> </a:t>
            </a:r>
            <a:r>
              <a:rPr lang="en-US" sz="11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No effect of FA and OM meditation on EEG auditory MMN</a:t>
            </a:r>
            <a:r>
              <a:rPr sz="1100" b="0" i="0">
                <a:solidFill>
                  <a:schemeClr val="tx1"/>
                </a:solidFill>
                <a:latin typeface="Montserrat"/>
                <a:cs typeface="Montserrat"/>
              </a:rPr>
              <a:t> [</a:t>
            </a:r>
            <a:r>
              <a:rPr sz="1100" b="0" i="0" u="sng">
                <a:solidFill>
                  <a:schemeClr val="tx1"/>
                </a:solidFill>
                <a:latin typeface="Montserrat"/>
                <a:cs typeface="Montserrat"/>
                <a:hlinkClick r:id="rId3" tooltip="Fucci et al. (2022). No effect of focused attention and open monitoring meditation on EEG auditory mismatch negativity"/>
              </a:rPr>
              <a:t>link</a:t>
            </a:r>
            <a:r>
              <a:rPr sz="1100" b="0" i="0">
                <a:solidFill>
                  <a:schemeClr val="tx1"/>
                </a:solidFill>
                <a:latin typeface="Montserrat"/>
                <a:cs typeface="Montserrat"/>
              </a:rPr>
              <a:t>]</a:t>
            </a:r>
            <a:endParaRPr sz="1100" b="0" i="1">
              <a:latin typeface="Montserrat"/>
              <a:cs typeface="Montserrat"/>
            </a:endParaRPr>
          </a:p>
        </p:txBody>
      </p:sp>
      <p:graphicFrame>
        <p:nvGraphicFramePr>
          <p:cNvPr id="1087510837" name=""/>
          <p:cNvGraphicFramePr>
            <a:graphicFrameLocks xmlns:a="http://schemas.openxmlformats.org/drawingml/2006/main"/>
          </p:cNvGraphicFramePr>
          <p:nvPr/>
        </p:nvGraphicFramePr>
        <p:xfrm>
          <a:off x="2007381" y="2212726"/>
          <a:ext cx="4878703" cy="252838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{E96924A6-6E5D-4066-8AAF-4ED428B7A514}</a:tableStyleId>
              </a:tblPr>
              <a:tblGrid>
                <a:gridCol w="1897380"/>
                <a:gridCol w="1771650"/>
                <a:gridCol w="1200150"/>
              </a:tblGrid>
              <a:tr h="416560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rstanarm’s</a:t>
                      </a:r>
                      <a:r>
                        <a:rPr b="1"/>
                        <a:t> default</a:t>
                      </a:r>
                      <a:endParaRPr b="1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informative</a:t>
                      </a:r>
                      <a:endParaRPr b="1"/>
                    </a:p>
                  </a:txBody>
                  <a:tcPr vert="horz" anchor="ctr"/>
                </a:tc>
              </a:tr>
              <a:tr h="25082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</a:t>
                      </a:r>
                      <a:r>
                        <a:rPr/>
                        <a:t>ixed</a:t>
                      </a:r>
                      <a:r>
                        <a:rPr/>
                        <a:t> </a:t>
                      </a:r>
                      <a:r>
                        <a:rPr/>
                        <a:t>effec</a:t>
                      </a:r>
                      <a:r>
                        <a:rPr/>
                        <a:t>ts</a:t>
                      </a:r>
                      <a:r>
                        <a:rPr/>
                        <a:t> : </a:t>
                      </a:r>
                      <a:r>
                        <a:rPr/>
                        <a:t>intercept</a:t>
                      </a:r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(-1.3,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4.1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(-1.3,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</a:tr>
              <a:tr h="27940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Fixed</a:t>
                      </a:r>
                      <a:r>
                        <a:rPr/>
                        <a:t> </a:t>
                      </a:r>
                      <a:r>
                        <a:rPr/>
                        <a:t>effects</a:t>
                      </a:r>
                      <a:r>
                        <a:rPr/>
                        <a:t> : coefficients</a:t>
                      </a:r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sz="1400"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 sz="1400">
                                    <a:latin typeface="Cambria Math"/>
                                  </a:rPr>
                                  <m:t>(0, </m:t>
                                </m:r>
                                <m:sSup>
                                  <m:sSupPr>
                                    <m:ctrlPr>
                                      <a:rPr sz="14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5.8</m:t>
                                    </m:r>
                                  </m:e>
                                  <m:sup>
                                    <m:r>
                                      <m:rPr/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i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/>
                        <a:t> to 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(0,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9.9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N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(0, 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/>
                                      <a:rPr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vert="horz" anchor="ctr"/>
                </a:tc>
              </a:tr>
              <a:tr h="73152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Random effects : variance of by-subject intercept</a:t>
                      </a:r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(1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</a:tr>
              <a:tr h="29083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Residuals variance</a:t>
                      </a:r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xp(0.6)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xp(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/>
                                  <a:rPr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810270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190452644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DAA0EE3-C99D-AD6F-2928-EEADE682432B}" type="slidenum">
              <a:rPr lang="en"/>
              <a:t/>
            </a:fld>
            <a:endParaRPr lang="en"/>
          </a:p>
        </p:txBody>
      </p:sp>
      <p:pic>
        <p:nvPicPr>
          <p:cNvPr id="4436162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2788" y="209132"/>
            <a:ext cx="701613" cy="709983"/>
          </a:xfrm>
          <a:prstGeom prst="rect">
            <a:avLst/>
          </a:prstGeom>
        </p:spPr>
      </p:pic>
      <p:sp>
        <p:nvSpPr>
          <p:cNvPr id="1901003553" name=""/>
          <p:cNvSpPr txBox="1"/>
          <p:nvPr/>
        </p:nvSpPr>
        <p:spPr bwMode="auto">
          <a:xfrm flipH="0" flipV="0">
            <a:off x="691199" y="1121045"/>
            <a:ext cx="66808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>
                <a:latin typeface="Montserrat"/>
                <a:ea typeface="Montserrat"/>
                <a:cs typeface="Montserrat"/>
              </a:rPr>
              <a:t>Consistency with domain expertise using </a:t>
            </a:r>
            <a:r>
              <a:rPr b="1">
                <a:latin typeface="Montserrat"/>
                <a:ea typeface="Montserrat"/>
                <a:cs typeface="Montserrat"/>
              </a:rPr>
              <a:t>summary statistics</a:t>
            </a:r>
            <a:endParaRPr b="1">
              <a:latin typeface="Montserrat"/>
              <a:cs typeface="Montserrat"/>
            </a:endParaRPr>
          </a:p>
        </p:txBody>
      </p:sp>
      <p:pic>
        <p:nvPicPr>
          <p:cNvPr id="1145094285" name=""/>
          <p:cNvPicPr>
            <a:picLocks noChangeAspect="1"/>
          </p:cNvPicPr>
          <p:nvPr/>
        </p:nvPicPr>
        <p:blipFill>
          <a:blip r:embed="rId4"/>
          <a:srcRect l="9133" t="0" r="51413" b="50777"/>
          <a:stretch/>
        </p:blipFill>
        <p:spPr bwMode="auto">
          <a:xfrm rot="0" flipH="0" flipV="0">
            <a:off x="928295" y="2576454"/>
            <a:ext cx="2602833" cy="2319658"/>
          </a:xfrm>
          <a:prstGeom prst="rect">
            <a:avLst/>
          </a:prstGeom>
        </p:spPr>
      </p:pic>
      <p:sp>
        <p:nvSpPr>
          <p:cNvPr id="1699789868" name=""/>
          <p:cNvSpPr txBox="1"/>
          <p:nvPr/>
        </p:nvSpPr>
        <p:spPr bwMode="auto">
          <a:xfrm flipH="0" flipV="0">
            <a:off x="691199" y="1691246"/>
            <a:ext cx="334329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sz="1200" b="0">
                <a:latin typeface="FreeSans"/>
                <a:ea typeface="FreeSans"/>
                <a:cs typeface="FreeSans"/>
              </a:rPr>
              <a:t>“</a:t>
            </a:r>
            <a:r>
              <a:rPr lang="en-US" sz="1200" b="1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DK</a:t>
            </a:r>
            <a:r>
              <a:rPr lang="en-US" sz="1200" b="1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1</a:t>
            </a:r>
            <a:r>
              <a:rPr lang="en-US" sz="1200" b="1">
                <a:latin typeface="FreeSans"/>
                <a:ea typeface="FreeSans"/>
                <a:cs typeface="FreeSans"/>
              </a:rPr>
              <a:t>:</a:t>
            </a:r>
            <a:r>
              <a:rPr lang="en-US" sz="1200">
                <a:latin typeface="FreeSans"/>
                <a:ea typeface="FreeSans"/>
                <a:cs typeface="FreeSans"/>
              </a:rPr>
              <a:t> The grand average MMN </a:t>
            </a:r>
            <a:r>
              <a:rPr lang="en-US" sz="1200">
                <a:latin typeface="FreeSans"/>
                <a:ea typeface="FreeSans"/>
                <a:cs typeface="FreeSans"/>
              </a:rPr>
              <a:t>amplitude is in the order of </a:t>
            </a:r>
            <a:r>
              <a:rPr lang="en-US" sz="1200">
                <a:latin typeface="FreeSans"/>
                <a:ea typeface="FreeSans"/>
                <a:cs typeface="FreeSans"/>
              </a:rPr>
              <a:t>-</a:t>
            </a:r>
            <a:r>
              <a:rPr lang="en-US" sz="1200">
                <a:latin typeface="FreeSans"/>
                <a:ea typeface="FreeSans"/>
                <a:cs typeface="FreeSans"/>
              </a:rPr>
              <a:t>1</a:t>
            </a:r>
            <a:r>
              <a:rPr lang="en-US" sz="1200">
                <a:latin typeface="FreeSans"/>
                <a:ea typeface="FreeSans"/>
                <a:cs typeface="FreeSans"/>
              </a:rPr>
              <a:t> to </a:t>
            </a:r>
            <a:r>
              <a:rPr lang="en-US" sz="1200">
                <a:latin typeface="FreeSans"/>
                <a:ea typeface="FreeSans"/>
                <a:cs typeface="FreeSans"/>
              </a:rPr>
              <a:t>-5</a:t>
            </a:r>
            <a:r>
              <a:rPr lang="en-US" sz="1200">
                <a:latin typeface="FreeSans"/>
                <a:ea typeface="FreeSans"/>
                <a:cs typeface="FreeSans"/>
              </a:rPr>
              <a:t>µV</a:t>
            </a:r>
            <a:r>
              <a:rPr lang="en-US" sz="1200">
                <a:latin typeface="FreeSans"/>
                <a:ea typeface="FreeSans"/>
                <a:cs typeface="FreeSans"/>
              </a:rPr>
              <a:t>.</a:t>
            </a:r>
            <a:r>
              <a:rPr sz="1200">
                <a:latin typeface="FreeSans"/>
                <a:cs typeface="FreeSans"/>
              </a:rPr>
              <a:t>”</a:t>
            </a:r>
            <a:endParaRPr sz="1200">
              <a:latin typeface="FreeSans"/>
              <a:ea typeface="FreeSans"/>
              <a:cs typeface="FreeSans"/>
            </a:endParaRPr>
          </a:p>
        </p:txBody>
      </p:sp>
      <p:sp>
        <p:nvSpPr>
          <p:cNvPr id="1876128901" name=""/>
          <p:cNvSpPr txBox="1"/>
          <p:nvPr/>
        </p:nvSpPr>
        <p:spPr bwMode="auto">
          <a:xfrm flipH="0" flipV="0">
            <a:off x="4418982" y="1691246"/>
            <a:ext cx="468829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sz="1200" b="0">
                <a:latin typeface="FreeSans"/>
                <a:ea typeface="FreeSans"/>
                <a:cs typeface="FreeSans"/>
              </a:rPr>
              <a:t>“</a:t>
            </a:r>
            <a:r>
              <a:rPr lang="en-US" sz="1200" b="1">
                <a:latin typeface="FreeSans"/>
                <a:ea typeface="FreeSans"/>
                <a:cs typeface="FreeSans"/>
              </a:rPr>
              <a:t>DK2:</a:t>
            </a:r>
            <a:r>
              <a:rPr lang="en-US" sz="1200">
                <a:latin typeface="FreeSans"/>
                <a:ea typeface="FreeSans"/>
                <a:cs typeface="FreeSans"/>
              </a:rPr>
              <a:t> Individual MMN amplitude only rarely exceeds </a:t>
            </a:r>
            <a:r>
              <a:rPr lang="en-US" sz="1200">
                <a:latin typeface="FreeSans"/>
                <a:ea typeface="FreeSans"/>
                <a:cs typeface="FreeSans"/>
              </a:rPr>
              <a:t>-</a:t>
            </a:r>
            <a:r>
              <a:rPr lang="en-US" sz="1200">
                <a:latin typeface="FreeSans"/>
                <a:ea typeface="FreeSans"/>
                <a:cs typeface="FreeSans"/>
              </a:rPr>
              <a:t>10µV (</a:t>
            </a:r>
            <a:r>
              <a:rPr lang="en-US" sz="1200">
                <a:latin typeface="FreeSans"/>
                <a:ea typeface="FreeSans"/>
                <a:cs typeface="FreeSans"/>
              </a:rPr>
              <a:t>see for example figure 3 in </a:t>
            </a:r>
            <a:r>
              <a:rPr lang="en-US" sz="1200">
                <a:latin typeface="FreeSans"/>
                <a:ea typeface="FreeSans"/>
                <a:cs typeface="FreeSans"/>
              </a:rPr>
              <a:t>Pekkonen</a:t>
            </a:r>
            <a:r>
              <a:rPr lang="en-US" sz="1200">
                <a:latin typeface="FreeSans"/>
                <a:ea typeface="FreeSans"/>
                <a:cs typeface="FreeSans"/>
              </a:rPr>
              <a:t> et al. 1995, figure 1 in </a:t>
            </a:r>
            <a:r>
              <a:rPr lang="en-US" sz="1200">
                <a:latin typeface="FreeSans"/>
                <a:ea typeface="FreeSans"/>
                <a:cs typeface="FreeSans"/>
              </a:rPr>
              <a:t>Escera</a:t>
            </a:r>
            <a:r>
              <a:rPr lang="en-US" sz="1200">
                <a:latin typeface="FreeSans"/>
                <a:ea typeface="FreeSans"/>
                <a:cs typeface="FreeSans"/>
              </a:rPr>
              <a:t> et al. 2000, figure 4 in </a:t>
            </a:r>
            <a:r>
              <a:rPr lang="en-US" sz="1200">
                <a:latin typeface="FreeSans"/>
                <a:ea typeface="FreeSans"/>
                <a:cs typeface="FreeSans"/>
              </a:rPr>
              <a:t>Näätänen</a:t>
            </a:r>
            <a:r>
              <a:rPr lang="en-US" sz="1200">
                <a:latin typeface="FreeSans"/>
                <a:ea typeface="FreeSans"/>
                <a:cs typeface="FreeSans"/>
              </a:rPr>
              <a:t> </a:t>
            </a:r>
            <a:r>
              <a:rPr lang="en-US" sz="1200">
                <a:latin typeface="FreeSans"/>
                <a:ea typeface="FreeSans"/>
                <a:cs typeface="FreeSans"/>
              </a:rPr>
              <a:t>et al. 2012, figure 2 in Kim et al. 2020</a:t>
            </a:r>
            <a:r>
              <a:rPr lang="en-US" sz="1200">
                <a:latin typeface="FreeSans"/>
                <a:ea typeface="FreeSans"/>
                <a:cs typeface="FreeSans"/>
              </a:rPr>
              <a:t>).”</a:t>
            </a:r>
            <a:endParaRPr sz="1200">
              <a:latin typeface="FreeSans"/>
              <a:cs typeface="FreeSans"/>
            </a:endParaRPr>
          </a:p>
        </p:txBody>
      </p:sp>
      <p:pic>
        <p:nvPicPr>
          <p:cNvPr id="1601738431" name=""/>
          <p:cNvPicPr>
            <a:picLocks noChangeAspect="1"/>
          </p:cNvPicPr>
          <p:nvPr/>
        </p:nvPicPr>
        <p:blipFill>
          <a:blip r:embed="rId4"/>
          <a:srcRect l="50970" t="0" r="0" b="50777"/>
          <a:stretch/>
        </p:blipFill>
        <p:spPr bwMode="auto">
          <a:xfrm rot="0" flipH="0" flipV="0">
            <a:off x="4962827" y="2576454"/>
            <a:ext cx="3234675" cy="2319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1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73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915516" name="Title 4"/>
          <p:cNvSpPr>
            <a:spLocks noGrp="1"/>
          </p:cNvSpPr>
          <p:nvPr>
            <p:ph type="title"/>
          </p:nvPr>
        </p:nvSpPr>
        <p:spPr bwMode="auto">
          <a:xfrm flipH="0" flipV="0">
            <a:off x="691199" y="181827"/>
            <a:ext cx="7985254" cy="646226"/>
          </a:xfrm>
        </p:spPr>
        <p:txBody>
          <a:bodyPr/>
          <a:lstStyle/>
          <a:p>
            <a:pPr>
              <a:defRPr/>
            </a:pPr>
            <a:r>
              <a:rPr lang="fr-FR" sz="2600"/>
              <a:t>9 pragmatics reason to go bayesian </a:t>
            </a:r>
            <a:endParaRPr lang="fr-FR" sz="2800"/>
          </a:p>
        </p:txBody>
      </p:sp>
      <p:sp>
        <p:nvSpPr>
          <p:cNvPr id="201478463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5615330-B7C7-BF43-30AA-4A298357A220}" type="slidenum">
              <a:rPr lang="en"/>
              <a:t/>
            </a:fld>
            <a:endParaRPr lang="en"/>
          </a:p>
        </p:txBody>
      </p:sp>
      <p:sp>
        <p:nvSpPr>
          <p:cNvPr id="1980126829" name="Google Shape;120;p18"/>
          <p:cNvSpPr txBox="1"/>
          <p:nvPr/>
        </p:nvSpPr>
        <p:spPr bwMode="auto">
          <a:xfrm flipH="0" flipV="0">
            <a:off x="823584" y="1180994"/>
            <a:ext cx="3429110" cy="190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defRPr/>
            </a:pPr>
            <a:r>
              <a:rPr lang="en-US" sz="1600">
                <a:solidFill>
                  <a:schemeClr val="accent3"/>
                </a:solidFill>
              </a:rPr>
              <a:t>Parameter estimation</a:t>
            </a:r>
            <a:endParaRPr sz="1200">
              <a:solidFill>
                <a:schemeClr val="accent3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endParaRPr lang="en-US"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1.</a:t>
            </a:r>
            <a:r>
              <a:rPr lang="en-US" sz="1200" b="0">
                <a:solidFill>
                  <a:schemeClr val="accent3"/>
                </a:solidFill>
              </a:rPr>
              <a:t> To obtain a measure of uncertainty that can be interpreted intuitively</a:t>
            </a:r>
            <a:endParaRPr sz="1200" b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defRPr/>
            </a:pPr>
            <a:endParaRPr sz="1200"/>
          </a:p>
          <a:p>
            <a:pPr algn="l">
              <a:lnSpc>
                <a:spcPct val="100000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2.</a:t>
            </a:r>
            <a:r>
              <a:rPr lang="en-US" sz="1200" b="0">
                <a:solidFill>
                  <a:schemeClr val="accent3"/>
                </a:solidFill>
              </a:rPr>
              <a:t> To improve precision &amp; </a:t>
            </a:r>
            <a:r>
              <a:rPr lang="en-US" sz="1200" b="0">
                <a:solidFill>
                  <a:schemeClr val="accent3"/>
                </a:solidFill>
              </a:rPr>
              <a:t>decrease variance (for small samples in particular)</a:t>
            </a:r>
            <a:endParaRPr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endParaRPr sz="1200" b="0">
              <a:solidFill>
                <a:schemeClr val="accent3"/>
              </a:solidFill>
            </a:endParaRPr>
          </a:p>
        </p:txBody>
      </p:sp>
      <p:sp>
        <p:nvSpPr>
          <p:cNvPr id="825910053" name="Google Shape;120;p18"/>
          <p:cNvSpPr txBox="1"/>
          <p:nvPr/>
        </p:nvSpPr>
        <p:spPr bwMode="auto">
          <a:xfrm flipH="0" flipV="0">
            <a:off x="4634521" y="1180994"/>
            <a:ext cx="4196602" cy="190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600">
                <a:solidFill>
                  <a:schemeClr val="accent3"/>
                </a:solidFill>
              </a:rPr>
              <a:t>Hypothesis testing</a:t>
            </a:r>
            <a:endParaRPr/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endParaRPr lang="en-US"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3.</a:t>
            </a:r>
            <a:r>
              <a:rPr lang="en-US" sz="1200" b="0">
                <a:solidFill>
                  <a:schemeClr val="accent3"/>
                </a:solidFill>
              </a:rPr>
              <a:t> To test hypotheses of interest 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formally </a:t>
            </a:r>
            <a:endParaRPr/>
          </a:p>
          <a:p>
            <a:pPr algn="l">
              <a:lnSpc>
                <a:spcPct val="114999"/>
              </a:lnSpc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4.</a:t>
            </a:r>
            <a:r>
              <a:rPr lang="en-US" sz="1200" b="0">
                <a:solidFill>
                  <a:schemeClr val="accent3"/>
                </a:solidFill>
              </a:rPr>
              <a:t> To obtain a quantitative measure of evidence (BF)</a:t>
            </a:r>
            <a:br>
              <a:rPr lang="en-US" sz="1200" b="0">
                <a:solidFill>
                  <a:schemeClr val="accent3"/>
                </a:solidFill>
              </a:rPr>
            </a:b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5.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To obtain evidence in favor of the null</a:t>
            </a:r>
            <a:endParaRPr lang="en-US"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6.</a:t>
            </a:r>
            <a:r>
              <a:rPr lang="en-US" sz="1200" b="0">
                <a:solidFill>
                  <a:schemeClr val="accent3"/>
                </a:solidFill>
              </a:rPr>
              <a:t> To eliminate the multiple comparison problem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2028795653" name="Google Shape;120;p18"/>
          <p:cNvSpPr txBox="1"/>
          <p:nvPr/>
        </p:nvSpPr>
        <p:spPr bwMode="auto">
          <a:xfrm flipH="0" flipV="0">
            <a:off x="823584" y="3047831"/>
            <a:ext cx="3999900" cy="161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6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Beneficial “side effects”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endParaRPr lang="en-US" sz="12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algn="l">
              <a:defRPr/>
            </a:pPr>
            <a:r>
              <a:rPr lang="en-US" sz="1200" b="1">
                <a:solidFill>
                  <a:schemeClr val="accent3"/>
                </a:solidFill>
              </a:rPr>
              <a:t>7.</a:t>
            </a:r>
            <a:r>
              <a:rPr lang="en-US" sz="1200" b="0">
                <a:solidFill>
                  <a:schemeClr val="accent3"/>
                </a:solidFill>
              </a:rPr>
              <a:t> Thinking deeply about statistical models</a:t>
            </a:r>
            <a:br>
              <a:rPr lang="en-US" sz="1200" b="0">
                <a:solidFill>
                  <a:schemeClr val="accent3"/>
                </a:solidFill>
              </a:rPr>
            </a:b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8.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Learning and reasoning about effect sizes</a:t>
            </a:r>
            <a:endParaRPr lang="en-US" sz="1200" b="0">
              <a:solidFill>
                <a:schemeClr val="accent3"/>
              </a:solidFill>
            </a:endParaRPr>
          </a:p>
          <a:p>
            <a:pPr algn="l">
              <a:defRPr/>
            </a:pP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9.</a:t>
            </a:r>
            <a:r>
              <a:rPr lang="en-US" sz="1200" b="0">
                <a:solidFill>
                  <a:schemeClr val="accent3"/>
                </a:solidFill>
              </a:rPr>
              <a:t> Having an opportunity to read the literature!</a:t>
            </a:r>
            <a:endParaRPr/>
          </a:p>
          <a:p>
            <a:pPr algn="l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l">
              <a:defRPr/>
            </a:pPr>
            <a:endParaRPr lang="en-US" sz="12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1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236344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Prior predictive checks</a:t>
            </a:r>
            <a:endParaRPr lang="fr-FR" sz="2600"/>
          </a:p>
        </p:txBody>
      </p:sp>
      <p:sp>
        <p:nvSpPr>
          <p:cNvPr id="34069706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DA98C71-0EF8-EB19-5EF2-2FD9EF965C83}" type="slidenum">
              <a:rPr lang="en"/>
              <a:t/>
            </a:fld>
            <a:endParaRPr lang="en"/>
          </a:p>
        </p:txBody>
      </p:sp>
      <p:pic>
        <p:nvPicPr>
          <p:cNvPr id="7037737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2788" y="209132"/>
            <a:ext cx="701613" cy="709983"/>
          </a:xfrm>
          <a:prstGeom prst="rect">
            <a:avLst/>
          </a:prstGeom>
        </p:spPr>
      </p:pic>
      <p:sp>
        <p:nvSpPr>
          <p:cNvPr id="417578971" name=""/>
          <p:cNvSpPr txBox="1"/>
          <p:nvPr/>
        </p:nvSpPr>
        <p:spPr bwMode="auto">
          <a:xfrm flipH="0" flipV="0">
            <a:off x="691199" y="1121045"/>
            <a:ext cx="66808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>
                <a:latin typeface="Montserrat"/>
                <a:ea typeface="Montserrat"/>
                <a:cs typeface="Montserrat"/>
              </a:rPr>
              <a:t>Consistency with domain expertise using </a:t>
            </a:r>
            <a:r>
              <a:rPr b="1">
                <a:latin typeface="Montserrat"/>
                <a:ea typeface="Montserrat"/>
                <a:cs typeface="Montserrat"/>
              </a:rPr>
              <a:t>summary statistics</a:t>
            </a:r>
            <a:endParaRPr b="1">
              <a:latin typeface="Montserrat"/>
              <a:cs typeface="Montserrat"/>
            </a:endParaRPr>
          </a:p>
        </p:txBody>
      </p:sp>
      <p:pic>
        <p:nvPicPr>
          <p:cNvPr id="2078593914" name=""/>
          <p:cNvPicPr>
            <a:picLocks noChangeAspect="1"/>
          </p:cNvPicPr>
          <p:nvPr/>
        </p:nvPicPr>
        <p:blipFill>
          <a:blip r:embed="rId4"/>
          <a:srcRect l="50236" t="49479" r="0" b="0"/>
          <a:stretch/>
        </p:blipFill>
        <p:spPr bwMode="auto">
          <a:xfrm rot="0" flipH="0" flipV="0">
            <a:off x="5486310" y="1975046"/>
            <a:ext cx="3190144" cy="2313453"/>
          </a:xfrm>
          <a:prstGeom prst="rect">
            <a:avLst/>
          </a:prstGeom>
        </p:spPr>
      </p:pic>
      <p:sp>
        <p:nvSpPr>
          <p:cNvPr id="1214770823" name=""/>
          <p:cNvSpPr txBox="1"/>
          <p:nvPr/>
        </p:nvSpPr>
        <p:spPr bwMode="auto">
          <a:xfrm flipH="0" flipV="0">
            <a:off x="691199" y="1645692"/>
            <a:ext cx="4716365" cy="2972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b="1">
                <a:latin typeface="FreeSans"/>
                <a:ea typeface="FreeSans"/>
                <a:cs typeface="FreeSans"/>
              </a:rPr>
              <a:t>“DK3:</a:t>
            </a:r>
            <a:r>
              <a:rPr lang="en-US">
                <a:latin typeface="FreeSans"/>
                <a:ea typeface="FreeSans"/>
                <a:cs typeface="FreeSans"/>
              </a:rPr>
              <a:t> (...)</a:t>
            </a:r>
            <a:r>
              <a:rPr>
                <a:latin typeface="FreeSans"/>
                <a:cs typeface="FreeSans"/>
              </a:rPr>
              <a:t>”</a:t>
            </a:r>
            <a:endParaRPr>
              <a:latin typeface="FreeSans"/>
              <a:cs typeface="Free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“</a:t>
            </a:r>
            <a:r>
              <a:rPr lang="en-US" sz="1400" b="1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DK4</a:t>
            </a:r>
            <a:r>
              <a:rPr lang="en-US" b="1">
                <a:latin typeface="FreeSans"/>
                <a:ea typeface="FreeSans"/>
                <a:cs typeface="FreeSans"/>
              </a:rPr>
              <a:t>:</a:t>
            </a:r>
            <a:r>
              <a:rPr lang="en-US">
                <a:latin typeface="FreeSans"/>
                <a:ea typeface="FreeSans"/>
                <a:cs typeface="FreeSans"/>
              </a:rPr>
              <a:t> Effects of experimental conditions and differences between populations are in the order of 1µV </a:t>
            </a:r>
            <a:r>
              <a:rPr lang="en-US">
                <a:latin typeface="FreeSans"/>
                <a:ea typeface="FreeSans"/>
                <a:cs typeface="FreeSans"/>
              </a:rPr>
              <a:t>and rarely exceed 3µv </a:t>
            </a:r>
            <a:r>
              <a:rPr lang="en-US">
                <a:latin typeface="FreeSans"/>
                <a:ea typeface="FreeSans"/>
                <a:cs typeface="FreeSans"/>
              </a:rPr>
              <a:t>(</a:t>
            </a:r>
            <a:r>
              <a:rPr lang="en-US">
                <a:latin typeface="FreeSans"/>
                <a:ea typeface="FreeSans"/>
                <a:cs typeface="FreeSans"/>
              </a:rPr>
              <a:t>see for example </a:t>
            </a:r>
            <a:r>
              <a:rPr lang="en-US">
                <a:latin typeface="FreeSans"/>
                <a:ea typeface="FreeSans"/>
                <a:cs typeface="FreeSans"/>
              </a:rPr>
              <a:t>the studies reported</a:t>
            </a:r>
            <a:r>
              <a:rPr lang="en-US">
                <a:latin typeface="FreeSans"/>
                <a:ea typeface="FreeSans"/>
                <a:cs typeface="FreeSans"/>
              </a:rPr>
              <a:t> </a:t>
            </a:r>
            <a:r>
              <a:rPr lang="en-US">
                <a:latin typeface="FreeSans"/>
                <a:ea typeface="FreeSans"/>
                <a:cs typeface="FreeSans"/>
              </a:rPr>
              <a:t>in reviews by </a:t>
            </a:r>
            <a:r>
              <a:rPr lang="en-US">
                <a:latin typeface="FreeSans"/>
                <a:ea typeface="FreeSans"/>
                <a:cs typeface="FreeSans"/>
              </a:rPr>
              <a:t>Näätänen</a:t>
            </a:r>
            <a:r>
              <a:rPr lang="en-US">
                <a:latin typeface="FreeSans"/>
                <a:ea typeface="FreeSans"/>
                <a:cs typeface="FreeSans"/>
              </a:rPr>
              <a:t> et al. 2007 and </a:t>
            </a:r>
            <a:r>
              <a:rPr lang="en-US">
                <a:latin typeface="FreeSans"/>
                <a:ea typeface="FreeSans"/>
                <a:cs typeface="FreeSans"/>
              </a:rPr>
              <a:t>Kujala</a:t>
            </a:r>
            <a:r>
              <a:rPr lang="en-US">
                <a:latin typeface="FreeSans"/>
                <a:ea typeface="FreeSans"/>
                <a:cs typeface="FreeSans"/>
              </a:rPr>
              <a:t> </a:t>
            </a:r>
            <a:r>
              <a:rPr lang="en-US">
                <a:latin typeface="FreeSans"/>
                <a:ea typeface="FreeSans"/>
                <a:cs typeface="FreeSans"/>
              </a:rPr>
              <a:t>&amp;</a:t>
            </a:r>
            <a:r>
              <a:rPr lang="en-US">
                <a:latin typeface="FreeSans"/>
                <a:ea typeface="FreeSans"/>
                <a:cs typeface="FreeSans"/>
              </a:rPr>
              <a:t> </a:t>
            </a:r>
            <a:r>
              <a:rPr lang="en-US">
                <a:latin typeface="FreeSans"/>
                <a:ea typeface="FreeSans"/>
                <a:cs typeface="FreeSans"/>
              </a:rPr>
              <a:t>Leminen</a:t>
            </a:r>
            <a:r>
              <a:rPr lang="en-US">
                <a:latin typeface="FreeSans"/>
                <a:ea typeface="FreeSans"/>
                <a:cs typeface="FreeSans"/>
              </a:rPr>
              <a:t> 2017</a:t>
            </a:r>
            <a:r>
              <a:rPr lang="en-US">
                <a:latin typeface="FreeSans"/>
                <a:ea typeface="FreeSans"/>
                <a:cs typeface="FreeSans"/>
              </a:rPr>
              <a:t>).</a:t>
            </a:r>
            <a:r>
              <a:rPr lang="en-US">
                <a:latin typeface="FreeSans"/>
                <a:ea typeface="FreeSans"/>
                <a:cs typeface="FreeSans"/>
              </a:rPr>
              <a:t> Importantly, contrasts between experimental conditions and/or populations cannot exceed the magnitude of MMN in absolute value, and therefore are typically smaller than 5µV</a:t>
            </a:r>
            <a:r>
              <a:rPr lang="en-US">
                <a:latin typeface="FreeSans"/>
                <a:ea typeface="FreeSans"/>
                <a:cs typeface="FreeSans"/>
              </a:rPr>
              <a:t>.</a:t>
            </a:r>
            <a:r>
              <a:rPr>
                <a:latin typeface="FreeSans"/>
                <a:cs typeface="FreeSans"/>
              </a:rPr>
              <a:t>”</a:t>
            </a:r>
            <a:endParaRPr>
              <a:latin typeface="FreeSans"/>
              <a:cs typeface="Free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39947" name="Google Shape;25;p5"/>
          <p:cNvSpPr txBox="1">
            <a:spLocks noGrp="1"/>
          </p:cNvSpPr>
          <p:nvPr>
            <p:ph type="title"/>
          </p:nvPr>
        </p:nvSpPr>
        <p:spPr bwMode="auto">
          <a:xfrm flipH="0" flipV="0">
            <a:off x="691198" y="-169066"/>
            <a:ext cx="8089299" cy="968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sz="2600"/>
              <a:t>Numerical simulation of the posterior: MCMC</a:t>
            </a:r>
            <a:endParaRPr sz="2600"/>
          </a:p>
        </p:txBody>
      </p:sp>
      <p:sp>
        <p:nvSpPr>
          <p:cNvPr id="1878971968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634E70B-96C1-E1D6-0DB1-4FB15F959670}" type="slidenum">
              <a:rPr lang="en"/>
              <a:t/>
            </a:fld>
            <a:endParaRPr/>
          </a:p>
        </p:txBody>
      </p:sp>
      <p:sp>
        <p:nvSpPr>
          <p:cNvPr id="759038842" name=""/>
          <p:cNvSpPr/>
          <p:nvPr/>
        </p:nvSpPr>
        <p:spPr bwMode="auto">
          <a:xfrm flipH="0" flipV="0">
            <a:off x="5716623" y="1023070"/>
            <a:ext cx="3251476" cy="394447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spcAft>
                <a:spcPts val="430"/>
              </a:spcAft>
              <a:defRPr/>
            </a:pP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When prior distributions are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not conjugate distributions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of the likelihood, we don’t have an explicit expression of the posterior distribution anymore and we need to calculate it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numerically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. We use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 Monte Carlo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(MCMC) </a:t>
            </a:r>
            <a:r>
              <a:rPr lang="en-US" sz="1100" b="0" i="0" u="none" strike="noStrike" cap="none" spc="0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technique</a:t>
            </a:r>
            <a:r>
              <a:rPr lang="en-US" sz="11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a family of algorithms sharing the same basic procedure:</a:t>
            </a:r>
            <a:endParaRPr sz="1100">
              <a:latin typeface="Montserrat"/>
              <a:cs typeface="Montserrat"/>
            </a:endParaRPr>
          </a:p>
          <a:p>
            <a:pPr>
              <a:spcAft>
                <a:spcPts val="430"/>
              </a:spcAft>
              <a:defRPr/>
            </a:pPr>
            <a:r>
              <a:rPr sz="1100" b="1">
                <a:latin typeface="Montserrat"/>
                <a:ea typeface="Montserrat"/>
                <a:cs typeface="Montserrat"/>
              </a:rPr>
              <a:t>1.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(= random process where each sample depends probabilistically on the previous one) is created such that it,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1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 the long run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its distribution converges towards the true posterior distribution.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0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large number of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samples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(several to tens of thousands) are generated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iteratively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from the Markov chain.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0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3.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Initial samples (typically 1000) are considered as not converged yet and rejected (“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warm up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” phase);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the rest of the samples is used as an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approximation of the posterior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distribution.</a:t>
            </a:r>
            <a:endParaRPr sz="1100">
              <a:latin typeface="Montserrat"/>
              <a:cs typeface="Montserrat"/>
            </a:endParaRPr>
          </a:p>
        </p:txBody>
      </p:sp>
      <p:pic>
        <p:nvPicPr>
          <p:cNvPr id="652181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790" y="1059681"/>
            <a:ext cx="5343665" cy="400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998493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Diagnosis of MCMC convergence</a:t>
            </a:r>
            <a:endParaRPr lang="fr-FR" sz="2600"/>
          </a:p>
        </p:txBody>
      </p:sp>
      <p:sp>
        <p:nvSpPr>
          <p:cNvPr id="1728311182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2FD3B63-51E8-0D36-206A-F54485484E50}" type="slidenum">
              <a:rPr lang="en"/>
              <a:t/>
            </a:fld>
            <a:endParaRPr lang="en"/>
          </a:p>
        </p:txBody>
      </p:sp>
      <p:pic>
        <p:nvPicPr>
          <p:cNvPr id="1007910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39874" y="1220316"/>
            <a:ext cx="3224553" cy="3224553"/>
          </a:xfrm>
          <a:prstGeom prst="rect">
            <a:avLst/>
          </a:prstGeom>
        </p:spPr>
      </p:pic>
      <p:sp>
        <p:nvSpPr>
          <p:cNvPr id="1723596224" name="Text Placeholder 1"/>
          <p:cNvSpPr txBox="1"/>
          <p:nvPr/>
        </p:nvSpPr>
        <p:spPr bwMode="auto">
          <a:xfrm flipH="0" flipV="0">
            <a:off x="683568" y="1250081"/>
            <a:ext cx="4353994" cy="167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To check whether the MCMC converges properly, we start multiple independent chains (typically 4) and check: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  <a:p>
            <a:pPr marL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—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that they reach </a:t>
            </a:r>
            <a:r>
              <a:rPr lang="fr-FR" sz="1300" b="1">
                <a:solidFill>
                  <a:schemeClr val="accent6">
                    <a:lumMod val="10000"/>
                  </a:schemeClr>
                </a:solidFill>
              </a:rPr>
              <a:t>stationarity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— that they converge to the </a:t>
            </a:r>
            <a:r>
              <a:rPr lang="fr-FR" sz="1300" b="1">
                <a:solidFill>
                  <a:schemeClr val="accent6">
                    <a:lumMod val="10000"/>
                  </a:schemeClr>
                </a:solidFill>
              </a:rPr>
              <a:t>same distribution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(mean and variance)</a:t>
            </a:r>
            <a:r>
              <a:rPr sz="130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sz="1300" i="1">
                <a:solidFill>
                  <a:schemeClr val="accent6">
                    <a:lumMod val="10000"/>
                  </a:schemeClr>
                </a:solidFill>
              </a:rPr>
              <a:t>aka</a:t>
            </a:r>
            <a:r>
              <a:rPr sz="1300">
                <a:solidFill>
                  <a:schemeClr val="accent6">
                    <a:lumMod val="10000"/>
                  </a:schemeClr>
                </a:solidFill>
              </a:rPr>
              <a:t> “</a:t>
            </a:r>
            <a:r>
              <a:rPr sz="1300" b="1">
                <a:solidFill>
                  <a:schemeClr val="accent1"/>
                </a:solidFill>
              </a:rPr>
              <a:t>chain mixing</a:t>
            </a:r>
            <a:r>
              <a:rPr sz="1300">
                <a:solidFill>
                  <a:schemeClr val="accent6">
                    <a:lumMod val="10000"/>
                  </a:schemeClr>
                </a:solidFill>
              </a:rPr>
              <a:t>”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97262970" name="Text Placeholder 1"/>
          <p:cNvSpPr txBox="1"/>
          <p:nvPr/>
        </p:nvSpPr>
        <p:spPr bwMode="auto">
          <a:xfrm flipH="0" flipV="0">
            <a:off x="683568" y="3075046"/>
            <a:ext cx="4729041" cy="89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numerical assessment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trlPr>
                            <a:rPr lang="fr-FR" sz="1300" b="1" i="0" u="none" strike="noStrike" cap="none" spc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bi"/>
                            </m:rPr>
                            <a:rPr lang="fr-FR" sz="1300" u="none" strike="noStrike" cap="none" spc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sz="1000" b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fr-FR" sz="1000" b="0" i="1">
                <a:solidFill>
                  <a:schemeClr val="accent6">
                    <a:lumMod val="10000"/>
                  </a:schemeClr>
                </a:solidFill>
              </a:rPr>
              <a:t>aka the </a:t>
            </a:r>
            <a:r>
              <a:rPr lang="fr-FR" sz="1000" b="0">
                <a:solidFill>
                  <a:schemeClr val="accent6">
                    <a:lumMod val="10000"/>
                  </a:schemeClr>
                </a:solidFill>
              </a:rPr>
              <a:t>Gelman-Rubin statistic)</a:t>
            </a:r>
            <a:br>
              <a:rPr lang="fr-FR" sz="1400" b="0">
                <a:solidFill>
                  <a:schemeClr val="accent6">
                    <a:lumMod val="10000"/>
                  </a:schemeClr>
                </a:solidFill>
              </a:rPr>
            </a:b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~ between-chain variance / within-chain variance</a:t>
            </a:r>
            <a:endParaRPr sz="1200" b="0">
              <a:solidFill>
                <a:schemeClr val="accent6">
                  <a:lumMod val="10000"/>
                </a:schemeClr>
              </a:solidFill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	</a:t>
            </a: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Recommendation: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trlPr>
                            <a:rPr lang="fr-FR" sz="1300" b="1" i="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>
                              <m:sty m:val="bi"/>
                            </m:rPr>
                            <a:rPr lang="fr-FR" sz="13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</m:acc>
                      <m:r>
                        <m:rPr>
                          <m:sty m:val="bi"/>
                        </m:rPr>
                        <a:rPr sz="13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≤1.1</m:t>
                      </m:r>
                    </m:oMath>
                  </m:oMathPara>
                </a14:m>
              </mc:Choice>
              <mc:Fallback/>
            </mc:AlternateContent>
            <a:r>
              <a:rPr lang="fr-FR" sz="12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endParaRPr sz="12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26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485326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Diagnosis of MCMC convergence</a:t>
            </a:r>
            <a:endParaRPr lang="fr-FR" sz="2600"/>
          </a:p>
        </p:txBody>
      </p:sp>
      <p:sp>
        <p:nvSpPr>
          <p:cNvPr id="38872125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FA38D9D-D944-33FC-8490-F610CCA853AC}" type="slidenum">
              <a:rPr lang="en"/>
              <a:t/>
            </a:fld>
            <a:endParaRPr lang="en"/>
          </a:p>
        </p:txBody>
      </p:sp>
      <p:sp>
        <p:nvSpPr>
          <p:cNvPr id="1635022652" name="Text Placeholder 1"/>
          <p:cNvSpPr txBox="1"/>
          <p:nvPr/>
        </p:nvSpPr>
        <p:spPr bwMode="auto">
          <a:xfrm flipH="0" flipV="0">
            <a:off x="683568" y="1250081"/>
            <a:ext cx="4000259" cy="64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MCMC convergence should be checked for </a:t>
            </a:r>
            <a:r>
              <a:rPr lang="fr-FR" sz="1300" b="1">
                <a:solidFill>
                  <a:schemeClr val="accent6">
                    <a:lumMod val="10000"/>
                  </a:schemeClr>
                </a:solidFill>
              </a:rPr>
              <a:t>each parameter</a:t>
            </a: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 of the model.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81850609" name="Text Placeholder 1"/>
          <p:cNvSpPr txBox="1"/>
          <p:nvPr/>
        </p:nvSpPr>
        <p:spPr bwMode="auto">
          <a:xfrm flipH="0" flipV="0">
            <a:off x="683568" y="1890374"/>
            <a:ext cx="4729041" cy="15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What to do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when convergence is poor?</a:t>
            </a:r>
            <a:endParaRPr sz="1200" b="0">
              <a:solidFill>
                <a:schemeClr val="accent6">
                  <a:lumMod val="10000"/>
                </a:schemeClr>
              </a:solidFill>
            </a:endParaRPr>
          </a:p>
          <a:p>
            <a:pPr marL="171449" marR="0" indent="-217793" algn="l">
              <a:lnSpc>
                <a:spcPct val="114999"/>
              </a:lnSpc>
              <a:spcAft>
                <a:spcPts val="431"/>
              </a:spcAft>
              <a:buClr>
                <a:schemeClr val="accent2"/>
              </a:buClr>
              <a:buSzPts val="2400"/>
              <a:buFont typeface="Montserrat"/>
              <a:buAutoNum type="arabicPeriod"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Use more informative priors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2. Collect more data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3. Increase the number of MCMC iterations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4. Simplify the statistical model</a:t>
            </a:r>
            <a:endParaRPr lang="en-US" sz="1200" b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2023292769" name=""/>
          <p:cNvGrpSpPr/>
          <p:nvPr/>
        </p:nvGrpSpPr>
        <p:grpSpPr bwMode="auto">
          <a:xfrm>
            <a:off x="5467215" y="1336396"/>
            <a:ext cx="3416064" cy="2977237"/>
            <a:chOff x="0" y="0"/>
            <a:chExt cx="3416064" cy="2977237"/>
          </a:xfrm>
        </p:grpSpPr>
        <p:pic>
          <p:nvPicPr>
            <p:cNvPr id="397404102" name=""/>
            <p:cNvPicPr>
              <a:picLocks noChangeAspect="1"/>
            </p:cNvPicPr>
            <p:nvPr/>
          </p:nvPicPr>
          <p:blipFill>
            <a:blip r:embed="rId3"/>
            <a:srcRect l="0" t="0" r="29091" b="0"/>
            <a:stretch/>
          </p:blipFill>
          <p:spPr bwMode="auto">
            <a:xfrm flipH="0" flipV="0">
              <a:off x="0" y="0"/>
              <a:ext cx="3416064" cy="2977237"/>
            </a:xfrm>
            <a:prstGeom prst="rect">
              <a:avLst/>
            </a:prstGeom>
          </p:spPr>
        </p:pic>
        <p:pic>
          <p:nvPicPr>
            <p:cNvPr id="60865757" name=""/>
            <p:cNvPicPr>
              <a:picLocks noChangeAspect="1"/>
            </p:cNvPicPr>
            <p:nvPr/>
          </p:nvPicPr>
          <p:blipFill>
            <a:blip r:embed="rId3"/>
            <a:srcRect l="74695" t="29204" r="0" b="41801"/>
            <a:stretch/>
          </p:blipFill>
          <p:spPr bwMode="auto">
            <a:xfrm flipH="0" flipV="0">
              <a:off x="1870499" y="809962"/>
              <a:ext cx="1219058" cy="8632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8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54361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Diagnosis of MCMC convergence</a:t>
            </a:r>
            <a:endParaRPr lang="fr-FR" sz="2600"/>
          </a:p>
        </p:txBody>
      </p:sp>
      <p:sp>
        <p:nvSpPr>
          <p:cNvPr id="11828288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1E47263-0C3C-D9E0-EAF7-2BF6EB777B18}" type="slidenum">
              <a:rPr lang="en"/>
              <a:t/>
            </a:fld>
            <a:endParaRPr lang="en"/>
          </a:p>
        </p:txBody>
      </p:sp>
      <p:sp>
        <p:nvSpPr>
          <p:cNvPr id="1019395862" name="Text Placeholder 1"/>
          <p:cNvSpPr txBox="1"/>
          <p:nvPr/>
        </p:nvSpPr>
        <p:spPr bwMode="auto">
          <a:xfrm flipH="0" flipV="0">
            <a:off x="683568" y="1250081"/>
            <a:ext cx="4000259" cy="106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fr-FR" sz="1300" b="0">
                <a:solidFill>
                  <a:schemeClr val="accent6">
                    <a:lumMod val="10000"/>
                  </a:schemeClr>
                </a:solidFill>
              </a:rPr>
              <a:t>Markov processes have a memory of the previous iteration</a:t>
            </a:r>
            <a:r>
              <a:rPr sz="1300" b="0">
                <a:solidFill>
                  <a:schemeClr val="accent6">
                    <a:lumMod val="10000"/>
                  </a:schemeClr>
                </a:solidFill>
              </a:rPr>
              <a:t>. Therefore, Markov chains have </a:t>
            </a:r>
            <a:r>
              <a:rPr sz="1300" b="1">
                <a:solidFill>
                  <a:schemeClr val="accent6">
                    <a:lumMod val="10000"/>
                  </a:schemeClr>
                </a:solidFill>
              </a:rPr>
              <a:t>autocorrelation </a:t>
            </a:r>
            <a:r>
              <a:rPr sz="1300" b="0">
                <a:solidFill>
                  <a:schemeClr val="accent6">
                    <a:lumMod val="10000"/>
                  </a:schemeClr>
                </a:solidFill>
              </a:rPr>
              <a:t>and some of the information that they contain is “redundant”.</a:t>
            </a:r>
            <a:endParaRPr sz="13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18597838" name="Text Placeholder 1"/>
          <p:cNvSpPr txBox="1"/>
          <p:nvPr/>
        </p:nvSpPr>
        <p:spPr bwMode="auto">
          <a:xfrm flipH="0" flipV="0">
            <a:off x="683568" y="3646765"/>
            <a:ext cx="4729041" cy="8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9" marR="0" indent="-171449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What to do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when there are not enough effective samples?</a:t>
            </a:r>
            <a:endParaRPr sz="1200" b="0">
              <a:solidFill>
                <a:schemeClr val="accent6">
                  <a:lumMod val="10000"/>
                </a:schemeClr>
              </a:solidFill>
            </a:endParaRPr>
          </a:p>
          <a:p>
            <a:pPr marL="0" marR="0" indent="0" algn="l">
              <a:lnSpc>
                <a:spcPct val="114999"/>
              </a:lnSpc>
              <a:spcAft>
                <a:spcPts val="431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The same as with insufficient mixing, especially</a:t>
            </a: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increasing the number of MCMC iterations</a:t>
            </a:r>
            <a:r>
              <a:rPr lang="en-US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12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60076865" name=""/>
          <p:cNvPicPr>
            <a:picLocks noChangeAspect="1"/>
          </p:cNvPicPr>
          <p:nvPr/>
        </p:nvPicPr>
        <p:blipFill>
          <a:blip r:embed="rId3"/>
          <a:srcRect l="0" t="0" r="50000" b="0"/>
          <a:stretch/>
        </p:blipFill>
        <p:spPr bwMode="auto">
          <a:xfrm flipH="0" flipV="0">
            <a:off x="6237591" y="1044371"/>
            <a:ext cx="2035940" cy="1897795"/>
          </a:xfrm>
          <a:prstGeom prst="rect">
            <a:avLst/>
          </a:prstGeom>
        </p:spPr>
      </p:pic>
      <p:sp>
        <p:nvSpPr>
          <p:cNvPr id="1734018675" name="Text Placeholder 1"/>
          <p:cNvSpPr txBox="1"/>
          <p:nvPr/>
        </p:nvSpPr>
        <p:spPr bwMode="auto">
          <a:xfrm flipH="0" flipV="0">
            <a:off x="683568" y="2313046"/>
            <a:ext cx="4729041" cy="89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1448" marR="0" indent="-171448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lang="fr-FR" sz="1200" b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fr-FR" sz="1200" b="0">
                <a:solidFill>
                  <a:schemeClr val="accent6">
                    <a:lumMod val="10000"/>
                  </a:schemeClr>
                </a:solidFill>
              </a:rPr>
              <a:t> numerical assessment = </a:t>
            </a:r>
            <a:r>
              <a:rPr lang="fr-FR" sz="1200" b="1" i="0">
                <a:solidFill>
                  <a:schemeClr val="accent1"/>
                </a:solidFill>
              </a:rPr>
              <a:t>effective sample size</a:t>
            </a:r>
            <a:r>
              <a:rPr lang="fr-FR" sz="1200" b="0" i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sz="1200" b="0" i="0">
                <a:solidFill>
                  <a:schemeClr val="accent6">
                    <a:lumMod val="10000"/>
                  </a:schemeClr>
                </a:solidFill>
              </a:rPr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fr-FR" sz="1200" b="0" i="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eff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fr-FR" sz="1200" b="0" i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fr-FR" sz="1200" b="0" i="0">
                <a:solidFill>
                  <a:schemeClr val="accent6">
                    <a:lumMod val="10000"/>
                  </a:schemeClr>
                </a:solidFill>
              </a:rPr>
            </a:br>
            <a:r>
              <a:rPr lang="fr-FR" sz="1000" b="0" i="0">
                <a:solidFill>
                  <a:schemeClr val="accent6">
                    <a:lumMod val="10000"/>
                  </a:schemeClr>
                </a:solidFill>
              </a:rPr>
              <a:t>= </a:t>
            </a:r>
            <a:r>
              <a:rPr lang="en-US" sz="10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number of independent draws from the posterior distribution</a:t>
            </a:r>
            <a:endParaRPr lang="en-US" sz="1000" b="0" i="0" u="none" strike="noStrike" cap="none" spc="0">
              <a:solidFill>
                <a:schemeClr val="accent6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71448" marR="0" indent="-171448" algn="l">
              <a:lnSpc>
                <a:spcPct val="114999"/>
              </a:lnSpc>
              <a:spcAft>
                <a:spcPts val="430"/>
              </a:spcAft>
              <a:buNone/>
              <a:defRPr/>
            </a:pPr>
            <a:r>
              <a:rPr sz="1200" b="1">
                <a:solidFill>
                  <a:schemeClr val="accent6">
                    <a:lumMod val="10000"/>
                  </a:schemeClr>
                </a:solidFill>
              </a:rPr>
              <a:t>Recommendation:</a:t>
            </a:r>
            <a:r>
              <a:rPr sz="1200" b="0">
                <a:solidFill>
                  <a:schemeClr val="accent6">
                    <a:lumMod val="1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fr-FR" sz="1200" b="0" i="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eff</m:t>
                          </m:r>
                        </m:sub>
                      </m:sSub>
                      <m:r>
                        <m:rPr/>
                        <a:rPr sz="1300">
                          <a:latin typeface="Cambria Math"/>
                          <a:ea typeface="Cambria Math"/>
                          <a:cs typeface="Cambria Math"/>
                        </a:rPr>
                        <m:t>≥</m:t>
                      </m:r>
                      <m:r>
                        <m:rPr>
                          <m:sty m:val="bi"/>
                        </m:rPr>
                        <a:rPr sz="13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500</m:t>
                      </m:r>
                    </m:oMath>
                  </m:oMathPara>
                </a14:m>
              </mc:Choice>
              <mc:Fallback/>
            </mc:AlternateContent>
            <a:r>
              <a:rPr lang="fr-FR" sz="12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2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for parameters of interest</a:t>
            </a:r>
            <a:endParaRPr sz="1000" b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846703773" name=""/>
          <p:cNvPicPr>
            <a:picLocks noChangeAspect="1"/>
          </p:cNvPicPr>
          <p:nvPr/>
        </p:nvPicPr>
        <p:blipFill>
          <a:blip r:embed="rId3"/>
          <a:srcRect l="49999" t="0" r="0" b="0"/>
          <a:stretch/>
        </p:blipFill>
        <p:spPr bwMode="auto">
          <a:xfrm flipH="0" flipV="0">
            <a:off x="6237591" y="3134576"/>
            <a:ext cx="2035940" cy="1897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0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766685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Posterior predictive checks</a:t>
            </a:r>
            <a:endParaRPr lang="fr-FR" sz="2600"/>
          </a:p>
        </p:txBody>
      </p:sp>
      <p:sp>
        <p:nvSpPr>
          <p:cNvPr id="179984799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4907D12-596A-BB21-1C6E-C1A54ACEB67B}" type="slidenum">
              <a:rPr lang="en"/>
              <a:t/>
            </a:fld>
            <a:endParaRPr lang="en"/>
          </a:p>
        </p:txBody>
      </p:sp>
      <p:pic>
        <p:nvPicPr>
          <p:cNvPr id="1742956443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884198" y="1485408"/>
            <a:ext cx="7271693" cy="3366545"/>
          </a:xfrm>
          <a:prstGeom prst="rect">
            <a:avLst/>
          </a:prstGeom>
        </p:spPr>
      </p:pic>
      <p:sp>
        <p:nvSpPr>
          <p:cNvPr id="395192725" name=""/>
          <p:cNvSpPr txBox="1"/>
          <p:nvPr/>
        </p:nvSpPr>
        <p:spPr bwMode="auto">
          <a:xfrm flipH="0" flipV="0">
            <a:off x="691198" y="1121044"/>
            <a:ext cx="67009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0">
                <a:latin typeface="Montserrat"/>
                <a:ea typeface="Montserrat"/>
                <a:cs typeface="Montserrat"/>
              </a:rPr>
              <a:t>Similar procedure as the prior predictive check</a:t>
            </a:r>
            <a:endParaRPr b="1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444020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6" y="2897792"/>
            <a:ext cx="4867669" cy="14327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3.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Reporting</a:t>
            </a:r>
            <a:endParaRPr sz="3600"/>
          </a:p>
        </p:txBody>
      </p:sp>
      <p:sp>
        <p:nvSpPr>
          <p:cNvPr id="197786053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C523060-9BE2-B776-9387-8EBDA47DD263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355755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 Analysis Reporting Guidelines</a:t>
            </a:r>
            <a:endParaRPr lang="fr-FR" sz="2600"/>
          </a:p>
        </p:txBody>
      </p:sp>
      <p:sp>
        <p:nvSpPr>
          <p:cNvPr id="101202359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83E808D-CF96-3B8D-6289-B107920FAB89}" type="slidenum">
              <a:rPr lang="en"/>
              <a:t/>
            </a:fld>
            <a:endParaRPr lang="en"/>
          </a:p>
        </p:txBody>
      </p:sp>
      <p:sp>
        <p:nvSpPr>
          <p:cNvPr id="1748213821" name=""/>
          <p:cNvSpPr/>
          <p:nvPr/>
        </p:nvSpPr>
        <p:spPr bwMode="auto">
          <a:xfrm flipH="0" flipV="0">
            <a:off x="1614514" y="4738725"/>
            <a:ext cx="6155902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spcAft>
                <a:spcPts val="429"/>
              </a:spcAft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Kruschke (2021).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Bayesian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Analysis Reporting Guidelines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3" tooltip="Kruschke (2021). Bayesian Analysis Reporting Guidelines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sz="1000" b="0" i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pic>
        <p:nvPicPr>
          <p:cNvPr id="19807716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1166" y="1751542"/>
            <a:ext cx="8142599" cy="2204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396466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Common mistakes : a test</a:t>
            </a:r>
            <a:endParaRPr lang="fr-FR" sz="2600"/>
          </a:p>
        </p:txBody>
      </p:sp>
      <p:sp>
        <p:nvSpPr>
          <p:cNvPr id="7269880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B815451-B2B3-381D-DCE9-241AA69424E3}" type="slidenum">
              <a:rPr lang="en"/>
              <a:t/>
            </a:fld>
            <a:endParaRPr lang="en"/>
          </a:p>
        </p:txBody>
      </p:sp>
      <p:sp>
        <p:nvSpPr>
          <p:cNvPr id="505106753" name=""/>
          <p:cNvSpPr txBox="1"/>
          <p:nvPr/>
        </p:nvSpPr>
        <p:spPr bwMode="auto">
          <a:xfrm flipH="0" flipV="0">
            <a:off x="2232208" y="3544016"/>
            <a:ext cx="4677006" cy="518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“A 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10 means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 the H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is ten times more likely to be true than the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28680366" name=""/>
          <p:cNvSpPr txBox="1"/>
          <p:nvPr/>
        </p:nvSpPr>
        <p:spPr bwMode="auto">
          <a:xfrm flipH="0" flipV="0">
            <a:off x="2232208" y="4326399"/>
            <a:ext cx="471581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“These analyses revealed a Bayes factor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 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1,0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0.19 in the attention condition,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supporting the null hypothesis.”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3650561" name=""/>
          <p:cNvSpPr txBox="1"/>
          <p:nvPr/>
        </p:nvSpPr>
        <p:spPr bwMode="auto">
          <a:xfrm flipH="0" flipV="0">
            <a:off x="2232208" y="2814190"/>
            <a:ext cx="411757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“For 6-year-olds, there was no difference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 environments (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t(52)=1.0, p=.31, d=0.3, BF=0.22)”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8372414" name=""/>
          <p:cNvSpPr txBox="1"/>
          <p:nvPr/>
        </p:nvSpPr>
        <p:spPr bwMode="auto">
          <a:xfrm flipH="0" flipV="0">
            <a:off x="2232208" y="2031448"/>
            <a:ext cx="437446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 Bayesian test showed a positive, but small, effect of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Load on tracking pupil size (BF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incl.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=7.506)”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8612020" name=""/>
          <p:cNvSpPr txBox="1"/>
          <p:nvPr/>
        </p:nvSpPr>
        <p:spPr bwMode="auto">
          <a:xfrm flipH="0" flipV="0">
            <a:off x="2232208" y="1088622"/>
            <a:ext cx="4714817" cy="731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“Since both the confidence interval (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−.09 and .67)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the BF</a:t>
            </a:r>
            <a:r>
              <a:rPr lang="en-US" b="0" i="1" u="none" strike="noStrike" cap="none" spc="0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(1.2) do not point towards a true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difference,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can be considered a very small or non-existent </a:t>
            </a:r>
            <a:r>
              <a:rPr lang="en-US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effect.”</a:t>
            </a:r>
            <a:endParaRPr sz="11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920887182" name=""/>
          <p:cNvPicPr>
            <a:picLocks noChangeAspect="1"/>
          </p:cNvPicPr>
          <p:nvPr/>
        </p:nvPicPr>
        <p:blipFill>
          <a:blip r:embed="rId3"/>
          <a:srcRect l="6587" t="7939" r="48932" b="63124"/>
          <a:stretch/>
        </p:blipFill>
        <p:spPr bwMode="auto">
          <a:xfrm flipH="0" flipV="0">
            <a:off x="1005864" y="1193482"/>
            <a:ext cx="1069501" cy="521799"/>
          </a:xfrm>
          <a:prstGeom prst="rect">
            <a:avLst/>
          </a:prstGeom>
        </p:spPr>
      </p:pic>
      <p:pic>
        <p:nvPicPr>
          <p:cNvPr id="519712004" name=""/>
          <p:cNvPicPr>
            <a:picLocks noChangeAspect="1"/>
          </p:cNvPicPr>
          <p:nvPr/>
        </p:nvPicPr>
        <p:blipFill>
          <a:blip r:embed="rId3"/>
          <a:srcRect l="50000" t="8195" r="4650" b="62868"/>
          <a:stretch/>
        </p:blipFill>
        <p:spPr bwMode="auto">
          <a:xfrm flipH="0" flipV="0">
            <a:off x="984993" y="2036370"/>
            <a:ext cx="1090373" cy="521799"/>
          </a:xfrm>
          <a:prstGeom prst="rect">
            <a:avLst/>
          </a:prstGeom>
        </p:spPr>
      </p:pic>
      <p:pic>
        <p:nvPicPr>
          <p:cNvPr id="166496137" name=""/>
          <p:cNvPicPr>
            <a:picLocks noChangeAspect="1"/>
          </p:cNvPicPr>
          <p:nvPr/>
        </p:nvPicPr>
        <p:blipFill>
          <a:blip r:embed="rId3"/>
          <a:srcRect l="51071" t="36846" r="5254" b="35375"/>
          <a:stretch/>
        </p:blipFill>
        <p:spPr bwMode="auto">
          <a:xfrm flipH="0" flipV="0">
            <a:off x="1005864" y="3551990"/>
            <a:ext cx="1069501" cy="510186"/>
          </a:xfrm>
          <a:prstGeom prst="rect">
            <a:avLst/>
          </a:prstGeom>
        </p:spPr>
      </p:pic>
      <p:pic>
        <p:nvPicPr>
          <p:cNvPr id="1490213474" name=""/>
          <p:cNvPicPr>
            <a:picLocks noChangeAspect="1"/>
          </p:cNvPicPr>
          <p:nvPr/>
        </p:nvPicPr>
        <p:blipFill>
          <a:blip r:embed="rId3"/>
          <a:srcRect l="6803" t="36784" r="49164" b="35206"/>
          <a:stretch/>
        </p:blipFill>
        <p:spPr bwMode="auto">
          <a:xfrm flipH="0" flipV="0">
            <a:off x="1016634" y="2827608"/>
            <a:ext cx="1058731" cy="505102"/>
          </a:xfrm>
          <a:prstGeom prst="rect">
            <a:avLst/>
          </a:prstGeom>
        </p:spPr>
      </p:pic>
      <p:pic>
        <p:nvPicPr>
          <p:cNvPr id="424969014" name=""/>
          <p:cNvPicPr>
            <a:picLocks noChangeAspect="1"/>
          </p:cNvPicPr>
          <p:nvPr/>
        </p:nvPicPr>
        <p:blipFill>
          <a:blip r:embed="rId3"/>
          <a:srcRect l="6355" t="65522" r="49612" b="5736"/>
          <a:stretch/>
        </p:blipFill>
        <p:spPr bwMode="auto">
          <a:xfrm flipH="0" flipV="0">
            <a:off x="1005864" y="4326399"/>
            <a:ext cx="1058731" cy="518262"/>
          </a:xfrm>
          <a:prstGeom prst="rect">
            <a:avLst/>
          </a:prstGeom>
        </p:spPr>
      </p:pic>
      <p:sp>
        <p:nvSpPr>
          <p:cNvPr id="1412644299" name=""/>
          <p:cNvSpPr txBox="1"/>
          <p:nvPr/>
        </p:nvSpPr>
        <p:spPr bwMode="auto">
          <a:xfrm flipH="0" flipV="0">
            <a:off x="7610531" y="1301802"/>
            <a:ext cx="6831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&lt;4%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173483404" name=""/>
          <p:cNvSpPr txBox="1"/>
          <p:nvPr/>
        </p:nvSpPr>
        <p:spPr bwMode="auto">
          <a:xfrm flipH="0" flipV="0">
            <a:off x="7610531" y="2144691"/>
            <a:ext cx="68390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~4%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622971802" name=""/>
          <p:cNvSpPr txBox="1"/>
          <p:nvPr/>
        </p:nvSpPr>
        <p:spPr bwMode="auto">
          <a:xfrm flipH="0" flipV="0">
            <a:off x="7610531" y="2927579"/>
            <a:ext cx="68462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35%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823048965" name=""/>
          <p:cNvSpPr txBox="1"/>
          <p:nvPr/>
        </p:nvSpPr>
        <p:spPr bwMode="auto">
          <a:xfrm flipH="0" flipV="0">
            <a:off x="7610531" y="3654503"/>
            <a:ext cx="68534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28%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282429586" name=""/>
          <p:cNvSpPr txBox="1"/>
          <p:nvPr/>
        </p:nvSpPr>
        <p:spPr bwMode="auto">
          <a:xfrm flipH="0" flipV="0">
            <a:off x="7610531" y="4432950"/>
            <a:ext cx="68606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62%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78165637" name=""/>
          <p:cNvSpPr txBox="1"/>
          <p:nvPr/>
        </p:nvSpPr>
        <p:spPr bwMode="auto">
          <a:xfrm flipH="0" flipV="0">
            <a:off x="7181906" y="528290"/>
            <a:ext cx="15559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b="1" i="1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prevalence in the literature </a:t>
            </a:r>
            <a:endParaRPr sz="1100" b="1" i="1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37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2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9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10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68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2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040458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Common mistakes</a:t>
            </a:r>
            <a:endParaRPr lang="fr-FR" sz="2600"/>
          </a:p>
        </p:txBody>
      </p:sp>
      <p:sp>
        <p:nvSpPr>
          <p:cNvPr id="95955355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996A51A-D3C4-BB93-8428-F591F520B7FF}" type="slidenum">
              <a:rPr lang="en"/>
              <a:t/>
            </a:fld>
            <a:endParaRPr lang="en"/>
          </a:p>
        </p:txBody>
      </p:sp>
      <p:sp>
        <p:nvSpPr>
          <p:cNvPr id="857455699" name=""/>
          <p:cNvSpPr/>
          <p:nvPr/>
        </p:nvSpPr>
        <p:spPr bwMode="auto">
          <a:xfrm flipH="0" flipV="0">
            <a:off x="1614514" y="4738725"/>
            <a:ext cx="6163822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00" b="0" i="0" u="none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Tendeiro et al. (2024).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Diagnosing the Misuse of the Bayes </a:t>
            </a:r>
            <a:r>
              <a:rPr lang="en-US" sz="1000" b="0" i="1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Factor in Applied Research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[</a:t>
            </a:r>
            <a:r>
              <a:rPr lang="en-US" sz="1000" b="0" i="0" u="sng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  <a:hlinkClick r:id="rId3" tooltip="Tendeiro et al. (2024). Diagnosing the Misuse of the Bayes Factor in Applied Research"/>
              </a:rPr>
              <a:t>link</a:t>
            </a:r>
            <a:r>
              <a:rPr lang="en-US" sz="10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]</a:t>
            </a:r>
            <a:endParaRPr lang="en-US" sz="1000" b="0" i="1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graphicFrame>
        <p:nvGraphicFramePr>
          <p:cNvPr id="2097612461" name=""/>
          <p:cNvGraphicFramePr>
            <a:graphicFrameLocks xmlns:a="http://schemas.openxmlformats.org/drawingml/2006/main"/>
          </p:cNvGraphicFramePr>
          <p:nvPr/>
        </p:nvGraphicFramePr>
        <p:xfrm>
          <a:off x="691199" y="1164771"/>
          <a:ext cx="7865574" cy="345376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1980000"/>
                <a:gridCol w="2225360"/>
                <a:gridCol w="1911527"/>
                <a:gridCol w="1739162"/>
              </a:tblGrid>
              <a:tr h="304800">
                <a:tc>
                  <a:txBody>
                    <a:bodyPr/>
                    <a:p>
                      <a:pPr>
                        <a:defRPr/>
                      </a:pP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Example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Explanation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Correction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1,6—Describing or interpreting the BF as posterior odds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“A 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= 10 means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that the H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is ten times more likely to be true than the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>
                          <a:solidFill>
                            <a:srgbClr val="FFA600"/>
                          </a:solidFill>
                        </a:rPr>
                        <a:t>Not rigorous</a:t>
                      </a:r>
                      <a:r>
                        <a:rPr sz="1100" b="1">
                          <a:solidFill>
                            <a:srgbClr val="FFA600"/>
                          </a:solidFill>
                        </a:rPr>
                        <a:t>:</a:t>
                      </a:r>
                      <a:r>
                        <a:rPr sz="1100">
                          <a:solidFill>
                            <a:srgbClr val="FFA600"/>
                          </a:solidFill>
                        </a:rPr>
                        <a:t> </a:t>
                      </a:r>
                      <a:r>
                        <a:rPr sz="1100"/>
                        <a:t>BF are likelihood ratios. They are equal to posterior odds only when prior odds equal to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State that prior odds equal to 1.</a:t>
                      </a:r>
                      <a:endParaRPr sz="1100"/>
                    </a:p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3a—Missing explanation for the chosen priors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Using default priors without justification.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transparent</a:t>
                      </a:r>
                      <a:endParaRPr sz="1100" b="1">
                        <a:solidFill>
                          <a:srgbClr val="FFA600"/>
                        </a:solidFill>
                      </a:endParaRPr>
                    </a:p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3b—No mention of the priors used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reproducible</a:t>
                      </a:r>
                      <a:endParaRPr sz="1100" b="1">
                        <a:solidFill>
                          <a:srgbClr val="FFA600"/>
                        </a:solidFill>
                      </a:endParaRPr>
                    </a:p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3c—Incomplete info regarding the priors used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Mentioning using a Cauchy distribution without specifying the value of the scale parameter.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>
                          <a:solidFill>
                            <a:srgbClr val="FFA600"/>
                          </a:solidFill>
                        </a:rPr>
                        <a:t>Not reproducible</a:t>
                      </a:r>
                      <a:endParaRPr sz="1100" b="1">
                        <a:solidFill>
                          <a:srgbClr val="FFA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4—Not referring to the comparison of models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  <a:p>
                      <a:pPr>
                        <a:defRPr/>
                      </a:pPr>
                      <a:endParaRPr sz="1100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“These analyses revealed a Bayes factor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of 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1,0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= 0.19 in the attention condition,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supporting the null hypothesis.”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rigorous: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support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for one model depends strongly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on the model it is compared to.</a:t>
                      </a: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Be more verbose, or explain in the Methods once for all how to interpret the BF.</a:t>
                      </a:r>
                      <a:endParaRPr sz="11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785701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6" y="2897792"/>
            <a:ext cx="4867669" cy="14327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1.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Performance of bayesian inference</a:t>
            </a:r>
            <a:endParaRPr sz="3600"/>
          </a:p>
        </p:txBody>
      </p:sp>
      <p:sp>
        <p:nvSpPr>
          <p:cNvPr id="1936892526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F92C07E-8563-1325-13E3-7CC67D535897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576575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5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Common mistakes</a:t>
            </a:r>
            <a:endParaRPr lang="fr-FR" sz="2600"/>
          </a:p>
        </p:txBody>
      </p:sp>
      <p:sp>
        <p:nvSpPr>
          <p:cNvPr id="42656878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D6CA7CC-7660-FB42-7536-B43A41860468}" type="slidenum">
              <a:rPr lang="en"/>
              <a:t/>
            </a:fld>
            <a:endParaRPr lang="en"/>
          </a:p>
        </p:txBody>
      </p:sp>
      <p:graphicFrame>
        <p:nvGraphicFramePr>
          <p:cNvPr id="2111377749" name=""/>
          <p:cNvGraphicFramePr>
            <a:graphicFrameLocks xmlns:a="http://schemas.openxmlformats.org/drawingml/2006/main"/>
          </p:cNvGraphicFramePr>
          <p:nvPr/>
        </p:nvGraphicFramePr>
        <p:xfrm>
          <a:off x="691199" y="1181402"/>
          <a:ext cx="7865574" cy="386524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1890000"/>
                <a:gridCol w="2520000"/>
                <a:gridCol w="1800000"/>
                <a:gridCol w="1646049"/>
              </a:tblGrid>
              <a:tr h="304800">
                <a:tc>
                  <a:txBody>
                    <a:bodyPr/>
                    <a:p>
                      <a:pPr>
                        <a:defRPr/>
                      </a:pP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Example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Explanation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Montserrat"/>
                          <a:ea typeface="Montserrat"/>
                          <a:cs typeface="Montserrat"/>
                        </a:rPr>
                        <a:t>Correction</a:t>
                      </a:r>
                      <a:endParaRPr sz="1400" b="1">
                        <a:latin typeface="Montserrat"/>
                        <a:cs typeface="Montserrat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5—Making absolute statements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“For 6-year-olds, there was no difference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between environments (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t(52)=1.0, p=.31, d=0.3, BF=0.22)”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>
                          <a:solidFill>
                            <a:srgbClr val="FF0000"/>
                          </a:solidFill>
                        </a:rPr>
                        <a:t>Wrong:</a:t>
                      </a:r>
                      <a:r>
                        <a:rPr sz="1100" b="1"/>
                        <a:t> </a:t>
                      </a:r>
                      <a:r>
                        <a:rPr sz="1100"/>
                        <a:t>the BF is a continuous measure of evidence, it can not prove anything with absolute certainty.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“For 6-year-olds, there was weak evidence for an absence of difference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...”</a:t>
                      </a:r>
                      <a:endParaRPr sz="1100" i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7—Considering the BF as effect size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“The Bayesian test showed only positive, but smaller, effect of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Load on tracking pupil size (BF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incl.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=7.506)”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Wrong:</a:t>
                      </a:r>
                      <a:r>
                        <a:rPr lang="en-US" sz="11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Erroneous association between statistical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and practical significance.</a:t>
                      </a: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1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9—Inconclusive evidence as evidence of absence</a:t>
                      </a:r>
                      <a:endParaRPr sz="1100" b="0" i="0" u="none" strike="noStrike" cap="none" spc="0">
                        <a:solidFill>
                          <a:srgbClr val="000000"/>
                        </a:solidFill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“Since both the confidence interval (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−.09 and .67)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and the 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(1.2) do not point towards a true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difference,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this can be considered a very small or non-existent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effect.”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Wrong:</a:t>
                      </a:r>
                      <a:r>
                        <a:rPr lang="en-US" sz="11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Bayes factors close to 1 imply that the evidence for either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model under comparison is about the same.</a:t>
                      </a:r>
                      <a:endParaRPr lang="en-US" sz="11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i="1"/>
                        <a:t>“Since..., the data is inconclusive with respect to the null or alternative hypotheses.”</a:t>
                      </a:r>
                      <a:endParaRPr sz="1100" i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10—Interpreting ranges of BF values only</a:t>
                      </a:r>
                      <a:endParaRPr sz="1100">
                        <a:latin typeface="Montserrat"/>
                        <a:cs typeface="Montserra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“Evidence for greater disgust in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 experimental group was strong (BF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&gt; 10), but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there was only weak evidence for a difference in 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other emotions (BF</a:t>
                      </a:r>
                      <a:r>
                        <a:rPr lang="en-US" sz="1100" b="0" i="1" u="none" strike="noStrike" cap="none" spc="0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100" b="0" i="1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’s &lt; 3 )”</a:t>
                      </a:r>
                      <a:endParaRPr sz="1100" b="0" i="1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b="1" i="0" u="none" strike="noStrike" cap="none" spc="0">
                          <a:solidFill>
                            <a:srgbClr val="FFA600"/>
                          </a:solidFill>
                          <a:latin typeface="Arial"/>
                          <a:ea typeface="Arial"/>
                          <a:cs typeface="Arial"/>
                        </a:rPr>
                        <a:t>Not rigorous:</a:t>
                      </a:r>
                      <a:r>
                        <a:rPr lang="en-US" sz="1100" b="1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1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BF is a continuous measure of evidence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Report BF values precisely, and interpret them individually.</a:t>
                      </a:r>
                      <a:endParaRPr sz="11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64524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Bias</a:t>
            </a:r>
            <a:r>
              <a:rPr lang="fr-FR"/>
              <a:t>-variance </a:t>
            </a:r>
            <a:r>
              <a:rPr lang="fr-FR"/>
              <a:t>tradeoff</a:t>
            </a:r>
            <a:endParaRPr lang="fr-FR"/>
          </a:p>
        </p:txBody>
      </p:sp>
      <p:sp>
        <p:nvSpPr>
          <p:cNvPr id="54780614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73CA201-74AA-22AD-2091-47EBE9526AE6}" type="slidenum">
              <a:rPr lang="en"/>
              <a:t/>
            </a:fld>
            <a:endParaRPr lang="en"/>
          </a:p>
        </p:txBody>
      </p:sp>
      <p:sp>
        <p:nvSpPr>
          <p:cNvPr id="305200674" name="Google Shape;120;p18"/>
          <p:cNvSpPr txBox="1"/>
          <p:nvPr/>
        </p:nvSpPr>
        <p:spPr bwMode="auto">
          <a:xfrm>
            <a:off x="691200" y="987573"/>
            <a:ext cx="7769232" cy="93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>
                <a:solidFill>
                  <a:schemeClr val="accent1"/>
                </a:solidFill>
              </a:rPr>
              <a:t>Bias</a:t>
            </a:r>
            <a:r>
              <a:rPr lang="en-US" sz="1400" b="0">
                <a:solidFill>
                  <a:schemeClr val="accent1"/>
                </a:solidFill>
              </a:rPr>
              <a:t> </a:t>
            </a:r>
            <a:r>
              <a:rPr lang="en-US" sz="1400" b="0"/>
              <a:t>= systematic error due to inadequate model (</a:t>
            </a:r>
            <a:r>
              <a:rPr lang="en-US" sz="1400">
                <a:solidFill>
                  <a:schemeClr val="accent1"/>
                </a:solidFill>
              </a:rPr>
              <a:t>underfitting</a:t>
            </a:r>
            <a:r>
              <a:rPr lang="en-US" sz="1400" b="0"/>
              <a:t>)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400">
                <a:solidFill>
                  <a:schemeClr val="accent1"/>
                </a:solidFill>
              </a:rPr>
              <a:t>Variance</a:t>
            </a:r>
            <a:r>
              <a:rPr lang="en-US" sz="1400" b="0">
                <a:solidFill>
                  <a:schemeClr val="accent1"/>
                </a:solidFill>
              </a:rPr>
              <a:t> </a:t>
            </a:r>
            <a:r>
              <a:rPr lang="en-US" sz="1400" b="0"/>
              <a:t>= sensitivity to small fluctuations in the data (</a:t>
            </a:r>
            <a:r>
              <a:rPr lang="en-US" sz="1400">
                <a:solidFill>
                  <a:schemeClr val="accent1"/>
                </a:solidFill>
              </a:rPr>
              <a:t>overfitting</a:t>
            </a:r>
            <a:r>
              <a:rPr lang="en-US" sz="1400" b="0"/>
              <a:t>)</a:t>
            </a:r>
            <a:endParaRPr/>
          </a:p>
          <a:p>
            <a:pPr>
              <a:defRPr/>
            </a:pPr>
            <a:r>
              <a:rPr lang="en-US" sz="1400" b="0"/>
              <a:t>	</a:t>
            </a:r>
            <a:r>
              <a:rPr lang="en-US" sz="1400" b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en-US" sz="1400" b="0"/>
              <a:t> variability of parameter estimates across replications</a:t>
            </a:r>
            <a:endParaRPr/>
          </a:p>
        </p:txBody>
      </p:sp>
      <p:pic>
        <p:nvPicPr>
          <p:cNvPr id="1255412255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121297" y="411509"/>
            <a:ext cx="678267" cy="525657"/>
          </a:xfrm>
          <a:prstGeom prst="rect">
            <a:avLst/>
          </a:prstGeom>
          <a:noFill/>
        </p:spPr>
      </p:pic>
      <p:pic>
        <p:nvPicPr>
          <p:cNvPr id="1209489675" name="Picture 2" descr="Z:\media\truecrypt1\pro\teaching\2020_EcoleDoctorale_Stats\2-05\bias-variance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183785" y="2076323"/>
            <a:ext cx="4060621" cy="3015705"/>
          </a:xfrm>
          <a:prstGeom prst="rect">
            <a:avLst/>
          </a:prstGeom>
          <a:noFill/>
        </p:spPr>
      </p:pic>
      <p:grpSp>
        <p:nvGrpSpPr>
          <p:cNvPr id="1285764319" name="Group 2"/>
          <p:cNvGrpSpPr/>
          <p:nvPr/>
        </p:nvGrpSpPr>
        <p:grpSpPr bwMode="auto">
          <a:xfrm>
            <a:off x="945888" y="2059450"/>
            <a:ext cx="2819721" cy="2967139"/>
            <a:chOff x="885290" y="1995685"/>
            <a:chExt cx="2940916" cy="3094669"/>
          </a:xfrm>
        </p:grpSpPr>
        <p:pic>
          <p:nvPicPr>
            <p:cNvPr id="1729873750" name="Picture 2"/>
            <p:cNvPicPr>
              <a:picLocks noChangeAspect="1" noChangeArrowheads="1"/>
            </p:cNvPicPr>
            <p:nvPr/>
          </p:nvPicPr>
          <p:blipFill>
            <a:blip r:embed="rId5"/>
            <a:srcRect l="7174" t="4998" r="0" b="0"/>
            <a:stretch/>
          </p:blipFill>
          <p:spPr bwMode="auto">
            <a:xfrm>
              <a:off x="1224364" y="2262751"/>
              <a:ext cx="2323366" cy="233866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79633025" name="Google Shape;120;p18"/>
            <p:cNvSpPr txBox="1"/>
            <p:nvPr/>
          </p:nvSpPr>
          <p:spPr bwMode="auto">
            <a:xfrm>
              <a:off x="945887" y="4659981"/>
              <a:ext cx="2880319" cy="430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 i="1">
                  <a:solidFill>
                    <a:schemeClr val="accent3"/>
                  </a:solidFill>
                </a:rPr>
                <a:t>Target center = true value</a:t>
              </a:r>
              <a:endParaRPr/>
            </a:p>
            <a:p>
              <a:pPr algn="ctr">
                <a:defRPr/>
              </a:pPr>
              <a:r>
                <a:rPr lang="en-US" sz="1000" b="0" i="1">
                  <a:solidFill>
                    <a:schemeClr val="accent3"/>
                  </a:solidFill>
                </a:rPr>
                <a:t>Crosses = model predictions</a:t>
              </a:r>
              <a:endParaRPr/>
            </a:p>
          </p:txBody>
        </p:sp>
        <p:sp>
          <p:nvSpPr>
            <p:cNvPr id="1683294824" name="Google Shape;120;p18"/>
            <p:cNvSpPr txBox="1"/>
            <p:nvPr/>
          </p:nvSpPr>
          <p:spPr bwMode="auto">
            <a:xfrm>
              <a:off x="1115615" y="1995685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Low bias</a:t>
              </a:r>
              <a:endParaRPr/>
            </a:p>
          </p:txBody>
        </p:sp>
        <p:sp>
          <p:nvSpPr>
            <p:cNvPr id="2053613157" name="Google Shape;120;p18"/>
            <p:cNvSpPr txBox="1"/>
            <p:nvPr/>
          </p:nvSpPr>
          <p:spPr bwMode="auto">
            <a:xfrm>
              <a:off x="2339751" y="1995685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High bias</a:t>
              </a:r>
              <a:endParaRPr/>
            </a:p>
          </p:txBody>
        </p:sp>
        <p:sp>
          <p:nvSpPr>
            <p:cNvPr id="1395862814" name="Google Shape;120;p18"/>
            <p:cNvSpPr txBox="1"/>
            <p:nvPr/>
          </p:nvSpPr>
          <p:spPr bwMode="auto">
            <a:xfrm rot="16199969">
              <a:off x="381043" y="3896798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High variance</a:t>
              </a:r>
              <a:endParaRPr/>
            </a:p>
          </p:txBody>
        </p:sp>
        <p:sp>
          <p:nvSpPr>
            <p:cNvPr id="1366727321" name="Google Shape;120;p18"/>
            <p:cNvSpPr txBox="1"/>
            <p:nvPr/>
          </p:nvSpPr>
          <p:spPr bwMode="auto">
            <a:xfrm rot="16199969">
              <a:off x="381043" y="2651697"/>
              <a:ext cx="1347567" cy="33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3"/>
                  </a:solidFill>
                </a:rPr>
                <a:t>Low variance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7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8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620554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As an Occam’s razor</a:t>
            </a:r>
            <a:endParaRPr lang="fr-FR" sz="2800" i="1"/>
          </a:p>
        </p:txBody>
      </p:sp>
      <p:sp>
        <p:nvSpPr>
          <p:cNvPr id="78602299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A7DADEC-638B-72F6-9D6C-C8C0E9B0F583}" type="slidenum">
              <a:rPr lang="en"/>
              <a:t/>
            </a:fld>
            <a:endParaRPr/>
          </a:p>
        </p:txBody>
      </p:sp>
      <p:sp>
        <p:nvSpPr>
          <p:cNvPr id="289480311" name="Rectangle 6"/>
          <p:cNvSpPr/>
          <p:nvPr/>
        </p:nvSpPr>
        <p:spPr bwMode="auto">
          <a:xfrm flipH="0" flipV="0">
            <a:off x="2750418" y="1477523"/>
            <a:ext cx="3713177" cy="65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21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u="none" strike="noStrike" cap="none" spc="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u="none" strike="noStrike" cap="none" spc="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u="none" strike="noStrike" cap="none" spc="0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/>
                            <a:rPr sz="140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sz="140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r>
                            <m:rPr>
                              <m:sty m:val="i"/>
                            </m:rPr>
                            <a:rPr lang="en-US" sz="140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52895941" name="Google Shape;120;p18"/>
          <p:cNvSpPr txBox="1"/>
          <p:nvPr/>
        </p:nvSpPr>
        <p:spPr bwMode="auto">
          <a:xfrm flipH="0" flipV="0">
            <a:off x="755573" y="2450472"/>
            <a:ext cx="7632846" cy="12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400">
                <a:solidFill>
                  <a:schemeClr val="accent3"/>
                </a:solidFill>
              </a:rPr>
              <a:t>Model complexity </a:t>
            </a:r>
            <a:r>
              <a:rPr lang="en-US" sz="1400" b="0">
                <a:solidFill>
                  <a:schemeClr val="accent3"/>
                </a:solidFill>
              </a:rPr>
              <a:t>is automatically</a:t>
            </a:r>
            <a:r>
              <a:rPr lang="en-US" sz="1400">
                <a:solidFill>
                  <a:schemeClr val="accent3"/>
                </a:solidFill>
              </a:rPr>
              <a:t> </a:t>
            </a:r>
            <a:r>
              <a:rPr lang="en-US" sz="1400">
                <a:solidFill>
                  <a:schemeClr val="accent1"/>
                </a:solidFill>
              </a:rPr>
              <a:t>penalized </a:t>
            </a:r>
            <a:r>
              <a:rPr lang="en-US" sz="1400" b="0">
                <a:solidFill>
                  <a:schemeClr val="tx1"/>
                </a:solidFill>
              </a:rPr>
              <a:t>by </a:t>
            </a:r>
            <a:r>
              <a:rPr lang="en-US" sz="1400" b="0">
                <a:solidFill>
                  <a:schemeClr val="tx1"/>
                </a:solidFill>
              </a:rPr>
              <a:t>the </a:t>
            </a:r>
            <a:r>
              <a:rPr lang="en-US" sz="1400" b="0">
                <a:solidFill>
                  <a:schemeClr val="tx1"/>
                </a:solidFill>
              </a:rPr>
              <a:t>Bayes Factor</a:t>
            </a:r>
            <a:r>
              <a:rPr lang="en-US" sz="1400" b="0">
                <a:solidFill>
                  <a:schemeClr val="tx1"/>
                </a:solidFill>
              </a:rPr>
              <a:t>:</a:t>
            </a:r>
            <a:endParaRPr lang="en-US" sz="1400" b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Aft>
                <a:spcPts val="429"/>
              </a:spcAft>
              <a:defRPr/>
            </a:pPr>
            <a:r>
              <a:rPr lang="en-US" sz="1400" b="0">
                <a:solidFill>
                  <a:schemeClr val="tx1"/>
                </a:solidFill>
              </a:rPr>
              <a:t>— </a:t>
            </a:r>
            <a:r>
              <a:rPr lang="en-US" sz="1400" b="0">
                <a:solidFill>
                  <a:schemeClr val="tx1"/>
                </a:solidFill>
              </a:rPr>
              <a:t>the </a:t>
            </a:r>
            <a:r>
              <a:rPr lang="en-US" sz="1400" b="0" u="sng">
                <a:solidFill>
                  <a:schemeClr val="tx1"/>
                </a:solidFill>
              </a:rPr>
              <a:t>more parameters</a:t>
            </a:r>
            <a:r>
              <a:rPr lang="en-US" sz="1400" b="0">
                <a:solidFill>
                  <a:schemeClr val="tx1"/>
                </a:solidFill>
              </a:rPr>
              <a:t>, the more the prior is spread out over “irrelevant” regions, the more “diluted” the predictive power of the model</a:t>
            </a:r>
            <a:endParaRPr lang="en-US" sz="1400" b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Aft>
                <a:spcPts val="429"/>
              </a:spcAft>
              <a:defRPr/>
            </a:pPr>
            <a:r>
              <a:rPr lang="en-US" sz="1400" b="0">
                <a:solidFill>
                  <a:schemeClr val="tx1"/>
                </a:solidFill>
              </a:rPr>
              <a:t>— </a:t>
            </a:r>
            <a:r>
              <a:rPr lang="en-US" sz="1400" b="0" u="sng">
                <a:solidFill>
                  <a:schemeClr val="tx1"/>
                </a:solidFill>
              </a:rPr>
              <a:t>diffuse priors</a:t>
            </a:r>
            <a:r>
              <a:rPr lang="en-US" sz="1400" b="0">
                <a:solidFill>
                  <a:schemeClr val="tx1"/>
                </a:solidFill>
              </a:rPr>
              <a:t> follow the same logic</a:t>
            </a:r>
            <a:endParaRPr lang="en-US" sz="1400" b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496248" name="Title 4"/>
          <p:cNvSpPr>
            <a:spLocks noGrp="1"/>
          </p:cNvSpPr>
          <p:nvPr>
            <p:ph type="title"/>
          </p:nvPr>
        </p:nvSpPr>
        <p:spPr bwMode="auto">
          <a:xfrm>
            <a:off x="691200" y="-81411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A simulation study</a:t>
            </a:r>
            <a:endParaRPr lang="fr-FR" sz="2800"/>
          </a:p>
        </p:txBody>
      </p:sp>
      <p:sp>
        <p:nvSpPr>
          <p:cNvPr id="109354703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6B063B9-2147-44CF-A73E-E6681570913D}" type="slidenum">
              <a:rPr lang="en"/>
              <a:t/>
            </a:fld>
            <a:endParaRPr lang="en"/>
          </a:p>
        </p:txBody>
      </p:sp>
      <p:pic>
        <p:nvPicPr>
          <p:cNvPr id="1630301589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953463" y="2930736"/>
            <a:ext cx="7558537" cy="1691269"/>
          </a:xfrm>
          <a:prstGeom prst="rect">
            <a:avLst/>
          </a:prstGeom>
        </p:spPr>
      </p:pic>
      <p:sp>
        <p:nvSpPr>
          <p:cNvPr id="807304177" name=""/>
          <p:cNvSpPr/>
          <p:nvPr/>
        </p:nvSpPr>
        <p:spPr bwMode="auto">
          <a:xfrm flipH="0" flipV="0">
            <a:off x="691198" y="1189756"/>
            <a:ext cx="8430619" cy="134020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Let’s model a population with true mean = 50 and std = 100 (for example, the difference in reaction times between 2 groups or conditions). The values correspond to a Cohen’s d of 0.5.</a:t>
            </a:r>
            <a:endParaRPr sz="1300" b="0">
              <a:latin typeface="Montserrat"/>
              <a:cs typeface="Montserrat"/>
            </a:endParaRPr>
          </a:p>
          <a:p>
            <a:pPr>
              <a:lnSpc>
                <a:spcPct val="114999"/>
              </a:lnSpc>
              <a:spcAft>
                <a:spcPts val="429"/>
              </a:spcAft>
              <a:defRPr/>
            </a:pPr>
            <a:endParaRPr sz="1300" b="0">
              <a:latin typeface="Montserrat"/>
              <a:cs typeface="Montserrat"/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>
                <a:latin typeface="Montserrat"/>
                <a:cs typeface="Montserrat"/>
              </a:rPr>
              <a:t>We will compare frequentist and bayesian results systematically, for a range of prior variance and sample sizes. For each combination of simulation parameters, we generate 1000 samples.</a:t>
            </a:r>
            <a:endParaRPr sz="1300" b="0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67288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3549887-196B-6621-9E81-67EA4DD0BE6E}" type="slidenum">
              <a:rPr lang="en"/>
              <a:t/>
            </a:fld>
            <a:endParaRPr/>
          </a:p>
        </p:txBody>
      </p:sp>
      <p:sp>
        <p:nvSpPr>
          <p:cNvPr id="980291427" name="Title 4"/>
          <p:cNvSpPr>
            <a:spLocks noGrp="1"/>
          </p:cNvSpPr>
          <p:nvPr>
            <p:ph type="title"/>
          </p:nvPr>
        </p:nvSpPr>
        <p:spPr bwMode="auto">
          <a:xfrm>
            <a:off x="691200" y="-81411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Bias &amp; variance</a:t>
            </a:r>
            <a:endParaRPr lang="fr-FR" sz="2800"/>
          </a:p>
        </p:txBody>
      </p:sp>
      <p:pic>
        <p:nvPicPr>
          <p:cNvPr id="187692953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91199" y="3133467"/>
            <a:ext cx="7761600" cy="1838996"/>
          </a:xfrm>
          <a:prstGeom prst="rect">
            <a:avLst/>
          </a:prstGeom>
        </p:spPr>
      </p:pic>
      <p:pic>
        <p:nvPicPr>
          <p:cNvPr id="2079990876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91199" y="1116468"/>
            <a:ext cx="7761600" cy="1838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510201" name="Title 4"/>
          <p:cNvSpPr>
            <a:spLocks noGrp="1"/>
          </p:cNvSpPr>
          <p:nvPr>
            <p:ph type="title"/>
          </p:nvPr>
        </p:nvSpPr>
        <p:spPr bwMode="auto">
          <a:xfrm>
            <a:off x="691200" y="-81412"/>
            <a:ext cx="7985254" cy="968998"/>
          </a:xfrm>
        </p:spPr>
        <p:txBody>
          <a:bodyPr/>
          <a:lstStyle/>
          <a:p>
            <a:pPr>
              <a:defRPr/>
            </a:pPr>
            <a:r>
              <a:rPr lang="fr-FR" sz="2600"/>
              <a:t>Bayesian vs. Frequentist</a:t>
            </a:r>
            <a:br>
              <a:rPr lang="fr-FR" sz="2600"/>
            </a:br>
            <a:r>
              <a:rPr lang="fr-FR" sz="2000" i="1"/>
              <a:t>Improved precision</a:t>
            </a:r>
            <a:endParaRPr lang="fr-FR" sz="2800"/>
          </a:p>
        </p:txBody>
      </p:sp>
      <p:sp>
        <p:nvSpPr>
          <p:cNvPr id="139307000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F7A46CC-F17C-980A-10AC-D71B6CF8B0B2}" type="slidenum">
              <a:rPr lang="en"/>
              <a:t/>
            </a:fld>
            <a:endParaRPr lang="en"/>
          </a:p>
        </p:txBody>
      </p:sp>
      <p:pic>
        <p:nvPicPr>
          <p:cNvPr id="112858227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44155" y="3091076"/>
            <a:ext cx="7855687" cy="1850906"/>
          </a:xfrm>
          <a:prstGeom prst="rect">
            <a:avLst/>
          </a:prstGeom>
        </p:spPr>
      </p:pic>
      <p:pic>
        <p:nvPicPr>
          <p:cNvPr id="318802488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44155" y="1134327"/>
            <a:ext cx="7855687" cy="1850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8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753767" name="Google Shape;127;p19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lvl="0">
              <a:defRPr/>
            </a:pPr>
            <a:r>
              <a:rPr lang="en" sz="2400"/>
              <a:t>Type M and type S error</a:t>
            </a:r>
            <a:r>
              <a:rPr sz="2400"/>
              <a:t>s</a:t>
            </a:r>
            <a:endParaRPr sz="2400"/>
          </a:p>
        </p:txBody>
      </p:sp>
      <p:sp>
        <p:nvSpPr>
          <p:cNvPr id="1116316656" name="Google Shape;131;p1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58AC97E-1501-EDC9-60F7-2A223A95CDCD}" type="slidenum">
              <a:rPr lang="en"/>
              <a:t/>
            </a:fld>
            <a:endParaRPr/>
          </a:p>
        </p:txBody>
      </p:sp>
      <p:pic>
        <p:nvPicPr>
          <p:cNvPr id="17272840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6009" y="1328061"/>
            <a:ext cx="3354995" cy="3560775"/>
          </a:xfrm>
          <a:prstGeom prst="rect">
            <a:avLst/>
          </a:prstGeom>
        </p:spPr>
      </p:pic>
      <p:sp>
        <p:nvSpPr>
          <p:cNvPr id="1146902716" name="Google Shape;191;p25"/>
          <p:cNvSpPr txBox="1"/>
          <p:nvPr/>
        </p:nvSpPr>
        <p:spPr bwMode="auto">
          <a:xfrm flipH="0" flipV="0">
            <a:off x="3059665" y="1566186"/>
            <a:ext cx="2250040" cy="83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buFont typeface="Montserrat"/>
              <a:buNone/>
              <a:defRPr/>
            </a:pPr>
            <a:r>
              <a:rPr lang="fr-FR" sz="1100" i="0" u="none">
                <a:solidFill>
                  <a:schemeClr val="accent3"/>
                </a:solidFill>
              </a:rPr>
              <a:t>Despite low power, replications will converge towards the true effect size...</a:t>
            </a:r>
            <a:endParaRPr sz="1100" i="0" u="none">
              <a:solidFill>
                <a:schemeClr val="accent3"/>
              </a:solidFill>
            </a:endParaRPr>
          </a:p>
          <a:p>
            <a:pPr marL="0" indent="0" algn="ctr">
              <a:buFont typeface="Montserrat"/>
              <a:buNone/>
              <a:defRPr/>
            </a:pPr>
            <a:endParaRPr sz="1800" i="0" u="none">
              <a:solidFill>
                <a:schemeClr val="accent3"/>
              </a:solidFill>
            </a:endParaRPr>
          </a:p>
        </p:txBody>
      </p:sp>
      <p:grpSp>
        <p:nvGrpSpPr>
          <p:cNvPr id="415318963" name=""/>
          <p:cNvGrpSpPr/>
          <p:nvPr/>
        </p:nvGrpSpPr>
        <p:grpSpPr bwMode="auto">
          <a:xfrm flipH="0" flipV="0">
            <a:off x="5428769" y="1328061"/>
            <a:ext cx="3354995" cy="3549254"/>
            <a:chOff x="0" y="0"/>
            <a:chExt cx="3354995" cy="3549254"/>
          </a:xfrm>
        </p:grpSpPr>
        <p:pic>
          <p:nvPicPr>
            <p:cNvPr id="1350395401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3354995" cy="3549254"/>
            </a:xfrm>
            <a:prstGeom prst="rect">
              <a:avLst/>
            </a:prstGeom>
          </p:spPr>
        </p:pic>
        <p:sp>
          <p:nvSpPr>
            <p:cNvPr id="2040643643" name="Google Shape;191;p25"/>
            <p:cNvSpPr txBox="1"/>
            <p:nvPr/>
          </p:nvSpPr>
          <p:spPr bwMode="auto">
            <a:xfrm flipH="0" flipV="0">
              <a:off x="289957" y="2545622"/>
              <a:ext cx="941914" cy="511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Overflow="overflow" horzOverflow="overflow" vert="horz" wrap="square" lIns="91422" tIns="91422" rIns="91422" bIns="91422" numCol="1" spcCol="0" rtlCol="0" fromWordArt="0" anchor="ctr" anchorCtr="0" forceAA="0" upright="0" compatLnSpc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7" algn="l">
                <a:lnSpc>
                  <a:spcPct val="100000"/>
                </a:lnSpc>
                <a:spcBef>
                  <a:spcPts val="597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ctr">
                <a:buFont typeface="Montserrat"/>
                <a:buNone/>
                <a:defRPr/>
              </a:pPr>
              <a:r>
                <a:rPr lang="fr-FR" sz="1000" b="1" u="none">
                  <a:solidFill>
                    <a:schemeClr val="accent3"/>
                  </a:solidFill>
                </a:rPr>
                <a:t>S errors</a:t>
              </a:r>
              <a:endParaRPr sz="1000" b="1" u="none">
                <a:solidFill>
                  <a:schemeClr val="accent3"/>
                </a:solidFill>
              </a:endParaRPr>
            </a:p>
          </p:txBody>
        </p:sp>
        <p:sp>
          <p:nvSpPr>
            <p:cNvPr id="735051008" name="Google Shape;191;p25"/>
            <p:cNvSpPr txBox="1"/>
            <p:nvPr/>
          </p:nvSpPr>
          <p:spPr bwMode="auto">
            <a:xfrm flipH="0" flipV="0">
              <a:off x="2252232" y="799862"/>
              <a:ext cx="941914" cy="511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Overflow="overflow" horzOverflow="overflow" vert="horz" wrap="square" lIns="91422" tIns="91422" rIns="91422" bIns="91422" numCol="1" spcCol="0" rtlCol="0" fromWordArt="0" anchor="ctr" anchorCtr="0" forceAA="0" upright="0" compatLnSpc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7" algn="l">
                <a:lnSpc>
                  <a:spcPct val="100000"/>
                </a:lnSpc>
                <a:spcBef>
                  <a:spcPts val="597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l">
                <a:buFont typeface="Montserrat"/>
                <a:buNone/>
                <a:defRPr/>
              </a:pPr>
              <a:r>
                <a:rPr lang="fr-FR" sz="1000" b="1" u="none">
                  <a:solidFill>
                    <a:schemeClr val="accent3"/>
                  </a:solidFill>
                </a:rPr>
                <a:t>M error</a:t>
              </a:r>
              <a:endParaRPr sz="1000" b="1" u="none">
                <a:solidFill>
                  <a:schemeClr val="accent3"/>
                </a:solidFill>
              </a:endParaRPr>
            </a:p>
          </p:txBody>
        </p:sp>
        <p:cxnSp>
          <p:nvCxnSpPr>
            <p:cNvPr id="1193638056" name=""/>
            <p:cNvCxnSpPr>
              <a:cxnSpLocks/>
            </p:cNvCxnSpPr>
            <p:nvPr/>
          </p:nvCxnSpPr>
          <p:spPr bwMode="auto">
            <a:xfrm rot="0" flipH="0" flipV="1">
              <a:off x="1889565" y="1055766"/>
              <a:ext cx="390056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headEnd type="arrow" w="lg" len="med"/>
              <a:tailEnd type="arrow" w="lg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9496297" name="Google Shape;191;p25"/>
          <p:cNvSpPr txBox="1"/>
          <p:nvPr/>
        </p:nvSpPr>
        <p:spPr bwMode="auto">
          <a:xfrm flipH="0" flipV="0">
            <a:off x="3790536" y="4028181"/>
            <a:ext cx="1928189" cy="83608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7" algn="l">
              <a:lnSpc>
                <a:spcPct val="100000"/>
              </a:lnSpc>
              <a:spcBef>
                <a:spcPts val="597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r">
              <a:buFont typeface="Montserrat"/>
              <a:buNone/>
              <a:defRPr/>
            </a:pPr>
            <a:r>
              <a:rPr lang="fr-FR" sz="1100" u="none">
                <a:solidFill>
                  <a:schemeClr val="accent3"/>
                </a:solidFill>
              </a:rPr>
              <a:t>...unless non-significant findings are ignored and only significant ones are considered !</a:t>
            </a:r>
            <a:endParaRPr sz="1100" u="none">
              <a:solidFill>
                <a:schemeClr val="accent3"/>
              </a:solidFill>
            </a:endParaRPr>
          </a:p>
        </p:txBody>
      </p:sp>
      <p:pic>
        <p:nvPicPr>
          <p:cNvPr id="1256720829" name="Picture 2" descr="Z:\media\truecrypt1\pro\postdoc-lyon\presentations\#iconography\logo_R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 flipH="0" flipV="0">
            <a:off x="4249089" y="2781058"/>
            <a:ext cx="645817" cy="5005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1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part 4: Performance, model evaluation, reporting</dc:title>
  <dc:subject/>
  <dc:creator>Oussama Abdoun</dc:creator>
  <cp:keywords/>
  <dc:description/>
  <dc:identifier/>
  <dc:language/>
  <cp:lastModifiedBy/>
  <cp:revision>607</cp:revision>
  <dcterms:modified xsi:type="dcterms:W3CDTF">2024-12-24T10:36:23Z</dcterms:modified>
  <cp:category/>
  <cp:contentStatus/>
  <cp:version/>
</cp:coreProperties>
</file>