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3"/>
    <p:restoredTop sz="94640"/>
  </p:normalViewPr>
  <p:slideViewPr>
    <p:cSldViewPr snapToGrid="0" snapToObjects="1">
      <p:cViewPr varScale="1">
        <p:scale>
          <a:sx n="73" d="100"/>
          <a:sy n="73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3E7-6C9D-0F47-9946-A74F6A0C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4E6B1-4821-3147-8E8C-860C579A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C2D38-4602-8047-B72E-427E2D93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7ECA-2ACC-E849-B328-48A1E850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22E3-629D-CA4F-9CAB-44F2AA8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8FD9-168A-E049-8027-0043F0E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9E8E7-DB56-0244-9683-EA0D99AA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E247-A838-4F45-9291-855A872C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0E04-F932-0443-BF2B-0A342A84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EE59-D15A-BF4E-A59F-D0FEAC84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D5E49-78CA-4247-9584-D40DB8FE8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D9001-BCD7-4A4A-9A75-629C4152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62A5-D6A1-F349-8208-5B7A6CAD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2080-CDBA-B74C-AA38-028D6F45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0D14-1FAF-D444-BF4C-BE86FCFB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617C-0A26-9A48-AF44-782B9DCD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675C-7910-DC45-8CBE-5A2151B1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CC16-9B66-7A41-B12B-7EBB2362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D776-EA1E-A944-A36F-712548E6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1E54-9656-B04F-B160-3D3CC53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7B7D-D288-D94F-B1BA-DE01C956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F7D0-0569-084C-97EF-FD39BBC4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A06A-53C4-8E43-8DFA-E4FC86C2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564CE-8ACC-5149-B856-5C224A64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E7EF-A78F-3142-A1B1-DB63C68F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81B-52AE-E24F-9817-CAFF1E55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0271-75E1-F34B-AD80-79E173991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5CA6-7220-024D-8F78-48DCDDA4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7332-6044-0F46-9EFE-8794385F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EC8A-BFB8-0E49-9FAB-87CA0EF7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0B12-79E6-A54B-96D2-BC0D9561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83B3-989A-D040-A990-2746C945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72AE-7739-E24A-9460-F119B018A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2DCA7-1357-4F46-AAE2-50046067E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3CA98-2889-954C-B195-651CA48F0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9533A-C97F-FD43-9330-5514F88E6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EFBC4-4FF4-B14F-AB4B-C8CA667C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81EEC-A1AF-6446-8A8C-5135BAF8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58C28-BEDF-BE44-A341-93023BE6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6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AD70-93B7-E34C-82F7-E544CECE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38148-CB8E-A242-933A-52232EC2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AFF5A-38CE-1E4F-94A5-A6C82460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1E08F-C9DB-854A-BC6F-17BEAA36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BA1BC-A72D-8D48-9A1B-1F75E57E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E7C3-87EC-B349-A19B-F36A9A48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F7AF-2F6A-9C4E-8964-E1208099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2F81-777A-724E-BA98-61654EEF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7CC3-64ED-4D4C-862D-D99061F4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6407A-25BE-854A-8FF5-07C943DD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4004F-B91F-954D-83F5-490452F3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CEBB5-EEBF-6E40-B02E-2F99D37F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77184-62A8-6C47-A83F-5BA2521B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7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848F-37AF-8146-9E3F-71F116CB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D775F-B6B9-8948-ADB9-6A00601C3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FA86D-0D28-B449-9659-87003325B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F64FA-48CE-4445-B74C-F3759D79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C609-A3FB-0E44-902E-F688C4EB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9EA99-42C8-5F4E-B290-D77090D0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A7571-4E3E-034E-8424-931DE00F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7BE4-18E2-2F4A-9663-313E5900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6B1C-1065-8D4F-84D5-6D7555FF1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C773B-E7D4-DA4B-B648-D56451E6C40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3020-2773-B748-958F-5538532BB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5ECE-EBB4-F044-B98D-10E0BC6E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764F-9EC7-0949-A501-2A87E5F8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irkyCort/ev3dev-sim" TargetMode="External"/><Relationship Id="rId2" Type="http://schemas.openxmlformats.org/officeDocument/2006/relationships/hyperlink" Target="https://www.aposteriori.com.sg/Ev3devSi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novationOUtside/nbev3devsi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seful-demos/simple-robot-simulator-re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InLabUJI/Webots-Docker" TargetMode="External"/><Relationship Id="rId2" Type="http://schemas.openxmlformats.org/officeDocument/2006/relationships/hyperlink" Target="https://robotbenchmark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4714-CBC8-7C47-98CC-A1E72FD5D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Robotics at a Distance</a:t>
            </a:r>
          </a:p>
        </p:txBody>
      </p:sp>
    </p:spTree>
    <p:extLst>
      <p:ext uri="{BB962C8B-B14F-4D97-AF65-F5344CB8AC3E}">
        <p14:creationId xmlns:p14="http://schemas.microsoft.com/office/powerpoint/2010/main" val="335735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7CE1-CAAD-9D49-8063-F0E01910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My Watchlist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256F-4CE5-4B4D-BC14-571A3BED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ev3devsim – lightweight, simple as possible</a:t>
            </a:r>
          </a:p>
          <a:p>
            <a:pPr lvl="1"/>
            <a:r>
              <a:rPr lang="en-US" dirty="0"/>
              <a:t>Simple 2D simulator (browser based / JS / Skulpt)</a:t>
            </a:r>
          </a:p>
          <a:p>
            <a:pPr lvl="1"/>
            <a:r>
              <a:rPr lang="en-US" dirty="0"/>
              <a:t>Runs ev3dev Python (Lego EV3 compatible)</a:t>
            </a:r>
          </a:p>
          <a:p>
            <a:pPr lvl="1"/>
            <a:r>
              <a:rPr lang="en-US" dirty="0"/>
              <a:t>Runs in browser</a:t>
            </a:r>
          </a:p>
          <a:p>
            <a:pPr lvl="1"/>
            <a:r>
              <a:rPr lang="en-US" dirty="0">
                <a:hlinkClick r:id="rId2"/>
              </a:rPr>
              <a:t>Standalone demo</a:t>
            </a:r>
            <a:r>
              <a:rPr lang="en-US" dirty="0"/>
              <a:t>, [</a:t>
            </a:r>
            <a:r>
              <a:rPr lang="en-US" dirty="0">
                <a:hlinkClick r:id="rId3"/>
              </a:rPr>
              <a:t>repo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WIP –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ipywidget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nbev3devsim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4954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EFEC-FBAF-8B48-B7C5-7F3EA36B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CCC0-F703-B34B-8BBB-A8218752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Robot Labs</a:t>
            </a:r>
          </a:p>
          <a:p>
            <a:r>
              <a:rPr lang="en-US" dirty="0"/>
              <a:t>Robot Simulators / Simulated Activities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 also: </a:t>
            </a:r>
            <a:r>
              <a:rPr lang="en-US" dirty="0">
                <a:hlinkClick r:id="rId2"/>
              </a:rPr>
              <a:t>simple-robot-simulator-review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11C7-4CDB-9940-84BD-4760917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Robot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560F-DF44-8843-903C-295DE6C6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 logs in to a remote laboratory</a:t>
            </a:r>
          </a:p>
          <a:p>
            <a:pPr marL="0" indent="0">
              <a:buNone/>
            </a:pPr>
            <a:r>
              <a:rPr lang="en-US" dirty="0"/>
              <a:t>Lab provides one or more video feeds onto:</a:t>
            </a:r>
          </a:p>
          <a:p>
            <a:pPr lvl="1"/>
            <a:r>
              <a:rPr lang="en-US" dirty="0"/>
              <a:t> mobile robot in a robot arena</a:t>
            </a:r>
          </a:p>
          <a:p>
            <a:pPr lvl="1"/>
            <a:r>
              <a:rPr lang="en-US" dirty="0"/>
              <a:t>Static robot (</a:t>
            </a:r>
            <a:r>
              <a:rPr lang="en-US" dirty="0" err="1"/>
              <a:t>eg</a:t>
            </a:r>
            <a:r>
              <a:rPr lang="en-US" dirty="0"/>
              <a:t> Baxter) on a workbench</a:t>
            </a:r>
          </a:p>
          <a:p>
            <a:pPr marL="0" indent="0">
              <a:buNone/>
            </a:pPr>
            <a:r>
              <a:rPr lang="en-US" dirty="0"/>
              <a:t>Student connects to robot and runs robot control program</a:t>
            </a:r>
          </a:p>
          <a:p>
            <a:pPr marL="0" indent="0">
              <a:buNone/>
            </a:pPr>
            <a:r>
              <a:rPr lang="en-US" dirty="0"/>
              <a:t>Student collects telemetry data and watches video feed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off the shelf? </a:t>
            </a:r>
            <a:r>
              <a:rPr lang="en-US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1533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77E8-126F-B542-8548-11EFA48D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Simulators / Simulated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A359-03CD-214A-A91E-723AE545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Workflow:</a:t>
            </a:r>
          </a:p>
          <a:p>
            <a:pPr lvl="1"/>
            <a:r>
              <a:rPr lang="en-US" dirty="0"/>
              <a:t>connect to simulator;</a:t>
            </a:r>
          </a:p>
          <a:p>
            <a:pPr lvl="1"/>
            <a:r>
              <a:rPr lang="en-US" dirty="0"/>
              <a:t>runs robot control </a:t>
            </a:r>
            <a:r>
              <a:rPr lang="en-US" dirty="0" err="1"/>
              <a:t>programme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collects telemetry, and</a:t>
            </a:r>
          </a:p>
          <a:p>
            <a:pPr lvl="1"/>
            <a:r>
              <a:rPr lang="en-US" dirty="0"/>
              <a:t>Watches resulting robot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how does that work in practice?</a:t>
            </a:r>
          </a:p>
        </p:txBody>
      </p:sp>
    </p:spTree>
    <p:extLst>
      <p:ext uri="{BB962C8B-B14F-4D97-AF65-F5344CB8AC3E}">
        <p14:creationId xmlns:p14="http://schemas.microsoft.com/office/powerpoint/2010/main" val="359281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85C3-E421-274D-8A77-BE553825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Simulator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31CE-BDEB-B043-8968-3D0BF02B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Student’s local machine</a:t>
            </a:r>
          </a:p>
          <a:p>
            <a:pPr lvl="1"/>
            <a:r>
              <a:rPr lang="en-US" dirty="0"/>
              <a:t>Ease of software installation</a:t>
            </a:r>
          </a:p>
          <a:p>
            <a:pPr lvl="1"/>
            <a:r>
              <a:rPr lang="en-US" dirty="0"/>
              <a:t>Download size (connectivity)</a:t>
            </a:r>
          </a:p>
          <a:p>
            <a:pPr lvl="1"/>
            <a:r>
              <a:rPr lang="en-US" dirty="0"/>
              <a:t>Disk requirements (GB)</a:t>
            </a:r>
          </a:p>
          <a:p>
            <a:pPr lvl="1"/>
            <a:r>
              <a:rPr lang="en-US" dirty="0"/>
              <a:t>RAM / memory requirements (GB)</a:t>
            </a:r>
          </a:p>
          <a:p>
            <a:pPr lvl="1"/>
            <a:r>
              <a:rPr lang="en-US" dirty="0"/>
              <a:t>GPU requirements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Remotely hosted</a:t>
            </a:r>
          </a:p>
          <a:p>
            <a:pPr lvl="1"/>
            <a:r>
              <a:rPr lang="en-US" dirty="0"/>
              <a:t>Provided by institution</a:t>
            </a:r>
          </a:p>
          <a:p>
            <a:pPr lvl="1"/>
            <a:r>
              <a:rPr lang="en-US" dirty="0"/>
              <a:t>Self-hosted (Resource requirements? Installation? Access?</a:t>
            </a:r>
          </a:p>
        </p:txBody>
      </p:sp>
    </p:spTree>
    <p:extLst>
      <p:ext uri="{BB962C8B-B14F-4D97-AF65-F5344CB8AC3E}">
        <p14:creationId xmlns:p14="http://schemas.microsoft.com/office/powerpoint/2010/main" val="272641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AF4E-88EE-D74F-896B-F58FBBC5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D608-90DB-FF40-BE83-D691A766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is the simulator UI published?</a:t>
            </a:r>
          </a:p>
          <a:p>
            <a:pPr lvl="1"/>
            <a:r>
              <a:rPr lang="en-US" dirty="0"/>
              <a:t>Browser based?</a:t>
            </a:r>
          </a:p>
          <a:p>
            <a:pPr lvl="1"/>
            <a:r>
              <a:rPr lang="en-US" dirty="0"/>
              <a:t>Desktop application?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remote access desktop applications, require remote desktop provision, either via:</a:t>
            </a:r>
          </a:p>
          <a:p>
            <a:pPr lvl="1"/>
            <a:r>
              <a:rPr lang="en-US" dirty="0"/>
              <a:t>Browser based remote desktop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novnc</a:t>
            </a:r>
            <a:r>
              <a:rPr lang="en-US" dirty="0"/>
              <a:t>, </a:t>
            </a:r>
            <a:r>
              <a:rPr lang="en-US" dirty="0" err="1"/>
              <a:t>xpra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Remote desktop protocols (</a:t>
            </a:r>
            <a:r>
              <a:rPr lang="en-US" dirty="0" err="1"/>
              <a:t>eg</a:t>
            </a:r>
            <a:r>
              <a:rPr lang="en-US" dirty="0"/>
              <a:t> RDP) connected to via desktop client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5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3D46-F606-8742-A71D-B2E1AB66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751-8F20-4B4B-8A71-1F54B2A0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Support to date for installing and running robot control platforms and simulators SUCKS.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students to spend as much time as possible running robot </a:t>
            </a:r>
            <a:r>
              <a:rPr lang="en-US" dirty="0" err="1"/>
              <a:t>programmes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Engaging in technically complex, time-consuming, once only, software installation, commissioning,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8833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CE48-0D37-1C45-BF09-94F90182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4A46-55C8-6E4B-A264-4107BF78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Infrastructure</a:t>
            </a:r>
          </a:p>
          <a:p>
            <a:r>
              <a:rPr lang="en-US" dirty="0"/>
              <a:t>Clear guidance on how to set up:</a:t>
            </a:r>
          </a:p>
          <a:p>
            <a:pPr lvl="1"/>
            <a:r>
              <a:rPr lang="en-US" dirty="0"/>
              <a:t>Personal remote hardware infrastructure</a:t>
            </a:r>
          </a:p>
          <a:p>
            <a:pPr lvl="1"/>
            <a:r>
              <a:rPr lang="en-US" dirty="0"/>
              <a:t>Personal remote access tools</a:t>
            </a:r>
          </a:p>
          <a:p>
            <a:pPr lvl="1"/>
            <a:r>
              <a:rPr lang="en-US" dirty="0"/>
              <a:t>Appropriate institutionally hosted multi-user environments</a:t>
            </a:r>
          </a:p>
          <a:p>
            <a:r>
              <a:rPr lang="en-US" dirty="0"/>
              <a:t>Off-the-Shelf environments providing:</a:t>
            </a:r>
          </a:p>
          <a:p>
            <a:pPr lvl="1"/>
            <a:r>
              <a:rPr lang="en-US" dirty="0"/>
              <a:t>Robot programming environment</a:t>
            </a:r>
          </a:p>
          <a:p>
            <a:pPr lvl="1"/>
            <a:r>
              <a:rPr lang="en-US" dirty="0"/>
              <a:t>Robot simulator</a:t>
            </a:r>
          </a:p>
          <a:p>
            <a:pPr lvl="1"/>
            <a:r>
              <a:rPr lang="en-US" dirty="0"/>
              <a:t>(Virtual desktop to run desktop robot simulator)</a:t>
            </a:r>
          </a:p>
          <a:p>
            <a:r>
              <a:rPr lang="en-US" dirty="0"/>
              <a:t>Clear guidance on how to install and run off-the-shelf environments</a:t>
            </a:r>
          </a:p>
          <a:p>
            <a:pPr lvl="1"/>
            <a:r>
              <a:rPr lang="en-US" dirty="0"/>
              <a:t>On personal local infrastructure</a:t>
            </a:r>
          </a:p>
          <a:p>
            <a:pPr lvl="1"/>
            <a:r>
              <a:rPr lang="en-US" dirty="0"/>
              <a:t>On remote infrastructure</a:t>
            </a:r>
          </a:p>
          <a:p>
            <a:pPr lvl="1"/>
            <a:r>
              <a:rPr lang="en-US" dirty="0"/>
              <a:t>In institutional multi-user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77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257F-B2F1-E540-80CB-B1DDFDD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My Watchlist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0143-4596-4B40-86CE-8B670505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Webots</a:t>
            </a:r>
            <a:r>
              <a:rPr lang="en-US" b="1" dirty="0"/>
              <a:t> – fully featured, “industry strength”</a:t>
            </a:r>
          </a:p>
          <a:p>
            <a:pPr lvl="1"/>
            <a:r>
              <a:rPr lang="en-US" dirty="0"/>
              <a:t>Apache 2.0 license</a:t>
            </a:r>
          </a:p>
          <a:p>
            <a:pPr lvl="1"/>
            <a:r>
              <a:rPr lang="en-US" dirty="0"/>
              <a:t>3D simulator with wide range of robot modules</a:t>
            </a:r>
          </a:p>
          <a:p>
            <a:pPr lvl="1"/>
            <a:r>
              <a:rPr lang="en-US" dirty="0"/>
              <a:t>Browser based UI</a:t>
            </a:r>
          </a:p>
          <a:p>
            <a:pPr lvl="1"/>
            <a:r>
              <a:rPr lang="en-US" dirty="0"/>
              <a:t>ROS compatible</a:t>
            </a:r>
          </a:p>
          <a:p>
            <a:pPr lvl="1"/>
            <a:r>
              <a:rPr lang="en-US" dirty="0"/>
              <a:t>Local desktop use BUT ideally requires a GPU and a reasonable spec machine</a:t>
            </a:r>
          </a:p>
          <a:p>
            <a:pPr lvl="1"/>
            <a:r>
              <a:rPr lang="en-US" dirty="0"/>
              <a:t>Local and Remote operation (e.g. free minimal resource online hosted service at </a:t>
            </a:r>
            <a:r>
              <a:rPr lang="en-GB" dirty="0">
                <a:hlinkClick r:id="rId2"/>
              </a:rPr>
              <a:t>robotbenchmark.net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Docker container WIP</a:t>
            </a:r>
          </a:p>
          <a:p>
            <a:pPr lvl="2"/>
            <a:r>
              <a:rPr lang="en-US" dirty="0"/>
              <a:t>Programming from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/>
              <a:t>Accessed via a browser</a:t>
            </a:r>
          </a:p>
          <a:p>
            <a:pPr lvl="2"/>
            <a:r>
              <a:rPr lang="en-GB" dirty="0">
                <a:hlinkClick r:id="rId3"/>
              </a:rPr>
              <a:t>https://github.com/RobInLabUJI/Webots-Docker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95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448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Robotics at a Distance</vt:lpstr>
      <vt:lpstr>Challenges and Opportunities</vt:lpstr>
      <vt:lpstr>Remote Robot Labs</vt:lpstr>
      <vt:lpstr>Robot Simulators / Simulated Activities</vt:lpstr>
      <vt:lpstr>Where Does The Simulator Run?</vt:lpstr>
      <vt:lpstr>Simulator UI</vt:lpstr>
      <vt:lpstr>Challenges</vt:lpstr>
      <vt:lpstr>Opportunities</vt:lpstr>
      <vt:lpstr>On My Watchlist (1)</vt:lpstr>
      <vt:lpstr>On My Watchlist (2)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at a Distance</dc:title>
  <dc:creator>Tony.Hirst</dc:creator>
  <cp:lastModifiedBy>Tony.Hirst</cp:lastModifiedBy>
  <cp:revision>7</cp:revision>
  <dcterms:created xsi:type="dcterms:W3CDTF">2020-04-06T09:52:31Z</dcterms:created>
  <dcterms:modified xsi:type="dcterms:W3CDTF">2020-04-06T10:49:39Z</dcterms:modified>
</cp:coreProperties>
</file>