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B349534-00B9-4752-8069-69ABADB30C14}" type="datetimeFigureOut">
              <a:rPr lang="fr-TN" smtClean="0"/>
              <a:t>04/06/2021</a:t>
            </a:fld>
            <a:endParaRPr lang="fr-TN"/>
          </a:p>
        </p:txBody>
      </p:sp>
      <p:sp>
        <p:nvSpPr>
          <p:cNvPr id="5" name="Footer Placeholder 4"/>
          <p:cNvSpPr>
            <a:spLocks noGrp="1"/>
          </p:cNvSpPr>
          <p:nvPr>
            <p:ph type="ftr" sz="quarter" idx="11"/>
          </p:nvPr>
        </p:nvSpPr>
        <p:spPr>
          <a:xfrm>
            <a:off x="2416500" y="329307"/>
            <a:ext cx="4973915" cy="309201"/>
          </a:xfrm>
        </p:spPr>
        <p:txBody>
          <a:bodyPr/>
          <a:lstStyle/>
          <a:p>
            <a:endParaRPr lang="fr-TN"/>
          </a:p>
        </p:txBody>
      </p:sp>
      <p:sp>
        <p:nvSpPr>
          <p:cNvPr id="6" name="Slide Number Placeholder 5"/>
          <p:cNvSpPr>
            <a:spLocks noGrp="1"/>
          </p:cNvSpPr>
          <p:nvPr>
            <p:ph type="sldNum" sz="quarter" idx="12"/>
          </p:nvPr>
        </p:nvSpPr>
        <p:spPr>
          <a:xfrm>
            <a:off x="1437664" y="798973"/>
            <a:ext cx="811019" cy="503578"/>
          </a:xfrm>
        </p:spPr>
        <p:txBody>
          <a:bodyPr/>
          <a:lstStyle/>
          <a:p>
            <a:fld id="{25A0CE64-FBB8-40F7-89B1-D84D4D069BCC}" type="slidenum">
              <a:rPr lang="fr-TN" smtClean="0"/>
              <a:t>‹N°›</a:t>
            </a:fld>
            <a:endParaRPr lang="fr-T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234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349534-00B9-4752-8069-69ABADB30C14}" type="datetimeFigureOut">
              <a:rPr lang="fr-TN" smtClean="0"/>
              <a:t>04/06/2021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25A0CE64-FBB8-40F7-89B1-D84D4D069BCC}" type="slidenum">
              <a:rPr lang="fr-TN" smtClean="0"/>
              <a:t>‹N°›</a:t>
            </a:fld>
            <a:endParaRPr lang="fr-T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349534-00B9-4752-8069-69ABADB30C14}" type="datetimeFigureOut">
              <a:rPr lang="fr-TN" smtClean="0"/>
              <a:t>04/06/2021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25A0CE64-FBB8-40F7-89B1-D84D4D069BCC}" type="slidenum">
              <a:rPr lang="fr-TN" smtClean="0"/>
              <a:t>‹N°›</a:t>
            </a:fld>
            <a:endParaRPr lang="fr-T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167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B349534-00B9-4752-8069-69ABADB30C14}" type="datetimeFigureOut">
              <a:rPr lang="fr-TN" smtClean="0"/>
              <a:t>04/06/2021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25A0CE64-FBB8-40F7-89B1-D84D4D069BCC}" type="slidenum">
              <a:rPr lang="fr-TN" smtClean="0"/>
              <a:t>‹N°›</a:t>
            </a:fld>
            <a:endParaRPr lang="fr-T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797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B349534-00B9-4752-8069-69ABADB30C14}" type="datetimeFigureOut">
              <a:rPr lang="fr-TN" smtClean="0"/>
              <a:t>04/06/2021</a:t>
            </a:fld>
            <a:endParaRPr lang="fr-TN"/>
          </a:p>
        </p:txBody>
      </p:sp>
      <p:sp>
        <p:nvSpPr>
          <p:cNvPr id="5" name="Footer Placeholder 4"/>
          <p:cNvSpPr>
            <a:spLocks noGrp="1"/>
          </p:cNvSpPr>
          <p:nvPr>
            <p:ph type="ftr" sz="quarter" idx="11"/>
          </p:nvPr>
        </p:nvSpPr>
        <p:spPr/>
        <p:txBody>
          <a:bodyPr/>
          <a:lstStyle/>
          <a:p>
            <a:endParaRPr lang="fr-TN"/>
          </a:p>
        </p:txBody>
      </p:sp>
      <p:sp>
        <p:nvSpPr>
          <p:cNvPr id="6" name="Slide Number Placeholder 5"/>
          <p:cNvSpPr>
            <a:spLocks noGrp="1"/>
          </p:cNvSpPr>
          <p:nvPr>
            <p:ph type="sldNum" sz="quarter" idx="12"/>
          </p:nvPr>
        </p:nvSpPr>
        <p:spPr/>
        <p:txBody>
          <a:bodyPr/>
          <a:lstStyle/>
          <a:p>
            <a:fld id="{25A0CE64-FBB8-40F7-89B1-D84D4D069BCC}" type="slidenum">
              <a:rPr lang="fr-TN" smtClean="0"/>
              <a:t>‹N°›</a:t>
            </a:fld>
            <a:endParaRPr lang="fr-T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9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B349534-00B9-4752-8069-69ABADB30C14}" type="datetimeFigureOut">
              <a:rPr lang="fr-TN" smtClean="0"/>
              <a:t>04/06/2021</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25A0CE64-FBB8-40F7-89B1-D84D4D069BCC}" type="slidenum">
              <a:rPr lang="fr-TN" smtClean="0"/>
              <a:t>‹N°›</a:t>
            </a:fld>
            <a:endParaRPr lang="fr-T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80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B349534-00B9-4752-8069-69ABADB30C14}" type="datetimeFigureOut">
              <a:rPr lang="fr-TN" smtClean="0"/>
              <a:t>04/06/2021</a:t>
            </a:fld>
            <a:endParaRPr lang="fr-TN"/>
          </a:p>
        </p:txBody>
      </p:sp>
      <p:sp>
        <p:nvSpPr>
          <p:cNvPr id="8" name="Footer Placeholder 7"/>
          <p:cNvSpPr>
            <a:spLocks noGrp="1"/>
          </p:cNvSpPr>
          <p:nvPr>
            <p:ph type="ftr" sz="quarter" idx="11"/>
          </p:nvPr>
        </p:nvSpPr>
        <p:spPr/>
        <p:txBody>
          <a:bodyPr/>
          <a:lstStyle/>
          <a:p>
            <a:endParaRPr lang="fr-TN"/>
          </a:p>
        </p:txBody>
      </p:sp>
      <p:sp>
        <p:nvSpPr>
          <p:cNvPr id="9" name="Slide Number Placeholder 8"/>
          <p:cNvSpPr>
            <a:spLocks noGrp="1"/>
          </p:cNvSpPr>
          <p:nvPr>
            <p:ph type="sldNum" sz="quarter" idx="12"/>
          </p:nvPr>
        </p:nvSpPr>
        <p:spPr/>
        <p:txBody>
          <a:bodyPr/>
          <a:lstStyle/>
          <a:p>
            <a:fld id="{25A0CE64-FBB8-40F7-89B1-D84D4D069BCC}" type="slidenum">
              <a:rPr lang="fr-TN" smtClean="0"/>
              <a:t>‹N°›</a:t>
            </a:fld>
            <a:endParaRPr lang="fr-T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23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B349534-00B9-4752-8069-69ABADB30C14}" type="datetimeFigureOut">
              <a:rPr lang="fr-TN" smtClean="0"/>
              <a:t>04/06/2021</a:t>
            </a:fld>
            <a:endParaRPr lang="fr-TN"/>
          </a:p>
        </p:txBody>
      </p:sp>
      <p:sp>
        <p:nvSpPr>
          <p:cNvPr id="4" name="Footer Placeholder 3"/>
          <p:cNvSpPr>
            <a:spLocks noGrp="1"/>
          </p:cNvSpPr>
          <p:nvPr>
            <p:ph type="ftr" sz="quarter" idx="11"/>
          </p:nvPr>
        </p:nvSpPr>
        <p:spPr/>
        <p:txBody>
          <a:bodyPr/>
          <a:lstStyle/>
          <a:p>
            <a:endParaRPr lang="fr-TN"/>
          </a:p>
        </p:txBody>
      </p:sp>
      <p:sp>
        <p:nvSpPr>
          <p:cNvPr id="5" name="Slide Number Placeholder 4"/>
          <p:cNvSpPr>
            <a:spLocks noGrp="1"/>
          </p:cNvSpPr>
          <p:nvPr>
            <p:ph type="sldNum" sz="quarter" idx="12"/>
          </p:nvPr>
        </p:nvSpPr>
        <p:spPr/>
        <p:txBody>
          <a:bodyPr/>
          <a:lstStyle/>
          <a:p>
            <a:fld id="{25A0CE64-FBB8-40F7-89B1-D84D4D069BCC}" type="slidenum">
              <a:rPr lang="fr-TN" smtClean="0"/>
              <a:t>‹N°›</a:t>
            </a:fld>
            <a:endParaRPr lang="fr-T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471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49534-00B9-4752-8069-69ABADB30C14}" type="datetimeFigureOut">
              <a:rPr lang="fr-TN" smtClean="0"/>
              <a:t>04/06/2021</a:t>
            </a:fld>
            <a:endParaRPr lang="fr-TN"/>
          </a:p>
        </p:txBody>
      </p:sp>
      <p:sp>
        <p:nvSpPr>
          <p:cNvPr id="3" name="Footer Placeholder 2"/>
          <p:cNvSpPr>
            <a:spLocks noGrp="1"/>
          </p:cNvSpPr>
          <p:nvPr>
            <p:ph type="ftr" sz="quarter" idx="11"/>
          </p:nvPr>
        </p:nvSpPr>
        <p:spPr/>
        <p:txBody>
          <a:bodyPr/>
          <a:lstStyle/>
          <a:p>
            <a:endParaRPr lang="fr-TN"/>
          </a:p>
        </p:txBody>
      </p:sp>
      <p:sp>
        <p:nvSpPr>
          <p:cNvPr id="4" name="Slide Number Placeholder 3"/>
          <p:cNvSpPr>
            <a:spLocks noGrp="1"/>
          </p:cNvSpPr>
          <p:nvPr>
            <p:ph type="sldNum" sz="quarter" idx="12"/>
          </p:nvPr>
        </p:nvSpPr>
        <p:spPr/>
        <p:txBody>
          <a:bodyPr/>
          <a:lstStyle/>
          <a:p>
            <a:fld id="{25A0CE64-FBB8-40F7-89B1-D84D4D069BCC}" type="slidenum">
              <a:rPr lang="fr-TN" smtClean="0"/>
              <a:t>‹N°›</a:t>
            </a:fld>
            <a:endParaRPr lang="fr-TN"/>
          </a:p>
        </p:txBody>
      </p:sp>
    </p:spTree>
    <p:extLst>
      <p:ext uri="{BB962C8B-B14F-4D97-AF65-F5344CB8AC3E}">
        <p14:creationId xmlns:p14="http://schemas.microsoft.com/office/powerpoint/2010/main" val="10573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B349534-00B9-4752-8069-69ABADB30C14}" type="datetimeFigureOut">
              <a:rPr lang="fr-TN" smtClean="0"/>
              <a:t>04/06/2021</a:t>
            </a:fld>
            <a:endParaRPr lang="fr-TN"/>
          </a:p>
        </p:txBody>
      </p:sp>
      <p:sp>
        <p:nvSpPr>
          <p:cNvPr id="6" name="Footer Placeholder 5"/>
          <p:cNvSpPr>
            <a:spLocks noGrp="1"/>
          </p:cNvSpPr>
          <p:nvPr>
            <p:ph type="ftr" sz="quarter" idx="11"/>
          </p:nvPr>
        </p:nvSpPr>
        <p:spPr/>
        <p:txBody>
          <a:bodyPr/>
          <a:lstStyle/>
          <a:p>
            <a:endParaRPr lang="fr-TN"/>
          </a:p>
        </p:txBody>
      </p:sp>
      <p:sp>
        <p:nvSpPr>
          <p:cNvPr id="7" name="Slide Number Placeholder 6"/>
          <p:cNvSpPr>
            <a:spLocks noGrp="1"/>
          </p:cNvSpPr>
          <p:nvPr>
            <p:ph type="sldNum" sz="quarter" idx="12"/>
          </p:nvPr>
        </p:nvSpPr>
        <p:spPr/>
        <p:txBody>
          <a:bodyPr/>
          <a:lstStyle/>
          <a:p>
            <a:fld id="{25A0CE64-FBB8-40F7-89B1-D84D4D069BCC}" type="slidenum">
              <a:rPr lang="fr-TN" smtClean="0"/>
              <a:t>‹N°›</a:t>
            </a:fld>
            <a:endParaRPr lang="fr-T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22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349534-00B9-4752-8069-69ABADB30C14}" type="datetimeFigureOut">
              <a:rPr lang="fr-TN" smtClean="0"/>
              <a:t>04/06/2021</a:t>
            </a:fld>
            <a:endParaRPr lang="fr-TN"/>
          </a:p>
        </p:txBody>
      </p:sp>
      <p:sp>
        <p:nvSpPr>
          <p:cNvPr id="6" name="Footer Placeholder 5"/>
          <p:cNvSpPr>
            <a:spLocks noGrp="1"/>
          </p:cNvSpPr>
          <p:nvPr>
            <p:ph type="ftr" sz="quarter" idx="11"/>
          </p:nvPr>
        </p:nvSpPr>
        <p:spPr>
          <a:xfrm>
            <a:off x="1447382" y="318640"/>
            <a:ext cx="5541004" cy="320931"/>
          </a:xfrm>
        </p:spPr>
        <p:txBody>
          <a:bodyPr/>
          <a:lstStyle/>
          <a:p>
            <a:endParaRPr lang="fr-TN"/>
          </a:p>
        </p:txBody>
      </p:sp>
      <p:sp>
        <p:nvSpPr>
          <p:cNvPr id="7" name="Slide Number Placeholder 6"/>
          <p:cNvSpPr>
            <a:spLocks noGrp="1"/>
          </p:cNvSpPr>
          <p:nvPr>
            <p:ph type="sldNum" sz="quarter" idx="12"/>
          </p:nvPr>
        </p:nvSpPr>
        <p:spPr/>
        <p:txBody>
          <a:bodyPr/>
          <a:lstStyle/>
          <a:p>
            <a:fld id="{25A0CE64-FBB8-40F7-89B1-D84D4D069BCC}" type="slidenum">
              <a:rPr lang="fr-TN" smtClean="0"/>
              <a:t>‹N°›</a:t>
            </a:fld>
            <a:endParaRPr lang="fr-T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44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349534-00B9-4752-8069-69ABADB30C14}" type="datetimeFigureOut">
              <a:rPr lang="fr-TN" smtClean="0"/>
              <a:t>04/06/2021</a:t>
            </a:fld>
            <a:endParaRPr lang="fr-T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T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5A0CE64-FBB8-40F7-89B1-D84D4D069BCC}" type="slidenum">
              <a:rPr lang="fr-TN" smtClean="0"/>
              <a:t>‹N°›</a:t>
            </a:fld>
            <a:endParaRPr lang="fr-T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440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killcrush.com/blog/front-end-back-end-full-stac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73E52-6150-4613-A23C-E777772FE188}"/>
              </a:ext>
            </a:extLst>
          </p:cNvPr>
          <p:cNvSpPr>
            <a:spLocks noGrp="1"/>
          </p:cNvSpPr>
          <p:nvPr>
            <p:ph type="ctrTitle"/>
          </p:nvPr>
        </p:nvSpPr>
        <p:spPr/>
        <p:txBody>
          <a:bodyPr>
            <a:normAutofit fontScale="90000"/>
          </a:bodyPr>
          <a:lstStyle/>
          <a:p>
            <a:r>
              <a:rPr lang="en-US" b="0" i="1" dirty="0">
                <a:solidFill>
                  <a:srgbClr val="0F0F19"/>
                </a:solidFill>
                <a:effectLst/>
                <a:latin typeface="inherit"/>
              </a:rPr>
              <a:t>How does the web work</a:t>
            </a:r>
            <a:r>
              <a:rPr lang="en-US" b="0" i="0" dirty="0">
                <a:solidFill>
                  <a:srgbClr val="0F0F19"/>
                </a:solidFill>
                <a:effectLst/>
                <a:latin typeface="inherit"/>
              </a:rPr>
              <a:t>?</a:t>
            </a:r>
            <a:br>
              <a:rPr lang="en-US" b="0" i="0" dirty="0">
                <a:solidFill>
                  <a:srgbClr val="0F0F19"/>
                </a:solidFill>
                <a:effectLst/>
                <a:latin typeface="inherit"/>
              </a:rPr>
            </a:br>
            <a:endParaRPr lang="fr-TN" dirty="0"/>
          </a:p>
        </p:txBody>
      </p:sp>
      <p:sp>
        <p:nvSpPr>
          <p:cNvPr id="3" name="Sous-titre 2">
            <a:extLst>
              <a:ext uri="{FF2B5EF4-FFF2-40B4-BE49-F238E27FC236}">
                <a16:creationId xmlns:a16="http://schemas.microsoft.com/office/drawing/2014/main" id="{EB2647AE-A5CF-4DBE-802A-1316B3A74298}"/>
              </a:ext>
            </a:extLst>
          </p:cNvPr>
          <p:cNvSpPr>
            <a:spLocks noGrp="1"/>
          </p:cNvSpPr>
          <p:nvPr>
            <p:ph type="subTitle" idx="1"/>
          </p:nvPr>
        </p:nvSpPr>
        <p:spPr>
          <a:xfrm>
            <a:off x="1524000" y="3602037"/>
            <a:ext cx="9144000" cy="2940805"/>
          </a:xfrm>
        </p:spPr>
        <p:txBody>
          <a:bodyPr>
            <a:normAutofit fontScale="70000" lnSpcReduction="20000"/>
          </a:bodyPr>
          <a:lstStyle/>
          <a:p>
            <a:r>
              <a:rPr lang="en-US" sz="1600" dirty="0"/>
              <a:t>A website is simply a collection of web pages of codes – codes that describes the layout, format and content on a page. </a:t>
            </a:r>
          </a:p>
          <a:p>
            <a:r>
              <a:rPr lang="en-US" sz="1600" dirty="0"/>
              <a:t>The web server is a internet-connected computer that receives the request for a web page sent by your browser.</a:t>
            </a:r>
          </a:p>
          <a:p>
            <a:r>
              <a:rPr lang="en-US" sz="1600" dirty="0"/>
              <a:t>The browser connects your computer to the server through an IP address. The IP address is obtained by translating the domain name. (Don’t worry, this part is all done automatically by your browser so you don’t have to look up the IP addresses yourself.)</a:t>
            </a:r>
          </a:p>
          <a:p>
            <a:r>
              <a:rPr lang="en-US" sz="1600" dirty="0"/>
              <a:t>In other words, in order to display your website on the Internet, you will need:</a:t>
            </a:r>
          </a:p>
          <a:p>
            <a:pPr algn="l"/>
            <a:r>
              <a:rPr lang="en-US" sz="1600" dirty="0"/>
              <a:t>1-A website</a:t>
            </a:r>
          </a:p>
          <a:p>
            <a:pPr algn="l"/>
            <a:r>
              <a:rPr lang="en-US" sz="1600" dirty="0"/>
              <a:t>2-A domain name</a:t>
            </a:r>
          </a:p>
          <a:p>
            <a:pPr algn="l"/>
            <a:r>
              <a:rPr lang="en-US" sz="1600" dirty="0"/>
              <a:t>3-A server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fr-TN" dirty="0"/>
          </a:p>
        </p:txBody>
      </p:sp>
    </p:spTree>
    <p:extLst>
      <p:ext uri="{BB962C8B-B14F-4D97-AF65-F5344CB8AC3E}">
        <p14:creationId xmlns:p14="http://schemas.microsoft.com/office/powerpoint/2010/main" val="197280916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F89172-BAAB-473E-9DC9-A77898A1CEA2}"/>
              </a:ext>
            </a:extLst>
          </p:cNvPr>
          <p:cNvSpPr>
            <a:spLocks noGrp="1"/>
          </p:cNvSpPr>
          <p:nvPr>
            <p:ph type="title"/>
          </p:nvPr>
        </p:nvSpPr>
        <p:spPr/>
        <p:txBody>
          <a:bodyPr>
            <a:normAutofit/>
          </a:bodyPr>
          <a:lstStyle/>
          <a:p>
            <a:r>
              <a:rPr lang="en-US" b="0" i="1" dirty="0">
                <a:solidFill>
                  <a:srgbClr val="0F0F19"/>
                </a:solidFill>
                <a:effectLst/>
                <a:latin typeface="inherit"/>
              </a:rPr>
              <a:t>                  How does the web work</a:t>
            </a:r>
            <a:r>
              <a:rPr lang="en-US" b="0" i="0" dirty="0">
                <a:solidFill>
                  <a:srgbClr val="0F0F19"/>
                </a:solidFill>
                <a:effectLst/>
                <a:latin typeface="inherit"/>
              </a:rPr>
              <a:t>?</a:t>
            </a:r>
            <a:br>
              <a:rPr lang="en-US" b="0" i="0" dirty="0">
                <a:solidFill>
                  <a:srgbClr val="0F0F19"/>
                </a:solidFill>
                <a:effectLst/>
                <a:latin typeface="inherit"/>
              </a:rPr>
            </a:br>
            <a:endParaRPr lang="fr-TN" dirty="0"/>
          </a:p>
        </p:txBody>
      </p:sp>
      <p:pic>
        <p:nvPicPr>
          <p:cNvPr id="5" name="Espace réservé du contenu 4">
            <a:extLst>
              <a:ext uri="{FF2B5EF4-FFF2-40B4-BE49-F238E27FC236}">
                <a16:creationId xmlns:a16="http://schemas.microsoft.com/office/drawing/2014/main" id="{CF71538F-0A07-4D64-8958-FE1299A98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490" y="2016125"/>
            <a:ext cx="6249344" cy="3449638"/>
          </a:xfrm>
        </p:spPr>
      </p:pic>
    </p:spTree>
    <p:extLst>
      <p:ext uri="{BB962C8B-B14F-4D97-AF65-F5344CB8AC3E}">
        <p14:creationId xmlns:p14="http://schemas.microsoft.com/office/powerpoint/2010/main" val="353603600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F8CA59C-7EB5-4939-BD51-3C6FAAE9120D}"/>
              </a:ext>
            </a:extLst>
          </p:cNvPr>
          <p:cNvSpPr>
            <a:spLocks noGrp="1"/>
          </p:cNvSpPr>
          <p:nvPr>
            <p:ph type="ctrTitle"/>
          </p:nvPr>
        </p:nvSpPr>
        <p:spPr/>
        <p:txBody>
          <a:bodyPr>
            <a:normAutofit fontScale="90000"/>
          </a:bodyPr>
          <a:lstStyle/>
          <a:p>
            <a:r>
              <a:rPr lang="en-US" b="0" i="1" dirty="0">
                <a:solidFill>
                  <a:srgbClr val="0F0F19"/>
                </a:solidFill>
                <a:effectLst/>
                <a:latin typeface="inherit"/>
              </a:rPr>
              <a:t>What </a:t>
            </a:r>
            <a:r>
              <a:rPr lang="en-US" b="0" i="0" dirty="0">
                <a:solidFill>
                  <a:srgbClr val="0F0F19"/>
                </a:solidFill>
                <a:effectLst/>
                <a:latin typeface="inherit"/>
              </a:rPr>
              <a:t>do you need</a:t>
            </a:r>
            <a:r>
              <a:rPr lang="en-US" b="0" i="1" dirty="0">
                <a:solidFill>
                  <a:srgbClr val="0F0F19"/>
                </a:solidFill>
                <a:effectLst/>
                <a:latin typeface="inherit"/>
              </a:rPr>
              <a:t> to be a web developer?</a:t>
            </a:r>
            <a:br>
              <a:rPr lang="en-US" b="0" i="0" dirty="0">
                <a:solidFill>
                  <a:srgbClr val="0F0F19"/>
                </a:solidFill>
                <a:effectLst/>
                <a:latin typeface="inherit"/>
              </a:rPr>
            </a:br>
            <a:endParaRPr lang="fr-TN" dirty="0"/>
          </a:p>
        </p:txBody>
      </p:sp>
      <p:sp>
        <p:nvSpPr>
          <p:cNvPr id="7" name="Sous-titre 6">
            <a:extLst>
              <a:ext uri="{FF2B5EF4-FFF2-40B4-BE49-F238E27FC236}">
                <a16:creationId xmlns:a16="http://schemas.microsoft.com/office/drawing/2014/main" id="{31980F47-DD34-4FD8-9068-99C1F42A5139}"/>
              </a:ext>
            </a:extLst>
          </p:cNvPr>
          <p:cNvSpPr>
            <a:spLocks noGrp="1"/>
          </p:cNvSpPr>
          <p:nvPr>
            <p:ph type="subTitle" idx="1"/>
          </p:nvPr>
        </p:nvSpPr>
        <p:spPr>
          <a:xfrm>
            <a:off x="1524000" y="3602037"/>
            <a:ext cx="9144000" cy="2061915"/>
          </a:xfrm>
        </p:spPr>
        <p:txBody>
          <a:bodyPr>
            <a:normAutofit fontScale="25000" lnSpcReduction="20000"/>
          </a:bodyPr>
          <a:lstStyle/>
          <a:p>
            <a:r>
              <a:rPr lang="en-US" sz="4400" b="0" i="0" dirty="0">
                <a:solidFill>
                  <a:srgbClr val="292929"/>
                </a:solidFill>
                <a:effectLst/>
              </a:rPr>
              <a:t>In doing so, it’s important to note there are two categories of web developer jobs: </a:t>
            </a:r>
            <a:r>
              <a:rPr lang="en-US" sz="4400" b="0" i="0" u="none" strike="noStrike" dirty="0">
                <a:effectLst/>
                <a:hlinkClick r:id="rId2"/>
              </a:rPr>
              <a:t>front-end development and back-end development</a:t>
            </a:r>
            <a:r>
              <a:rPr lang="en-US" sz="4400" u="none" strike="noStrike" dirty="0">
                <a:solidFill>
                  <a:srgbClr val="292929"/>
                </a:solidFill>
              </a:rPr>
              <a:t> and now </a:t>
            </a:r>
            <a:r>
              <a:rPr lang="en-US" sz="4400" u="none" strike="noStrike" dirty="0" err="1">
                <a:solidFill>
                  <a:srgbClr val="292929"/>
                </a:solidFill>
              </a:rPr>
              <a:t>fullstack</a:t>
            </a:r>
            <a:r>
              <a:rPr lang="en-US" sz="4400" u="none" strike="noStrike" dirty="0">
                <a:solidFill>
                  <a:srgbClr val="292929"/>
                </a:solidFill>
              </a:rPr>
              <a:t> developer :</a:t>
            </a:r>
          </a:p>
          <a:p>
            <a:endParaRPr lang="en-US" sz="4400" u="none" strike="noStrike" dirty="0">
              <a:solidFill>
                <a:srgbClr val="292929"/>
              </a:solidFill>
            </a:endParaRPr>
          </a:p>
          <a:p>
            <a:pPr algn="l"/>
            <a:r>
              <a:rPr lang="en-US" sz="4400" u="none" strike="noStrike" dirty="0">
                <a:solidFill>
                  <a:srgbClr val="00B050"/>
                </a:solidFill>
              </a:rPr>
              <a:t>FRONT END WEB DEVELOPMENT SKILLS</a:t>
            </a:r>
          </a:p>
          <a:p>
            <a:pPr algn="l"/>
            <a:r>
              <a:rPr lang="en-US" sz="4400" u="none" strike="noStrike" dirty="0">
                <a:solidFill>
                  <a:srgbClr val="292929"/>
                </a:solidFill>
              </a:rPr>
              <a:t>-HTML</a:t>
            </a:r>
          </a:p>
          <a:p>
            <a:pPr algn="l"/>
            <a:r>
              <a:rPr lang="en-US" sz="4400" u="none" strike="noStrike" dirty="0">
                <a:solidFill>
                  <a:srgbClr val="292929"/>
                </a:solidFill>
              </a:rPr>
              <a:t>-CSS</a:t>
            </a:r>
          </a:p>
          <a:p>
            <a:pPr algn="l"/>
            <a:r>
              <a:rPr lang="en-US" sz="4400" u="none" strike="noStrike" dirty="0">
                <a:solidFill>
                  <a:srgbClr val="292929"/>
                </a:solidFill>
              </a:rPr>
              <a:t>-JavaScript</a:t>
            </a:r>
          </a:p>
          <a:p>
            <a:pPr algn="l"/>
            <a:r>
              <a:rPr lang="fr-FR" sz="4400" i="0" cap="all" dirty="0">
                <a:solidFill>
                  <a:srgbClr val="00B050"/>
                </a:solidFill>
                <a:effectLst/>
                <a:ea typeface="Open Sans" panose="020B0606030504020204" pitchFamily="34" charset="0"/>
                <a:cs typeface="Open Sans" panose="020B0606030504020204" pitchFamily="34" charset="0"/>
              </a:rPr>
              <a:t>BACK END WEB-DEVELOPMENT SKILLS</a:t>
            </a:r>
          </a:p>
          <a:p>
            <a:pPr algn="l">
              <a:buFont typeface="Arial" panose="020B0604020202020204" pitchFamily="34" charset="0"/>
              <a:buChar char="•"/>
            </a:pPr>
            <a:r>
              <a:rPr lang="en-US" sz="4400" b="0" i="0" dirty="0">
                <a:solidFill>
                  <a:srgbClr val="292929"/>
                </a:solidFill>
                <a:effectLst/>
              </a:rPr>
              <a:t>JavaScript / NodeJS</a:t>
            </a:r>
          </a:p>
          <a:p>
            <a:pPr algn="l">
              <a:buFont typeface="Arial" panose="020B0604020202020204" pitchFamily="34" charset="0"/>
              <a:buChar char="•"/>
            </a:pPr>
            <a:r>
              <a:rPr lang="en-US" sz="4400" b="0" i="0" dirty="0">
                <a:solidFill>
                  <a:srgbClr val="292929"/>
                </a:solidFill>
                <a:effectLst/>
              </a:rPr>
              <a:t>Ruby / Ruby on Rails</a:t>
            </a:r>
          </a:p>
          <a:p>
            <a:pPr algn="l">
              <a:buFont typeface="Arial" panose="020B0604020202020204" pitchFamily="34" charset="0"/>
              <a:buChar char="•"/>
            </a:pPr>
            <a:r>
              <a:rPr lang="en-US" sz="4400" dirty="0">
                <a:solidFill>
                  <a:srgbClr val="292929"/>
                </a:solidFill>
              </a:rPr>
              <a:t>JAVA,</a:t>
            </a:r>
          </a:p>
          <a:p>
            <a:pPr algn="l">
              <a:buFont typeface="Arial" panose="020B0604020202020204" pitchFamily="34" charset="0"/>
              <a:buChar char="•"/>
            </a:pPr>
            <a:r>
              <a:rPr lang="en-US" sz="4400" b="0" i="0" dirty="0">
                <a:solidFill>
                  <a:srgbClr val="292929"/>
                </a:solidFill>
                <a:effectLst/>
              </a:rPr>
              <a:t>PHP</a:t>
            </a:r>
          </a:p>
          <a:p>
            <a:pPr algn="l">
              <a:buFont typeface="Arial" panose="020B0604020202020204" pitchFamily="34" charset="0"/>
              <a:buChar char="•"/>
            </a:pPr>
            <a:r>
              <a:rPr lang="en-US" sz="4400" dirty="0">
                <a:solidFill>
                  <a:srgbClr val="292929"/>
                </a:solidFill>
              </a:rPr>
              <a:t>API</a:t>
            </a:r>
          </a:p>
          <a:p>
            <a:pPr algn="l">
              <a:buFont typeface="Arial" panose="020B0604020202020204" pitchFamily="34" charset="0"/>
              <a:buChar char="•"/>
            </a:pPr>
            <a:endParaRPr lang="en-US" b="0" i="0" dirty="0">
              <a:solidFill>
                <a:srgbClr val="292929"/>
              </a:solidFill>
              <a:effectLst/>
              <a:latin typeface="Open Sans" panose="020B0606030504020204" pitchFamily="34" charset="0"/>
            </a:endParaRPr>
          </a:p>
          <a:p>
            <a:pPr algn="l"/>
            <a:endParaRPr lang="fr-FR" i="0" cap="all" dirty="0">
              <a:solidFill>
                <a:srgbClr val="00B050"/>
              </a:solidFill>
              <a:effectLst/>
              <a:latin typeface="Open Sans" panose="020B0606030504020204" pitchFamily="34" charset="0"/>
              <a:ea typeface="Open Sans" panose="020B0606030504020204" pitchFamily="34" charset="0"/>
              <a:cs typeface="Open Sans" panose="020B0606030504020204" pitchFamily="34" charset="0"/>
            </a:endParaRPr>
          </a:p>
          <a:p>
            <a:pPr algn="l"/>
            <a:endParaRPr lang="en-US" u="none" strike="noStrike" dirty="0">
              <a:solidFill>
                <a:srgbClr val="292929"/>
              </a:solidFill>
              <a:latin typeface="Open Sans" panose="020B0606030504020204" pitchFamily="34" charset="0"/>
            </a:endParaRPr>
          </a:p>
          <a:p>
            <a:pPr algn="l"/>
            <a:endParaRPr lang="en-US" u="none" strike="noStrike" dirty="0">
              <a:solidFill>
                <a:srgbClr val="292929"/>
              </a:solidFill>
              <a:latin typeface="Open Sans" panose="020B0606030504020204" pitchFamily="34" charset="0"/>
            </a:endParaRPr>
          </a:p>
          <a:p>
            <a:endParaRPr lang="fr-TN" dirty="0"/>
          </a:p>
        </p:txBody>
      </p:sp>
    </p:spTree>
    <p:extLst>
      <p:ext uri="{BB962C8B-B14F-4D97-AF65-F5344CB8AC3E}">
        <p14:creationId xmlns:p14="http://schemas.microsoft.com/office/powerpoint/2010/main" val="86241267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271FC6-4231-49EF-940D-CCBEEF27A8BB}"/>
              </a:ext>
            </a:extLst>
          </p:cNvPr>
          <p:cNvSpPr>
            <a:spLocks noGrp="1"/>
          </p:cNvSpPr>
          <p:nvPr>
            <p:ph type="title"/>
          </p:nvPr>
        </p:nvSpPr>
        <p:spPr/>
        <p:txBody>
          <a:bodyPr/>
          <a:lstStyle/>
          <a:p>
            <a:r>
              <a:rPr lang="en-US" b="0" i="1" dirty="0">
                <a:solidFill>
                  <a:srgbClr val="0F0F19"/>
                </a:solidFill>
                <a:effectLst/>
                <a:latin typeface="inherit"/>
              </a:rPr>
              <a:t>What </a:t>
            </a:r>
            <a:r>
              <a:rPr lang="en-US" b="0" i="0" dirty="0">
                <a:solidFill>
                  <a:srgbClr val="0F0F19"/>
                </a:solidFill>
                <a:effectLst/>
                <a:latin typeface="inherit"/>
              </a:rPr>
              <a:t>do you need</a:t>
            </a:r>
            <a:r>
              <a:rPr lang="en-US" b="0" i="1" dirty="0">
                <a:solidFill>
                  <a:srgbClr val="0F0F19"/>
                </a:solidFill>
                <a:effectLst/>
                <a:latin typeface="inherit"/>
              </a:rPr>
              <a:t> to be a web developer?</a:t>
            </a:r>
            <a:endParaRPr lang="fr-TN" dirty="0"/>
          </a:p>
        </p:txBody>
      </p:sp>
      <p:sp>
        <p:nvSpPr>
          <p:cNvPr id="3" name="Espace réservé du contenu 2">
            <a:extLst>
              <a:ext uri="{FF2B5EF4-FFF2-40B4-BE49-F238E27FC236}">
                <a16:creationId xmlns:a16="http://schemas.microsoft.com/office/drawing/2014/main" id="{1DDF453F-807D-49D3-A1F4-8DD4CC32B0B3}"/>
              </a:ext>
            </a:extLst>
          </p:cNvPr>
          <p:cNvSpPr>
            <a:spLocks noGrp="1"/>
          </p:cNvSpPr>
          <p:nvPr>
            <p:ph idx="1"/>
          </p:nvPr>
        </p:nvSpPr>
        <p:spPr/>
        <p:txBody>
          <a:bodyPr/>
          <a:lstStyle/>
          <a:p>
            <a:r>
              <a:rPr lang="fr-FR" dirty="0" err="1"/>
              <a:t>Below</a:t>
            </a:r>
            <a:r>
              <a:rPr lang="fr-FR" dirty="0"/>
              <a:t> </a:t>
            </a:r>
            <a:r>
              <a:rPr lang="fr-FR" dirty="0" err="1"/>
              <a:t>this</a:t>
            </a:r>
            <a:r>
              <a:rPr lang="fr-FR" dirty="0"/>
              <a:t> image </a:t>
            </a:r>
            <a:r>
              <a:rPr lang="fr-FR" dirty="0" err="1"/>
              <a:t>illustrate</a:t>
            </a:r>
            <a:r>
              <a:rPr lang="fr-FR" dirty="0"/>
              <a:t> the </a:t>
            </a:r>
            <a:r>
              <a:rPr lang="fr-FR" dirty="0" err="1"/>
              <a:t>details</a:t>
            </a:r>
            <a:r>
              <a:rPr lang="fr-FR" dirty="0"/>
              <a:t> </a:t>
            </a:r>
            <a:r>
              <a:rPr lang="fr-FR" dirty="0" err="1"/>
              <a:t>between</a:t>
            </a:r>
            <a:r>
              <a:rPr lang="fr-FR" dirty="0"/>
              <a:t> Back end and front end technologies ,</a:t>
            </a:r>
          </a:p>
          <a:p>
            <a:endParaRPr lang="fr-TN" dirty="0"/>
          </a:p>
        </p:txBody>
      </p:sp>
      <p:pic>
        <p:nvPicPr>
          <p:cNvPr id="5" name="Image 4">
            <a:extLst>
              <a:ext uri="{FF2B5EF4-FFF2-40B4-BE49-F238E27FC236}">
                <a16:creationId xmlns:a16="http://schemas.microsoft.com/office/drawing/2014/main" id="{10618CB8-1E00-4699-A37A-FEC212C57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2888" y="2909195"/>
            <a:ext cx="6251313" cy="2886166"/>
          </a:xfrm>
          <a:prstGeom prst="rect">
            <a:avLst/>
          </a:prstGeom>
        </p:spPr>
      </p:pic>
    </p:spTree>
    <p:extLst>
      <p:ext uri="{BB962C8B-B14F-4D97-AF65-F5344CB8AC3E}">
        <p14:creationId xmlns:p14="http://schemas.microsoft.com/office/powerpoint/2010/main" val="1286741930"/>
      </p:ext>
    </p:extLst>
  </p:cSld>
  <p:clrMapOvr>
    <a:masterClrMapping/>
  </p:clrMapOvr>
  <p:transition spd="slow">
    <p:randomBar dir="vert"/>
  </p:transition>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TotalTime>
  <Words>223</Words>
  <Application>Microsoft Office PowerPoint</Application>
  <PresentationFormat>Grand écran</PresentationFormat>
  <Paragraphs>37</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Gill Sans MT</vt:lpstr>
      <vt:lpstr>inherit</vt:lpstr>
      <vt:lpstr>Open Sans</vt:lpstr>
      <vt:lpstr>Galerie</vt:lpstr>
      <vt:lpstr>How does the web work? </vt:lpstr>
      <vt:lpstr>                  How does the web work? </vt:lpstr>
      <vt:lpstr>What do you need to be a web developer? </vt:lpstr>
      <vt:lpstr>What do you need to be a web developer?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dc:title>
  <dc:creator>Ahmed OUESLATI</dc:creator>
  <cp:lastModifiedBy>Ahmed OUESLATI</cp:lastModifiedBy>
  <cp:revision>16</cp:revision>
  <dcterms:created xsi:type="dcterms:W3CDTF">2021-06-04T07:04:29Z</dcterms:created>
  <dcterms:modified xsi:type="dcterms:W3CDTF">2021-06-04T16:27:49Z</dcterms:modified>
</cp:coreProperties>
</file>